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8" r:id="rId12"/>
    <p:sldId id="269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69A49-1682-088F-A10A-C42FB4D60408}" v="13" dt="2025-01-29T18:51:02.487"/>
    <p1510:client id="{7D72177D-11EC-1FF0-44BE-A6E4B7CB3F41}" v="1" dt="2025-01-29T20:11:27.953"/>
    <p1510:client id="{90E775D4-F2B6-8A4D-8ED1-6519AE8BC574}" v="134" dt="2025-01-29T20:19:02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90"/>
  </p:normalViewPr>
  <p:slideViewPr>
    <p:cSldViewPr snapToGrid="0">
      <p:cViewPr>
        <p:scale>
          <a:sx n="131" d="100"/>
          <a:sy n="131" d="100"/>
        </p:scale>
        <p:origin x="78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Jump" userId="S::izj0017@auburn.edu::41199dac-0ded-4ded-b2e7-4953e9a2c32a" providerId="AD" clId="Web-{65469A49-1682-088F-A10A-C42FB4D60408}"/>
    <pc:docChg chg="modSld">
      <pc:chgData name="Ian Jump" userId="S::izj0017@auburn.edu::41199dac-0ded-4ded-b2e7-4953e9a2c32a" providerId="AD" clId="Web-{65469A49-1682-088F-A10A-C42FB4D60408}" dt="2025-01-29T18:51:02.034" v="14" actId="20577"/>
      <pc:docMkLst>
        <pc:docMk/>
      </pc:docMkLst>
      <pc:sldChg chg="modSp">
        <pc:chgData name="Ian Jump" userId="S::izj0017@auburn.edu::41199dac-0ded-4ded-b2e7-4953e9a2c32a" providerId="AD" clId="Web-{65469A49-1682-088F-A10A-C42FB4D60408}" dt="2025-01-29T18:51:02.034" v="14" actId="20577"/>
        <pc:sldMkLst>
          <pc:docMk/>
          <pc:sldMk cId="0" sldId="261"/>
        </pc:sldMkLst>
        <pc:spChg chg="mod">
          <ac:chgData name="Ian Jump" userId="S::izj0017@auburn.edu::41199dac-0ded-4ded-b2e7-4953e9a2c32a" providerId="AD" clId="Web-{65469A49-1682-088F-A10A-C42FB4D60408}" dt="2025-01-29T18:51:02.034" v="14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  <pc:docChgLst>
    <pc:chgData name="Kai-Jen Cheng" userId="c31bb54a-4e99-497e-879f-9588db9b833e" providerId="ADAL" clId="{90E775D4-F2B6-8A4D-8ED1-6519AE8BC574}"/>
    <pc:docChg chg="custSel modSld sldOrd">
      <pc:chgData name="Kai-Jen Cheng" userId="c31bb54a-4e99-497e-879f-9588db9b833e" providerId="ADAL" clId="{90E775D4-F2B6-8A4D-8ED1-6519AE8BC574}" dt="2025-01-29T20:19:02.918" v="188" actId="20577"/>
      <pc:docMkLst>
        <pc:docMk/>
      </pc:docMkLst>
      <pc:sldChg chg="addSp delSp modSp mod">
        <pc:chgData name="Kai-Jen Cheng" userId="c31bb54a-4e99-497e-879f-9588db9b833e" providerId="ADAL" clId="{90E775D4-F2B6-8A4D-8ED1-6519AE8BC574}" dt="2025-01-29T20:05:58.878" v="55" actId="20577"/>
        <pc:sldMkLst>
          <pc:docMk/>
          <pc:sldMk cId="0" sldId="256"/>
        </pc:sldMkLst>
        <pc:spChg chg="del">
          <ac:chgData name="Kai-Jen Cheng" userId="c31bb54a-4e99-497e-879f-9588db9b833e" providerId="ADAL" clId="{90E775D4-F2B6-8A4D-8ED1-6519AE8BC574}" dt="2025-01-29T20:05:19.796" v="20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Kai-Jen Cheng" userId="c31bb54a-4e99-497e-879f-9588db9b833e" providerId="ADAL" clId="{90E775D4-F2B6-8A4D-8ED1-6519AE8BC574}" dt="2025-01-29T20:05:58.878" v="55" actId="20577"/>
          <ac:spMkLst>
            <pc:docMk/>
            <pc:sldMk cId="0" sldId="256"/>
            <ac:spMk id="5" creationId="{BBBA0D74-0167-725F-16C9-093EE453E34C}"/>
          </ac:spMkLst>
        </pc:spChg>
      </pc:sldChg>
      <pc:sldChg chg="ord">
        <pc:chgData name="Kai-Jen Cheng" userId="c31bb54a-4e99-497e-879f-9588db9b833e" providerId="ADAL" clId="{90E775D4-F2B6-8A4D-8ED1-6519AE8BC574}" dt="2025-01-29T20:13:19.193" v="89" actId="20578"/>
        <pc:sldMkLst>
          <pc:docMk/>
          <pc:sldMk cId="0" sldId="257"/>
        </pc:sldMkLst>
      </pc:sldChg>
      <pc:sldChg chg="modSp mod">
        <pc:chgData name="Kai-Jen Cheng" userId="c31bb54a-4e99-497e-879f-9588db9b833e" providerId="ADAL" clId="{90E775D4-F2B6-8A4D-8ED1-6519AE8BC574}" dt="2025-01-29T20:19:02.918" v="188" actId="20577"/>
        <pc:sldMkLst>
          <pc:docMk/>
          <pc:sldMk cId="0" sldId="261"/>
        </pc:sldMkLst>
        <pc:spChg chg="mod">
          <ac:chgData name="Kai-Jen Cheng" userId="c31bb54a-4e99-497e-879f-9588db9b833e" providerId="ADAL" clId="{90E775D4-F2B6-8A4D-8ED1-6519AE8BC574}" dt="2025-01-29T20:19:02.918" v="188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Kai-Jen Cheng" userId="c31bb54a-4e99-497e-879f-9588db9b833e" providerId="ADAL" clId="{90E775D4-F2B6-8A4D-8ED1-6519AE8BC574}" dt="2025-01-29T19:57:56.850" v="19" actId="27636"/>
        <pc:sldMkLst>
          <pc:docMk/>
          <pc:sldMk cId="1324655670" sldId="263"/>
        </pc:sldMkLst>
        <pc:spChg chg="mod">
          <ac:chgData name="Kai-Jen Cheng" userId="c31bb54a-4e99-497e-879f-9588db9b833e" providerId="ADAL" clId="{90E775D4-F2B6-8A4D-8ED1-6519AE8BC574}" dt="2025-01-29T19:57:56.850" v="19" actId="27636"/>
          <ac:spMkLst>
            <pc:docMk/>
            <pc:sldMk cId="1324655670" sldId="263"/>
            <ac:spMk id="3" creationId="{654E64FF-1638-4884-F19F-F3313D9A4769}"/>
          </ac:spMkLst>
        </pc:spChg>
      </pc:sldChg>
      <pc:sldChg chg="modSp mod">
        <pc:chgData name="Kai-Jen Cheng" userId="c31bb54a-4e99-497e-879f-9588db9b833e" providerId="ADAL" clId="{90E775D4-F2B6-8A4D-8ED1-6519AE8BC574}" dt="2025-01-29T20:18:20.923" v="168" actId="1037"/>
        <pc:sldMkLst>
          <pc:docMk/>
          <pc:sldMk cId="1608502" sldId="266"/>
        </pc:sldMkLst>
        <pc:spChg chg="mod">
          <ac:chgData name="Kai-Jen Cheng" userId="c31bb54a-4e99-497e-879f-9588db9b833e" providerId="ADAL" clId="{90E775D4-F2B6-8A4D-8ED1-6519AE8BC574}" dt="2025-01-29T20:18:11.172" v="152" actId="1076"/>
          <ac:spMkLst>
            <pc:docMk/>
            <pc:sldMk cId="1608502" sldId="266"/>
            <ac:spMk id="5" creationId="{8D087AB6-D898-0BB2-0E2A-996A52814FD8}"/>
          </ac:spMkLst>
        </pc:spChg>
        <pc:picChg chg="mod">
          <ac:chgData name="Kai-Jen Cheng" userId="c31bb54a-4e99-497e-879f-9588db9b833e" providerId="ADAL" clId="{90E775D4-F2B6-8A4D-8ED1-6519AE8BC574}" dt="2025-01-29T20:18:20.923" v="168" actId="1037"/>
          <ac:picMkLst>
            <pc:docMk/>
            <pc:sldMk cId="1608502" sldId="266"/>
            <ac:picMk id="6" creationId="{25FE805D-8052-0B50-A160-1CE5FBE1C14F}"/>
          </ac:picMkLst>
        </pc:picChg>
      </pc:sldChg>
    </pc:docChg>
  </pc:docChgLst>
  <pc:docChgLst>
    <pc:chgData name="Kevin Rodriguez Chavarria" userId="S::kzr0073@auburn.edu::62218802-7b8e-41c7-a3d6-3b3862c9e86b" providerId="AD" clId="Web-{7D72177D-11EC-1FF0-44BE-A6E4B7CB3F41}"/>
    <pc:docChg chg="sldOrd">
      <pc:chgData name="Kevin Rodriguez Chavarria" userId="S::kzr0073@auburn.edu::62218802-7b8e-41c7-a3d6-3b3862c9e86b" providerId="AD" clId="Web-{7D72177D-11EC-1FF0-44BE-A6E4B7CB3F41}" dt="2025-01-29T20:11:27.953" v="0"/>
      <pc:docMkLst>
        <pc:docMk/>
      </pc:docMkLst>
      <pc:sldChg chg="ord">
        <pc:chgData name="Kevin Rodriguez Chavarria" userId="S::kzr0073@auburn.edu::62218802-7b8e-41c7-a3d6-3b3862c9e86b" providerId="AD" clId="Web-{7D72177D-11EC-1FF0-44BE-A6E4B7CB3F41}" dt="2025-01-29T20:11:27.953" v="0"/>
        <pc:sldMkLst>
          <pc:docMk/>
          <pc:sldMk cId="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s0966-6362(02)00050-4" TargetMode="External"/><Relationship Id="rId2" Type="http://schemas.openxmlformats.org/officeDocument/2006/relationships/hyperlink" Target="https://doi.org/10.3390/ijerph1624515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t>The Effect of Backpack Loading on Kinematics, Kinetics, and GRF</a:t>
            </a:r>
            <a:endParaRPr lang="zh-TW" altLang="en-US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BBA0D74-0167-725F-16C9-093EE453E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333" y="4861695"/>
            <a:ext cx="6400800" cy="1752600"/>
          </a:xfrm>
        </p:spPr>
        <p:txBody>
          <a:bodyPr/>
          <a:lstStyle/>
          <a:p>
            <a:r>
              <a:rPr lang="en-US" altLang="zh-TW"/>
              <a:t>Group: KAI-JEN, IAN, KEVIN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B3E9C-4D62-760A-1D58-BFE639ED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Method-Data processing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D087AB6-D898-0BB2-0E2A-996A52814F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9632" y="1532108"/>
            <a:ext cx="9641711" cy="5170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following variables were extracted from each step for statistical analysis:</a:t>
            </a:r>
            <a:endParaRPr lang="zh-TW" altLang="zh-TW" sz="1800" dirty="0">
              <a:solidFill>
                <a:srgbClr val="000000"/>
              </a:solidFill>
              <a:effectLst/>
              <a:latin typeface="Helvetica" pitchFamily="2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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Peak extension angular velocity of each joint ( in cm/s)</a:t>
            </a:r>
            <a:endParaRPr lang="zh-TW" altLang="zh-TW" sz="1800" dirty="0">
              <a:solidFill>
                <a:srgbClr val="000000"/>
              </a:solidFill>
              <a:effectLst/>
              <a:latin typeface="Helvetica" pitchFamily="2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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Time of peak extension angular velocity of each joint (time in % of gait cycle)</a:t>
            </a:r>
            <a:endParaRPr lang="zh-TW" altLang="zh-TW" sz="1800" dirty="0">
              <a:solidFill>
                <a:srgbClr val="000000"/>
              </a:solidFill>
              <a:effectLst/>
              <a:latin typeface="Helvetica" pitchFamily="2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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Peak flexion angular velocity of each joint (in cm/s)</a:t>
            </a:r>
            <a:endParaRPr lang="zh-TW" altLang="zh-TW" sz="1800" dirty="0">
              <a:solidFill>
                <a:srgbClr val="000000"/>
              </a:solidFill>
              <a:effectLst/>
              <a:latin typeface="Helvetica" pitchFamily="2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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Time of peak flexion angular velocity of each joint ( time in % of gait cycle)</a:t>
            </a:r>
            <a:endParaRPr lang="zh-TW" altLang="zh-TW" sz="1800" dirty="0">
              <a:solidFill>
                <a:srgbClr val="000000"/>
              </a:solidFill>
              <a:effectLst/>
              <a:latin typeface="Helvetica" pitchFamily="2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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Angular velocity of heel down of each joint (in cm/s)</a:t>
            </a:r>
            <a:endParaRPr lang="zh-TW" altLang="zh-TW" sz="1800" dirty="0">
              <a:solidFill>
                <a:srgbClr val="000000"/>
              </a:solidFill>
              <a:effectLst/>
              <a:latin typeface="Helvetica" pitchFamily="2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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Angular velocity of toe of each joint (in cm/s)</a:t>
            </a:r>
            <a:endParaRPr lang="zh-TW" altLang="zh-TW" sz="1800" dirty="0">
              <a:solidFill>
                <a:srgbClr val="000000"/>
              </a:solidFill>
              <a:effectLst/>
              <a:latin typeface="Helvetica" pitchFamily="2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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Stride length (in cm)</a:t>
            </a:r>
            <a:endParaRPr lang="zh-TW" altLang="zh-TW" sz="1800" dirty="0">
              <a:solidFill>
                <a:srgbClr val="000000"/>
              </a:solidFill>
              <a:effectLst/>
              <a:latin typeface="Helvetica" pitchFamily="2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lvl="0" indent="-342900">
              <a:lnSpc>
                <a:spcPct val="200000"/>
              </a:lnSpc>
              <a:buFont typeface="Wingdings" pitchFamily="2" charset="2"/>
              <a:buChar char=""/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Stride time (in 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ms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)</a:t>
            </a:r>
            <a:endParaRPr lang="zh-TW" altLang="zh-TW" sz="1800" dirty="0">
              <a:solidFill>
                <a:srgbClr val="000000"/>
              </a:solidFill>
              <a:effectLst/>
              <a:latin typeface="Helvetica" pitchFamily="2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20D3C-2ACC-08A8-F098-89560D68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FD761-79C8-CF4F-8210-23E14FAE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910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0A637-E06D-4C64-F3BB-168A97E5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Discussion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FCA5C-85B9-518A-359C-0026452B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174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43E2C-46CD-51AD-2B54-F063E869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300E4E-F20A-D419-187D-F59BE380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325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A7A62-F387-67F8-8F59-431A3E65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Reference	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CAFDC-1FE1-81C2-49D9-F5726886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12" y="1879134"/>
            <a:ext cx="8229600" cy="335779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900">
                <a:latin typeface="+mj-lt"/>
              </a:rPr>
              <a:t>Barbosa, J. P., Marques, M. C., Neiva, H. P., Alonso-Martínez, A. M., Izquierdo, M., Alvarez, C., Marinho, D. A., Esteves, D., &amp; Ramirez-Campillo, R. (2019). Effects of   backpacks on ground reaction forces in children of different ages when walking, running, and jumping. </a:t>
            </a:r>
            <a:r>
              <a:rPr lang="en-US" altLang="zh-TW" sz="900" i="1">
                <a:latin typeface="+mj-lt"/>
              </a:rPr>
              <a:t>International Journal of Environmental Research and Public Health, 16</a:t>
            </a:r>
            <a:r>
              <a:rPr lang="en-US" altLang="zh-TW" sz="900">
                <a:latin typeface="+mj-lt"/>
              </a:rPr>
              <a:t>(24), 5154. </a:t>
            </a:r>
            <a:r>
              <a:rPr lang="en-US" altLang="zh-TW" sz="900">
                <a:latin typeface="+mj-lt"/>
                <a:hlinkClick r:id="rId2"/>
              </a:rPr>
              <a:t>https://doi.org/10.3390/ijerph16245154</a:t>
            </a:r>
            <a:endParaRPr lang="en-US" altLang="zh-TW" sz="90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900">
                <a:latin typeface="+mj-lt"/>
              </a:rPr>
              <a:t>Hong, Y., &amp; Cheung, C. K. (2003). Gait and posture responses to backpack load during level walking in children. </a:t>
            </a:r>
            <a:r>
              <a:rPr lang="en-US" altLang="zh-TW" sz="900" i="1">
                <a:latin typeface="+mj-lt"/>
              </a:rPr>
              <a:t>Gait &amp; Posture, 17</a:t>
            </a:r>
            <a:r>
              <a:rPr lang="en-US" altLang="zh-TW" sz="900">
                <a:latin typeface="+mj-lt"/>
              </a:rPr>
              <a:t>(1), 28–33. </a:t>
            </a:r>
            <a:r>
              <a:rPr lang="en-US" altLang="zh-TW" sz="900">
                <a:latin typeface="+mj-lt"/>
                <a:hlinkClick r:id="rId3"/>
              </a:rPr>
              <a:t>https://doi.org/10.1016/s0966-6362(02)00050-4</a:t>
            </a:r>
            <a:endParaRPr lang="en-US" altLang="zh-TW" sz="90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800" b="0" i="0" u="none" strike="noStrike">
                <a:solidFill>
                  <a:srgbClr val="000000"/>
                </a:solidFill>
                <a:effectLst/>
                <a:latin typeface="-webkit-standard"/>
              </a:rPr>
              <a:t>Kistner, F., </a:t>
            </a:r>
            <a:r>
              <a:rPr lang="en-US" altLang="zh-TW" sz="800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Fiebert</a:t>
            </a:r>
            <a:r>
              <a:rPr lang="en-US" altLang="zh-TW" sz="800" b="0" i="0" u="none" strike="noStrike">
                <a:solidFill>
                  <a:srgbClr val="000000"/>
                </a:solidFill>
                <a:effectLst/>
                <a:latin typeface="-webkit-standard"/>
              </a:rPr>
              <a:t>, I., Roach, K., &amp; Moore, J. (2013). Postural compensations and subjective complaints due to backpack loads and wear time in schoolchildren. </a:t>
            </a:r>
            <a:r>
              <a:rPr lang="en-US" altLang="zh-TW" sz="800" b="0" i="1" u="none" strike="noStrike">
                <a:solidFill>
                  <a:srgbClr val="000000"/>
                </a:solidFill>
                <a:effectLst/>
              </a:rPr>
              <a:t>Pediatric Physical Therapy, 25</a:t>
            </a:r>
            <a:r>
              <a:rPr lang="en-US" altLang="zh-TW" sz="800" b="0" i="0" u="none" strike="noStrike">
                <a:solidFill>
                  <a:srgbClr val="000000"/>
                </a:solidFill>
                <a:effectLst/>
                <a:latin typeface="-webkit-standard"/>
              </a:rPr>
              <a:t>(1), 15–24. </a:t>
            </a:r>
            <a:r>
              <a:rPr lang="en-US" altLang="zh-TW" sz="800" b="0" i="0" u="none" strike="noStrike">
                <a:solidFill>
                  <a:srgbClr val="000000"/>
                </a:solidFill>
                <a:effectLst/>
              </a:rPr>
              <a:t>https://</a:t>
            </a:r>
            <a:r>
              <a:rPr lang="en-US" altLang="zh-TW" sz="800" b="0" i="0" u="none" strike="noStrike" err="1">
                <a:solidFill>
                  <a:srgbClr val="000000"/>
                </a:solidFill>
                <a:effectLst/>
              </a:rPr>
              <a:t>doi.org</a:t>
            </a:r>
            <a:r>
              <a:rPr lang="en-US" altLang="zh-TW" sz="800" b="0" i="0" u="none" strike="noStrike">
                <a:solidFill>
                  <a:srgbClr val="000000"/>
                </a:solidFill>
                <a:effectLst/>
              </a:rPr>
              <a:t>/10.1097/PEP.0b013e31827ab2f7</a:t>
            </a:r>
            <a:endParaRPr lang="en-US" altLang="zh-TW" sz="90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900" err="1">
                <a:solidFill>
                  <a:srgbClr val="000000"/>
                </a:solidFill>
                <a:effectLst/>
                <a:latin typeface="+mj-lt"/>
              </a:rPr>
              <a:t>Mirbagheri</a:t>
            </a:r>
            <a:r>
              <a:rPr lang="en-US" altLang="zh-TW" sz="900">
                <a:solidFill>
                  <a:srgbClr val="000000"/>
                </a:solidFill>
                <a:effectLst/>
                <a:latin typeface="+mj-lt"/>
              </a:rPr>
              <a:t> MM, </a:t>
            </a:r>
            <a:r>
              <a:rPr lang="en-US" altLang="zh-TW" sz="900" err="1">
                <a:solidFill>
                  <a:srgbClr val="000000"/>
                </a:solidFill>
                <a:effectLst/>
                <a:latin typeface="+mj-lt"/>
              </a:rPr>
              <a:t>Alibiglou</a:t>
            </a:r>
            <a:r>
              <a:rPr lang="en-US" altLang="zh-TW" sz="900">
                <a:solidFill>
                  <a:srgbClr val="000000"/>
                </a:solidFill>
                <a:effectLst/>
                <a:latin typeface="+mj-lt"/>
              </a:rPr>
              <a:t> L, </a:t>
            </a:r>
            <a:r>
              <a:rPr lang="en-US" altLang="zh-TW" sz="900" err="1">
                <a:solidFill>
                  <a:srgbClr val="000000"/>
                </a:solidFill>
                <a:effectLst/>
                <a:latin typeface="+mj-lt"/>
              </a:rPr>
              <a:t>Thajchayapong</a:t>
            </a:r>
            <a:r>
              <a:rPr lang="en-US" altLang="zh-TW" sz="900">
                <a:solidFill>
                  <a:srgbClr val="000000"/>
                </a:solidFill>
                <a:effectLst/>
                <a:latin typeface="+mj-lt"/>
              </a:rPr>
              <a:t> M, Rymer WZ: Muscle and reflex changes with varying joint angle in hemiparetic</a:t>
            </a:r>
            <a:r>
              <a:rPr lang="en-US" altLang="zh-TW" sz="90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900">
                <a:solidFill>
                  <a:srgbClr val="000000"/>
                </a:solidFill>
                <a:effectLst/>
                <a:latin typeface="+mj-lt"/>
              </a:rPr>
              <a:t>stroke. J </a:t>
            </a:r>
            <a:r>
              <a:rPr lang="en-US" altLang="zh-TW" sz="900" err="1">
                <a:solidFill>
                  <a:srgbClr val="000000"/>
                </a:solidFill>
                <a:effectLst/>
                <a:latin typeface="+mj-lt"/>
              </a:rPr>
              <a:t>Neuroeng</a:t>
            </a:r>
            <a:r>
              <a:rPr lang="en-US" altLang="zh-TW" sz="90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TW" sz="900" err="1">
                <a:solidFill>
                  <a:srgbClr val="000000"/>
                </a:solidFill>
                <a:effectLst/>
                <a:latin typeface="+mj-lt"/>
              </a:rPr>
              <a:t>Rehabil</a:t>
            </a:r>
            <a:r>
              <a:rPr lang="en-US" altLang="zh-TW" sz="900">
                <a:solidFill>
                  <a:srgbClr val="000000"/>
                </a:solidFill>
                <a:effectLst/>
                <a:latin typeface="+mj-lt"/>
              </a:rPr>
              <a:t> 2008, 27(5):6.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900" b="0" i="0" u="none" strike="noStrike" err="1">
                <a:solidFill>
                  <a:srgbClr val="000000"/>
                </a:solidFill>
                <a:effectLst/>
                <a:latin typeface="+mj-lt"/>
              </a:rPr>
              <a:t>Neckel</a:t>
            </a:r>
            <a:r>
              <a:rPr lang="en-US" altLang="zh-TW" sz="900" b="0" i="0" u="none" strike="noStrike">
                <a:solidFill>
                  <a:srgbClr val="000000"/>
                </a:solidFill>
                <a:effectLst/>
                <a:latin typeface="+mj-lt"/>
              </a:rPr>
              <a:t>, N. D., </a:t>
            </a:r>
            <a:r>
              <a:rPr lang="en-US" altLang="zh-TW" sz="900" b="0" i="0" u="none" strike="noStrike" err="1">
                <a:solidFill>
                  <a:srgbClr val="000000"/>
                </a:solidFill>
                <a:effectLst/>
                <a:latin typeface="+mj-lt"/>
              </a:rPr>
              <a:t>Blonien</a:t>
            </a:r>
            <a:r>
              <a:rPr lang="en-US" altLang="zh-TW" sz="900" b="0" i="0" u="none" strike="noStrike">
                <a:solidFill>
                  <a:srgbClr val="000000"/>
                </a:solidFill>
                <a:effectLst/>
                <a:latin typeface="+mj-lt"/>
              </a:rPr>
              <a:t>, N., Nichols, D., &amp; </a:t>
            </a:r>
            <a:r>
              <a:rPr lang="en-US" altLang="zh-TW" sz="900" b="0" i="0" u="none" strike="noStrike" err="1">
                <a:solidFill>
                  <a:srgbClr val="000000"/>
                </a:solidFill>
                <a:effectLst/>
                <a:latin typeface="+mj-lt"/>
              </a:rPr>
              <a:t>Hidler</a:t>
            </a:r>
            <a:r>
              <a:rPr lang="en-US" altLang="zh-TW" sz="900" b="0" i="0" u="none" strike="noStrike">
                <a:solidFill>
                  <a:srgbClr val="000000"/>
                </a:solidFill>
                <a:effectLst/>
                <a:latin typeface="+mj-lt"/>
              </a:rPr>
              <a:t>, J. (2008). Abnormal joint torque patterns exhibited by chronic stroke subjects while walking with a prescribed physiological gait pattern. </a:t>
            </a:r>
            <a:r>
              <a:rPr lang="en-US" altLang="zh-TW" sz="900" b="0" i="1" u="none" strike="noStrike">
                <a:solidFill>
                  <a:srgbClr val="000000"/>
                </a:solidFill>
                <a:effectLst/>
                <a:latin typeface="+mj-lt"/>
              </a:rPr>
              <a:t>Journal of </a:t>
            </a:r>
            <a:r>
              <a:rPr lang="en-US" altLang="zh-TW" sz="900" b="0" i="1" u="none" strike="noStrike" err="1">
                <a:solidFill>
                  <a:srgbClr val="000000"/>
                </a:solidFill>
                <a:effectLst/>
                <a:latin typeface="+mj-lt"/>
              </a:rPr>
              <a:t>NeuroEngineering</a:t>
            </a:r>
            <a:r>
              <a:rPr lang="en-US" altLang="zh-TW" sz="900" b="0" i="1" u="none" strike="noStrike">
                <a:solidFill>
                  <a:srgbClr val="000000"/>
                </a:solidFill>
                <a:effectLst/>
                <a:latin typeface="+mj-lt"/>
              </a:rPr>
              <a:t> and Rehabilitation, 5</a:t>
            </a:r>
            <a:r>
              <a:rPr lang="en-US" altLang="zh-TW" sz="900" b="0" i="0" u="none" strike="noStrike">
                <a:solidFill>
                  <a:srgbClr val="000000"/>
                </a:solidFill>
                <a:effectLst/>
                <a:latin typeface="+mj-lt"/>
              </a:rPr>
              <a:t>(1), 19. https://</a:t>
            </a:r>
            <a:r>
              <a:rPr lang="en-US" altLang="zh-TW" sz="900" b="0" i="0" u="none" strike="noStrike" err="1">
                <a:solidFill>
                  <a:srgbClr val="000000"/>
                </a:solidFill>
                <a:effectLst/>
                <a:latin typeface="+mj-lt"/>
              </a:rPr>
              <a:t>doi.org</a:t>
            </a:r>
            <a:r>
              <a:rPr lang="en-US" altLang="zh-TW" sz="900" b="0" i="0" u="none" strike="noStrike">
                <a:solidFill>
                  <a:srgbClr val="000000"/>
                </a:solidFill>
                <a:effectLst/>
                <a:latin typeface="+mj-lt"/>
              </a:rPr>
              <a:t>/10.1186/1743-0003-5-19</a:t>
            </a:r>
            <a:endParaRPr lang="en-US" altLang="zh-TW" sz="90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900">
                <a:latin typeface="+mj-lt"/>
              </a:rPr>
              <a:t>Rodríguez-Soto, A. E., Jaworski, R., Jensen, A., </a:t>
            </a:r>
            <a:r>
              <a:rPr lang="en-US" altLang="zh-TW" sz="900" err="1">
                <a:latin typeface="+mj-lt"/>
              </a:rPr>
              <a:t>Niederberger</a:t>
            </a:r>
            <a:r>
              <a:rPr lang="en-US" altLang="zh-TW" sz="900">
                <a:latin typeface="+mj-lt"/>
              </a:rPr>
              <a:t>, B., </a:t>
            </a:r>
            <a:r>
              <a:rPr lang="en-US" altLang="zh-TW" sz="900" err="1">
                <a:latin typeface="+mj-lt"/>
              </a:rPr>
              <a:t>Hargens</a:t>
            </a:r>
            <a:r>
              <a:rPr lang="en-US" altLang="zh-TW" sz="900">
                <a:latin typeface="+mj-lt"/>
              </a:rPr>
              <a:t>, A. R., Frank, L. R., Kelly, K. R., &amp; Ward, S. R. (2013). Effect of load carriage on lumbar spine kinematics. </a:t>
            </a:r>
            <a:r>
              <a:rPr lang="en-US" altLang="zh-TW" sz="900" i="1">
                <a:latin typeface="+mj-lt"/>
              </a:rPr>
              <a:t>Spine, 38</a:t>
            </a:r>
            <a:r>
              <a:rPr lang="en-US" altLang="zh-TW" sz="900">
                <a:latin typeface="+mj-lt"/>
              </a:rPr>
              <a:t>(13), E783–E791. 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800">
                <a:solidFill>
                  <a:srgbClr val="000000"/>
                </a:solidFill>
                <a:effectLst/>
                <a:latin typeface="Helvetica" pitchFamily="2" charset="0"/>
              </a:rPr>
              <a:t>Sander M. Weight of school bags in a </a:t>
            </a:r>
            <a:r>
              <a:rPr lang="en-US" altLang="zh-TW" sz="800" err="1">
                <a:solidFill>
                  <a:srgbClr val="000000"/>
                </a:solidFill>
                <a:effectLst/>
                <a:latin typeface="Helvetica" pitchFamily="2" charset="0"/>
              </a:rPr>
              <a:t>Freibury</a:t>
            </a:r>
            <a:r>
              <a:rPr lang="en-US" altLang="zh-TW" sz="800">
                <a:solidFill>
                  <a:srgbClr val="000000"/>
                </a:solidFill>
                <a:effectLst/>
                <a:latin typeface="Helvetica" pitchFamily="2" charset="0"/>
              </a:rPr>
              <a:t> elementary school: recommendations to parents and teachers. </a:t>
            </a:r>
            <a:r>
              <a:rPr lang="en-US" altLang="zh-TW" sz="800" err="1">
                <a:solidFill>
                  <a:srgbClr val="000000"/>
                </a:solidFill>
                <a:effectLst/>
                <a:latin typeface="Helvetica" pitchFamily="2" charset="0"/>
              </a:rPr>
              <a:t>Offentliche</a:t>
            </a:r>
            <a:r>
              <a:rPr lang="en-US" altLang="zh-TW" sz="80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zh-TW" sz="800" err="1">
                <a:solidFill>
                  <a:srgbClr val="000000"/>
                </a:solidFill>
                <a:effectLst/>
                <a:latin typeface="Helvetica" pitchFamily="2" charset="0"/>
              </a:rPr>
              <a:t>Gesund</a:t>
            </a:r>
            <a:r>
              <a:rPr lang="en-US" altLang="zh-TW" sz="800">
                <a:solidFill>
                  <a:srgbClr val="000000"/>
                </a:solidFill>
                <a:effectLst/>
                <a:latin typeface="Helvetica" pitchFamily="2" charset="0"/>
              </a:rPr>
              <a:t>- </a:t>
            </a:r>
            <a:r>
              <a:rPr lang="en-US" altLang="zh-TW" sz="800" err="1">
                <a:solidFill>
                  <a:srgbClr val="000000"/>
                </a:solidFill>
                <a:effectLst/>
                <a:latin typeface="Helvetica" pitchFamily="2" charset="0"/>
              </a:rPr>
              <a:t>heitswesen</a:t>
            </a:r>
            <a:r>
              <a:rPr lang="en-US" altLang="zh-TW" sz="800">
                <a:solidFill>
                  <a:srgbClr val="000000"/>
                </a:solidFill>
                <a:effectLst/>
                <a:latin typeface="Helvetica" pitchFamily="2" charset="0"/>
              </a:rPr>
              <a:t> 1979;41:251 </a:t>
            </a:r>
            <a:r>
              <a:rPr lang="en-US" altLang="zh-TW" sz="800">
                <a:solidFill>
                  <a:srgbClr val="FFFFFF"/>
                </a:solidFill>
                <a:effectLst/>
                <a:latin typeface="Helvetica" pitchFamily="2" charset="0"/>
              </a:rPr>
              <a:t>/</a:t>
            </a:r>
            <a:r>
              <a:rPr lang="en-US" altLang="zh-TW" sz="800">
                <a:solidFill>
                  <a:srgbClr val="000000"/>
                </a:solidFill>
                <a:effectLst/>
                <a:latin typeface="Helvetica" pitchFamily="2" charset="0"/>
              </a:rPr>
              <a:t>3.</a:t>
            </a:r>
            <a:endParaRPr lang="en-US" altLang="zh-TW" sz="90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800" err="1">
                <a:solidFill>
                  <a:srgbClr val="000000"/>
                </a:solidFill>
                <a:effectLst/>
                <a:latin typeface="Helvetica" pitchFamily="2" charset="0"/>
              </a:rPr>
              <a:t>Troussier</a:t>
            </a:r>
            <a:r>
              <a:rPr lang="en-US" altLang="zh-TW" sz="800">
                <a:solidFill>
                  <a:srgbClr val="000000"/>
                </a:solidFill>
                <a:effectLst/>
                <a:latin typeface="Helvetica" pitchFamily="2" charset="0"/>
              </a:rPr>
              <a:t> B, </a:t>
            </a:r>
            <a:r>
              <a:rPr lang="en-US" altLang="zh-TW" sz="800" err="1">
                <a:solidFill>
                  <a:srgbClr val="000000"/>
                </a:solidFill>
                <a:effectLst/>
                <a:latin typeface="Helvetica" pitchFamily="2" charset="0"/>
              </a:rPr>
              <a:t>Davoine</a:t>
            </a:r>
            <a:r>
              <a:rPr lang="en-US" altLang="zh-TW" sz="800">
                <a:solidFill>
                  <a:srgbClr val="000000"/>
                </a:solidFill>
                <a:effectLst/>
                <a:latin typeface="Helvetica" pitchFamily="2" charset="0"/>
              </a:rPr>
              <a:t> P, De </a:t>
            </a:r>
            <a:r>
              <a:rPr lang="en-US" altLang="zh-TW" sz="800" err="1">
                <a:solidFill>
                  <a:srgbClr val="000000"/>
                </a:solidFill>
                <a:effectLst/>
                <a:latin typeface="Helvetica" pitchFamily="2" charset="0"/>
              </a:rPr>
              <a:t>Gaudemaris</a:t>
            </a:r>
            <a:r>
              <a:rPr lang="en-US" altLang="zh-TW" sz="800">
                <a:solidFill>
                  <a:srgbClr val="000000"/>
                </a:solidFill>
                <a:effectLst/>
                <a:latin typeface="Helvetica" pitchFamily="2" charset="0"/>
              </a:rPr>
              <a:t> R, et al. Back pain in school children a study among 1178 pupils. Scandinavian Journal of Rehabilitation Medicine 1994;26:143 </a:t>
            </a:r>
            <a:r>
              <a:rPr lang="en-US" altLang="zh-TW" sz="800">
                <a:solidFill>
                  <a:srgbClr val="FFFFFF"/>
                </a:solidFill>
                <a:effectLst/>
                <a:latin typeface="Helvetica" pitchFamily="2" charset="0"/>
              </a:rPr>
              <a:t>/</a:t>
            </a:r>
            <a:r>
              <a:rPr lang="en-US" altLang="zh-TW" sz="800">
                <a:solidFill>
                  <a:srgbClr val="000000"/>
                </a:solidFill>
                <a:effectLst/>
                <a:latin typeface="Helvetica" pitchFamily="2" charset="0"/>
              </a:rPr>
              <a:t>6.</a:t>
            </a:r>
            <a:endParaRPr lang="en-US" altLang="zh-TW" sz="90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900" b="0" i="0" u="none" strike="noStrike" err="1">
                <a:solidFill>
                  <a:srgbClr val="000000"/>
                </a:solidFill>
                <a:effectLst/>
                <a:latin typeface="+mj-lt"/>
              </a:rPr>
              <a:t>Tomal</a:t>
            </a:r>
            <a:r>
              <a:rPr lang="en-US" altLang="zh-TW" sz="900" b="0" i="0" u="none" strike="noStrike">
                <a:solidFill>
                  <a:srgbClr val="000000"/>
                </a:solidFill>
                <a:effectLst/>
                <a:latin typeface="+mj-lt"/>
              </a:rPr>
              <a:t>, P., </a:t>
            </a:r>
            <a:r>
              <a:rPr lang="en-US" altLang="zh-TW" sz="900" b="0" i="0" u="none" strike="noStrike" err="1">
                <a:solidFill>
                  <a:srgbClr val="000000"/>
                </a:solidFill>
                <a:effectLst/>
                <a:latin typeface="+mj-lt"/>
              </a:rPr>
              <a:t>Fryzowicz</a:t>
            </a:r>
            <a:r>
              <a:rPr lang="en-US" altLang="zh-TW" sz="900" b="0" i="0" u="none" strike="noStrike">
                <a:solidFill>
                  <a:srgbClr val="000000"/>
                </a:solidFill>
                <a:effectLst/>
                <a:latin typeface="+mj-lt"/>
              </a:rPr>
              <a:t>, A., </a:t>
            </a:r>
            <a:r>
              <a:rPr lang="en-US" altLang="zh-TW" sz="900" b="0" i="0" u="none" strike="noStrike" err="1">
                <a:solidFill>
                  <a:srgbClr val="000000"/>
                </a:solidFill>
                <a:effectLst/>
                <a:latin typeface="+mj-lt"/>
              </a:rPr>
              <a:t>Skorupska</a:t>
            </a:r>
            <a:r>
              <a:rPr lang="en-US" altLang="zh-TW" sz="900" b="0" i="0" u="none" strike="noStrike">
                <a:solidFill>
                  <a:srgbClr val="000000"/>
                </a:solidFill>
                <a:effectLst/>
                <a:latin typeface="+mj-lt"/>
              </a:rPr>
              <a:t>, E., &amp; </a:t>
            </a:r>
            <a:r>
              <a:rPr lang="en-US" altLang="zh-TW" sz="900" b="0" i="0" u="none" strike="noStrike" err="1">
                <a:solidFill>
                  <a:srgbClr val="000000"/>
                </a:solidFill>
                <a:effectLst/>
                <a:latin typeface="+mj-lt"/>
              </a:rPr>
              <a:t>Dworak</a:t>
            </a:r>
            <a:r>
              <a:rPr lang="en-US" altLang="zh-TW" sz="900" b="0" i="0" u="none" strike="noStrike">
                <a:solidFill>
                  <a:srgbClr val="000000"/>
                </a:solidFill>
                <a:effectLst/>
                <a:latin typeface="+mj-lt"/>
              </a:rPr>
              <a:t>, L. B. (2022). Influence of school backpack load as a variable affecting gait kinematics among seven-year-old  children. </a:t>
            </a:r>
            <a:r>
              <a:rPr lang="en-US" altLang="zh-TW" sz="900" b="0" i="1" u="none" strike="noStrike">
                <a:solidFill>
                  <a:srgbClr val="000000"/>
                </a:solidFill>
                <a:effectLst/>
                <a:latin typeface="+mj-lt"/>
              </a:rPr>
              <a:t>International Journal of  Environmental Research and Public Health, 19</a:t>
            </a:r>
            <a:r>
              <a:rPr lang="en-US" altLang="zh-TW" sz="900" b="0" i="0" u="none" strike="noStrike">
                <a:solidFill>
                  <a:srgbClr val="000000"/>
                </a:solidFill>
                <a:effectLst/>
                <a:latin typeface="+mj-lt"/>
              </a:rPr>
              <a:t>(7), 3843. https://</a:t>
            </a:r>
            <a:r>
              <a:rPr lang="en-US" altLang="zh-TW" sz="900" b="0" i="0" u="none" strike="noStrike" err="1">
                <a:solidFill>
                  <a:srgbClr val="000000"/>
                </a:solidFill>
                <a:effectLst/>
                <a:latin typeface="+mj-lt"/>
              </a:rPr>
              <a:t>doi.org</a:t>
            </a:r>
            <a:r>
              <a:rPr lang="en-US" altLang="zh-TW" sz="900" b="0" i="0" u="none" strike="noStrike">
                <a:solidFill>
                  <a:srgbClr val="000000"/>
                </a:solidFill>
                <a:effectLst/>
                <a:latin typeface="+mj-lt"/>
              </a:rPr>
              <a:t>/10.3390/ijerph19073843</a:t>
            </a:r>
            <a:endParaRPr lang="en-US" altLang="zh-TW" sz="90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900">
                <a:latin typeface="+mj-lt"/>
              </a:rPr>
              <a:t>Wang, H.-H., Tsai, W.-C., Chang, C.-Y., Hung, M.-H., Tu, J.-H., Wu, T., &amp; Chen, C.-H. (2023).  Effect of load carriage lifestyle on kinematics and kinetics of gait, </a:t>
            </a:r>
            <a:r>
              <a:rPr lang="en-US" altLang="zh-TW" sz="900" i="1">
                <a:latin typeface="+mj-lt"/>
              </a:rPr>
              <a:t>Applied   Bionics and Biomechanics, 2023</a:t>
            </a:r>
            <a:r>
              <a:rPr lang="en-US" altLang="zh-TW" sz="900">
                <a:latin typeface="+mj-lt"/>
              </a:rPr>
              <a:t>(8022635). https://</a:t>
            </a:r>
            <a:r>
              <a:rPr lang="en-US" altLang="zh-TW" sz="900" err="1">
                <a:latin typeface="+mj-lt"/>
              </a:rPr>
              <a:t>doi.org</a:t>
            </a:r>
            <a:r>
              <a:rPr lang="en-US" altLang="zh-TW" sz="900">
                <a:latin typeface="+mj-lt"/>
              </a:rPr>
              <a:t>/10.1155/2023/8022635</a:t>
            </a:r>
          </a:p>
          <a:p>
            <a:pPr marL="0" indent="0">
              <a:buNone/>
            </a:pPr>
            <a:endParaRPr kumimoji="1" lang="zh-TW" altLang="en-US" sz="9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277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1870217"/>
            <a:ext cx="2769245" cy="23424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External Loading Effects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FF48F7-C138-CA6C-B9D7-702137013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709803"/>
            <a:ext cx="5410962" cy="5410962"/>
          </a:xfrm>
          <a:prstGeom prst="rect">
            <a:avLst/>
          </a:prstGeom>
        </p:spPr>
      </p:pic>
      <p:sp>
        <p:nvSpPr>
          <p:cNvPr id="9" name="直線圖說文字 1 8">
            <a:extLst>
              <a:ext uri="{FF2B5EF4-FFF2-40B4-BE49-F238E27FC236}">
                <a16:creationId xmlns:a16="http://schemas.microsoft.com/office/drawing/2014/main" id="{D1737748-6E0A-2485-51DF-BC1E702F6F27}"/>
              </a:ext>
            </a:extLst>
          </p:cNvPr>
          <p:cNvSpPr/>
          <p:nvPr/>
        </p:nvSpPr>
        <p:spPr>
          <a:xfrm>
            <a:off x="3870213" y="1103735"/>
            <a:ext cx="1168132" cy="560473"/>
          </a:xfrm>
          <a:prstGeom prst="borderCallout1">
            <a:avLst>
              <a:gd name="adj1" fmla="val 69326"/>
              <a:gd name="adj2" fmla="val 107520"/>
              <a:gd name="adj3" fmla="val 112490"/>
              <a:gd name="adj4" fmla="val 1548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Head tilt</a:t>
            </a:r>
            <a:endParaRPr kumimoji="1" lang="zh-TW" altLang="en-US"/>
          </a:p>
        </p:txBody>
      </p:sp>
      <p:sp>
        <p:nvSpPr>
          <p:cNvPr id="11" name="直線圖說文字 1 10">
            <a:extLst>
              <a:ext uri="{FF2B5EF4-FFF2-40B4-BE49-F238E27FC236}">
                <a16:creationId xmlns:a16="http://schemas.microsoft.com/office/drawing/2014/main" id="{851C0925-067F-C5B6-B342-160174FB1CB7}"/>
              </a:ext>
            </a:extLst>
          </p:cNvPr>
          <p:cNvSpPr/>
          <p:nvPr/>
        </p:nvSpPr>
        <p:spPr>
          <a:xfrm>
            <a:off x="7076709" y="1870217"/>
            <a:ext cx="1168132" cy="560473"/>
          </a:xfrm>
          <a:prstGeom prst="borderCallout1">
            <a:avLst>
              <a:gd name="adj1" fmla="val 77483"/>
              <a:gd name="adj2" fmla="val -12247"/>
              <a:gd name="adj3" fmla="val 148382"/>
              <a:gd name="adj4" fmla="val -455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Shoulder pain</a:t>
            </a:r>
            <a:endParaRPr kumimoji="1" lang="zh-TW" altLang="en-US"/>
          </a:p>
        </p:txBody>
      </p:sp>
      <p:sp>
        <p:nvSpPr>
          <p:cNvPr id="12" name="直線圖說文字 1 11">
            <a:extLst>
              <a:ext uri="{FF2B5EF4-FFF2-40B4-BE49-F238E27FC236}">
                <a16:creationId xmlns:a16="http://schemas.microsoft.com/office/drawing/2014/main" id="{5D83057D-2B05-20AC-E45B-DF2C8A052707}"/>
              </a:ext>
            </a:extLst>
          </p:cNvPr>
          <p:cNvSpPr/>
          <p:nvPr/>
        </p:nvSpPr>
        <p:spPr>
          <a:xfrm>
            <a:off x="3870213" y="2093774"/>
            <a:ext cx="1543035" cy="631138"/>
          </a:xfrm>
          <a:prstGeom prst="borderCallout1">
            <a:avLst>
              <a:gd name="adj1" fmla="val 67694"/>
              <a:gd name="adj2" fmla="val 109868"/>
              <a:gd name="adj3" fmla="val 78229"/>
              <a:gd name="adj4" fmla="val 1478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Cervical angle changes</a:t>
            </a:r>
            <a:endParaRPr kumimoji="1" lang="zh-TW" altLang="en-US"/>
          </a:p>
        </p:txBody>
      </p:sp>
      <p:sp>
        <p:nvSpPr>
          <p:cNvPr id="13" name="直線圖說文字 1 12">
            <a:extLst>
              <a:ext uri="{FF2B5EF4-FFF2-40B4-BE49-F238E27FC236}">
                <a16:creationId xmlns:a16="http://schemas.microsoft.com/office/drawing/2014/main" id="{2874C8F5-F9AE-453E-2005-5F3F168DA1C4}"/>
              </a:ext>
            </a:extLst>
          </p:cNvPr>
          <p:cNvSpPr/>
          <p:nvPr/>
        </p:nvSpPr>
        <p:spPr>
          <a:xfrm>
            <a:off x="3658071" y="2912502"/>
            <a:ext cx="1612530" cy="863026"/>
          </a:xfrm>
          <a:prstGeom prst="borderCallout1">
            <a:avLst>
              <a:gd name="adj1" fmla="val 67694"/>
              <a:gd name="adj2" fmla="val 109868"/>
              <a:gd name="adj3" fmla="val 78229"/>
              <a:gd name="adj4" fmla="val 1478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Lumbar lordosis angle</a:t>
            </a:r>
          </a:p>
          <a:p>
            <a:pPr algn="ctr"/>
            <a:r>
              <a:rPr lang="en-US" altLang="zh-TW"/>
              <a:t>changes</a:t>
            </a:r>
            <a:endParaRPr kumimoji="1" lang="zh-TW" altLang="en-US"/>
          </a:p>
        </p:txBody>
      </p:sp>
      <p:sp>
        <p:nvSpPr>
          <p:cNvPr id="14" name="直線圖說文字 1 13">
            <a:extLst>
              <a:ext uri="{FF2B5EF4-FFF2-40B4-BE49-F238E27FC236}">
                <a16:creationId xmlns:a16="http://schemas.microsoft.com/office/drawing/2014/main" id="{E05159E2-637D-F298-B213-07F2D54ACC2E}"/>
              </a:ext>
            </a:extLst>
          </p:cNvPr>
          <p:cNvSpPr/>
          <p:nvPr/>
        </p:nvSpPr>
        <p:spPr>
          <a:xfrm>
            <a:off x="7285952" y="3429000"/>
            <a:ext cx="1168132" cy="634163"/>
          </a:xfrm>
          <a:prstGeom prst="borderCallout1">
            <a:avLst>
              <a:gd name="adj1" fmla="val 60277"/>
              <a:gd name="adj2" fmla="val -7513"/>
              <a:gd name="adj3" fmla="val 45766"/>
              <a:gd name="adj4" fmla="val -879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Back pain</a:t>
            </a:r>
            <a:endParaRPr kumimoji="1" lang="zh-TW" altLang="en-US"/>
          </a:p>
        </p:txBody>
      </p:sp>
      <p:sp>
        <p:nvSpPr>
          <p:cNvPr id="15" name="直線圖說文字 1 14">
            <a:extLst>
              <a:ext uri="{FF2B5EF4-FFF2-40B4-BE49-F238E27FC236}">
                <a16:creationId xmlns:a16="http://schemas.microsoft.com/office/drawing/2014/main" id="{45784609-ACA0-C946-852F-BE63067EDE70}"/>
              </a:ext>
            </a:extLst>
          </p:cNvPr>
          <p:cNvSpPr/>
          <p:nvPr/>
        </p:nvSpPr>
        <p:spPr>
          <a:xfrm>
            <a:off x="3835229" y="4612042"/>
            <a:ext cx="1226889" cy="631138"/>
          </a:xfrm>
          <a:prstGeom prst="borderCallout1">
            <a:avLst>
              <a:gd name="adj1" fmla="val 67694"/>
              <a:gd name="adj2" fmla="val 109868"/>
              <a:gd name="adj3" fmla="val -61544"/>
              <a:gd name="adj4" fmla="val 1808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Muscle soreness</a:t>
            </a:r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674E6D-574B-8621-2D2F-7EAB7E4CF753}"/>
              </a:ext>
            </a:extLst>
          </p:cNvPr>
          <p:cNvSpPr txBox="1"/>
          <p:nvPr/>
        </p:nvSpPr>
        <p:spPr>
          <a:xfrm>
            <a:off x="4902362" y="2856796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(6)</a:t>
            </a:r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D5E953-8775-BAEF-5194-1420AC972DBD}"/>
              </a:ext>
            </a:extLst>
          </p:cNvPr>
          <p:cNvSpPr txBox="1"/>
          <p:nvPr/>
        </p:nvSpPr>
        <p:spPr>
          <a:xfrm>
            <a:off x="5019727" y="2346321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(6)</a:t>
            </a:r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7AE7E4-B314-2200-B929-51BDFFF1FDF2}"/>
              </a:ext>
            </a:extLst>
          </p:cNvPr>
          <p:cNvSpPr txBox="1"/>
          <p:nvPr/>
        </p:nvSpPr>
        <p:spPr>
          <a:xfrm>
            <a:off x="8089797" y="3366116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(1)</a:t>
            </a:r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9F6F0B-3D2F-ED71-25E3-696E8894BDDB}"/>
              </a:ext>
            </a:extLst>
          </p:cNvPr>
          <p:cNvSpPr txBox="1"/>
          <p:nvPr/>
        </p:nvSpPr>
        <p:spPr>
          <a:xfrm>
            <a:off x="4730048" y="1039535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(1)</a:t>
            </a:r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EE7B569-4205-6075-8479-1FAD6F98E8A9}"/>
              </a:ext>
            </a:extLst>
          </p:cNvPr>
          <p:cNvSpPr txBox="1"/>
          <p:nvPr/>
        </p:nvSpPr>
        <p:spPr>
          <a:xfrm>
            <a:off x="7870018" y="2124242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(2)</a:t>
            </a:r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CD6BB9-1C99-D507-D064-42EE754371D4}"/>
              </a:ext>
            </a:extLst>
          </p:cNvPr>
          <p:cNvSpPr txBox="1"/>
          <p:nvPr/>
        </p:nvSpPr>
        <p:spPr>
          <a:xfrm>
            <a:off x="4742624" y="4574776"/>
            <a:ext cx="52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(2)</a:t>
            </a:r>
            <a:endParaRPr kumimoji="1"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577" y="1153571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822" y="46328"/>
            <a:ext cx="5565451" cy="4180126"/>
          </a:xfrm>
        </p:spPr>
        <p:txBody>
          <a:bodyPr anchor="ctr">
            <a:normAutofit/>
          </a:bodyPr>
          <a:lstStyle/>
          <a:p>
            <a:r>
              <a:t>- US children carry backpacks weighing 17% of their body weight (BW).</a:t>
            </a:r>
          </a:p>
          <a:p>
            <a:r>
              <a:t>- Hong Kong children carry backpacks weighing 20% BW.</a:t>
            </a:r>
          </a:p>
          <a:p>
            <a:r>
              <a:t>- Recommended: 10-15% BW for children aged 7-12 years.</a:t>
            </a:r>
          </a:p>
        </p:txBody>
      </p:sp>
      <p:pic>
        <p:nvPicPr>
          <p:cNvPr id="1026" name="Picture 2" descr="书包太重孩子长不高？多重才合适？_手机搜狐网">
            <a:extLst>
              <a:ext uri="{FF2B5EF4-FFF2-40B4-BE49-F238E27FC236}">
                <a16:creationId xmlns:a16="http://schemas.microsoft.com/office/drawing/2014/main" id="{D22FDFB7-35BF-D230-5137-19ABA655A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4" t="-1959" r="31929" b="-2388"/>
          <a:stretch/>
        </p:blipFill>
        <p:spPr bwMode="auto">
          <a:xfrm>
            <a:off x="4317591" y="4133798"/>
            <a:ext cx="2004965" cy="26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78EA9EF-2362-CCAD-C6E7-ADC4ABFFC81B}"/>
              </a:ext>
            </a:extLst>
          </p:cNvPr>
          <p:cNvSpPr txBox="1"/>
          <p:nvPr/>
        </p:nvSpPr>
        <p:spPr>
          <a:xfrm>
            <a:off x="5802223" y="696906"/>
            <a:ext cx="5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(8)</a:t>
            </a:r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7416AE-D8F8-77E4-EA33-977226715CAB}"/>
              </a:ext>
            </a:extLst>
          </p:cNvPr>
          <p:cNvSpPr txBox="1"/>
          <p:nvPr/>
        </p:nvSpPr>
        <p:spPr>
          <a:xfrm>
            <a:off x="8065137" y="1767059"/>
            <a:ext cx="5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(2)</a:t>
            </a:r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F34113-5BA0-05D8-AD11-E2A8363157FB}"/>
              </a:ext>
            </a:extLst>
          </p:cNvPr>
          <p:cNvSpPr txBox="1"/>
          <p:nvPr/>
        </p:nvSpPr>
        <p:spPr>
          <a:xfrm>
            <a:off x="8374005" y="2738622"/>
            <a:ext cx="5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(7)</a:t>
            </a:r>
            <a:endParaRPr kumimoji="1"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76" y="-87989"/>
            <a:ext cx="6089894" cy="1115568"/>
          </a:xfrm>
        </p:spPr>
        <p:txBody>
          <a:bodyPr>
            <a:normAutofit/>
          </a:bodyPr>
          <a:lstStyle/>
          <a:p>
            <a:r>
              <a:rPr lang="en-US" sz="4000"/>
              <a:t>External Loading vs. GRF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3427" y="531627"/>
            <a:ext cx="6462599" cy="6072954"/>
          </a:xfrm>
        </p:spPr>
        <p:txBody>
          <a:bodyPr anchor="ctr">
            <a:normAutofit/>
          </a:bodyPr>
          <a:lstStyle/>
          <a:p>
            <a:r>
              <a:rPr lang="en-US" sz="2400"/>
              <a:t>- External loading increases GRF,   </a:t>
            </a:r>
          </a:p>
          <a:p>
            <a:pPr marL="0" indent="0">
              <a:buNone/>
            </a:pPr>
            <a:r>
              <a:rPr lang="en-US" sz="2400"/>
              <a:t>         negatively impacting bones and joints.</a:t>
            </a:r>
          </a:p>
          <a:p>
            <a:r>
              <a:rPr lang="en-US" sz="2400"/>
              <a:t>- Over 10-15% BW:</a:t>
            </a:r>
          </a:p>
          <a:p>
            <a:r>
              <a:rPr lang="en-US" sz="2400"/>
              <a:t>  - Higher vertical GRF</a:t>
            </a:r>
          </a:p>
          <a:p>
            <a:r>
              <a:rPr lang="en-US" sz="2400"/>
              <a:t>  - Greater braking force</a:t>
            </a:r>
          </a:p>
          <a:p>
            <a:r>
              <a:rPr lang="en-US" sz="2400"/>
              <a:t>  - Increased impact force</a:t>
            </a:r>
          </a:p>
          <a:p>
            <a:r>
              <a:rPr lang="en-US" sz="2400"/>
              <a:t>  - Shorter time to peak</a:t>
            </a:r>
          </a:p>
          <a:p>
            <a:r>
              <a:rPr lang="en-US" sz="2400"/>
              <a:t>  - Increased risk of lower extremity   </a:t>
            </a:r>
          </a:p>
          <a:p>
            <a:pPr marL="0" indent="0">
              <a:buNone/>
            </a:pPr>
            <a:r>
              <a:rPr lang="en-US" sz="2400"/>
              <a:t>           injuries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F7720E-DEDD-E125-9B6D-EADF5042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" y="1115568"/>
            <a:ext cx="3356385" cy="1967536"/>
          </a:xfrm>
          <a:prstGeom prst="rect">
            <a:avLst/>
          </a:prstGeom>
        </p:spPr>
      </p:pic>
      <p:pic>
        <p:nvPicPr>
          <p:cNvPr id="7" name="圖片 6" descr="一張含有 字型, 文字, 白色, 印刷術 的圖片&#10;&#10;自動產生的描述">
            <a:extLst>
              <a:ext uri="{FF2B5EF4-FFF2-40B4-BE49-F238E27FC236}">
                <a16:creationId xmlns:a16="http://schemas.microsoft.com/office/drawing/2014/main" id="{20C39363-3320-6C47-DA53-A18B0B00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3" y="3079269"/>
            <a:ext cx="1321876" cy="556027"/>
          </a:xfrm>
          <a:prstGeom prst="rect">
            <a:avLst/>
          </a:prstGeom>
        </p:spPr>
      </p:pic>
      <p:pic>
        <p:nvPicPr>
          <p:cNvPr id="1026" name="Picture 2" descr="Ground reaction forces are more sensitive gait measures than temporal  parameters in rodents following rotator cuff injury - ScienceDirect">
            <a:extLst>
              <a:ext uri="{FF2B5EF4-FFF2-40B4-BE49-F238E27FC236}">
                <a16:creationId xmlns:a16="http://schemas.microsoft.com/office/drawing/2014/main" id="{C6EA389C-DCB8-0E65-D1B0-A13665A0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" y="3982563"/>
            <a:ext cx="3348368" cy="196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52A949E-963B-2539-DD89-0E7CCB649F68}"/>
              </a:ext>
            </a:extLst>
          </p:cNvPr>
          <p:cNvSpPr txBox="1"/>
          <p:nvPr/>
        </p:nvSpPr>
        <p:spPr>
          <a:xfrm>
            <a:off x="8026002" y="1335298"/>
            <a:ext cx="77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(1, 10)</a:t>
            </a:r>
            <a:endParaRPr kumimoji="1"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External Loading vs. Body Motion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2553236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900"/>
              <a:t>- Backpack loading changes:</a:t>
            </a:r>
          </a:p>
          <a:p>
            <a:r>
              <a:rPr lang="en-US" sz="1900"/>
              <a:t>  - Step length and support time increase</a:t>
            </a:r>
          </a:p>
          <a:p>
            <a:pPr lvl="1">
              <a:buFontTx/>
              <a:buChar char="-"/>
            </a:pPr>
            <a:r>
              <a:rPr lang="en-US" altLang="zh-TW" sz="1900"/>
              <a:t>Neck tilt</a:t>
            </a:r>
          </a:p>
          <a:p>
            <a:pPr lvl="1">
              <a:buFontTx/>
              <a:buChar char="-"/>
            </a:pPr>
            <a:r>
              <a:rPr lang="en-US" sz="1900"/>
              <a:t>Hip flexion / extension angle</a:t>
            </a:r>
          </a:p>
          <a:p>
            <a:pPr lvl="1">
              <a:buFontTx/>
              <a:buChar char="-"/>
            </a:pPr>
            <a:r>
              <a:rPr lang="en-US" sz="1900"/>
              <a:t>Upper cross </a:t>
            </a:r>
          </a:p>
          <a:p>
            <a:r>
              <a:rPr lang="en-US" sz="1900"/>
              <a:t>- Over 10% - 15% BW:</a:t>
            </a:r>
          </a:p>
          <a:p>
            <a:r>
              <a:rPr lang="en-US" sz="1900"/>
              <a:t>  - Alters lower limb kinematics in 7-year-olds</a:t>
            </a:r>
          </a:p>
          <a:p>
            <a:r>
              <a:rPr lang="en-US" sz="1900"/>
              <a:t>  - Affects walking velocity, stride length, stance phase, and swing phase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D48B7F7-5402-66C0-E15B-A099CC26BF87}"/>
              </a:ext>
            </a:extLst>
          </p:cNvPr>
          <p:cNvGrpSpPr/>
          <p:nvPr/>
        </p:nvGrpSpPr>
        <p:grpSpPr>
          <a:xfrm>
            <a:off x="5285857" y="1723235"/>
            <a:ext cx="3048846" cy="5133405"/>
            <a:chOff x="5285857" y="1767839"/>
            <a:chExt cx="3048846" cy="5133405"/>
          </a:xfrm>
        </p:grpSpPr>
        <p:pic>
          <p:nvPicPr>
            <p:cNvPr id="5" name="圖片 4" descr="一張含有 文字, 螢幕擷取畫面, 繪圖 的圖片&#10;&#10;自動產生的描述">
              <a:extLst>
                <a:ext uri="{FF2B5EF4-FFF2-40B4-BE49-F238E27FC236}">
                  <a16:creationId xmlns:a16="http://schemas.microsoft.com/office/drawing/2014/main" id="{E72D0A54-6912-ADF4-939D-5FFE5EA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5857" y="1767839"/>
              <a:ext cx="3048846" cy="5133405"/>
            </a:xfrm>
            <a:prstGeom prst="rect">
              <a:avLst/>
            </a:prstGeom>
          </p:spPr>
        </p:pic>
        <p:pic>
          <p:nvPicPr>
            <p:cNvPr id="6" name="圖片 5" descr="一張含有 文字, 螢幕擷取畫面, 繪圖 的圖片&#10;&#10;自動產生的描述">
              <a:extLst>
                <a:ext uri="{FF2B5EF4-FFF2-40B4-BE49-F238E27FC236}">
                  <a16:creationId xmlns:a16="http://schemas.microsoft.com/office/drawing/2014/main" id="{00BDB328-F73E-C3EA-39D0-5F6D05734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656" t="66399" r="59629" b="30606"/>
            <a:stretch/>
          </p:blipFill>
          <p:spPr>
            <a:xfrm>
              <a:off x="6254410" y="3465532"/>
              <a:ext cx="235217" cy="160718"/>
            </a:xfrm>
            <a:prstGeom prst="rect">
              <a:avLst/>
            </a:prstGeom>
          </p:spPr>
        </p:pic>
      </p:grpSp>
      <p:pic>
        <p:nvPicPr>
          <p:cNvPr id="8" name="圖片 7" descr="一張含有 字型, 文字, 白色, 印刷術 的圖片&#10;&#10;自動產生的描述">
            <a:extLst>
              <a:ext uri="{FF2B5EF4-FFF2-40B4-BE49-F238E27FC236}">
                <a16:creationId xmlns:a16="http://schemas.microsoft.com/office/drawing/2014/main" id="{817EA4C5-C4AD-4CB4-4ED3-CF8BBF94D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418" y="4274039"/>
            <a:ext cx="833295" cy="350513"/>
          </a:xfrm>
          <a:prstGeom prst="rect">
            <a:avLst/>
          </a:prstGeom>
        </p:spPr>
      </p:pic>
      <p:pic>
        <p:nvPicPr>
          <p:cNvPr id="10" name="圖片 9" descr="一張含有 行李與袋子, 配件, 袋子, 背包 的圖片&#10;&#10;自動產生的描述">
            <a:extLst>
              <a:ext uri="{FF2B5EF4-FFF2-40B4-BE49-F238E27FC236}">
                <a16:creationId xmlns:a16="http://schemas.microsoft.com/office/drawing/2014/main" id="{38565997-6453-4289-9819-8340D443F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18" y="4972633"/>
            <a:ext cx="4134392" cy="178817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5A2C657-E595-688B-16F9-B719330EC99E}"/>
              </a:ext>
            </a:extLst>
          </p:cNvPr>
          <p:cNvSpPr txBox="1"/>
          <p:nvPr/>
        </p:nvSpPr>
        <p:spPr>
          <a:xfrm>
            <a:off x="4585426" y="4718184"/>
            <a:ext cx="41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(3)</a:t>
            </a:r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305CCC-F683-B281-ACAC-C8FD61CEEA88}"/>
              </a:ext>
            </a:extLst>
          </p:cNvPr>
          <p:cNvSpPr txBox="1"/>
          <p:nvPr/>
        </p:nvSpPr>
        <p:spPr>
          <a:xfrm>
            <a:off x="3080117" y="4303819"/>
            <a:ext cx="92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(1, 5, 9)</a:t>
            </a:r>
            <a:endParaRPr kumimoji="1"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purpose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929384"/>
            <a:ext cx="8140445" cy="44184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/>
              <a:t>Research Gap:</a:t>
            </a:r>
          </a:p>
          <a:p>
            <a:r>
              <a:rPr lang="en-US" sz="1600"/>
              <a:t>  - Limited studies on the effect of backpack loading on ankle, pelvis, and </a:t>
            </a:r>
          </a:p>
          <a:p>
            <a:r>
              <a:rPr lang="en-US" sz="1600"/>
              <a:t>    trunk kinetics.</a:t>
            </a:r>
          </a:p>
          <a:p>
            <a:r>
              <a:rPr lang="en-US" sz="1600"/>
              <a:t>  - Limited studies on the effect of backpack loading in different </a:t>
            </a:r>
          </a:p>
          <a:p>
            <a:pPr marL="0" indent="0">
              <a:buNone/>
            </a:pPr>
            <a:r>
              <a:rPr lang="en-US" sz="1600"/>
              <a:t>           environments (</a:t>
            </a:r>
            <a:r>
              <a:rPr lang="en-US" altLang="zh-TW" sz="1600"/>
              <a:t>upward slope / downward slope; diff texture of road), or </a:t>
            </a:r>
          </a:p>
          <a:p>
            <a:pPr marL="0" indent="0">
              <a:buNone/>
            </a:pPr>
            <a:r>
              <a:rPr lang="en-US" altLang="zh-TW" sz="1600"/>
              <a:t>           time</a:t>
            </a:r>
            <a:endParaRPr lang="en-US" sz="1600"/>
          </a:p>
          <a:p>
            <a:endParaRPr lang="en-US" sz="1600"/>
          </a:p>
          <a:p>
            <a:pPr marL="0" indent="0">
              <a:buNone/>
            </a:pPr>
            <a:r>
              <a:rPr lang="en-US" sz="1600"/>
              <a:t>Purpose</a:t>
            </a:r>
            <a:endParaRPr kumimoji="1" lang="en-US" altLang="zh-TW" sz="1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1.</a:t>
            </a:r>
            <a:r>
              <a:rPr lang="en-US" sz="1400"/>
              <a:t>Understand the effects of walking with a backpack on lower body kinetic in youth population. </a:t>
            </a:r>
            <a:endParaRPr lang="en-US" sz="1400">
              <a:ea typeface="Calibri"/>
              <a:cs typeface="Calibri"/>
            </a:endParaRPr>
          </a:p>
          <a:p>
            <a:pPr>
              <a:buNone/>
            </a:pPr>
            <a:endParaRPr lang="en-US" sz="1400">
              <a:latin typeface="Arial"/>
              <a:cs typeface="Arial"/>
            </a:endParaRPr>
          </a:p>
          <a:p>
            <a:pPr>
              <a:buNone/>
            </a:pPr>
            <a:r>
              <a:rPr lang="en-US" sz="1400"/>
              <a:t>2. Question: Does walking with a backpack that has 10% of one’s body weight for 10 minutes affect lower body kinetics in 7-10 year old ?</a:t>
            </a:r>
            <a:endParaRPr lang="en-US" sz="2800"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Hypothome</a:t>
            </a:r>
          </a:p>
          <a:p>
            <a:pPr marL="0" indent="0">
              <a:buNone/>
            </a:pPr>
            <a:r>
              <a:rPr lang="en-US" sz="1600"/>
              <a:t>1. Walking with a backpack with 10% bodyweight for 10 minutes will increase hip, knee and ankle flexion/extension torque. </a:t>
            </a:r>
            <a:endParaRPr lang="en-US" sz="16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60E43-06CD-3222-470B-AEE4B03C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8087"/>
            <a:ext cx="8229600" cy="1143000"/>
          </a:xfrm>
        </p:spPr>
        <p:txBody>
          <a:bodyPr/>
          <a:lstStyle/>
          <a:p>
            <a:r>
              <a:rPr kumimoji="1" lang="en-US" altLang="zh-TW"/>
              <a:t>Method</a:t>
            </a:r>
            <a:endParaRPr kumimoji="1" lang="zh-TW" alt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9D1338E-EE6E-C25B-8AFE-36734D421693}"/>
              </a:ext>
            </a:extLst>
          </p:cNvPr>
          <p:cNvSpPr txBox="1">
            <a:spLocks/>
          </p:cNvSpPr>
          <p:nvPr/>
        </p:nvSpPr>
        <p:spPr>
          <a:xfrm>
            <a:off x="2895379" y="2065021"/>
            <a:ext cx="6248621" cy="360000"/>
          </a:xfrm>
          <a:prstGeom prst="rect">
            <a:avLst/>
          </a:prstGeom>
          <a:noFill/>
          <a:ln w="22225">
            <a:noFill/>
          </a:ln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ZA" sz="28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100 Hz by a 8-camera optical motion capture system </a:t>
            </a:r>
          </a:p>
          <a:p>
            <a:r>
              <a:rPr lang="en-US" sz="1800" noProof="1"/>
              <a:t>(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Theia 3D, Theia 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Markerless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Inc., Kingston, ON</a:t>
            </a:r>
            <a:r>
              <a:rPr lang="zh-TW" altLang="zh-TW" sz="1200" dirty="0">
                <a:effectLst/>
              </a:rPr>
              <a:t> </a:t>
            </a:r>
            <a:r>
              <a:rPr lang="en-US" sz="1800" noProof="1"/>
              <a:t>)</a:t>
            </a:r>
          </a:p>
          <a:p>
            <a:endParaRPr lang="en-US" sz="1800" noProof="1"/>
          </a:p>
          <a:p>
            <a:endParaRPr lang="en-US" sz="1800" noProof="1"/>
          </a:p>
          <a:p>
            <a:endParaRPr lang="en-US" sz="1800" noProof="1"/>
          </a:p>
          <a:p>
            <a:endParaRPr lang="en-US" sz="1800" noProof="1"/>
          </a:p>
          <a:p>
            <a:endParaRPr lang="en-US" sz="1800" noProof="1"/>
          </a:p>
          <a:p>
            <a:endParaRPr lang="en-US" sz="1800" noProof="1"/>
          </a:p>
          <a:p>
            <a:endParaRPr lang="en-US" sz="1800" noProof="1"/>
          </a:p>
          <a:p>
            <a:endParaRPr lang="en-US" sz="1800" noProof="1"/>
          </a:p>
          <a:p>
            <a:endParaRPr lang="en-US" sz="1800" noProof="1"/>
          </a:p>
          <a:p>
            <a:r>
              <a:rPr lang="en-US" sz="1800" dirty="0"/>
              <a:t>1000 Hz by 2 force plates </a:t>
            </a:r>
          </a:p>
          <a:p>
            <a:r>
              <a:rPr lang="en-US" sz="1800" dirty="0"/>
              <a:t>(</a:t>
            </a:r>
            <a:r>
              <a:rPr lang="en-US" altLang="zh-TW" sz="18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Bertec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Corp.; Columbus, OH, USA</a:t>
            </a:r>
            <a:r>
              <a:rPr lang="zh-TW" altLang="zh-TW" sz="1200" dirty="0">
                <a:effectLst/>
              </a:rPr>
              <a:t> </a:t>
            </a:r>
            <a:r>
              <a:rPr lang="en-US" sz="1800" dirty="0"/>
              <a:t>)</a:t>
            </a:r>
            <a:endParaRPr lang="en-US" sz="1800" noProof="1"/>
          </a:p>
          <a:p>
            <a:pPr marL="342900" indent="-342900" algn="l">
              <a:buAutoNum type="arabicPeriod"/>
            </a:pPr>
            <a:endParaRPr lang="en-US" sz="1800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BCBE88-7301-03A9-8644-7095EC3692AE}"/>
              </a:ext>
            </a:extLst>
          </p:cNvPr>
          <p:cNvSpPr/>
          <p:nvPr/>
        </p:nvSpPr>
        <p:spPr>
          <a:xfrm>
            <a:off x="2615553" y="3273415"/>
            <a:ext cx="1313896" cy="767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26" name="Picture 2" descr="Theia (@theiamarkerless) / X">
            <a:extLst>
              <a:ext uri="{FF2B5EF4-FFF2-40B4-BE49-F238E27FC236}">
                <a16:creationId xmlns:a16="http://schemas.microsoft.com/office/drawing/2014/main" id="{835C905B-99AC-4203-C603-617BEC3C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0137"/>
            <a:ext cx="2995183" cy="8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rtec | LinkedIn">
            <a:extLst>
              <a:ext uri="{FF2B5EF4-FFF2-40B4-BE49-F238E27FC236}">
                <a16:creationId xmlns:a16="http://schemas.microsoft.com/office/drawing/2014/main" id="{09A9DCCE-F84A-3033-EB66-BFEFF8FA0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0" y="3429000"/>
            <a:ext cx="2679481" cy="26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CE603-953D-D68C-3A21-0A6CF33A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Method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E64FF-1638-4884-F19F-F3313D9A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2651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Protocol</a:t>
            </a:r>
          </a:p>
          <a:p>
            <a:r>
              <a:rPr kumimoji="1" lang="en-US" altLang="zh-TW" dirty="0"/>
              <a:t>Pre-test: 5 steps walking without wearing backpack with 3 trials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Post-test: 10 steps walking with wearing backpack (10 % BW)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465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0D9464-7DB4-E9D7-4D36-CD4503C4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Method-Data processing</a:t>
            </a:r>
          </a:p>
        </p:txBody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A1557291-7E24-9751-E250-1E1109139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04" y="1977099"/>
            <a:ext cx="2051050" cy="22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01A69A4-24F5-D373-4E43-473045BB5AF4}"/>
              </a:ext>
            </a:extLst>
          </p:cNvPr>
          <p:cNvSpPr txBox="1">
            <a:spLocks/>
          </p:cNvSpPr>
          <p:nvPr/>
        </p:nvSpPr>
        <p:spPr>
          <a:xfrm>
            <a:off x="2224216" y="1659969"/>
            <a:ext cx="6919784" cy="2181046"/>
          </a:xfrm>
          <a:prstGeom prst="rect">
            <a:avLst/>
          </a:prstGeom>
          <a:noFill/>
          <a:ln w="22225">
            <a:noFill/>
          </a:ln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ZA" sz="28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sz="2400" b="0" noProof="1">
                <a:latin typeface="+mn-lt"/>
              </a:rPr>
              <a:t>Filtering: 4th zero lag butterworth low pass filter</a:t>
            </a:r>
          </a:p>
          <a:p>
            <a:pPr>
              <a:lnSpc>
                <a:spcPct val="150000"/>
              </a:lnSpc>
            </a:pPr>
            <a:r>
              <a:rPr kumimoji="1" lang="en-US" sz="2400" b="0" noProof="1">
                <a:latin typeface="+mn-lt"/>
              </a:rPr>
              <a:t>Cutoff frequency: 6Hz</a:t>
            </a:r>
          </a:p>
          <a:p>
            <a:pPr>
              <a:lnSpc>
                <a:spcPct val="150000"/>
              </a:lnSpc>
            </a:pPr>
            <a:r>
              <a:rPr kumimoji="1" lang="en-US" sz="2400" b="0" noProof="1">
                <a:latin typeface="+mn-lt"/>
              </a:rPr>
              <a:t>Time normorlization : 0~100% (gait cycle)</a:t>
            </a:r>
          </a:p>
          <a:p>
            <a:pPr>
              <a:lnSpc>
                <a:spcPct val="150000"/>
              </a:lnSpc>
            </a:pPr>
            <a:r>
              <a:rPr kumimoji="1" lang="en-US" sz="2400" b="0" noProof="1">
                <a:latin typeface="+mn-lt"/>
              </a:rPr>
              <a:t>Remable average: 3 step of pre/post test </a:t>
            </a:r>
          </a:p>
          <a:p>
            <a:endParaRPr lang="en-US" sz="1800" noProof="1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AD1064-B410-28B1-E336-59529FBAD3E0}"/>
              </a:ext>
            </a:extLst>
          </p:cNvPr>
          <p:cNvSpPr txBox="1"/>
          <p:nvPr/>
        </p:nvSpPr>
        <p:spPr>
          <a:xfrm>
            <a:off x="7506274" y="40660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(5)</a:t>
            </a:r>
            <a:endParaRPr kumimoji="1"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EAD1410-65AA-B959-EAD2-4C60947BD17A}"/>
              </a:ext>
            </a:extLst>
          </p:cNvPr>
          <p:cNvGrpSpPr/>
          <p:nvPr/>
        </p:nvGrpSpPr>
        <p:grpSpPr>
          <a:xfrm>
            <a:off x="1637725" y="4219836"/>
            <a:ext cx="5868549" cy="2242738"/>
            <a:chOff x="804626" y="4522583"/>
            <a:chExt cx="5868549" cy="2242738"/>
          </a:xfrm>
        </p:grpSpPr>
        <p:pic>
          <p:nvPicPr>
            <p:cNvPr id="3078" name="Picture 6" descr="Phases of the normal gait cycle | Download Scientific Diagram">
              <a:extLst>
                <a:ext uri="{FF2B5EF4-FFF2-40B4-BE49-F238E27FC236}">
                  <a16:creationId xmlns:a16="http://schemas.microsoft.com/office/drawing/2014/main" id="{CDE88649-3D6A-58CF-AA2F-BEDFF82DA7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08" t="9250"/>
            <a:stretch/>
          </p:blipFill>
          <p:spPr bwMode="auto">
            <a:xfrm>
              <a:off x="804626" y="4522583"/>
              <a:ext cx="2317502" cy="2242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6" descr="Phases of the normal gait cycle | Download Scientific Diagram">
              <a:extLst>
                <a:ext uri="{FF2B5EF4-FFF2-40B4-BE49-F238E27FC236}">
                  <a16:creationId xmlns:a16="http://schemas.microsoft.com/office/drawing/2014/main" id="{067B6195-695D-8B0A-A746-A0043BCA25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47" r="39042"/>
            <a:stretch/>
          </p:blipFill>
          <p:spPr bwMode="auto">
            <a:xfrm>
              <a:off x="3050075" y="4584275"/>
              <a:ext cx="3623100" cy="2181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916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1109</Words>
  <Application>Microsoft Macintosh PowerPoint</Application>
  <PresentationFormat>如螢幕大小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-webkit-standard</vt:lpstr>
      <vt:lpstr>Arial</vt:lpstr>
      <vt:lpstr>Calibri</vt:lpstr>
      <vt:lpstr>Helvetica</vt:lpstr>
      <vt:lpstr>Times New Roman</vt:lpstr>
      <vt:lpstr>Wingdings</vt:lpstr>
      <vt:lpstr>Office Theme</vt:lpstr>
      <vt:lpstr>The Effect of Backpack Loading on Kinematics, Kinetics, and GRF</vt:lpstr>
      <vt:lpstr>External Loading Effects</vt:lpstr>
      <vt:lpstr>Introduction</vt:lpstr>
      <vt:lpstr>External Loading vs. GRF</vt:lpstr>
      <vt:lpstr>External Loading vs. Body Motion</vt:lpstr>
      <vt:lpstr>purpose</vt:lpstr>
      <vt:lpstr>Method</vt:lpstr>
      <vt:lpstr>Method</vt:lpstr>
      <vt:lpstr>Method-Data processing</vt:lpstr>
      <vt:lpstr>Method-Data processing</vt:lpstr>
      <vt:lpstr>Results</vt:lpstr>
      <vt:lpstr>Discussion</vt:lpstr>
      <vt:lpstr>Conclusion</vt:lpstr>
      <vt:lpstr>Reference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鄭凱仁</cp:lastModifiedBy>
  <cp:revision>3</cp:revision>
  <dcterms:created xsi:type="dcterms:W3CDTF">2013-01-27T09:14:16Z</dcterms:created>
  <dcterms:modified xsi:type="dcterms:W3CDTF">2025-02-10T04:52:59Z</dcterms:modified>
  <cp:category/>
</cp:coreProperties>
</file>