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5" r:id="rId6"/>
    <p:sldId id="266" r:id="rId7"/>
    <p:sldId id="261" r:id="rId8"/>
    <p:sldId id="267" r:id="rId9"/>
    <p:sldId id="268" r:id="rId10"/>
    <p:sldId id="269" r:id="rId11"/>
    <p:sldId id="270" r:id="rId12"/>
    <p:sldId id="262" r:id="rId13"/>
    <p:sldId id="283" r:id="rId14"/>
    <p:sldId id="273" r:id="rId15"/>
    <p:sldId id="271" r:id="rId16"/>
    <p:sldId id="275" r:id="rId17"/>
    <p:sldId id="274" r:id="rId18"/>
    <p:sldId id="272" r:id="rId19"/>
    <p:sldId id="276" r:id="rId20"/>
    <p:sldId id="278" r:id="rId21"/>
    <p:sldId id="277" r:id="rId22"/>
    <p:sldId id="279" r:id="rId23"/>
    <p:sldId id="280" r:id="rId24"/>
    <p:sldId id="281" r:id="rId25"/>
    <p:sldId id="282" r:id="rId26"/>
    <p:sldId id="263" r:id="rId27"/>
    <p:sldId id="264"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4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6830-6F91-4865-50EC-FBA1DA22DE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a:extLst>
              <a:ext uri="{FF2B5EF4-FFF2-40B4-BE49-F238E27FC236}">
                <a16:creationId xmlns:a16="http://schemas.microsoft.com/office/drawing/2014/main" id="{AA797D48-DA5F-7D52-5BB3-F42965E8B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a:extLst>
              <a:ext uri="{FF2B5EF4-FFF2-40B4-BE49-F238E27FC236}">
                <a16:creationId xmlns:a16="http://schemas.microsoft.com/office/drawing/2014/main" id="{2C7FE30E-9765-937A-0E78-F0A92F177A78}"/>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5" name="Footer Placeholder 4">
            <a:extLst>
              <a:ext uri="{FF2B5EF4-FFF2-40B4-BE49-F238E27FC236}">
                <a16:creationId xmlns:a16="http://schemas.microsoft.com/office/drawing/2014/main" id="{C2A91FE7-FD07-C175-CE3F-255ED42EB699}"/>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68CBEC48-0DE6-DF84-3F7A-7844E802C6B1}"/>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73057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4AF1-634A-CBE5-9DEB-66B21289B3F7}"/>
              </a:ext>
            </a:extLst>
          </p:cNvPr>
          <p:cNvSpPr>
            <a:spLocks noGrp="1"/>
          </p:cNvSpPr>
          <p:nvPr>
            <p:ph type="title"/>
          </p:nvPr>
        </p:nvSpPr>
        <p:spPr/>
        <p:txBody>
          <a:bodyPr/>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9789C660-E72F-DDC9-C316-FB4047883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059C79C7-6CE0-FF69-A35C-5E42FE89BFDB}"/>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5" name="Footer Placeholder 4">
            <a:extLst>
              <a:ext uri="{FF2B5EF4-FFF2-40B4-BE49-F238E27FC236}">
                <a16:creationId xmlns:a16="http://schemas.microsoft.com/office/drawing/2014/main" id="{F08B607B-E651-A1A8-8FC4-883EA7549BA7}"/>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828E9E43-6CA0-0AA6-C773-CB5F22AF280B}"/>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386147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B1E64-4809-8910-A671-4C3FBCC3C2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D3838CA0-12D8-3129-F579-E90210EE6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65173407-B907-647F-DFD1-337A01E4ADBF}"/>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5" name="Footer Placeholder 4">
            <a:extLst>
              <a:ext uri="{FF2B5EF4-FFF2-40B4-BE49-F238E27FC236}">
                <a16:creationId xmlns:a16="http://schemas.microsoft.com/office/drawing/2014/main" id="{FBD1B7F7-6615-DB27-5021-AB63A88D1196}"/>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F08CBB39-053F-5519-FCE2-52609401C962}"/>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331743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BADA-0045-5443-5A2F-8282B2500C7E}"/>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BE306975-4A65-8439-457B-A26171E3A7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6386F759-ED0B-A747-B94F-4FF92F4D82EA}"/>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5" name="Footer Placeholder 4">
            <a:extLst>
              <a:ext uri="{FF2B5EF4-FFF2-40B4-BE49-F238E27FC236}">
                <a16:creationId xmlns:a16="http://schemas.microsoft.com/office/drawing/2014/main" id="{54D4A4FA-B523-B7C0-86B8-8900E0C953A7}"/>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EFA3CA95-42A3-37AA-895D-1BB9399DB366}"/>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28484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35D1-1E00-DAE2-B283-10CD599D21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a:extLst>
              <a:ext uri="{FF2B5EF4-FFF2-40B4-BE49-F238E27FC236}">
                <a16:creationId xmlns:a16="http://schemas.microsoft.com/office/drawing/2014/main" id="{6519F539-681C-D672-AFDF-8E949BBE3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F6D82-9A8A-4914-9256-C60170820873}"/>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5" name="Footer Placeholder 4">
            <a:extLst>
              <a:ext uri="{FF2B5EF4-FFF2-40B4-BE49-F238E27FC236}">
                <a16:creationId xmlns:a16="http://schemas.microsoft.com/office/drawing/2014/main" id="{10E796FF-8454-9184-F4EA-CDDF52EE18C3}"/>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62D9C963-D0EC-8D58-797E-538C3BC7E0CD}"/>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16679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59AA-7B8E-7136-56F2-13E019C7E437}"/>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52949160-F544-2AE7-619F-147AFCFDDB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a:extLst>
              <a:ext uri="{FF2B5EF4-FFF2-40B4-BE49-F238E27FC236}">
                <a16:creationId xmlns:a16="http://schemas.microsoft.com/office/drawing/2014/main" id="{78FDB846-F39D-3F88-881C-DDB9B2E90B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a:extLst>
              <a:ext uri="{FF2B5EF4-FFF2-40B4-BE49-F238E27FC236}">
                <a16:creationId xmlns:a16="http://schemas.microsoft.com/office/drawing/2014/main" id="{E00F6CDF-E876-322B-047D-CE4E34F3612D}"/>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6" name="Footer Placeholder 5">
            <a:extLst>
              <a:ext uri="{FF2B5EF4-FFF2-40B4-BE49-F238E27FC236}">
                <a16:creationId xmlns:a16="http://schemas.microsoft.com/office/drawing/2014/main" id="{23AAE186-0A74-1C7A-235A-044F91D06D24}"/>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B30FC207-67E1-DD67-A007-515984B669C9}"/>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335515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D4E5-97D1-465A-24E0-9AACA08148B3}"/>
              </a:ext>
            </a:extLst>
          </p:cNvPr>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a:extLst>
              <a:ext uri="{FF2B5EF4-FFF2-40B4-BE49-F238E27FC236}">
                <a16:creationId xmlns:a16="http://schemas.microsoft.com/office/drawing/2014/main" id="{8AA5F5DD-D149-463F-6EB2-91DF96F1F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C87657-EA4D-D131-B04F-EABA79923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a:extLst>
              <a:ext uri="{FF2B5EF4-FFF2-40B4-BE49-F238E27FC236}">
                <a16:creationId xmlns:a16="http://schemas.microsoft.com/office/drawing/2014/main" id="{33B89590-C0DB-B403-FEEC-33A0CF7A8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01E8CA-DC17-3CEA-4278-B82536671F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a:extLst>
              <a:ext uri="{FF2B5EF4-FFF2-40B4-BE49-F238E27FC236}">
                <a16:creationId xmlns:a16="http://schemas.microsoft.com/office/drawing/2014/main" id="{E7DF68F6-E2CF-793F-3856-9A1E19279506}"/>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8" name="Footer Placeholder 7">
            <a:extLst>
              <a:ext uri="{FF2B5EF4-FFF2-40B4-BE49-F238E27FC236}">
                <a16:creationId xmlns:a16="http://schemas.microsoft.com/office/drawing/2014/main" id="{DA1ED53C-1C04-7EF5-CF3D-891BCF870189}"/>
              </a:ext>
            </a:extLst>
          </p:cNvPr>
          <p:cNvSpPr>
            <a:spLocks noGrp="1"/>
          </p:cNvSpPr>
          <p:nvPr>
            <p:ph type="ftr" sz="quarter" idx="11"/>
          </p:nvPr>
        </p:nvSpPr>
        <p:spPr/>
        <p:txBody>
          <a:bodyPr/>
          <a:lstStyle/>
          <a:p>
            <a:endParaRPr lang="es-AR"/>
          </a:p>
        </p:txBody>
      </p:sp>
      <p:sp>
        <p:nvSpPr>
          <p:cNvPr id="9" name="Slide Number Placeholder 8">
            <a:extLst>
              <a:ext uri="{FF2B5EF4-FFF2-40B4-BE49-F238E27FC236}">
                <a16:creationId xmlns:a16="http://schemas.microsoft.com/office/drawing/2014/main" id="{616B9128-515C-22E4-1EED-F508E9D20144}"/>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313658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FEAC-BF61-C626-8E74-49F8756472EE}"/>
              </a:ext>
            </a:extLst>
          </p:cNvPr>
          <p:cNvSpPr>
            <a:spLocks noGrp="1"/>
          </p:cNvSpPr>
          <p:nvPr>
            <p:ph type="title"/>
          </p:nvPr>
        </p:nvSpPr>
        <p:spPr/>
        <p:txBody>
          <a:bodyPr/>
          <a:lstStyle/>
          <a:p>
            <a:r>
              <a:rPr lang="en-US"/>
              <a:t>Click to edit Master title style</a:t>
            </a:r>
            <a:endParaRPr lang="es-AR"/>
          </a:p>
        </p:txBody>
      </p:sp>
      <p:sp>
        <p:nvSpPr>
          <p:cNvPr id="3" name="Date Placeholder 2">
            <a:extLst>
              <a:ext uri="{FF2B5EF4-FFF2-40B4-BE49-F238E27FC236}">
                <a16:creationId xmlns:a16="http://schemas.microsoft.com/office/drawing/2014/main" id="{A32C8618-8E8E-132F-A0B2-3E0744A9622A}"/>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4" name="Footer Placeholder 3">
            <a:extLst>
              <a:ext uri="{FF2B5EF4-FFF2-40B4-BE49-F238E27FC236}">
                <a16:creationId xmlns:a16="http://schemas.microsoft.com/office/drawing/2014/main" id="{81ACFFC8-AB41-3E17-FF05-26D1BAA8FA7A}"/>
              </a:ext>
            </a:extLst>
          </p:cNvPr>
          <p:cNvSpPr>
            <a:spLocks noGrp="1"/>
          </p:cNvSpPr>
          <p:nvPr>
            <p:ph type="ftr" sz="quarter" idx="11"/>
          </p:nvPr>
        </p:nvSpPr>
        <p:spPr/>
        <p:txBody>
          <a:bodyPr/>
          <a:lstStyle/>
          <a:p>
            <a:endParaRPr lang="es-AR"/>
          </a:p>
        </p:txBody>
      </p:sp>
      <p:sp>
        <p:nvSpPr>
          <p:cNvPr id="5" name="Slide Number Placeholder 4">
            <a:extLst>
              <a:ext uri="{FF2B5EF4-FFF2-40B4-BE49-F238E27FC236}">
                <a16:creationId xmlns:a16="http://schemas.microsoft.com/office/drawing/2014/main" id="{B9735570-16CC-4E52-6200-93A9E563306A}"/>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42687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926B13-4874-EFD9-6FD7-68947A2F4FC0}"/>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3" name="Footer Placeholder 2">
            <a:extLst>
              <a:ext uri="{FF2B5EF4-FFF2-40B4-BE49-F238E27FC236}">
                <a16:creationId xmlns:a16="http://schemas.microsoft.com/office/drawing/2014/main" id="{6E222008-E078-DBE4-E340-5FE218917913}"/>
              </a:ext>
            </a:extLst>
          </p:cNvPr>
          <p:cNvSpPr>
            <a:spLocks noGrp="1"/>
          </p:cNvSpPr>
          <p:nvPr>
            <p:ph type="ftr" sz="quarter" idx="11"/>
          </p:nvPr>
        </p:nvSpPr>
        <p:spPr/>
        <p:txBody>
          <a:bodyPr/>
          <a:lstStyle/>
          <a:p>
            <a:endParaRPr lang="es-AR"/>
          </a:p>
        </p:txBody>
      </p:sp>
      <p:sp>
        <p:nvSpPr>
          <p:cNvPr id="4" name="Slide Number Placeholder 3">
            <a:extLst>
              <a:ext uri="{FF2B5EF4-FFF2-40B4-BE49-F238E27FC236}">
                <a16:creationId xmlns:a16="http://schemas.microsoft.com/office/drawing/2014/main" id="{621B22E8-57A3-37F5-22AE-1816103F57BE}"/>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310860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083C-42FB-5F44-B0D9-E1CEC1F91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a:extLst>
              <a:ext uri="{FF2B5EF4-FFF2-40B4-BE49-F238E27FC236}">
                <a16:creationId xmlns:a16="http://schemas.microsoft.com/office/drawing/2014/main" id="{13D00EF0-7790-3C0C-E87D-4ED6F4F77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a:extLst>
              <a:ext uri="{FF2B5EF4-FFF2-40B4-BE49-F238E27FC236}">
                <a16:creationId xmlns:a16="http://schemas.microsoft.com/office/drawing/2014/main" id="{09CA6DE0-6188-CEB0-6F90-284CA30CB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556A0-E4B6-D0D2-297E-6F0CD41423F5}"/>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6" name="Footer Placeholder 5">
            <a:extLst>
              <a:ext uri="{FF2B5EF4-FFF2-40B4-BE49-F238E27FC236}">
                <a16:creationId xmlns:a16="http://schemas.microsoft.com/office/drawing/2014/main" id="{65BADB01-81C3-601E-FB2F-4E4DBC8D4F79}"/>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A66E9E97-A1EC-1F5C-6146-81501EC0265D}"/>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262759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F822-6E6F-8F08-B182-C062E2538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a:extLst>
              <a:ext uri="{FF2B5EF4-FFF2-40B4-BE49-F238E27FC236}">
                <a16:creationId xmlns:a16="http://schemas.microsoft.com/office/drawing/2014/main" id="{181FB9F7-6941-5912-4DCB-4BB7A7D65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a:extLst>
              <a:ext uri="{FF2B5EF4-FFF2-40B4-BE49-F238E27FC236}">
                <a16:creationId xmlns:a16="http://schemas.microsoft.com/office/drawing/2014/main" id="{3B59A525-1437-003C-A7B0-CC88F6FCA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2694C-E931-7A11-3BB2-AF3ACB442A20}"/>
              </a:ext>
            </a:extLst>
          </p:cNvPr>
          <p:cNvSpPr>
            <a:spLocks noGrp="1"/>
          </p:cNvSpPr>
          <p:nvPr>
            <p:ph type="dt" sz="half" idx="10"/>
          </p:nvPr>
        </p:nvSpPr>
        <p:spPr/>
        <p:txBody>
          <a:bodyPr/>
          <a:lstStyle/>
          <a:p>
            <a:fld id="{CB56DD0E-6579-4E76-99D4-9DEB29A5A726}" type="datetimeFigureOut">
              <a:rPr lang="es-AR" smtClean="0"/>
              <a:t>30/5/2023</a:t>
            </a:fld>
            <a:endParaRPr lang="es-AR"/>
          </a:p>
        </p:txBody>
      </p:sp>
      <p:sp>
        <p:nvSpPr>
          <p:cNvPr id="6" name="Footer Placeholder 5">
            <a:extLst>
              <a:ext uri="{FF2B5EF4-FFF2-40B4-BE49-F238E27FC236}">
                <a16:creationId xmlns:a16="http://schemas.microsoft.com/office/drawing/2014/main" id="{5680320D-DCAB-B2A4-DD68-36A2606B3165}"/>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627D8A4F-D0BA-3D24-3155-220266B224CE}"/>
              </a:ext>
            </a:extLst>
          </p:cNvPr>
          <p:cNvSpPr>
            <a:spLocks noGrp="1"/>
          </p:cNvSpPr>
          <p:nvPr>
            <p:ph type="sldNum" sz="quarter" idx="12"/>
          </p:nvPr>
        </p:nvSpPr>
        <p:spPr/>
        <p:txBody>
          <a:bodyPr/>
          <a:lstStyle/>
          <a:p>
            <a:fld id="{34BF0529-8BA3-42A8-ADAB-7BA078FACF00}" type="slidenum">
              <a:rPr lang="es-AR" smtClean="0"/>
              <a:t>‹Nº›</a:t>
            </a:fld>
            <a:endParaRPr lang="es-AR"/>
          </a:p>
        </p:txBody>
      </p:sp>
    </p:spTree>
    <p:extLst>
      <p:ext uri="{BB962C8B-B14F-4D97-AF65-F5344CB8AC3E}">
        <p14:creationId xmlns:p14="http://schemas.microsoft.com/office/powerpoint/2010/main" val="223227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E7E5D-888B-FF3A-0A6E-FDE41BF7A6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a:extLst>
              <a:ext uri="{FF2B5EF4-FFF2-40B4-BE49-F238E27FC236}">
                <a16:creationId xmlns:a16="http://schemas.microsoft.com/office/drawing/2014/main" id="{6EC9D6E3-7A9B-B298-00A6-FDE48EBB9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4C16E5B6-59A0-7B3A-33C5-852D7C4F7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6DD0E-6579-4E76-99D4-9DEB29A5A726}" type="datetimeFigureOut">
              <a:rPr lang="es-AR" smtClean="0"/>
              <a:t>30/5/2023</a:t>
            </a:fld>
            <a:endParaRPr lang="es-AR"/>
          </a:p>
        </p:txBody>
      </p:sp>
      <p:sp>
        <p:nvSpPr>
          <p:cNvPr id="5" name="Footer Placeholder 4">
            <a:extLst>
              <a:ext uri="{FF2B5EF4-FFF2-40B4-BE49-F238E27FC236}">
                <a16:creationId xmlns:a16="http://schemas.microsoft.com/office/drawing/2014/main" id="{F5E9F7AB-E6D9-8ECD-D130-957669471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a:extLst>
              <a:ext uri="{FF2B5EF4-FFF2-40B4-BE49-F238E27FC236}">
                <a16:creationId xmlns:a16="http://schemas.microsoft.com/office/drawing/2014/main" id="{3DA6E6AE-9A24-F3C6-D02A-87DC07999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F0529-8BA3-42A8-ADAB-7BA078FACF00}" type="slidenum">
              <a:rPr lang="es-AR" smtClean="0"/>
              <a:t>‹Nº›</a:t>
            </a:fld>
            <a:endParaRPr lang="es-AR"/>
          </a:p>
        </p:txBody>
      </p:sp>
    </p:spTree>
    <p:extLst>
      <p:ext uri="{BB962C8B-B14F-4D97-AF65-F5344CB8AC3E}">
        <p14:creationId xmlns:p14="http://schemas.microsoft.com/office/powerpoint/2010/main" val="17534509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sv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2118-FA5F-1409-D181-7688AC70FD6D}"/>
              </a:ext>
            </a:extLst>
          </p:cNvPr>
          <p:cNvSpPr>
            <a:spLocks noGrp="1"/>
          </p:cNvSpPr>
          <p:nvPr>
            <p:ph type="ctrTitle"/>
          </p:nvPr>
        </p:nvSpPr>
        <p:spPr>
          <a:xfrm>
            <a:off x="1032933" y="673629"/>
            <a:ext cx="5969000" cy="3077071"/>
          </a:xfrm>
        </p:spPr>
        <p:txBody>
          <a:bodyPr>
            <a:normAutofit/>
          </a:bodyPr>
          <a:lstStyle/>
          <a:p>
            <a:r>
              <a:rPr lang="pt-BR" sz="7200" b="1" dirty="0">
                <a:solidFill>
                  <a:srgbClr val="F74C00"/>
                </a:solidFill>
              </a:rPr>
              <a:t>Análisis estático extendido de código Rust</a:t>
            </a:r>
            <a:endParaRPr lang="es-AR" sz="7200" b="1" dirty="0">
              <a:solidFill>
                <a:srgbClr val="F74C00"/>
              </a:solidFill>
            </a:endParaRPr>
          </a:p>
        </p:txBody>
      </p:sp>
      <p:sp>
        <p:nvSpPr>
          <p:cNvPr id="3" name="Subtitle 2">
            <a:extLst>
              <a:ext uri="{FF2B5EF4-FFF2-40B4-BE49-F238E27FC236}">
                <a16:creationId xmlns:a16="http://schemas.microsoft.com/office/drawing/2014/main" id="{7E3239B9-C882-9D9A-7418-9195C5C47F74}"/>
              </a:ext>
            </a:extLst>
          </p:cNvPr>
          <p:cNvSpPr>
            <a:spLocks noGrp="1"/>
          </p:cNvSpPr>
          <p:nvPr>
            <p:ph type="subTitle" idx="1"/>
          </p:nvPr>
        </p:nvSpPr>
        <p:spPr>
          <a:xfrm>
            <a:off x="1032933" y="4091401"/>
            <a:ext cx="7171267" cy="1655762"/>
          </a:xfrm>
        </p:spPr>
        <p:txBody>
          <a:bodyPr>
            <a:normAutofit/>
          </a:bodyPr>
          <a:lstStyle/>
          <a:p>
            <a:pPr algn="l"/>
            <a:r>
              <a:rPr lang="es-AR" sz="2000" u="sng" dirty="0"/>
              <a:t>Alumno</a:t>
            </a:r>
            <a:r>
              <a:rPr lang="es-AR" sz="2000" dirty="0"/>
              <a:t>: </a:t>
            </a:r>
            <a:r>
              <a:rPr lang="es-AR" sz="1800" dirty="0"/>
              <a:t>Giachero, Ezequiel.</a:t>
            </a:r>
            <a:endParaRPr lang="es-AR" sz="2000" dirty="0"/>
          </a:p>
          <a:p>
            <a:pPr algn="l"/>
            <a:r>
              <a:rPr lang="es-AR" sz="2000" u="sng" dirty="0"/>
              <a:t>Director</a:t>
            </a:r>
            <a:r>
              <a:rPr lang="es-AR" sz="2000" dirty="0"/>
              <a:t>: </a:t>
            </a:r>
            <a:r>
              <a:rPr lang="es-AR" sz="1800" dirty="0"/>
              <a:t>Arroyo, Marcelo.</a:t>
            </a:r>
          </a:p>
          <a:p>
            <a:pPr algn="l"/>
            <a:r>
              <a:rPr lang="es-AR" sz="2000" u="sng" dirty="0"/>
              <a:t>Carrera</a:t>
            </a:r>
            <a:r>
              <a:rPr lang="es-AR" sz="2000" dirty="0"/>
              <a:t>: </a:t>
            </a:r>
            <a:r>
              <a:rPr lang="es-AR" sz="1800" dirty="0"/>
              <a:t>Licenciatura en Ciencias de la Computación.</a:t>
            </a:r>
            <a:br>
              <a:rPr lang="es-AR" dirty="0"/>
            </a:br>
            <a:endParaRPr lang="es-AR" dirty="0"/>
          </a:p>
        </p:txBody>
      </p:sp>
      <p:pic>
        <p:nvPicPr>
          <p:cNvPr id="5" name="Imagen 4">
            <a:extLst>
              <a:ext uri="{FF2B5EF4-FFF2-40B4-BE49-F238E27FC236}">
                <a16:creationId xmlns:a16="http://schemas.microsoft.com/office/drawing/2014/main" id="{4760D981-9CAA-6274-A570-36D4FF2DD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82" y="6090458"/>
            <a:ext cx="2678236" cy="708809"/>
          </a:xfrm>
          <a:prstGeom prst="rect">
            <a:avLst/>
          </a:prstGeom>
        </p:spPr>
      </p:pic>
      <p:pic>
        <p:nvPicPr>
          <p:cNvPr id="7" name="Imagen 6">
            <a:extLst>
              <a:ext uri="{FF2B5EF4-FFF2-40B4-BE49-F238E27FC236}">
                <a16:creationId xmlns:a16="http://schemas.microsoft.com/office/drawing/2014/main" id="{363697AA-E99B-09BD-2F84-F82A7A93D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588" y="6031726"/>
            <a:ext cx="2367412" cy="826274"/>
          </a:xfrm>
          <a:prstGeom prst="rect">
            <a:avLst/>
          </a:prstGeom>
        </p:spPr>
      </p:pic>
      <p:pic>
        <p:nvPicPr>
          <p:cNvPr id="11" name="Imagen 10">
            <a:extLst>
              <a:ext uri="{FF2B5EF4-FFF2-40B4-BE49-F238E27FC236}">
                <a16:creationId xmlns:a16="http://schemas.microsoft.com/office/drawing/2014/main" id="{2F94A7A0-34F7-A7C6-B6DD-3B8D6BE0C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401" y="1863195"/>
            <a:ext cx="3293533" cy="3293533"/>
          </a:xfrm>
          <a:prstGeom prst="rect">
            <a:avLst/>
          </a:prstGeom>
        </p:spPr>
      </p:pic>
      <p:pic>
        <p:nvPicPr>
          <p:cNvPr id="9" name="Imagen 8">
            <a:extLst>
              <a:ext uri="{FF2B5EF4-FFF2-40B4-BE49-F238E27FC236}">
                <a16:creationId xmlns:a16="http://schemas.microsoft.com/office/drawing/2014/main" id="{68E36C95-D523-7194-75D2-FBB27E96A1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87725">
            <a:off x="7521381" y="406416"/>
            <a:ext cx="4093351" cy="2731867"/>
          </a:xfrm>
          <a:prstGeom prst="rect">
            <a:avLst/>
          </a:prstGeom>
        </p:spPr>
      </p:pic>
    </p:spTree>
    <p:extLst>
      <p:ext uri="{BB962C8B-B14F-4D97-AF65-F5344CB8AC3E}">
        <p14:creationId xmlns:p14="http://schemas.microsoft.com/office/powerpoint/2010/main" val="416407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C784B21-1FCD-BD8B-5990-79F9D0FE6C9D}"/>
              </a:ext>
            </a:extLst>
          </p:cNvPr>
          <p:cNvSpPr txBox="1"/>
          <p:nvPr/>
        </p:nvSpPr>
        <p:spPr>
          <a:xfrm>
            <a:off x="744058" y="846699"/>
            <a:ext cx="7451675" cy="3139321"/>
          </a:xfrm>
          <a:prstGeom prst="rect">
            <a:avLst/>
          </a:prstGeom>
          <a:noFill/>
        </p:spPr>
        <p:txBody>
          <a:bodyPr wrap="square" rtlCol="0">
            <a:spAutoFit/>
          </a:bodyPr>
          <a:lstStyle/>
          <a:p>
            <a:r>
              <a:rPr lang="es-AR" dirty="0">
                <a:latin typeface="+mj-lt"/>
              </a:rPr>
              <a:t>Los </a:t>
            </a:r>
            <a:r>
              <a:rPr lang="es-AR" dirty="0">
                <a:solidFill>
                  <a:srgbClr val="F74C00"/>
                </a:solidFill>
                <a:latin typeface="+mj-lt"/>
              </a:rPr>
              <a:t>raw pointers</a:t>
            </a:r>
            <a:r>
              <a:rPr lang="es-AR" dirty="0">
                <a:latin typeface="+mj-lt"/>
              </a:rPr>
              <a:t> pueden ser mutables o inmutables y se representan respectivamente como </a:t>
            </a:r>
            <a:r>
              <a:rPr lang="es-AR" i="1" dirty="0">
                <a:latin typeface="+mj-lt"/>
              </a:rPr>
              <a:t>*</a:t>
            </a:r>
            <a:r>
              <a:rPr lang="es-AR" i="1" dirty="0" err="1">
                <a:latin typeface="+mj-lt"/>
              </a:rPr>
              <a:t>const</a:t>
            </a:r>
            <a:r>
              <a:rPr lang="es-AR" i="1" dirty="0">
                <a:latin typeface="+mj-lt"/>
              </a:rPr>
              <a:t> </a:t>
            </a:r>
            <a:r>
              <a:rPr lang="es-AR" b="1" i="1" dirty="0">
                <a:latin typeface="+mj-lt"/>
              </a:rPr>
              <a:t>T</a:t>
            </a:r>
            <a:r>
              <a:rPr lang="es-AR" i="1" dirty="0">
                <a:latin typeface="+mj-lt"/>
              </a:rPr>
              <a:t> </a:t>
            </a:r>
            <a:r>
              <a:rPr lang="es-AR" dirty="0">
                <a:latin typeface="+mj-lt"/>
              </a:rPr>
              <a:t>y </a:t>
            </a:r>
            <a:r>
              <a:rPr lang="es-AR" i="1" dirty="0">
                <a:latin typeface="+mj-lt"/>
              </a:rPr>
              <a:t>*</a:t>
            </a:r>
            <a:r>
              <a:rPr lang="es-AR" i="1" dirty="0" err="1">
                <a:latin typeface="+mj-lt"/>
              </a:rPr>
              <a:t>mut</a:t>
            </a:r>
            <a:r>
              <a:rPr lang="es-AR" i="1" dirty="0">
                <a:latin typeface="+mj-lt"/>
              </a:rPr>
              <a:t> </a:t>
            </a:r>
            <a:r>
              <a:rPr lang="es-AR" b="1" i="1" dirty="0">
                <a:latin typeface="+mj-lt"/>
              </a:rPr>
              <a:t>T</a:t>
            </a:r>
          </a:p>
          <a:p>
            <a:r>
              <a:rPr lang="es-AR" dirty="0">
                <a:latin typeface="+mj-lt"/>
              </a:rPr>
              <a:t>A diferencia de las referencias, los punteros planos pueden:</a:t>
            </a:r>
          </a:p>
          <a:p>
            <a:pPr marL="285750" indent="-285750">
              <a:buFont typeface="Arial" panose="020B0604020202020204" pitchFamily="34" charset="0"/>
              <a:buChar char="•"/>
            </a:pPr>
            <a:r>
              <a:rPr lang="es-AR" dirty="0">
                <a:latin typeface="+mj-lt"/>
              </a:rPr>
              <a:t>Ignorar las reglas de </a:t>
            </a:r>
            <a:r>
              <a:rPr lang="es-AR" dirty="0" err="1">
                <a:latin typeface="+mj-lt"/>
              </a:rPr>
              <a:t>Borrowing</a:t>
            </a:r>
            <a:r>
              <a:rPr lang="es-AR" dirty="0">
                <a:latin typeface="+mj-lt"/>
              </a:rPr>
              <a:t> y tener </a:t>
            </a:r>
            <a:r>
              <a:rPr lang="es-AR" dirty="0" err="1">
                <a:latin typeface="+mj-lt"/>
              </a:rPr>
              <a:t>multiples</a:t>
            </a:r>
            <a:r>
              <a:rPr lang="es-AR" dirty="0">
                <a:latin typeface="+mj-lt"/>
              </a:rPr>
              <a:t> punteros mutables e inmutables en una misma locación</a:t>
            </a:r>
          </a:p>
          <a:p>
            <a:pPr marL="285750" indent="-285750">
              <a:buFont typeface="Arial" panose="020B0604020202020204" pitchFamily="34" charset="0"/>
              <a:buChar char="•"/>
            </a:pPr>
            <a:r>
              <a:rPr lang="es-AR" dirty="0">
                <a:latin typeface="+mj-lt"/>
              </a:rPr>
              <a:t>Apuntar a una memoria invalida</a:t>
            </a:r>
          </a:p>
          <a:p>
            <a:pPr marL="285750" indent="-285750">
              <a:buFont typeface="Arial" panose="020B0604020202020204" pitchFamily="34" charset="0"/>
              <a:buChar char="•"/>
            </a:pPr>
            <a:r>
              <a:rPr lang="es-AR" dirty="0">
                <a:latin typeface="+mj-lt"/>
              </a:rPr>
              <a:t>Pueden ser NULL</a:t>
            </a:r>
          </a:p>
          <a:p>
            <a:pPr marL="285750" indent="-285750">
              <a:buFont typeface="Arial" panose="020B0604020202020204" pitchFamily="34" charset="0"/>
              <a:buChar char="•"/>
            </a:pPr>
            <a:r>
              <a:rPr lang="es-AR" dirty="0">
                <a:latin typeface="+mj-lt"/>
              </a:rPr>
              <a:t>No implementar una liberación automática.</a:t>
            </a:r>
          </a:p>
          <a:p>
            <a:endParaRPr lang="es-AR" dirty="0">
              <a:latin typeface="+mj-lt"/>
            </a:endParaRPr>
          </a:p>
          <a:p>
            <a:endParaRPr lang="es-AR" dirty="0">
              <a:latin typeface="+mj-lt"/>
            </a:endParaRPr>
          </a:p>
          <a:p>
            <a:pPr marL="342900" indent="-342900">
              <a:buFont typeface="+mj-lt"/>
              <a:buAutoNum type="arabicPeriod"/>
            </a:pPr>
            <a:endParaRPr lang="es-AR" dirty="0">
              <a:latin typeface="+mj-lt"/>
            </a:endParaRPr>
          </a:p>
        </p:txBody>
      </p:sp>
      <p:pic>
        <p:nvPicPr>
          <p:cNvPr id="6" name="Imagen 5">
            <a:extLst>
              <a:ext uri="{FF2B5EF4-FFF2-40B4-BE49-F238E27FC236}">
                <a16:creationId xmlns:a16="http://schemas.microsoft.com/office/drawing/2014/main" id="{BFA2C90B-8CA3-2266-2BDD-921140BA304B}"/>
              </a:ext>
            </a:extLst>
          </p:cNvPr>
          <p:cNvPicPr>
            <a:picLocks noChangeAspect="1"/>
          </p:cNvPicPr>
          <p:nvPr/>
        </p:nvPicPr>
        <p:blipFill>
          <a:blip r:embed="rId2"/>
          <a:stretch>
            <a:fillRect/>
          </a:stretch>
        </p:blipFill>
        <p:spPr>
          <a:xfrm>
            <a:off x="7817587" y="737755"/>
            <a:ext cx="4291028" cy="2163344"/>
          </a:xfrm>
          <a:prstGeom prst="rect">
            <a:avLst/>
          </a:prstGeom>
        </p:spPr>
      </p:pic>
      <p:sp>
        <p:nvSpPr>
          <p:cNvPr id="7" name="CuadroTexto 6">
            <a:extLst>
              <a:ext uri="{FF2B5EF4-FFF2-40B4-BE49-F238E27FC236}">
                <a16:creationId xmlns:a16="http://schemas.microsoft.com/office/drawing/2014/main" id="{04215D4E-E94D-6860-EE27-4EA02CF72610}"/>
              </a:ext>
            </a:extLst>
          </p:cNvPr>
          <p:cNvSpPr txBox="1"/>
          <p:nvPr/>
        </p:nvSpPr>
        <p:spPr>
          <a:xfrm>
            <a:off x="9137109" y="2901099"/>
            <a:ext cx="1786515" cy="276999"/>
          </a:xfrm>
          <a:prstGeom prst="rect">
            <a:avLst/>
          </a:prstGeom>
          <a:noFill/>
        </p:spPr>
        <p:txBody>
          <a:bodyPr wrap="none" rtlCol="0">
            <a:spAutoFit/>
          </a:bodyPr>
          <a:lstStyle/>
          <a:p>
            <a:r>
              <a:rPr lang="es-AR" sz="1200" dirty="0"/>
              <a:t>Libro de Rust, </a:t>
            </a:r>
            <a:r>
              <a:rPr lang="es-AR" sz="1200" dirty="0" err="1"/>
              <a:t>Listing</a:t>
            </a:r>
            <a:r>
              <a:rPr lang="es-AR" sz="1200" dirty="0"/>
              <a:t> 19-3</a:t>
            </a:r>
          </a:p>
        </p:txBody>
      </p:sp>
      <p:pic>
        <p:nvPicPr>
          <p:cNvPr id="2" name="Imagen 1">
            <a:extLst>
              <a:ext uri="{FF2B5EF4-FFF2-40B4-BE49-F238E27FC236}">
                <a16:creationId xmlns:a16="http://schemas.microsoft.com/office/drawing/2014/main" id="{3BBEC041-7550-E655-B1A2-FAEB736402A2}"/>
              </a:ext>
            </a:extLst>
          </p:cNvPr>
          <p:cNvPicPr>
            <a:picLocks noChangeAspect="1"/>
          </p:cNvPicPr>
          <p:nvPr/>
        </p:nvPicPr>
        <p:blipFill>
          <a:blip r:embed="rId3"/>
          <a:stretch>
            <a:fillRect/>
          </a:stretch>
        </p:blipFill>
        <p:spPr>
          <a:xfrm>
            <a:off x="2289563" y="3679903"/>
            <a:ext cx="6847546" cy="2582301"/>
          </a:xfrm>
          <a:prstGeom prst="rect">
            <a:avLst/>
          </a:prstGeom>
        </p:spPr>
      </p:pic>
      <p:sp>
        <p:nvSpPr>
          <p:cNvPr id="4" name="CuadroTexto 3">
            <a:extLst>
              <a:ext uri="{FF2B5EF4-FFF2-40B4-BE49-F238E27FC236}">
                <a16:creationId xmlns:a16="http://schemas.microsoft.com/office/drawing/2014/main" id="{657611E2-3AC7-66AC-B36F-054E75D752C1}"/>
              </a:ext>
            </a:extLst>
          </p:cNvPr>
          <p:cNvSpPr txBox="1"/>
          <p:nvPr/>
        </p:nvSpPr>
        <p:spPr>
          <a:xfrm>
            <a:off x="4253481" y="6262204"/>
            <a:ext cx="2919710" cy="369332"/>
          </a:xfrm>
          <a:prstGeom prst="rect">
            <a:avLst/>
          </a:prstGeom>
          <a:noFill/>
        </p:spPr>
        <p:txBody>
          <a:bodyPr wrap="none" rtlCol="0">
            <a:spAutoFit/>
          </a:bodyPr>
          <a:lstStyle/>
          <a:p>
            <a:r>
              <a:rPr lang="es-AR" dirty="0" err="1"/>
              <a:t>Stacked</a:t>
            </a:r>
            <a:r>
              <a:rPr lang="es-AR" dirty="0"/>
              <a:t> </a:t>
            </a:r>
            <a:r>
              <a:rPr lang="es-AR" dirty="0" err="1"/>
              <a:t>borrows</a:t>
            </a:r>
            <a:r>
              <a:rPr lang="es-AR" dirty="0"/>
              <a:t> example1.rs</a:t>
            </a:r>
          </a:p>
        </p:txBody>
      </p:sp>
    </p:spTree>
    <p:extLst>
      <p:ext uri="{BB962C8B-B14F-4D97-AF65-F5344CB8AC3E}">
        <p14:creationId xmlns:p14="http://schemas.microsoft.com/office/powerpoint/2010/main" val="421250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6858000"/>
          </a:xfrm>
        </p:spPr>
        <p:txBody>
          <a:bodyPr>
            <a:normAutofit/>
          </a:bodyPr>
          <a:lstStyle/>
          <a:p>
            <a:pPr algn="ctr"/>
            <a:r>
              <a:rPr lang="es-AR" sz="7200" b="1" dirty="0">
                <a:solidFill>
                  <a:srgbClr val="F74C00"/>
                </a:solidFill>
                <a:latin typeface="+mn-lt"/>
              </a:rPr>
              <a:t>Herramienta de análisis estático de código Rust</a:t>
            </a:r>
          </a:p>
        </p:txBody>
      </p:sp>
    </p:spTree>
    <p:extLst>
      <p:ext uri="{BB962C8B-B14F-4D97-AF65-F5344CB8AC3E}">
        <p14:creationId xmlns:p14="http://schemas.microsoft.com/office/powerpoint/2010/main" val="57973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1498599"/>
          </a:xfrm>
        </p:spPr>
        <p:txBody>
          <a:bodyPr/>
          <a:lstStyle/>
          <a:p>
            <a:r>
              <a:rPr lang="es-AR" b="1" dirty="0">
                <a:solidFill>
                  <a:srgbClr val="F74C00"/>
                </a:solidFill>
                <a:latin typeface="+mn-lt"/>
              </a:rPr>
              <a:t>	El MIR y las etapas de compilación</a:t>
            </a:r>
          </a:p>
        </p:txBody>
      </p:sp>
      <p:pic>
        <p:nvPicPr>
          <p:cNvPr id="4" name="Imagen 3">
            <a:extLst>
              <a:ext uri="{FF2B5EF4-FFF2-40B4-BE49-F238E27FC236}">
                <a16:creationId xmlns:a16="http://schemas.microsoft.com/office/drawing/2014/main" id="{FA049033-3F22-71B3-616D-10CF00E213C1}"/>
              </a:ext>
            </a:extLst>
          </p:cNvPr>
          <p:cNvPicPr>
            <a:picLocks noChangeAspect="1"/>
          </p:cNvPicPr>
          <p:nvPr/>
        </p:nvPicPr>
        <p:blipFill rotWithShape="1">
          <a:blip r:embed="rId2">
            <a:extLst>
              <a:ext uri="{28A0092B-C50C-407E-A947-70E740481C1C}">
                <a14:useLocalDpi xmlns:a14="http://schemas.microsoft.com/office/drawing/2010/main" val="0"/>
              </a:ext>
            </a:extLst>
          </a:blip>
          <a:srcRect r="11223" b="8101"/>
          <a:stretch/>
        </p:blipFill>
        <p:spPr>
          <a:xfrm>
            <a:off x="624562" y="1498599"/>
            <a:ext cx="3147738" cy="4309534"/>
          </a:xfrm>
          <a:prstGeom prst="rect">
            <a:avLst/>
          </a:prstGeom>
        </p:spPr>
      </p:pic>
      <p:sp>
        <p:nvSpPr>
          <p:cNvPr id="5" name="CuadroTexto 4">
            <a:extLst>
              <a:ext uri="{FF2B5EF4-FFF2-40B4-BE49-F238E27FC236}">
                <a16:creationId xmlns:a16="http://schemas.microsoft.com/office/drawing/2014/main" id="{F7A06D48-1320-FDF2-8E79-E8D53747D7D3}"/>
              </a:ext>
            </a:extLst>
          </p:cNvPr>
          <p:cNvSpPr txBox="1"/>
          <p:nvPr/>
        </p:nvSpPr>
        <p:spPr>
          <a:xfrm>
            <a:off x="4045790" y="1276390"/>
            <a:ext cx="6745856" cy="5078313"/>
          </a:xfrm>
          <a:prstGeom prst="rect">
            <a:avLst/>
          </a:prstGeom>
          <a:noFill/>
        </p:spPr>
        <p:txBody>
          <a:bodyPr wrap="square" rtlCol="0">
            <a:spAutoFit/>
          </a:bodyPr>
          <a:lstStyle/>
          <a:p>
            <a:r>
              <a:rPr lang="es-AR" dirty="0">
                <a:latin typeface="+mj-lt"/>
              </a:rPr>
              <a:t>El compilador de Rust se diferencia de otros ya que realiza procedimientos únicos como el </a:t>
            </a:r>
            <a:r>
              <a:rPr lang="es-AR" dirty="0" err="1">
                <a:latin typeface="+mj-lt"/>
              </a:rPr>
              <a:t>borrow-checking</a:t>
            </a:r>
            <a:r>
              <a:rPr lang="es-AR" dirty="0">
                <a:latin typeface="+mj-lt"/>
              </a:rPr>
              <a:t> y toma algunas decisiones no convencionales.</a:t>
            </a:r>
          </a:p>
          <a:p>
            <a:r>
              <a:rPr lang="es-AR" dirty="0">
                <a:latin typeface="+mj-lt"/>
              </a:rPr>
              <a:t>Podemos ver el proceso de compilación del código Rust en la imagen a la izquierda. La etapa que más nos importa en nuestro proyecto es el </a:t>
            </a:r>
            <a:r>
              <a:rPr lang="es-AR" dirty="0">
                <a:solidFill>
                  <a:srgbClr val="F74C00"/>
                </a:solidFill>
                <a:latin typeface="+mj-lt"/>
              </a:rPr>
              <a:t>MIR</a:t>
            </a:r>
            <a:r>
              <a:rPr lang="es-AR" dirty="0">
                <a:latin typeface="+mj-lt"/>
              </a:rPr>
              <a:t>. </a:t>
            </a:r>
            <a:r>
              <a:rPr lang="es-AR" dirty="0">
                <a:solidFill>
                  <a:srgbClr val="F74C00"/>
                </a:solidFill>
                <a:latin typeface="+mj-lt"/>
              </a:rPr>
              <a:t> </a:t>
            </a:r>
            <a:r>
              <a:rPr lang="es-AR" dirty="0">
                <a:latin typeface="+mj-lt"/>
              </a:rPr>
              <a:t>Esta representación intermedia se utiliza principalmente para las comprobaciones de seguridad </a:t>
            </a:r>
            <a:r>
              <a:rPr lang="es-AR" dirty="0" err="1">
                <a:latin typeface="+mj-lt"/>
              </a:rPr>
              <a:t>flow</a:t>
            </a:r>
            <a:r>
              <a:rPr lang="es-AR" dirty="0">
                <a:latin typeface="+mj-lt"/>
              </a:rPr>
              <a:t>-sensitive. </a:t>
            </a:r>
          </a:p>
          <a:p>
            <a:endParaRPr lang="es-AR" dirty="0">
              <a:latin typeface="+mj-lt"/>
            </a:endParaRPr>
          </a:p>
          <a:p>
            <a:r>
              <a:rPr lang="es-AR" dirty="0">
                <a:latin typeface="+mj-lt"/>
              </a:rPr>
              <a:t>El MIR esta basado en un </a:t>
            </a:r>
            <a:r>
              <a:rPr lang="es-AR" dirty="0">
                <a:solidFill>
                  <a:srgbClr val="F74C00"/>
                </a:solidFill>
                <a:latin typeface="+mj-lt"/>
              </a:rPr>
              <a:t>CFG</a:t>
            </a:r>
            <a:r>
              <a:rPr lang="es-AR" dirty="0">
                <a:latin typeface="+mj-lt"/>
              </a:rPr>
              <a:t> (Control Flow </a:t>
            </a:r>
            <a:r>
              <a:rPr lang="es-AR" dirty="0" err="1">
                <a:latin typeface="+mj-lt"/>
              </a:rPr>
              <a:t>Graph</a:t>
            </a:r>
            <a:r>
              <a:rPr lang="es-AR" dirty="0">
                <a:latin typeface="+mj-lt"/>
              </a:rPr>
              <a:t>). Este es un término muy común en el ámbito de los compiladores. Esta estructurado como un conjunto de bloques básicos conectados por aristas. Estos bloques están conformados por un grupo de </a:t>
            </a:r>
            <a:r>
              <a:rPr lang="es-AR" i="1" dirty="0" err="1">
                <a:latin typeface="+mj-lt"/>
              </a:rPr>
              <a:t>statements</a:t>
            </a:r>
            <a:r>
              <a:rPr lang="es-AR" i="1" dirty="0">
                <a:latin typeface="+mj-lt"/>
              </a:rPr>
              <a:t> </a:t>
            </a:r>
            <a:r>
              <a:rPr lang="es-AR" dirty="0">
                <a:latin typeface="+mj-lt"/>
              </a:rPr>
              <a:t>(o sentencias) que se ejecutan de manera secuencial y completa. Al final se encuentra un </a:t>
            </a:r>
            <a:r>
              <a:rPr lang="es-AR" i="1" dirty="0" err="1">
                <a:latin typeface="+mj-lt"/>
              </a:rPr>
              <a:t>terminator</a:t>
            </a:r>
            <a:r>
              <a:rPr lang="es-AR" i="1" dirty="0">
                <a:latin typeface="+mj-lt"/>
              </a:rPr>
              <a:t> </a:t>
            </a:r>
            <a:r>
              <a:rPr lang="es-AR" dirty="0">
                <a:latin typeface="+mj-lt"/>
              </a:rPr>
              <a:t>cuya función es referenciar y conectar bloques básicos. </a:t>
            </a:r>
          </a:p>
          <a:p>
            <a:endParaRPr lang="es-AR" i="1" dirty="0">
              <a:latin typeface="+mj-lt"/>
            </a:endParaRPr>
          </a:p>
          <a:p>
            <a:r>
              <a:rPr lang="es-AR" dirty="0">
                <a:latin typeface="+mj-lt"/>
              </a:rPr>
              <a:t>La construcción de un CFG es el primer paso de la mayoría de los algoritmos de análisis, y el MIR esta estructurado de esta manera para facilitar los mismos.</a:t>
            </a:r>
          </a:p>
        </p:txBody>
      </p:sp>
      <p:sp>
        <p:nvSpPr>
          <p:cNvPr id="2" name="Rectángulo: esquinas redondeadas 1">
            <a:extLst>
              <a:ext uri="{FF2B5EF4-FFF2-40B4-BE49-F238E27FC236}">
                <a16:creationId xmlns:a16="http://schemas.microsoft.com/office/drawing/2014/main" id="{24A7575F-58C4-874F-7B81-455DE787D215}"/>
              </a:ext>
            </a:extLst>
          </p:cNvPr>
          <p:cNvSpPr/>
          <p:nvPr/>
        </p:nvSpPr>
        <p:spPr>
          <a:xfrm>
            <a:off x="905933" y="3429000"/>
            <a:ext cx="1913467" cy="440267"/>
          </a:xfrm>
          <a:prstGeom prst="roundRect">
            <a:avLst/>
          </a:prstGeom>
          <a:solidFill>
            <a:srgbClr val="F74C00">
              <a:alpha val="2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92931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9F3072AB-102E-B9FC-0989-F080FCF1DB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23199" y="1447138"/>
            <a:ext cx="3505200" cy="3305175"/>
          </a:xfrm>
          <a:prstGeom prst="rect">
            <a:avLst/>
          </a:prstGeom>
        </p:spPr>
      </p:pic>
      <p:sp>
        <p:nvSpPr>
          <p:cNvPr id="6" name="CuadroTexto 5">
            <a:extLst>
              <a:ext uri="{FF2B5EF4-FFF2-40B4-BE49-F238E27FC236}">
                <a16:creationId xmlns:a16="http://schemas.microsoft.com/office/drawing/2014/main" id="{75AA8D5A-4826-6223-C46E-06FA6B553B71}"/>
              </a:ext>
            </a:extLst>
          </p:cNvPr>
          <p:cNvSpPr txBox="1"/>
          <p:nvPr/>
        </p:nvSpPr>
        <p:spPr>
          <a:xfrm>
            <a:off x="609600" y="1092200"/>
            <a:ext cx="6519333" cy="4801314"/>
          </a:xfrm>
          <a:prstGeom prst="rect">
            <a:avLst/>
          </a:prstGeom>
          <a:noFill/>
        </p:spPr>
        <p:txBody>
          <a:bodyPr wrap="square" rtlCol="0">
            <a:spAutoFit/>
          </a:bodyPr>
          <a:lstStyle/>
          <a:p>
            <a:r>
              <a:rPr lang="es-AR" dirty="0">
                <a:latin typeface="+mj-lt"/>
              </a:rPr>
              <a:t>Para recorrer el MIR, y recolectar la información necesaria para el correcto funcionamiento de los algoritmos de análisis estáticos a realizar haremos uso del </a:t>
            </a:r>
            <a:r>
              <a:rPr lang="es-AR" dirty="0">
                <a:solidFill>
                  <a:srgbClr val="F74C00"/>
                </a:solidFill>
                <a:latin typeface="+mj-lt"/>
              </a:rPr>
              <a:t>MIR </a:t>
            </a:r>
            <a:r>
              <a:rPr lang="es-AR" dirty="0" err="1">
                <a:solidFill>
                  <a:srgbClr val="F74C00"/>
                </a:solidFill>
                <a:latin typeface="+mj-lt"/>
              </a:rPr>
              <a:t>Visitor</a:t>
            </a:r>
            <a:r>
              <a:rPr lang="es-AR" dirty="0">
                <a:latin typeface="+mj-lt"/>
              </a:rPr>
              <a:t>.</a:t>
            </a:r>
          </a:p>
          <a:p>
            <a:endParaRPr lang="es-AR" dirty="0">
              <a:solidFill>
                <a:srgbClr val="F74C00"/>
              </a:solidFill>
              <a:latin typeface="+mj-lt"/>
            </a:endParaRPr>
          </a:p>
          <a:p>
            <a:r>
              <a:rPr lang="es-AR" dirty="0">
                <a:latin typeface="+mj-lt"/>
              </a:rPr>
              <a:t>El MIR </a:t>
            </a:r>
            <a:r>
              <a:rPr lang="es-AR" dirty="0" err="1">
                <a:latin typeface="+mj-lt"/>
              </a:rPr>
              <a:t>visitor</a:t>
            </a:r>
            <a:r>
              <a:rPr lang="es-AR" dirty="0">
                <a:latin typeface="+mj-lt"/>
              </a:rPr>
              <a:t> es una interfaz incluida dentro de las librerías </a:t>
            </a:r>
            <a:r>
              <a:rPr lang="es-AR" dirty="0" err="1">
                <a:latin typeface="+mj-lt"/>
              </a:rPr>
              <a:t>nightly</a:t>
            </a:r>
            <a:r>
              <a:rPr lang="es-AR" dirty="0">
                <a:latin typeface="+mj-lt"/>
              </a:rPr>
              <a:t> del compilador para poder recorrer y poder observar/modificar el MIR. Esta basada en el patrón de diseño </a:t>
            </a:r>
            <a:r>
              <a:rPr lang="es-AR" dirty="0" err="1">
                <a:latin typeface="+mj-lt"/>
              </a:rPr>
              <a:t>Visitor</a:t>
            </a:r>
            <a:r>
              <a:rPr lang="es-AR" dirty="0">
                <a:latin typeface="+mj-lt"/>
              </a:rPr>
              <a:t>, y nuestro programa implementa esta interfaz y la extiende para poder llevar información adicional.</a:t>
            </a:r>
          </a:p>
          <a:p>
            <a:endParaRPr lang="es-AR" dirty="0">
              <a:latin typeface="+mj-lt"/>
            </a:endParaRPr>
          </a:p>
          <a:p>
            <a:r>
              <a:rPr lang="es-AR" dirty="0">
                <a:latin typeface="+mj-lt"/>
              </a:rPr>
              <a:t>El MIR es una representación que por defecto no es legible por el humano, por eso nuestra herramienta se encarga de tomar la información de esta y mostrarla de una forma que sea sencilla de interpretar. Ver como el programa esta estructurado en esta representación puede ser muy útil para conocer su funcionamiento intrínseco y ayudar a encontrar fallas.</a:t>
            </a:r>
          </a:p>
          <a:p>
            <a:endParaRPr lang="es-AR" dirty="0">
              <a:latin typeface="+mj-lt"/>
            </a:endParaRPr>
          </a:p>
        </p:txBody>
      </p:sp>
      <p:sp>
        <p:nvSpPr>
          <p:cNvPr id="7" name="CuadroTexto 6">
            <a:extLst>
              <a:ext uri="{FF2B5EF4-FFF2-40B4-BE49-F238E27FC236}">
                <a16:creationId xmlns:a16="http://schemas.microsoft.com/office/drawing/2014/main" id="{32F24011-22D1-B8E0-B13B-4020B23D67D0}"/>
              </a:ext>
            </a:extLst>
          </p:cNvPr>
          <p:cNvSpPr txBox="1"/>
          <p:nvPr/>
        </p:nvSpPr>
        <p:spPr>
          <a:xfrm>
            <a:off x="7975600" y="907534"/>
            <a:ext cx="2548466" cy="369332"/>
          </a:xfrm>
          <a:prstGeom prst="rect">
            <a:avLst/>
          </a:prstGeom>
          <a:noFill/>
        </p:spPr>
        <p:txBody>
          <a:bodyPr wrap="square" rtlCol="0">
            <a:spAutoFit/>
          </a:bodyPr>
          <a:lstStyle/>
          <a:p>
            <a:r>
              <a:rPr lang="es-AR" dirty="0">
                <a:solidFill>
                  <a:srgbClr val="F74C00"/>
                </a:solidFill>
              </a:rPr>
              <a:t>Estructura de </a:t>
            </a:r>
            <a:r>
              <a:rPr lang="es-AR" i="1" dirty="0" err="1">
                <a:solidFill>
                  <a:srgbClr val="F74C00"/>
                </a:solidFill>
              </a:rPr>
              <a:t>Statements</a:t>
            </a:r>
            <a:endParaRPr lang="es-AR" i="1" dirty="0">
              <a:solidFill>
                <a:srgbClr val="F74C00"/>
              </a:solidFill>
            </a:endParaRPr>
          </a:p>
        </p:txBody>
      </p:sp>
    </p:spTree>
    <p:extLst>
      <p:ext uri="{BB962C8B-B14F-4D97-AF65-F5344CB8AC3E}">
        <p14:creationId xmlns:p14="http://schemas.microsoft.com/office/powerpoint/2010/main" val="428640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1498599"/>
          </a:xfrm>
        </p:spPr>
        <p:txBody>
          <a:bodyPr/>
          <a:lstStyle/>
          <a:p>
            <a:pPr algn="ctr"/>
            <a:r>
              <a:rPr lang="es-AR" b="1" dirty="0">
                <a:solidFill>
                  <a:srgbClr val="F74C00"/>
                </a:solidFill>
                <a:latin typeface="+mn-lt"/>
              </a:rPr>
              <a:t>Arquitectura</a:t>
            </a:r>
          </a:p>
        </p:txBody>
      </p:sp>
      <p:sp>
        <p:nvSpPr>
          <p:cNvPr id="5" name="Diagrama de flujo: tarjeta 4">
            <a:extLst>
              <a:ext uri="{FF2B5EF4-FFF2-40B4-BE49-F238E27FC236}">
                <a16:creationId xmlns:a16="http://schemas.microsoft.com/office/drawing/2014/main" id="{19EF5334-133A-0311-9FEB-AD58C47F2EB4}"/>
              </a:ext>
            </a:extLst>
          </p:cNvPr>
          <p:cNvSpPr/>
          <p:nvPr/>
        </p:nvSpPr>
        <p:spPr>
          <a:xfrm>
            <a:off x="392481" y="2274776"/>
            <a:ext cx="882772" cy="1099726"/>
          </a:xfrm>
          <a:prstGeom prst="flowChartPunchedCard">
            <a:avLst/>
          </a:prstGeom>
          <a:solidFill>
            <a:schemeClr val="accent2">
              <a:lumMod val="40000"/>
              <a:lumOff val="6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AR" dirty="0">
                <a:solidFill>
                  <a:schemeClr val="tx1"/>
                </a:solidFill>
              </a:rPr>
              <a:t>Código fuente</a:t>
            </a:r>
          </a:p>
        </p:txBody>
      </p:sp>
      <p:sp>
        <p:nvSpPr>
          <p:cNvPr id="6" name="Flecha: a la derecha 5">
            <a:extLst>
              <a:ext uri="{FF2B5EF4-FFF2-40B4-BE49-F238E27FC236}">
                <a16:creationId xmlns:a16="http://schemas.microsoft.com/office/drawing/2014/main" id="{BE6BB555-6A74-3076-B519-67FAEBEE7F61}"/>
              </a:ext>
            </a:extLst>
          </p:cNvPr>
          <p:cNvSpPr/>
          <p:nvPr/>
        </p:nvSpPr>
        <p:spPr>
          <a:xfrm>
            <a:off x="1387392" y="2580583"/>
            <a:ext cx="566468" cy="488112"/>
          </a:xfrm>
          <a:prstGeom prst="rightArrow">
            <a:avLst/>
          </a:prstGeom>
          <a:solidFill>
            <a:schemeClr val="bg1"/>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sp>
        <p:nvSpPr>
          <p:cNvPr id="7" name="Rectángulo: esquinas redondeadas 6">
            <a:extLst>
              <a:ext uri="{FF2B5EF4-FFF2-40B4-BE49-F238E27FC236}">
                <a16:creationId xmlns:a16="http://schemas.microsoft.com/office/drawing/2014/main" id="{97B6C274-5DCF-FE46-4E2E-3F0F876DD254}"/>
              </a:ext>
            </a:extLst>
          </p:cNvPr>
          <p:cNvSpPr/>
          <p:nvPr/>
        </p:nvSpPr>
        <p:spPr>
          <a:xfrm>
            <a:off x="2065999" y="2029161"/>
            <a:ext cx="3114137" cy="2202972"/>
          </a:xfrm>
          <a:prstGeom prst="roundRect">
            <a:avLst/>
          </a:prstGeom>
          <a:solidFill>
            <a:schemeClr val="bg1"/>
          </a:solidFill>
          <a:ln w="19050">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CuadroTexto 8">
            <a:extLst>
              <a:ext uri="{FF2B5EF4-FFF2-40B4-BE49-F238E27FC236}">
                <a16:creationId xmlns:a16="http://schemas.microsoft.com/office/drawing/2014/main" id="{CB8A2F16-6FBA-945E-7A1E-977676EC5C8C}"/>
              </a:ext>
            </a:extLst>
          </p:cNvPr>
          <p:cNvSpPr txBox="1"/>
          <p:nvPr/>
        </p:nvSpPr>
        <p:spPr>
          <a:xfrm>
            <a:off x="2583584" y="2174682"/>
            <a:ext cx="2078966" cy="369332"/>
          </a:xfrm>
          <a:prstGeom prst="rect">
            <a:avLst/>
          </a:prstGeom>
          <a:noFill/>
        </p:spPr>
        <p:txBody>
          <a:bodyPr wrap="square" rtlCol="0">
            <a:spAutoFit/>
          </a:bodyPr>
          <a:lstStyle/>
          <a:p>
            <a:pPr algn="ctr"/>
            <a:r>
              <a:rPr lang="es-AR" dirty="0"/>
              <a:t>Resolver entrada</a:t>
            </a:r>
          </a:p>
        </p:txBody>
      </p:sp>
      <p:sp>
        <p:nvSpPr>
          <p:cNvPr id="10" name="Rectángulo 9">
            <a:extLst>
              <a:ext uri="{FF2B5EF4-FFF2-40B4-BE49-F238E27FC236}">
                <a16:creationId xmlns:a16="http://schemas.microsoft.com/office/drawing/2014/main" id="{FA8AE11E-2D2E-C8BE-DA88-B9C0C0AC1BD9}"/>
              </a:ext>
            </a:extLst>
          </p:cNvPr>
          <p:cNvSpPr/>
          <p:nvPr/>
        </p:nvSpPr>
        <p:spPr>
          <a:xfrm>
            <a:off x="2402430" y="2664831"/>
            <a:ext cx="2541917" cy="536985"/>
          </a:xfrm>
          <a:prstGeom prst="rect">
            <a:avLst/>
          </a:prstGeom>
          <a:solidFill>
            <a:schemeClr val="accent2">
              <a:lumMod val="40000"/>
              <a:lumOff val="60000"/>
            </a:schemeClr>
          </a:soli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solidFill>
                  <a:schemeClr val="tx1"/>
                </a:solidFill>
              </a:rPr>
              <a:t>Obtener la función a analizar y su contexto</a:t>
            </a:r>
            <a:endParaRPr lang="es-AR" sz="1400" dirty="0"/>
          </a:p>
        </p:txBody>
      </p:sp>
      <p:cxnSp>
        <p:nvCxnSpPr>
          <p:cNvPr id="13" name="Conector recto de flecha 12">
            <a:extLst>
              <a:ext uri="{FF2B5EF4-FFF2-40B4-BE49-F238E27FC236}">
                <a16:creationId xmlns:a16="http://schemas.microsoft.com/office/drawing/2014/main" id="{AF50CDEE-1508-4E5D-BD69-C7EED4916BAC}"/>
              </a:ext>
            </a:extLst>
          </p:cNvPr>
          <p:cNvCxnSpPr/>
          <p:nvPr/>
        </p:nvCxnSpPr>
        <p:spPr>
          <a:xfrm>
            <a:off x="3636006" y="3219606"/>
            <a:ext cx="0" cy="343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5B83095A-D42D-98ED-FD8C-8C7F5F7BB806}"/>
              </a:ext>
            </a:extLst>
          </p:cNvPr>
          <p:cNvSpPr/>
          <p:nvPr/>
        </p:nvSpPr>
        <p:spPr>
          <a:xfrm>
            <a:off x="2365048" y="3580633"/>
            <a:ext cx="2541917" cy="378817"/>
          </a:xfrm>
          <a:prstGeom prst="rect">
            <a:avLst/>
          </a:prstGeom>
          <a:solidFill>
            <a:schemeClr val="accent2">
              <a:lumMod val="40000"/>
              <a:lumOff val="60000"/>
            </a:schemeClr>
          </a:soli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solidFill>
                  <a:schemeClr val="tx1"/>
                </a:solidFill>
              </a:rPr>
              <a:t>Obtener MIR</a:t>
            </a:r>
            <a:endParaRPr lang="es-AR" sz="1400" dirty="0"/>
          </a:p>
        </p:txBody>
      </p:sp>
      <p:sp>
        <p:nvSpPr>
          <p:cNvPr id="16" name="Flecha: a la derecha 15">
            <a:extLst>
              <a:ext uri="{FF2B5EF4-FFF2-40B4-BE49-F238E27FC236}">
                <a16:creationId xmlns:a16="http://schemas.microsoft.com/office/drawing/2014/main" id="{31F4731A-3EB7-438A-D06B-A3021C127123}"/>
              </a:ext>
            </a:extLst>
          </p:cNvPr>
          <p:cNvSpPr/>
          <p:nvPr/>
        </p:nvSpPr>
        <p:spPr>
          <a:xfrm>
            <a:off x="5285079" y="2731494"/>
            <a:ext cx="566468" cy="488112"/>
          </a:xfrm>
          <a:prstGeom prst="rightArrow">
            <a:avLst/>
          </a:prstGeom>
          <a:solidFill>
            <a:schemeClr val="bg1"/>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18" name="Rectángulo: esquinas redondeadas 17">
            <a:extLst>
              <a:ext uri="{FF2B5EF4-FFF2-40B4-BE49-F238E27FC236}">
                <a16:creationId xmlns:a16="http://schemas.microsoft.com/office/drawing/2014/main" id="{30EF8AC8-1812-B435-A3A3-70D3A7F83589}"/>
              </a:ext>
            </a:extLst>
          </p:cNvPr>
          <p:cNvSpPr/>
          <p:nvPr/>
        </p:nvSpPr>
        <p:spPr>
          <a:xfrm>
            <a:off x="5923438" y="2012208"/>
            <a:ext cx="3168775" cy="2966410"/>
          </a:xfrm>
          <a:prstGeom prst="roundRect">
            <a:avLst/>
          </a:prstGeom>
          <a:solidFill>
            <a:schemeClr val="bg1"/>
          </a:solidFill>
          <a:ln w="19050">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CuadroTexto 18">
            <a:extLst>
              <a:ext uri="{FF2B5EF4-FFF2-40B4-BE49-F238E27FC236}">
                <a16:creationId xmlns:a16="http://schemas.microsoft.com/office/drawing/2014/main" id="{67B39BA3-841A-CBAD-C548-B031997C5C59}"/>
              </a:ext>
            </a:extLst>
          </p:cNvPr>
          <p:cNvSpPr txBox="1"/>
          <p:nvPr/>
        </p:nvSpPr>
        <p:spPr>
          <a:xfrm>
            <a:off x="6133383" y="2157729"/>
            <a:ext cx="2958830" cy="369332"/>
          </a:xfrm>
          <a:prstGeom prst="rect">
            <a:avLst/>
          </a:prstGeom>
          <a:noFill/>
        </p:spPr>
        <p:txBody>
          <a:bodyPr wrap="square" rtlCol="0">
            <a:spAutoFit/>
          </a:bodyPr>
          <a:lstStyle/>
          <a:p>
            <a:pPr algn="ctr"/>
            <a:r>
              <a:rPr lang="es-AR" dirty="0"/>
              <a:t>MIR </a:t>
            </a:r>
            <a:r>
              <a:rPr lang="es-AR" dirty="0" err="1"/>
              <a:t>Visitor</a:t>
            </a:r>
            <a:r>
              <a:rPr lang="es-AR" dirty="0"/>
              <a:t>/Análisis estáticos</a:t>
            </a:r>
          </a:p>
        </p:txBody>
      </p:sp>
      <p:sp>
        <p:nvSpPr>
          <p:cNvPr id="20" name="Rectángulo 19">
            <a:extLst>
              <a:ext uri="{FF2B5EF4-FFF2-40B4-BE49-F238E27FC236}">
                <a16:creationId xmlns:a16="http://schemas.microsoft.com/office/drawing/2014/main" id="{1C94E9A7-A16E-16F1-256A-ED9151208AAF}"/>
              </a:ext>
            </a:extLst>
          </p:cNvPr>
          <p:cNvSpPr/>
          <p:nvPr/>
        </p:nvSpPr>
        <p:spPr>
          <a:xfrm>
            <a:off x="6314507" y="2647879"/>
            <a:ext cx="2541917" cy="393388"/>
          </a:xfrm>
          <a:prstGeom prst="rect">
            <a:avLst/>
          </a:prstGeom>
          <a:solidFill>
            <a:schemeClr val="accent2">
              <a:lumMod val="40000"/>
              <a:lumOff val="60000"/>
            </a:schemeClr>
          </a:soli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solidFill>
                  <a:schemeClr val="tx1"/>
                </a:solidFill>
              </a:rPr>
              <a:t>Recorrer MIR</a:t>
            </a:r>
            <a:endParaRPr lang="es-AR" sz="1400" dirty="0"/>
          </a:p>
        </p:txBody>
      </p:sp>
      <p:cxnSp>
        <p:nvCxnSpPr>
          <p:cNvPr id="21" name="Conector recto de flecha 20">
            <a:extLst>
              <a:ext uri="{FF2B5EF4-FFF2-40B4-BE49-F238E27FC236}">
                <a16:creationId xmlns:a16="http://schemas.microsoft.com/office/drawing/2014/main" id="{D81E1D29-AD8B-3EAA-C8C5-76CAEA9EDA47}"/>
              </a:ext>
            </a:extLst>
          </p:cNvPr>
          <p:cNvCxnSpPr/>
          <p:nvPr/>
        </p:nvCxnSpPr>
        <p:spPr>
          <a:xfrm>
            <a:off x="7548084" y="3041267"/>
            <a:ext cx="0" cy="343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53076F58-2677-15AB-3D72-F25AB3BC52DF}"/>
              </a:ext>
            </a:extLst>
          </p:cNvPr>
          <p:cNvSpPr/>
          <p:nvPr/>
        </p:nvSpPr>
        <p:spPr>
          <a:xfrm>
            <a:off x="6277125" y="3374272"/>
            <a:ext cx="2541917" cy="378817"/>
          </a:xfrm>
          <a:prstGeom prst="rect">
            <a:avLst/>
          </a:prstGeom>
          <a:solidFill>
            <a:schemeClr val="accent2">
              <a:lumMod val="40000"/>
              <a:lumOff val="60000"/>
            </a:schemeClr>
          </a:soli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solidFill>
                  <a:schemeClr val="tx1"/>
                </a:solidFill>
              </a:rPr>
              <a:t>Realizar análisis correspondiente</a:t>
            </a:r>
            <a:endParaRPr lang="es-AR" sz="1400" dirty="0"/>
          </a:p>
        </p:txBody>
      </p:sp>
      <p:sp>
        <p:nvSpPr>
          <p:cNvPr id="23" name="Rectángulo 22">
            <a:extLst>
              <a:ext uri="{FF2B5EF4-FFF2-40B4-BE49-F238E27FC236}">
                <a16:creationId xmlns:a16="http://schemas.microsoft.com/office/drawing/2014/main" id="{5795D281-B818-98E5-F6D9-850C640D951E}"/>
              </a:ext>
            </a:extLst>
          </p:cNvPr>
          <p:cNvSpPr/>
          <p:nvPr/>
        </p:nvSpPr>
        <p:spPr>
          <a:xfrm>
            <a:off x="6277125" y="4046987"/>
            <a:ext cx="2541917" cy="378817"/>
          </a:xfrm>
          <a:prstGeom prst="rect">
            <a:avLst/>
          </a:prstGeom>
          <a:solidFill>
            <a:schemeClr val="accent2">
              <a:lumMod val="40000"/>
              <a:lumOff val="60000"/>
            </a:schemeClr>
          </a:soli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solidFill>
                  <a:schemeClr val="tx1"/>
                </a:solidFill>
              </a:rPr>
              <a:t>Guardar información intermedia</a:t>
            </a:r>
            <a:endParaRPr lang="es-AR" sz="1400" dirty="0"/>
          </a:p>
        </p:txBody>
      </p:sp>
      <p:cxnSp>
        <p:nvCxnSpPr>
          <p:cNvPr id="24" name="Conector recto de flecha 23">
            <a:extLst>
              <a:ext uri="{FF2B5EF4-FFF2-40B4-BE49-F238E27FC236}">
                <a16:creationId xmlns:a16="http://schemas.microsoft.com/office/drawing/2014/main" id="{62DF9CA7-91C9-68FC-8C52-192BBC24D4D0}"/>
              </a:ext>
            </a:extLst>
          </p:cNvPr>
          <p:cNvCxnSpPr/>
          <p:nvPr/>
        </p:nvCxnSpPr>
        <p:spPr>
          <a:xfrm>
            <a:off x="7549528" y="3753088"/>
            <a:ext cx="0" cy="343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angular 34">
            <a:extLst>
              <a:ext uri="{FF2B5EF4-FFF2-40B4-BE49-F238E27FC236}">
                <a16:creationId xmlns:a16="http://schemas.microsoft.com/office/drawing/2014/main" id="{27799E67-D15C-1E0A-FA04-2FE255595223}"/>
              </a:ext>
            </a:extLst>
          </p:cNvPr>
          <p:cNvCxnSpPr>
            <a:cxnSpLocks/>
            <a:stCxn id="23" idx="1"/>
            <a:endCxn id="20" idx="1"/>
          </p:cNvCxnSpPr>
          <p:nvPr/>
        </p:nvCxnSpPr>
        <p:spPr>
          <a:xfrm rot="10800000" flipH="1">
            <a:off x="6277125" y="2844574"/>
            <a:ext cx="37382" cy="1391823"/>
          </a:xfrm>
          <a:prstGeom prst="bentConnector3">
            <a:avLst>
              <a:gd name="adj1" fmla="val -51921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echa: a la derecha 37">
            <a:extLst>
              <a:ext uri="{FF2B5EF4-FFF2-40B4-BE49-F238E27FC236}">
                <a16:creationId xmlns:a16="http://schemas.microsoft.com/office/drawing/2014/main" id="{2A61C7BC-C1CB-4770-669D-1F98305A5C04}"/>
              </a:ext>
            </a:extLst>
          </p:cNvPr>
          <p:cNvSpPr/>
          <p:nvPr/>
        </p:nvSpPr>
        <p:spPr>
          <a:xfrm>
            <a:off x="9161223" y="2797210"/>
            <a:ext cx="566468" cy="488112"/>
          </a:xfrm>
          <a:prstGeom prst="rightArrow">
            <a:avLst/>
          </a:prstGeom>
          <a:solidFill>
            <a:schemeClr val="bg1"/>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sp>
        <p:nvSpPr>
          <p:cNvPr id="39" name="Elipse 38">
            <a:extLst>
              <a:ext uri="{FF2B5EF4-FFF2-40B4-BE49-F238E27FC236}">
                <a16:creationId xmlns:a16="http://schemas.microsoft.com/office/drawing/2014/main" id="{96790986-2336-39AB-5551-09FE584A159A}"/>
              </a:ext>
            </a:extLst>
          </p:cNvPr>
          <p:cNvSpPr/>
          <p:nvPr/>
        </p:nvSpPr>
        <p:spPr>
          <a:xfrm>
            <a:off x="9835515" y="2289401"/>
            <a:ext cx="1923682" cy="1372297"/>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Interpretar</a:t>
            </a:r>
          </a:p>
          <a:p>
            <a:pPr algn="ctr"/>
            <a:r>
              <a:rPr lang="es-AR" dirty="0">
                <a:solidFill>
                  <a:schemeClr val="tx1"/>
                </a:solidFill>
              </a:rPr>
              <a:t>Resultados</a:t>
            </a:r>
          </a:p>
        </p:txBody>
      </p:sp>
    </p:spTree>
    <p:extLst>
      <p:ext uri="{BB962C8B-B14F-4D97-AF65-F5344CB8AC3E}">
        <p14:creationId xmlns:p14="http://schemas.microsoft.com/office/powerpoint/2010/main" val="252053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1498599"/>
          </a:xfrm>
        </p:spPr>
        <p:txBody>
          <a:bodyPr/>
          <a:lstStyle/>
          <a:p>
            <a:r>
              <a:rPr lang="es-AR" b="1" dirty="0">
                <a:solidFill>
                  <a:srgbClr val="F74C00"/>
                </a:solidFill>
                <a:latin typeface="+mn-lt"/>
              </a:rPr>
              <a:t>	Análisis: </a:t>
            </a:r>
            <a:r>
              <a:rPr lang="es-AR" b="1" dirty="0" err="1">
                <a:solidFill>
                  <a:srgbClr val="F74C00"/>
                </a:solidFill>
                <a:latin typeface="+mn-lt"/>
              </a:rPr>
              <a:t>Stacked</a:t>
            </a:r>
            <a:r>
              <a:rPr lang="es-AR" b="1" dirty="0">
                <a:solidFill>
                  <a:srgbClr val="F74C00"/>
                </a:solidFill>
                <a:latin typeface="+mn-lt"/>
              </a:rPr>
              <a:t> </a:t>
            </a:r>
            <a:r>
              <a:rPr lang="es-AR" b="1" dirty="0" err="1">
                <a:solidFill>
                  <a:srgbClr val="F74C00"/>
                </a:solidFill>
                <a:latin typeface="+mn-lt"/>
              </a:rPr>
              <a:t>Borrows</a:t>
            </a:r>
            <a:r>
              <a:rPr lang="es-AR" b="1" dirty="0">
                <a:solidFill>
                  <a:srgbClr val="F74C00"/>
                </a:solidFill>
                <a:latin typeface="+mn-lt"/>
              </a:rPr>
              <a:t>.</a:t>
            </a:r>
          </a:p>
        </p:txBody>
      </p:sp>
      <p:sp>
        <p:nvSpPr>
          <p:cNvPr id="3" name="CuadroTexto 2">
            <a:extLst>
              <a:ext uri="{FF2B5EF4-FFF2-40B4-BE49-F238E27FC236}">
                <a16:creationId xmlns:a16="http://schemas.microsoft.com/office/drawing/2014/main" id="{7C784B21-1FCD-BD8B-5990-79F9D0FE6C9D}"/>
              </a:ext>
            </a:extLst>
          </p:cNvPr>
          <p:cNvSpPr txBox="1"/>
          <p:nvPr/>
        </p:nvSpPr>
        <p:spPr>
          <a:xfrm>
            <a:off x="651934" y="1282699"/>
            <a:ext cx="10888132" cy="4801314"/>
          </a:xfrm>
          <a:prstGeom prst="rect">
            <a:avLst/>
          </a:prstGeom>
          <a:noFill/>
        </p:spPr>
        <p:txBody>
          <a:bodyPr wrap="square" rtlCol="0">
            <a:spAutoFit/>
          </a:bodyPr>
          <a:lstStyle/>
          <a:p>
            <a:r>
              <a:rPr lang="es-AR" dirty="0" err="1">
                <a:latin typeface="+mj-lt"/>
              </a:rPr>
              <a:t>Stacked</a:t>
            </a:r>
            <a:r>
              <a:rPr lang="es-AR" dirty="0">
                <a:latin typeface="+mj-lt"/>
              </a:rPr>
              <a:t> </a:t>
            </a:r>
            <a:r>
              <a:rPr lang="es-AR" dirty="0" err="1">
                <a:latin typeface="+mj-lt"/>
              </a:rPr>
              <a:t>Borrows</a:t>
            </a:r>
            <a:r>
              <a:rPr lang="es-AR" dirty="0">
                <a:latin typeface="+mj-lt"/>
              </a:rPr>
              <a:t> es una semántica operacional para Rust que refuerza la disciplina de </a:t>
            </a:r>
            <a:r>
              <a:rPr lang="es-AR" dirty="0" err="1">
                <a:latin typeface="+mj-lt"/>
              </a:rPr>
              <a:t>aliasing</a:t>
            </a:r>
            <a:r>
              <a:rPr lang="es-AR" dirty="0">
                <a:latin typeface="+mj-lt"/>
              </a:rPr>
              <a:t>, introduciendo de manera definida las condiciones en las cuales un programa exhibe comportamiento no definido producido por un error de alias.</a:t>
            </a:r>
          </a:p>
          <a:p>
            <a:endParaRPr lang="es-AR" dirty="0">
              <a:latin typeface="+mj-lt"/>
            </a:endParaRPr>
          </a:p>
          <a:p>
            <a:r>
              <a:rPr lang="es-AR" dirty="0">
                <a:latin typeface="+mj-lt"/>
              </a:rPr>
              <a:t>La idea principal es definir de una manera dinámica el análisis estático realizado por el </a:t>
            </a:r>
            <a:r>
              <a:rPr lang="es-AR" dirty="0" err="1">
                <a:latin typeface="+mj-lt"/>
              </a:rPr>
              <a:t>borrow-checker</a:t>
            </a:r>
            <a:r>
              <a:rPr lang="es-AR" dirty="0">
                <a:latin typeface="+mj-lt"/>
              </a:rPr>
              <a:t>. </a:t>
            </a:r>
            <a:r>
              <a:rPr lang="es-MX" dirty="0">
                <a:latin typeface="+mj-lt"/>
              </a:rPr>
              <a:t>De esta forma, se puede lograr que inclusive aquellos programas que contengan </a:t>
            </a:r>
            <a:r>
              <a:rPr lang="es-MX" dirty="0" err="1">
                <a:latin typeface="+mj-lt"/>
              </a:rPr>
              <a:t>unsafe</a:t>
            </a:r>
            <a:r>
              <a:rPr lang="es-MX" dirty="0">
                <a:latin typeface="+mj-lt"/>
              </a:rPr>
              <a:t> deban satisfacer esta comprobación y los programas </a:t>
            </a:r>
            <a:r>
              <a:rPr lang="es-MX" dirty="0" err="1">
                <a:latin typeface="+mj-lt"/>
              </a:rPr>
              <a:t>Safe</a:t>
            </a:r>
            <a:r>
              <a:rPr lang="es-MX" dirty="0">
                <a:latin typeface="+mj-lt"/>
              </a:rPr>
              <a:t> deberían trivialmente satisfacer el nuevo chequeo, ya que este es estrictamente más libre que el anterior.</a:t>
            </a:r>
          </a:p>
          <a:p>
            <a:endParaRPr lang="es-MX" dirty="0">
              <a:latin typeface="+mj-lt"/>
            </a:endParaRPr>
          </a:p>
          <a:p>
            <a:r>
              <a:rPr lang="es-MX" dirty="0" err="1">
                <a:latin typeface="+mj-lt"/>
              </a:rPr>
              <a:t>Stacked</a:t>
            </a:r>
            <a:r>
              <a:rPr lang="es-MX" dirty="0">
                <a:latin typeface="+mj-lt"/>
              </a:rPr>
              <a:t> </a:t>
            </a:r>
            <a:r>
              <a:rPr lang="es-MX" dirty="0" err="1">
                <a:latin typeface="+mj-lt"/>
              </a:rPr>
              <a:t>borrows</a:t>
            </a:r>
            <a:r>
              <a:rPr lang="es-MX" dirty="0">
                <a:latin typeface="+mj-lt"/>
              </a:rPr>
              <a:t> establece un modelo simple para establecer la conducta de manejo de la memoria. </a:t>
            </a:r>
            <a:r>
              <a:rPr lang="es-MX" dirty="0" err="1">
                <a:latin typeface="+mj-lt"/>
              </a:rPr>
              <a:t>Basicamente</a:t>
            </a:r>
            <a:r>
              <a:rPr lang="es-MX" dirty="0">
                <a:latin typeface="+mj-lt"/>
              </a:rPr>
              <a:t>, consiste en verificar que las referencias sean utilizadas siguiendo la disciplina </a:t>
            </a:r>
            <a:r>
              <a:rPr lang="es-MX" dirty="0" err="1">
                <a:latin typeface="+mj-lt"/>
              </a:rPr>
              <a:t>last_in</a:t>
            </a:r>
            <a:r>
              <a:rPr lang="es-MX" dirty="0">
                <a:latin typeface="+mj-lt"/>
              </a:rPr>
              <a:t>, </a:t>
            </a:r>
            <a:r>
              <a:rPr lang="es-MX" dirty="0" err="1">
                <a:latin typeface="+mj-lt"/>
              </a:rPr>
              <a:t>first</a:t>
            </a:r>
            <a:r>
              <a:rPr lang="es-MX" dirty="0">
                <a:latin typeface="+mj-lt"/>
              </a:rPr>
              <a:t>_ </a:t>
            </a:r>
            <a:r>
              <a:rPr lang="es-MX" dirty="0" err="1">
                <a:latin typeface="+mj-lt"/>
              </a:rPr>
              <a:t>out</a:t>
            </a:r>
            <a:r>
              <a:rPr lang="es-MX" dirty="0">
                <a:latin typeface="+mj-lt"/>
              </a:rPr>
              <a:t> (LIFO) en el sentido de orden de uso (el último </a:t>
            </a:r>
            <a:r>
              <a:rPr lang="es-MX" dirty="0" err="1">
                <a:latin typeface="+mj-lt"/>
              </a:rPr>
              <a:t>borrow</a:t>
            </a:r>
            <a:r>
              <a:rPr lang="es-MX" dirty="0">
                <a:latin typeface="+mj-lt"/>
              </a:rPr>
              <a:t> debe dejar de usarse primero).</a:t>
            </a:r>
          </a:p>
          <a:p>
            <a:endParaRPr lang="es-MX" dirty="0">
              <a:latin typeface="+mj-lt"/>
            </a:endParaRPr>
          </a:p>
          <a:p>
            <a:endParaRPr lang="es-MX" dirty="0">
              <a:latin typeface="+mj-lt"/>
            </a:endParaRPr>
          </a:p>
          <a:p>
            <a:endParaRPr lang="es-AR" dirty="0">
              <a:latin typeface="+mj-lt"/>
            </a:endParaRPr>
          </a:p>
          <a:p>
            <a:endParaRPr lang="es-AR" dirty="0">
              <a:latin typeface="+mj-lt"/>
            </a:endParaRPr>
          </a:p>
          <a:p>
            <a:endParaRPr lang="es-AR" dirty="0">
              <a:latin typeface="+mj-lt"/>
            </a:endParaRPr>
          </a:p>
        </p:txBody>
      </p:sp>
      <p:pic>
        <p:nvPicPr>
          <p:cNvPr id="5" name="Imagen 4">
            <a:extLst>
              <a:ext uri="{FF2B5EF4-FFF2-40B4-BE49-F238E27FC236}">
                <a16:creationId xmlns:a16="http://schemas.microsoft.com/office/drawing/2014/main" id="{70F2926B-450C-05DE-DCD5-7450B86CA7D6}"/>
              </a:ext>
            </a:extLst>
          </p:cNvPr>
          <p:cNvPicPr>
            <a:picLocks noChangeAspect="1"/>
          </p:cNvPicPr>
          <p:nvPr/>
        </p:nvPicPr>
        <p:blipFill>
          <a:blip r:embed="rId2"/>
          <a:stretch>
            <a:fillRect/>
          </a:stretch>
        </p:blipFill>
        <p:spPr>
          <a:xfrm>
            <a:off x="651934" y="5022774"/>
            <a:ext cx="4582164" cy="1105054"/>
          </a:xfrm>
          <a:prstGeom prst="rect">
            <a:avLst/>
          </a:prstGeom>
        </p:spPr>
      </p:pic>
      <p:sp>
        <p:nvSpPr>
          <p:cNvPr id="6" name="CuadroTexto 5">
            <a:extLst>
              <a:ext uri="{FF2B5EF4-FFF2-40B4-BE49-F238E27FC236}">
                <a16:creationId xmlns:a16="http://schemas.microsoft.com/office/drawing/2014/main" id="{6E99F1A5-4788-4BE1-ED7F-DE11E233C938}"/>
              </a:ext>
            </a:extLst>
          </p:cNvPr>
          <p:cNvSpPr txBox="1"/>
          <p:nvPr/>
        </p:nvSpPr>
        <p:spPr>
          <a:xfrm>
            <a:off x="592666" y="6127828"/>
            <a:ext cx="6019799" cy="276999"/>
          </a:xfrm>
          <a:prstGeom prst="rect">
            <a:avLst/>
          </a:prstGeom>
          <a:noFill/>
        </p:spPr>
        <p:txBody>
          <a:bodyPr wrap="square" rtlCol="0">
            <a:spAutoFit/>
          </a:bodyPr>
          <a:lstStyle/>
          <a:p>
            <a:r>
              <a:rPr lang="es-AR" sz="1200" dirty="0">
                <a:latin typeface="+mj-lt"/>
              </a:rPr>
              <a:t>Ejemplo sacado del </a:t>
            </a:r>
            <a:r>
              <a:rPr lang="es-AR" sz="1200" dirty="0" err="1">
                <a:latin typeface="+mj-lt"/>
              </a:rPr>
              <a:t>paper</a:t>
            </a:r>
            <a:r>
              <a:rPr lang="es-AR" sz="1200" dirty="0">
                <a:latin typeface="+mj-lt"/>
              </a:rPr>
              <a:t> </a:t>
            </a:r>
            <a:r>
              <a:rPr lang="es-AR" sz="1200" dirty="0" err="1">
                <a:latin typeface="+mj-lt"/>
              </a:rPr>
              <a:t>Stacked</a:t>
            </a:r>
            <a:r>
              <a:rPr lang="es-AR" sz="1200" dirty="0">
                <a:latin typeface="+mj-lt"/>
              </a:rPr>
              <a:t> </a:t>
            </a:r>
            <a:r>
              <a:rPr lang="es-AR" sz="1200" dirty="0" err="1">
                <a:latin typeface="+mj-lt"/>
              </a:rPr>
              <a:t>Borrows</a:t>
            </a:r>
            <a:r>
              <a:rPr lang="es-AR" sz="1200" dirty="0">
                <a:latin typeface="+mj-lt"/>
              </a:rPr>
              <a:t>. El programa no sigue el principio LIFO.</a:t>
            </a:r>
          </a:p>
        </p:txBody>
      </p:sp>
    </p:spTree>
    <p:extLst>
      <p:ext uri="{BB962C8B-B14F-4D97-AF65-F5344CB8AC3E}">
        <p14:creationId xmlns:p14="http://schemas.microsoft.com/office/powerpoint/2010/main" val="3392957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D1B0501-21C9-2DA0-DB06-4567D1183E64}"/>
              </a:ext>
            </a:extLst>
          </p:cNvPr>
          <p:cNvSpPr txBox="1"/>
          <p:nvPr/>
        </p:nvSpPr>
        <p:spPr>
          <a:xfrm>
            <a:off x="576500" y="675963"/>
            <a:ext cx="10785766" cy="5078313"/>
          </a:xfrm>
          <a:prstGeom prst="rect">
            <a:avLst/>
          </a:prstGeom>
          <a:noFill/>
        </p:spPr>
        <p:txBody>
          <a:bodyPr wrap="square" rtlCol="0">
            <a:spAutoFit/>
          </a:bodyPr>
          <a:lstStyle/>
          <a:p>
            <a:r>
              <a:rPr lang="es-MX" b="0" dirty="0">
                <a:effectLst/>
                <a:latin typeface="+mj-lt"/>
              </a:rPr>
              <a:t>Las reglas del modelo son las siguientes:</a:t>
            </a:r>
          </a:p>
          <a:p>
            <a:pPr marL="285750" indent="-285750">
              <a:buFont typeface="Arial" panose="020B0604020202020204" pitchFamily="34" charset="0"/>
              <a:buChar char="•"/>
            </a:pPr>
            <a:r>
              <a:rPr lang="es-MX" b="0" dirty="0">
                <a:solidFill>
                  <a:srgbClr val="F74C00"/>
                </a:solidFill>
                <a:effectLst/>
                <a:latin typeface="+mj-lt"/>
              </a:rPr>
              <a:t>Nueva referencia mutable</a:t>
            </a:r>
            <a:r>
              <a:rPr lang="es-MX" b="0" dirty="0">
                <a:effectLst/>
                <a:latin typeface="+mj-lt"/>
              </a:rPr>
              <a:t>: Cada vez que una nueva referencia mutable es creada </a:t>
            </a:r>
            <a:r>
              <a:rPr lang="es-MX" b="0" i="1" dirty="0">
                <a:effectLst/>
                <a:latin typeface="+mj-lt"/>
              </a:rPr>
              <a:t>(&amp;</a:t>
            </a:r>
            <a:r>
              <a:rPr lang="es-MX" b="0" i="1" dirty="0" err="1">
                <a:effectLst/>
                <a:latin typeface="+mj-lt"/>
              </a:rPr>
              <a:t>mut</a:t>
            </a:r>
            <a:r>
              <a:rPr lang="es-MX" b="0" i="1" dirty="0">
                <a:effectLst/>
                <a:latin typeface="+mj-lt"/>
              </a:rPr>
              <a:t> </a:t>
            </a:r>
            <a:r>
              <a:rPr lang="es-MX" b="0" i="1" dirty="0" err="1">
                <a:effectLst/>
                <a:latin typeface="+mj-lt"/>
              </a:rPr>
              <a:t>expr</a:t>
            </a:r>
            <a:r>
              <a:rPr lang="es-MX" b="0" dirty="0">
                <a:effectLst/>
                <a:latin typeface="+mj-lt"/>
              </a:rPr>
              <a:t>) de algún valor referente existente, primero que nada se considera </a:t>
            </a:r>
            <a:r>
              <a:rPr lang="es-MX" b="0" u="sng" dirty="0">
                <a:solidFill>
                  <a:srgbClr val="F74C00"/>
                </a:solidFill>
                <a:effectLst/>
                <a:latin typeface="+mj-lt"/>
              </a:rPr>
              <a:t>uso</a:t>
            </a:r>
            <a:r>
              <a:rPr lang="es-MX" b="0" dirty="0">
                <a:effectLst/>
                <a:latin typeface="+mj-lt"/>
              </a:rPr>
              <a:t> de ese referente. Luego se elige un ID nuevo para la referencia, y se la coloca junto a su tipo (</a:t>
            </a:r>
            <a:r>
              <a:rPr lang="es-MX" b="1" dirty="0" err="1">
                <a:effectLst/>
                <a:latin typeface="+mj-lt"/>
              </a:rPr>
              <a:t>Unique</a:t>
            </a:r>
            <a:r>
              <a:rPr lang="es-MX" b="0" dirty="0">
                <a:effectLst/>
                <a:latin typeface="+mj-lt"/>
              </a:rPr>
              <a:t>) en el tope de la pila.</a:t>
            </a:r>
          </a:p>
          <a:p>
            <a:pPr marL="285750" indent="-285750">
              <a:buFont typeface="Arial" panose="020B0604020202020204" pitchFamily="34" charset="0"/>
              <a:buChar char="•"/>
            </a:pPr>
            <a:r>
              <a:rPr lang="es-MX" b="0" dirty="0">
                <a:solidFill>
                  <a:srgbClr val="F74C00"/>
                </a:solidFill>
                <a:effectLst/>
                <a:latin typeface="+mj-lt"/>
              </a:rPr>
              <a:t>Nuevo raw pointer mutable</a:t>
            </a:r>
            <a:r>
              <a:rPr lang="es-MX" b="0" dirty="0">
                <a:effectLst/>
                <a:latin typeface="+mj-lt"/>
              </a:rPr>
              <a:t>: Cada vez que una variable mutable plana (raw pointer) es creada mediante un casteo (</a:t>
            </a:r>
            <a:r>
              <a:rPr lang="es-MX" b="0" i="1" dirty="0" err="1">
                <a:effectLst/>
                <a:latin typeface="+mj-lt"/>
              </a:rPr>
              <a:t>expr</a:t>
            </a:r>
            <a:r>
              <a:rPr lang="es-MX" b="0" i="1" dirty="0">
                <a:effectLst/>
                <a:latin typeface="+mj-lt"/>
              </a:rPr>
              <a:t> as *</a:t>
            </a:r>
            <a:r>
              <a:rPr lang="es-MX" b="0" i="1" dirty="0" err="1">
                <a:effectLst/>
                <a:latin typeface="+mj-lt"/>
              </a:rPr>
              <a:t>mut</a:t>
            </a:r>
            <a:r>
              <a:rPr lang="es-MX" b="0" i="1" dirty="0">
                <a:effectLst/>
                <a:latin typeface="+mj-lt"/>
              </a:rPr>
              <a:t> T</a:t>
            </a:r>
            <a:r>
              <a:rPr lang="es-MX" b="0" dirty="0">
                <a:effectLst/>
                <a:latin typeface="+mj-lt"/>
              </a:rPr>
              <a:t>) a partir de una referencia mutable </a:t>
            </a:r>
            <a:r>
              <a:rPr lang="es-MX" b="0" i="1" dirty="0">
                <a:effectLst/>
                <a:latin typeface="+mj-lt"/>
              </a:rPr>
              <a:t>(&amp;</a:t>
            </a:r>
            <a:r>
              <a:rPr lang="es-MX" b="0" i="1" dirty="0" err="1">
                <a:effectLst/>
                <a:latin typeface="+mj-lt"/>
              </a:rPr>
              <a:t>mut</a:t>
            </a:r>
            <a:r>
              <a:rPr lang="es-MX" b="0" i="1" dirty="0">
                <a:effectLst/>
                <a:latin typeface="+mj-lt"/>
              </a:rPr>
              <a:t> T</a:t>
            </a:r>
            <a:r>
              <a:rPr lang="es-MX" b="0" dirty="0">
                <a:effectLst/>
                <a:latin typeface="+mj-lt"/>
              </a:rPr>
              <a:t>) con el valor de algún referente, primero es considerada un </a:t>
            </a:r>
            <a:r>
              <a:rPr lang="es-MX" b="0" u="sng" dirty="0">
                <a:solidFill>
                  <a:srgbClr val="F74C00"/>
                </a:solidFill>
                <a:effectLst/>
                <a:latin typeface="+mj-lt"/>
              </a:rPr>
              <a:t>uso</a:t>
            </a:r>
            <a:r>
              <a:rPr lang="es-MX" b="0" dirty="0">
                <a:effectLst/>
                <a:latin typeface="+mj-lt"/>
              </a:rPr>
              <a:t> de esa referencia mutable. Luego se añade la referencia del tipo </a:t>
            </a:r>
            <a:r>
              <a:rPr lang="es-MX" b="1" dirty="0" err="1">
                <a:effectLst/>
                <a:latin typeface="+mj-lt"/>
              </a:rPr>
              <a:t>SharedReadWrite</a:t>
            </a:r>
            <a:r>
              <a:rPr lang="es-MX" b="0" dirty="0">
                <a:effectLst/>
                <a:latin typeface="+mj-lt"/>
              </a:rPr>
              <a:t> al tope de la pila.</a:t>
            </a:r>
          </a:p>
          <a:p>
            <a:pPr marL="285750" indent="-285750">
              <a:buFont typeface="Arial" panose="020B0604020202020204" pitchFamily="34" charset="0"/>
              <a:buChar char="•"/>
            </a:pPr>
            <a:r>
              <a:rPr lang="es-MX" b="0" dirty="0">
                <a:solidFill>
                  <a:srgbClr val="F74C00"/>
                </a:solidFill>
                <a:effectLst/>
                <a:latin typeface="+mj-lt"/>
              </a:rPr>
              <a:t>Nueva referencia </a:t>
            </a:r>
            <a:r>
              <a:rPr lang="es-MX" b="0" dirty="0" err="1">
                <a:solidFill>
                  <a:srgbClr val="F74C00"/>
                </a:solidFill>
                <a:effectLst/>
                <a:latin typeface="+mj-lt"/>
              </a:rPr>
              <a:t>compratida</a:t>
            </a:r>
            <a:r>
              <a:rPr lang="es-MX" b="0" u="sng" dirty="0">
                <a:effectLst/>
                <a:latin typeface="+mj-lt"/>
              </a:rPr>
              <a:t>:</a:t>
            </a:r>
            <a:r>
              <a:rPr lang="es-MX" b="0" dirty="0">
                <a:effectLst/>
                <a:latin typeface="+mj-lt"/>
              </a:rPr>
              <a:t> Cada vez que una nueva referencia compartida es creada (</a:t>
            </a:r>
            <a:r>
              <a:rPr lang="es-MX" b="0" i="1" dirty="0">
                <a:effectLst/>
                <a:latin typeface="+mj-lt"/>
              </a:rPr>
              <a:t>&amp;</a:t>
            </a:r>
            <a:r>
              <a:rPr lang="es-MX" b="0" i="1" dirty="0" err="1">
                <a:effectLst/>
                <a:latin typeface="+mj-lt"/>
              </a:rPr>
              <a:t>expr</a:t>
            </a:r>
            <a:r>
              <a:rPr lang="es-MX" b="0" dirty="0">
                <a:effectLst/>
                <a:latin typeface="+mj-lt"/>
              </a:rPr>
              <a:t>) a partir de un valor existente de un referente, primero es considerado un acceso de </a:t>
            </a:r>
            <a:r>
              <a:rPr lang="es-MX" b="0" u="sng" dirty="0">
                <a:solidFill>
                  <a:srgbClr val="F74C00"/>
                </a:solidFill>
                <a:effectLst/>
                <a:latin typeface="+mj-lt"/>
              </a:rPr>
              <a:t>lectura</a:t>
            </a:r>
            <a:r>
              <a:rPr lang="es-MX" b="0" dirty="0">
                <a:effectLst/>
                <a:latin typeface="+mj-lt"/>
              </a:rPr>
              <a:t> del valor. Luego se elige un ID nuevo para la referencia, y se la coloca junto a su tipo </a:t>
            </a:r>
            <a:r>
              <a:rPr lang="es-MX" b="1" dirty="0" err="1">
                <a:effectLst/>
                <a:latin typeface="+mj-lt"/>
              </a:rPr>
              <a:t>SharedReadOnly</a:t>
            </a:r>
            <a:r>
              <a:rPr lang="es-MX" b="0" dirty="0">
                <a:effectLst/>
                <a:latin typeface="+mj-lt"/>
              </a:rPr>
              <a:t> en el tope de la pila.</a:t>
            </a:r>
          </a:p>
          <a:p>
            <a:pPr marL="285750" indent="-285750">
              <a:buFont typeface="Arial" panose="020B0604020202020204" pitchFamily="34" charset="0"/>
              <a:buChar char="•"/>
            </a:pPr>
            <a:r>
              <a:rPr lang="es-MX" b="0" dirty="0">
                <a:solidFill>
                  <a:srgbClr val="F74C00"/>
                </a:solidFill>
                <a:effectLst/>
                <a:latin typeface="+mj-lt"/>
              </a:rPr>
              <a:t>Uso</a:t>
            </a:r>
            <a:r>
              <a:rPr lang="es-MX" b="0" dirty="0">
                <a:effectLst/>
                <a:latin typeface="+mj-lt"/>
              </a:rPr>
              <a:t>: Cada vez que un referente X es utilizado, un </a:t>
            </a:r>
            <a:r>
              <a:rPr lang="es-MX" b="0" dirty="0" err="1">
                <a:effectLst/>
                <a:latin typeface="+mj-lt"/>
              </a:rPr>
              <a:t>item</a:t>
            </a:r>
            <a:r>
              <a:rPr lang="es-MX" b="0" dirty="0">
                <a:effectLst/>
                <a:latin typeface="+mj-lt"/>
              </a:rPr>
              <a:t> con el ID X debe estar en la pila. Si existen otros </a:t>
            </a:r>
            <a:r>
              <a:rPr lang="es-MX" b="0" dirty="0" err="1">
                <a:effectLst/>
                <a:latin typeface="+mj-lt"/>
              </a:rPr>
              <a:t>items</a:t>
            </a:r>
            <a:r>
              <a:rPr lang="es-MX" b="0" dirty="0">
                <a:effectLst/>
                <a:latin typeface="+mj-lt"/>
              </a:rPr>
              <a:t> por encima de este, hay que removerlos, de tal manera que X quede en el tope de la pila. En el caso de que la pila no contenga ningún </a:t>
            </a:r>
            <a:r>
              <a:rPr lang="es-MX" b="0" dirty="0" err="1">
                <a:effectLst/>
                <a:latin typeface="+mj-lt"/>
              </a:rPr>
              <a:t>item</a:t>
            </a:r>
            <a:r>
              <a:rPr lang="es-MX" b="0" dirty="0">
                <a:effectLst/>
                <a:latin typeface="+mj-lt"/>
              </a:rPr>
              <a:t> </a:t>
            </a:r>
            <a:r>
              <a:rPr lang="es-MX" b="1" dirty="0" err="1">
                <a:effectLst/>
                <a:latin typeface="+mj-lt"/>
              </a:rPr>
              <a:t>Unique</a:t>
            </a:r>
            <a:r>
              <a:rPr lang="es-MX" b="0" dirty="0">
                <a:effectLst/>
                <a:latin typeface="+mj-lt"/>
              </a:rPr>
              <a:t> con el mismo ID del referente usado, o un valor </a:t>
            </a:r>
            <a:r>
              <a:rPr lang="es-MX" b="1" dirty="0" err="1">
                <a:effectLst/>
                <a:latin typeface="+mj-lt"/>
              </a:rPr>
              <a:t>SharedReadOnly</a:t>
            </a:r>
            <a:r>
              <a:rPr lang="es-MX" b="0" dirty="0">
                <a:effectLst/>
                <a:latin typeface="+mj-lt"/>
              </a:rPr>
              <a:t> o </a:t>
            </a:r>
            <a:r>
              <a:rPr lang="es-MX" b="1" dirty="0" err="1">
                <a:effectLst/>
                <a:latin typeface="+mj-lt"/>
              </a:rPr>
              <a:t>SharedReadWrite</a:t>
            </a:r>
            <a:r>
              <a:rPr lang="es-MX" b="0" dirty="0">
                <a:effectLst/>
                <a:latin typeface="+mj-lt"/>
              </a:rPr>
              <a:t>, entonces el programa tiene comportamiento no deseado.</a:t>
            </a:r>
          </a:p>
          <a:p>
            <a:pPr marL="285750" indent="-285750">
              <a:buFont typeface="Arial" panose="020B0604020202020204" pitchFamily="34" charset="0"/>
              <a:buChar char="•"/>
            </a:pPr>
            <a:r>
              <a:rPr lang="es-MX" b="0" dirty="0">
                <a:solidFill>
                  <a:srgbClr val="F74C00"/>
                </a:solidFill>
                <a:effectLst/>
                <a:latin typeface="+mj-lt"/>
              </a:rPr>
              <a:t>Lectura</a:t>
            </a:r>
            <a:r>
              <a:rPr lang="es-MX" b="0" dirty="0">
                <a:effectLst/>
                <a:latin typeface="+mj-lt"/>
              </a:rPr>
              <a:t>: Cada vez que una referencia X es leída, un </a:t>
            </a:r>
            <a:r>
              <a:rPr lang="es-MX" b="0" dirty="0" err="1">
                <a:effectLst/>
                <a:latin typeface="+mj-lt"/>
              </a:rPr>
              <a:t>item</a:t>
            </a:r>
            <a:r>
              <a:rPr lang="es-MX" b="0" dirty="0">
                <a:effectLst/>
                <a:latin typeface="+mj-lt"/>
              </a:rPr>
              <a:t> con el ID X debe encontrarse en la pila. Se remueven los elementos del tope de la pila hasta que todos los </a:t>
            </a:r>
            <a:r>
              <a:rPr lang="es-MX" b="0" dirty="0" err="1">
                <a:effectLst/>
                <a:latin typeface="+mj-lt"/>
              </a:rPr>
              <a:t>items</a:t>
            </a:r>
            <a:r>
              <a:rPr lang="es-MX" b="0" dirty="0">
                <a:effectLst/>
                <a:latin typeface="+mj-lt"/>
              </a:rPr>
              <a:t> por encima de X son </a:t>
            </a:r>
            <a:r>
              <a:rPr lang="es-MX" b="1" dirty="0" err="1">
                <a:effectLst/>
                <a:latin typeface="+mj-lt"/>
              </a:rPr>
              <a:t>SharedReadOnly</a:t>
            </a:r>
            <a:r>
              <a:rPr lang="es-MX" b="0" dirty="0">
                <a:effectLst/>
                <a:latin typeface="+mj-lt"/>
              </a:rPr>
              <a:t>. Si no existe ningún </a:t>
            </a:r>
            <a:r>
              <a:rPr lang="es-MX" b="0" dirty="0" err="1">
                <a:effectLst/>
                <a:latin typeface="+mj-lt"/>
              </a:rPr>
              <a:t>item</a:t>
            </a:r>
            <a:r>
              <a:rPr lang="es-MX" b="0" dirty="0">
                <a:effectLst/>
                <a:latin typeface="+mj-lt"/>
              </a:rPr>
              <a:t> con ID X en la pila, el programa viola el modelo planteado.</a:t>
            </a:r>
          </a:p>
        </p:txBody>
      </p:sp>
    </p:spTree>
    <p:extLst>
      <p:ext uri="{BB962C8B-B14F-4D97-AF65-F5344CB8AC3E}">
        <p14:creationId xmlns:p14="http://schemas.microsoft.com/office/powerpoint/2010/main" val="409564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1498599"/>
          </a:xfrm>
        </p:spPr>
        <p:txBody>
          <a:bodyPr/>
          <a:lstStyle/>
          <a:p>
            <a:r>
              <a:rPr lang="es-AR" b="1" dirty="0">
                <a:solidFill>
                  <a:srgbClr val="F74C00"/>
                </a:solidFill>
                <a:latin typeface="+mn-lt"/>
              </a:rPr>
              <a:t>	Análisis: </a:t>
            </a:r>
            <a:r>
              <a:rPr lang="es-AR" b="1" dirty="0" err="1">
                <a:solidFill>
                  <a:srgbClr val="F74C00"/>
                </a:solidFill>
                <a:latin typeface="+mn-lt"/>
              </a:rPr>
              <a:t>Points-to</a:t>
            </a:r>
            <a:r>
              <a:rPr lang="es-AR" b="1" dirty="0">
                <a:solidFill>
                  <a:srgbClr val="F74C00"/>
                </a:solidFill>
                <a:latin typeface="+mn-lt"/>
              </a:rPr>
              <a:t>.</a:t>
            </a:r>
          </a:p>
        </p:txBody>
      </p:sp>
      <p:sp>
        <p:nvSpPr>
          <p:cNvPr id="3" name="CuadroTexto 2">
            <a:extLst>
              <a:ext uri="{FF2B5EF4-FFF2-40B4-BE49-F238E27FC236}">
                <a16:creationId xmlns:a16="http://schemas.microsoft.com/office/drawing/2014/main" id="{7C784B21-1FCD-BD8B-5990-79F9D0FE6C9D}"/>
              </a:ext>
            </a:extLst>
          </p:cNvPr>
          <p:cNvSpPr txBox="1"/>
          <p:nvPr/>
        </p:nvSpPr>
        <p:spPr>
          <a:xfrm>
            <a:off x="651934" y="1282699"/>
            <a:ext cx="7524503" cy="5355312"/>
          </a:xfrm>
          <a:prstGeom prst="rect">
            <a:avLst/>
          </a:prstGeom>
          <a:noFill/>
        </p:spPr>
        <p:txBody>
          <a:bodyPr wrap="square" rtlCol="0">
            <a:spAutoFit/>
          </a:bodyPr>
          <a:lstStyle/>
          <a:p>
            <a:r>
              <a:rPr lang="es-AR" dirty="0">
                <a:latin typeface="+mj-lt"/>
              </a:rPr>
              <a:t>El análisis </a:t>
            </a:r>
            <a:r>
              <a:rPr lang="es-AR" dirty="0" err="1">
                <a:latin typeface="+mj-lt"/>
              </a:rPr>
              <a:t>points-to</a:t>
            </a:r>
            <a:r>
              <a:rPr lang="es-AR" dirty="0">
                <a:latin typeface="+mj-lt"/>
              </a:rPr>
              <a:t> tiene como objetivo computar las relaciones </a:t>
            </a:r>
            <a:r>
              <a:rPr lang="es-AR" dirty="0" err="1">
                <a:latin typeface="+mj-lt"/>
              </a:rPr>
              <a:t>points-to</a:t>
            </a:r>
            <a:r>
              <a:rPr lang="es-AR" dirty="0">
                <a:latin typeface="+mj-lt"/>
              </a:rPr>
              <a:t>(</a:t>
            </a:r>
            <a:r>
              <a:rPr lang="es-AR" i="1" dirty="0" err="1">
                <a:latin typeface="+mj-lt"/>
              </a:rPr>
              <a:t>p,x</a:t>
            </a:r>
            <a:r>
              <a:rPr lang="es-AR" dirty="0">
                <a:latin typeface="+mj-lt"/>
              </a:rPr>
              <a:t>) donde la variable </a:t>
            </a:r>
            <a:r>
              <a:rPr lang="es-AR" i="1" dirty="0">
                <a:latin typeface="+mj-lt"/>
              </a:rPr>
              <a:t>p</a:t>
            </a:r>
            <a:r>
              <a:rPr lang="es-AR" dirty="0">
                <a:latin typeface="+mj-lt"/>
              </a:rPr>
              <a:t> puede (o debe) apuntar a la locación de memoria de la variable </a:t>
            </a:r>
            <a:r>
              <a:rPr lang="es-AR" i="1" dirty="0">
                <a:latin typeface="+mj-lt"/>
              </a:rPr>
              <a:t>x. </a:t>
            </a:r>
            <a:r>
              <a:rPr lang="es-AR" dirty="0">
                <a:latin typeface="+mj-lt"/>
              </a:rPr>
              <a:t>De esta manera, es posible obtener información del </a:t>
            </a:r>
            <a:r>
              <a:rPr lang="es-AR" dirty="0" err="1">
                <a:latin typeface="+mj-lt"/>
              </a:rPr>
              <a:t>aliasing</a:t>
            </a:r>
            <a:r>
              <a:rPr lang="es-AR" dirty="0">
                <a:latin typeface="+mj-lt"/>
              </a:rPr>
              <a:t> de variables. Existen diferentes acercamientos, pero nosotros nos basaremos en la idea original propuesta por Andersen.</a:t>
            </a:r>
            <a:endParaRPr lang="es-AR" i="1" dirty="0">
              <a:latin typeface="+mj-lt"/>
            </a:endParaRPr>
          </a:p>
          <a:p>
            <a:endParaRPr lang="es-AR" dirty="0">
              <a:latin typeface="+mj-lt"/>
            </a:endParaRPr>
          </a:p>
          <a:p>
            <a:r>
              <a:rPr lang="es-AR" dirty="0">
                <a:latin typeface="+mj-lt"/>
              </a:rPr>
              <a:t>Para realizar este análisis, creamos un grafo dirigido en donde cada nodo es una variable del programa, y mediante una lectura secuencial de las declaraciones unimos estos nodos utilizando aristas dirigidas cada vez que una variable X referencia a un valor apuntado por otra variable Y. De esta manera, obtenemos todos los pares </a:t>
            </a:r>
            <a:r>
              <a:rPr lang="es-AR" dirty="0" err="1">
                <a:latin typeface="+mj-lt"/>
              </a:rPr>
              <a:t>point-to</a:t>
            </a:r>
            <a:r>
              <a:rPr lang="es-AR" dirty="0">
                <a:latin typeface="+mj-lt"/>
              </a:rPr>
              <a:t>(X,Y) donde X apunta a Y, y esto se ve reflejado en el grafo.</a:t>
            </a:r>
          </a:p>
          <a:p>
            <a:endParaRPr lang="es-AR" u="sng" dirty="0">
              <a:latin typeface="+mj-lt"/>
            </a:endParaRPr>
          </a:p>
          <a:p>
            <a:r>
              <a:rPr lang="es-AR" dirty="0">
                <a:latin typeface="+mj-lt"/>
              </a:rPr>
              <a:t>Una vez obtenido el grafo, es posible saber cuales variables son alias. Aquellos nodos que tengan más de una arista entrante indican que existe mas de un camino para acceder al valor ubicado en ese lugar de la memoria, y por lo tanto, se produce </a:t>
            </a:r>
            <a:r>
              <a:rPr lang="es-AR" dirty="0" err="1">
                <a:latin typeface="+mj-lt"/>
              </a:rPr>
              <a:t>aliasing</a:t>
            </a:r>
            <a:r>
              <a:rPr lang="es-AR" dirty="0">
                <a:latin typeface="+mj-lt"/>
              </a:rPr>
              <a:t>. Además, si utilizamos los valores de </a:t>
            </a:r>
            <a:r>
              <a:rPr lang="es-AR" dirty="0" err="1">
                <a:latin typeface="+mj-lt"/>
              </a:rPr>
              <a:t>lifetimes</a:t>
            </a:r>
            <a:r>
              <a:rPr lang="es-AR" dirty="0">
                <a:latin typeface="+mj-lt"/>
              </a:rPr>
              <a:t> obtenidos mediante </a:t>
            </a:r>
            <a:r>
              <a:rPr lang="es-AR" dirty="0" err="1">
                <a:latin typeface="+mj-lt"/>
              </a:rPr>
              <a:t>Stacked</a:t>
            </a:r>
            <a:r>
              <a:rPr lang="es-AR" dirty="0">
                <a:latin typeface="+mj-lt"/>
              </a:rPr>
              <a:t> </a:t>
            </a:r>
            <a:r>
              <a:rPr lang="es-AR" dirty="0" err="1">
                <a:latin typeface="+mj-lt"/>
              </a:rPr>
              <a:t>Borrows</a:t>
            </a:r>
            <a:r>
              <a:rPr lang="es-AR" dirty="0">
                <a:latin typeface="+mj-lt"/>
              </a:rPr>
              <a:t> podemos añadir precisión al análisis.</a:t>
            </a:r>
          </a:p>
          <a:p>
            <a:r>
              <a:rPr lang="es-AR" dirty="0">
                <a:latin typeface="+mj-lt"/>
              </a:rPr>
              <a:t> </a:t>
            </a:r>
          </a:p>
        </p:txBody>
      </p:sp>
      <p:pic>
        <p:nvPicPr>
          <p:cNvPr id="4" name="Imagen 3">
            <a:extLst>
              <a:ext uri="{FF2B5EF4-FFF2-40B4-BE49-F238E27FC236}">
                <a16:creationId xmlns:a16="http://schemas.microsoft.com/office/drawing/2014/main" id="{7B07E050-2B40-D057-16D6-095A2552E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9851" y="710313"/>
            <a:ext cx="2079687" cy="1967704"/>
          </a:xfrm>
          <a:prstGeom prst="rect">
            <a:avLst/>
          </a:prstGeom>
        </p:spPr>
      </p:pic>
      <p:pic>
        <p:nvPicPr>
          <p:cNvPr id="6" name="Imagen 5">
            <a:extLst>
              <a:ext uri="{FF2B5EF4-FFF2-40B4-BE49-F238E27FC236}">
                <a16:creationId xmlns:a16="http://schemas.microsoft.com/office/drawing/2014/main" id="{55567C62-EC6E-73AA-6E55-863A5936D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1650" y="3348562"/>
            <a:ext cx="1836085" cy="2698587"/>
          </a:xfrm>
          <a:prstGeom prst="rect">
            <a:avLst/>
          </a:prstGeom>
        </p:spPr>
      </p:pic>
      <p:sp>
        <p:nvSpPr>
          <p:cNvPr id="7" name="Flecha: hacia abajo 6">
            <a:extLst>
              <a:ext uri="{FF2B5EF4-FFF2-40B4-BE49-F238E27FC236}">
                <a16:creationId xmlns:a16="http://schemas.microsoft.com/office/drawing/2014/main" id="{BB4020F6-7234-6AB7-355D-E3FA878B3DAE}"/>
              </a:ext>
            </a:extLst>
          </p:cNvPr>
          <p:cNvSpPr/>
          <p:nvPr/>
        </p:nvSpPr>
        <p:spPr>
          <a:xfrm>
            <a:off x="9783624" y="2839883"/>
            <a:ext cx="372139" cy="357195"/>
          </a:xfrm>
          <a:prstGeom prst="downArrow">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n>
                <a:solidFill>
                  <a:sysClr val="windowText" lastClr="000000"/>
                </a:solidFill>
              </a:ln>
              <a:solidFill>
                <a:sysClr val="windowText" lastClr="000000"/>
              </a:solidFill>
            </a:endParaRPr>
          </a:p>
        </p:txBody>
      </p:sp>
      <p:sp>
        <p:nvSpPr>
          <p:cNvPr id="9" name="CuadroTexto 8">
            <a:extLst>
              <a:ext uri="{FF2B5EF4-FFF2-40B4-BE49-F238E27FC236}">
                <a16:creationId xmlns:a16="http://schemas.microsoft.com/office/drawing/2014/main" id="{1CCFC934-38D7-38B5-BACB-8DF7A261A431}"/>
              </a:ext>
            </a:extLst>
          </p:cNvPr>
          <p:cNvSpPr txBox="1"/>
          <p:nvPr/>
        </p:nvSpPr>
        <p:spPr>
          <a:xfrm>
            <a:off x="9271374" y="6047149"/>
            <a:ext cx="2373455" cy="461665"/>
          </a:xfrm>
          <a:prstGeom prst="rect">
            <a:avLst/>
          </a:prstGeom>
          <a:noFill/>
        </p:spPr>
        <p:txBody>
          <a:bodyPr wrap="square" rtlCol="0">
            <a:spAutoFit/>
          </a:bodyPr>
          <a:lstStyle/>
          <a:p>
            <a:r>
              <a:rPr lang="es-AR" sz="1200" dirty="0"/>
              <a:t>Ejemplo de aplicación</a:t>
            </a:r>
          </a:p>
          <a:p>
            <a:r>
              <a:rPr lang="es-AR" sz="1200" dirty="0"/>
              <a:t>del algoritmo de Andersen</a:t>
            </a:r>
          </a:p>
        </p:txBody>
      </p:sp>
    </p:spTree>
    <p:extLst>
      <p:ext uri="{BB962C8B-B14F-4D97-AF65-F5344CB8AC3E}">
        <p14:creationId xmlns:p14="http://schemas.microsoft.com/office/powerpoint/2010/main" val="425643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1498599"/>
          </a:xfrm>
        </p:spPr>
        <p:txBody>
          <a:bodyPr/>
          <a:lstStyle/>
          <a:p>
            <a:r>
              <a:rPr lang="es-AR" b="1" dirty="0">
                <a:solidFill>
                  <a:srgbClr val="F74C00"/>
                </a:solidFill>
                <a:latin typeface="+mn-lt"/>
              </a:rPr>
              <a:t>	Análisis de Casteos </a:t>
            </a:r>
          </a:p>
        </p:txBody>
      </p:sp>
      <p:pic>
        <p:nvPicPr>
          <p:cNvPr id="4" name="Imagen 3">
            <a:extLst>
              <a:ext uri="{FF2B5EF4-FFF2-40B4-BE49-F238E27FC236}">
                <a16:creationId xmlns:a16="http://schemas.microsoft.com/office/drawing/2014/main" id="{3569D01D-4AC2-BFBA-E328-CF8B5DB743E1}"/>
              </a:ext>
            </a:extLst>
          </p:cNvPr>
          <p:cNvPicPr>
            <a:picLocks noChangeAspect="1"/>
          </p:cNvPicPr>
          <p:nvPr/>
        </p:nvPicPr>
        <p:blipFill>
          <a:blip r:embed="rId2"/>
          <a:stretch>
            <a:fillRect/>
          </a:stretch>
        </p:blipFill>
        <p:spPr>
          <a:xfrm>
            <a:off x="7550010" y="1923901"/>
            <a:ext cx="4167069" cy="2135299"/>
          </a:xfrm>
          <a:prstGeom prst="rect">
            <a:avLst/>
          </a:prstGeom>
        </p:spPr>
      </p:pic>
      <p:sp>
        <p:nvSpPr>
          <p:cNvPr id="6" name="CuadroTexto 5">
            <a:extLst>
              <a:ext uri="{FF2B5EF4-FFF2-40B4-BE49-F238E27FC236}">
                <a16:creationId xmlns:a16="http://schemas.microsoft.com/office/drawing/2014/main" id="{C41F4A7E-0339-805F-3BE2-49322664C60E}"/>
              </a:ext>
            </a:extLst>
          </p:cNvPr>
          <p:cNvSpPr txBox="1"/>
          <p:nvPr/>
        </p:nvSpPr>
        <p:spPr>
          <a:xfrm>
            <a:off x="7593706" y="4121125"/>
            <a:ext cx="4123373" cy="307777"/>
          </a:xfrm>
          <a:prstGeom prst="rect">
            <a:avLst/>
          </a:prstGeom>
          <a:noFill/>
        </p:spPr>
        <p:txBody>
          <a:bodyPr wrap="none" rtlCol="0">
            <a:spAutoFit/>
          </a:bodyPr>
          <a:lstStyle/>
          <a:p>
            <a:r>
              <a:rPr lang="es-AR" sz="1400" dirty="0"/>
              <a:t>Ejemplo de </a:t>
            </a:r>
            <a:r>
              <a:rPr lang="es-AR" sz="1400" dirty="0" err="1"/>
              <a:t>casts</a:t>
            </a:r>
            <a:r>
              <a:rPr lang="es-AR" sz="1400" dirty="0"/>
              <a:t> entre estructuras de distinto tamaño</a:t>
            </a:r>
          </a:p>
        </p:txBody>
      </p:sp>
      <p:sp>
        <p:nvSpPr>
          <p:cNvPr id="7" name="CuadroTexto 6">
            <a:extLst>
              <a:ext uri="{FF2B5EF4-FFF2-40B4-BE49-F238E27FC236}">
                <a16:creationId xmlns:a16="http://schemas.microsoft.com/office/drawing/2014/main" id="{4C3ADE8D-8A0B-B50C-3F0A-FE2A239BE1DA}"/>
              </a:ext>
            </a:extLst>
          </p:cNvPr>
          <p:cNvSpPr txBox="1"/>
          <p:nvPr/>
        </p:nvSpPr>
        <p:spPr>
          <a:xfrm>
            <a:off x="893135" y="1498598"/>
            <a:ext cx="6400800" cy="4247317"/>
          </a:xfrm>
          <a:prstGeom prst="rect">
            <a:avLst/>
          </a:prstGeom>
          <a:noFill/>
        </p:spPr>
        <p:txBody>
          <a:bodyPr wrap="square" rtlCol="0">
            <a:spAutoFit/>
          </a:bodyPr>
          <a:lstStyle/>
          <a:p>
            <a:r>
              <a:rPr lang="es-AR" dirty="0">
                <a:latin typeface="+mj-lt"/>
              </a:rPr>
              <a:t>Mediante el uso de </a:t>
            </a:r>
            <a:r>
              <a:rPr lang="es-AR" dirty="0" err="1">
                <a:latin typeface="+mj-lt"/>
              </a:rPr>
              <a:t>unsafe</a:t>
            </a:r>
            <a:r>
              <a:rPr lang="es-AR" dirty="0">
                <a:latin typeface="+mj-lt"/>
              </a:rPr>
              <a:t>, podemos realizar </a:t>
            </a:r>
            <a:r>
              <a:rPr lang="es-AR" dirty="0" err="1">
                <a:latin typeface="+mj-lt"/>
              </a:rPr>
              <a:t>casts</a:t>
            </a:r>
            <a:r>
              <a:rPr lang="es-AR" dirty="0">
                <a:latin typeface="+mj-lt"/>
              </a:rPr>
              <a:t> de un tipo a otro totalmente diferente, ignorando si ambos tienen la misma representación. </a:t>
            </a:r>
          </a:p>
          <a:p>
            <a:endParaRPr lang="es-AR" dirty="0">
              <a:latin typeface="+mj-lt"/>
            </a:endParaRPr>
          </a:p>
          <a:p>
            <a:r>
              <a:rPr lang="es-AR" dirty="0">
                <a:latin typeface="+mj-lt"/>
              </a:rPr>
              <a:t>Esto puede llegar a ser un problema, ya que si no se tiene cuidado se pueden realizar transformaciones en donde las representaciones de los tipos tengan cantidades de bytes diferentes, y por lo tanto generar problemas resultantes en comportamiento no definido. Especialmente si se pasa de representaciones de mayor cantidad de bytes a una de menor cantidad.</a:t>
            </a:r>
          </a:p>
          <a:p>
            <a:endParaRPr lang="es-AR" dirty="0">
              <a:latin typeface="+mj-lt"/>
            </a:endParaRPr>
          </a:p>
          <a:p>
            <a:r>
              <a:rPr lang="es-AR" dirty="0">
                <a:latin typeface="+mj-lt"/>
              </a:rPr>
              <a:t>Por este motivo, nuestra herramienta detecta cuando se realizan casteos y realiza chequeos para comprobar que a pesar de que las representaciones sean diferentes, la cantidad de bytes que utilizan sea la misma. En caso contrario, informar del </a:t>
            </a:r>
            <a:r>
              <a:rPr lang="es-AR">
                <a:latin typeface="+mj-lt"/>
              </a:rPr>
              <a:t>posible problema.</a:t>
            </a:r>
            <a:endParaRPr lang="es-AR" dirty="0">
              <a:latin typeface="+mj-lt"/>
            </a:endParaRPr>
          </a:p>
        </p:txBody>
      </p:sp>
    </p:spTree>
    <p:extLst>
      <p:ext uri="{BB962C8B-B14F-4D97-AF65-F5344CB8AC3E}">
        <p14:creationId xmlns:p14="http://schemas.microsoft.com/office/powerpoint/2010/main" val="284587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6858000"/>
          </a:xfrm>
        </p:spPr>
        <p:txBody>
          <a:bodyPr/>
          <a:lstStyle/>
          <a:p>
            <a:pPr algn="ctr"/>
            <a:r>
              <a:rPr lang="es-AR" sz="8000" b="1" dirty="0">
                <a:solidFill>
                  <a:srgbClr val="F74C00"/>
                </a:solidFill>
                <a:latin typeface="+mn-lt"/>
              </a:rPr>
              <a:t>Resultados</a:t>
            </a:r>
            <a:br>
              <a:rPr lang="es-AR" b="1" dirty="0">
                <a:solidFill>
                  <a:srgbClr val="F74C00"/>
                </a:solidFill>
                <a:latin typeface="+mn-lt"/>
              </a:rPr>
            </a:br>
            <a:r>
              <a:rPr lang="es-AR" b="1" dirty="0">
                <a:solidFill>
                  <a:srgbClr val="F74C00"/>
                </a:solidFill>
                <a:latin typeface="+mn-lt"/>
              </a:rPr>
              <a:t>Ejemplos de funcionamiento</a:t>
            </a:r>
          </a:p>
        </p:txBody>
      </p:sp>
    </p:spTree>
    <p:extLst>
      <p:ext uri="{BB962C8B-B14F-4D97-AF65-F5344CB8AC3E}">
        <p14:creationId xmlns:p14="http://schemas.microsoft.com/office/powerpoint/2010/main" val="211473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F66495E7-F80E-0FBE-4B25-D02FDB79F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6533" y="4408323"/>
            <a:ext cx="1665816" cy="1733963"/>
          </a:xfrm>
          <a:prstGeom prst="rect">
            <a:avLst/>
          </a:prstGeom>
        </p:spPr>
      </p:pic>
      <p:sp>
        <p:nvSpPr>
          <p:cNvPr id="3" name="Marcador de contenido 2">
            <a:extLst>
              <a:ext uri="{FF2B5EF4-FFF2-40B4-BE49-F238E27FC236}">
                <a16:creationId xmlns:a16="http://schemas.microsoft.com/office/drawing/2014/main" id="{FB3F5625-6D1F-B394-72F7-6278D4FA7054}"/>
              </a:ext>
            </a:extLst>
          </p:cNvPr>
          <p:cNvSpPr>
            <a:spLocks noGrp="1"/>
          </p:cNvSpPr>
          <p:nvPr>
            <p:ph idx="1"/>
          </p:nvPr>
        </p:nvSpPr>
        <p:spPr>
          <a:xfrm>
            <a:off x="838200" y="1249362"/>
            <a:ext cx="10515600" cy="2729441"/>
          </a:xfrm>
        </p:spPr>
        <p:txBody>
          <a:bodyPr/>
          <a:lstStyle/>
          <a:p>
            <a:pPr marL="0" indent="0">
              <a:buNone/>
            </a:pPr>
            <a:r>
              <a:rPr lang="es-MX" sz="2000" dirty="0">
                <a:latin typeface="+mj-lt"/>
              </a:rPr>
              <a:t>Rust es un lenguaje de programación moderno, compilado y de propósito general desarrollado por </a:t>
            </a:r>
            <a:r>
              <a:rPr lang="es-MX" sz="2000" dirty="0">
                <a:solidFill>
                  <a:srgbClr val="F74C00"/>
                </a:solidFill>
                <a:latin typeface="+mj-lt"/>
              </a:rPr>
              <a:t>Mozilla</a:t>
            </a:r>
            <a:r>
              <a:rPr lang="es-MX" sz="2000" dirty="0">
                <a:latin typeface="+mj-lt"/>
              </a:rPr>
              <a:t>. Este lenguaje ha tenido un gran impacto en la comunidad de programadores, y ha sido votado como el “lenguaje de programación más querido” en </a:t>
            </a:r>
            <a:r>
              <a:rPr lang="es-MX" sz="2000" dirty="0" err="1">
                <a:latin typeface="+mj-lt"/>
              </a:rPr>
              <a:t>Stack</a:t>
            </a:r>
            <a:r>
              <a:rPr lang="es-MX" sz="2000" dirty="0">
                <a:latin typeface="+mj-lt"/>
              </a:rPr>
              <a:t> </a:t>
            </a:r>
            <a:r>
              <a:rPr lang="es-MX" sz="2000" dirty="0" err="1">
                <a:latin typeface="+mj-lt"/>
              </a:rPr>
              <a:t>Overflow</a:t>
            </a:r>
            <a:r>
              <a:rPr lang="es-MX" sz="2000" dirty="0">
                <a:latin typeface="+mj-lt"/>
              </a:rPr>
              <a:t> desde el año 2016.</a:t>
            </a:r>
          </a:p>
          <a:p>
            <a:pPr marL="0" indent="0">
              <a:buNone/>
            </a:pPr>
            <a:r>
              <a:rPr lang="es-MX" sz="2000" dirty="0">
                <a:latin typeface="+mj-lt"/>
              </a:rPr>
              <a:t>Rust tiene un enfoque muy grande en la eficiencia, la </a:t>
            </a:r>
            <a:r>
              <a:rPr lang="es-MX" sz="2000" u="sng" dirty="0">
                <a:latin typeface="+mj-lt"/>
              </a:rPr>
              <a:t>seguridad</a:t>
            </a:r>
            <a:r>
              <a:rPr lang="es-MX" sz="2000" dirty="0">
                <a:latin typeface="+mj-lt"/>
              </a:rPr>
              <a:t> y productividad. Los programas Rust son increíblemente rápidos y eficientes en cuanto a memoria, ya que no tienen </a:t>
            </a:r>
            <a:r>
              <a:rPr lang="es-MX" sz="2000" dirty="0" err="1">
                <a:latin typeface="+mj-lt"/>
              </a:rPr>
              <a:t>garbage-collector</a:t>
            </a:r>
            <a:r>
              <a:rPr lang="es-MX" sz="2000" dirty="0">
                <a:latin typeface="+mj-lt"/>
              </a:rPr>
              <a:t>. El sistema de tipos de Rust y el modelo de </a:t>
            </a:r>
            <a:r>
              <a:rPr lang="es-MX" sz="2000" dirty="0" err="1">
                <a:solidFill>
                  <a:srgbClr val="F74C00"/>
                </a:solidFill>
                <a:latin typeface="+mj-lt"/>
              </a:rPr>
              <a:t>ownership</a:t>
            </a:r>
            <a:r>
              <a:rPr lang="es-MX" sz="2000" dirty="0">
                <a:solidFill>
                  <a:srgbClr val="F74C00"/>
                </a:solidFill>
                <a:latin typeface="+mj-lt"/>
              </a:rPr>
              <a:t> </a:t>
            </a:r>
            <a:r>
              <a:rPr lang="es-MX" sz="2000" dirty="0">
                <a:latin typeface="+mj-lt"/>
              </a:rPr>
              <a:t>garantiza la seguridad de memoria y la seguridad de </a:t>
            </a:r>
            <a:r>
              <a:rPr lang="es-MX" sz="2000" dirty="0" err="1">
                <a:latin typeface="+mj-lt"/>
              </a:rPr>
              <a:t>threads</a:t>
            </a:r>
            <a:r>
              <a:rPr lang="es-MX" sz="2000" dirty="0">
                <a:latin typeface="+mj-lt"/>
              </a:rPr>
              <a:t>, permitiendo eliminar gran cantidad de bugs durante la compilación. Además, tiene una gran documentación, un compilador amigable con mensajes de error útiles y un ecosistema de herramientas que permiten a los programadores aumentar la velocidad de desarrollo de código.</a:t>
            </a:r>
          </a:p>
          <a:p>
            <a:pPr marL="0" indent="0">
              <a:buNone/>
            </a:pPr>
            <a:endParaRPr lang="es-MX" sz="2000" dirty="0">
              <a:solidFill>
                <a:srgbClr val="F74C00"/>
              </a:solidFill>
              <a:latin typeface="+mj-lt"/>
            </a:endParaRPr>
          </a:p>
          <a:p>
            <a:pPr marL="0" indent="0">
              <a:buNone/>
            </a:pPr>
            <a:endParaRPr lang="es-MX" sz="2000" dirty="0">
              <a:solidFill>
                <a:srgbClr val="F74C00"/>
              </a:solidFill>
              <a:latin typeface="+mj-lt"/>
            </a:endParaRPr>
          </a:p>
          <a:p>
            <a:pPr marL="0" indent="0">
              <a:buNone/>
            </a:pPr>
            <a:endParaRPr lang="es-MX" sz="2400" dirty="0">
              <a:latin typeface="+mj-lt"/>
            </a:endParaRPr>
          </a:p>
          <a:p>
            <a:pPr marL="0" indent="0">
              <a:buNone/>
            </a:pPr>
            <a:endParaRPr lang="es-AR" sz="2000" dirty="0">
              <a:latin typeface="+mj-lt"/>
            </a:endParaRPr>
          </a:p>
        </p:txBody>
      </p:sp>
      <p:sp>
        <p:nvSpPr>
          <p:cNvPr id="13" name="Marcador de contenido 2">
            <a:extLst>
              <a:ext uri="{FF2B5EF4-FFF2-40B4-BE49-F238E27FC236}">
                <a16:creationId xmlns:a16="http://schemas.microsoft.com/office/drawing/2014/main" id="{7832AC02-258E-7D2B-16A8-B88B922D65AC}"/>
              </a:ext>
            </a:extLst>
          </p:cNvPr>
          <p:cNvSpPr txBox="1">
            <a:spLocks/>
          </p:cNvSpPr>
          <p:nvPr/>
        </p:nvSpPr>
        <p:spPr>
          <a:xfrm>
            <a:off x="838200" y="4094162"/>
            <a:ext cx="8568267" cy="1222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dirty="0">
                <a:latin typeface="+mj-lt"/>
              </a:rPr>
              <a:t>Gracias a esto y a sus mecanismos de manejo de memoria de bajo nivel, hoy en día Rust es considerado como una alternativa más segura a C y C++. Por esto, grandes empresas como Microsoft, Amazon y Google utilizan Rust en muchos de sus proyectos.</a:t>
            </a:r>
            <a:endParaRPr lang="es-MX" sz="2000" dirty="0">
              <a:solidFill>
                <a:srgbClr val="F74C00"/>
              </a:solidFill>
              <a:latin typeface="+mj-lt"/>
            </a:endParaRPr>
          </a:p>
          <a:p>
            <a:pPr marL="0" indent="0">
              <a:buFont typeface="Arial" panose="020B0604020202020204" pitchFamily="34" charset="0"/>
              <a:buNone/>
            </a:pPr>
            <a:endParaRPr lang="es-MX" sz="2000" dirty="0">
              <a:solidFill>
                <a:srgbClr val="F74C00"/>
              </a:solidFill>
              <a:latin typeface="+mj-lt"/>
            </a:endParaRPr>
          </a:p>
          <a:p>
            <a:pPr marL="0" indent="0">
              <a:buFont typeface="Arial" panose="020B0604020202020204" pitchFamily="34" charset="0"/>
              <a:buNone/>
            </a:pPr>
            <a:endParaRPr lang="es-MX" sz="2400" dirty="0">
              <a:latin typeface="+mj-lt"/>
            </a:endParaRPr>
          </a:p>
          <a:p>
            <a:pPr marL="0" indent="0">
              <a:buFont typeface="Arial" panose="020B0604020202020204" pitchFamily="34" charset="0"/>
              <a:buNone/>
            </a:pPr>
            <a:endParaRPr lang="es-AR" sz="2000" dirty="0">
              <a:latin typeface="+mj-lt"/>
            </a:endParaRPr>
          </a:p>
        </p:txBody>
      </p:sp>
      <p:sp>
        <p:nvSpPr>
          <p:cNvPr id="4" name="Título 1">
            <a:extLst>
              <a:ext uri="{FF2B5EF4-FFF2-40B4-BE49-F238E27FC236}">
                <a16:creationId xmlns:a16="http://schemas.microsoft.com/office/drawing/2014/main" id="{06DC64AC-35C8-38A0-0C15-8DF41749D4AA}"/>
              </a:ext>
            </a:extLst>
          </p:cNvPr>
          <p:cNvSpPr txBox="1">
            <a:spLocks/>
          </p:cNvSpPr>
          <p:nvPr/>
        </p:nvSpPr>
        <p:spPr>
          <a:xfrm>
            <a:off x="0" y="0"/>
            <a:ext cx="12192000" cy="14985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a:solidFill>
                  <a:srgbClr val="F74C00"/>
                </a:solidFill>
                <a:latin typeface="+mn-lt"/>
              </a:rPr>
              <a:t>	¿Qué es Rust?</a:t>
            </a:r>
          </a:p>
        </p:txBody>
      </p:sp>
      <p:pic>
        <p:nvPicPr>
          <p:cNvPr id="22" name="Imagen 21">
            <a:extLst>
              <a:ext uri="{FF2B5EF4-FFF2-40B4-BE49-F238E27FC236}">
                <a16:creationId xmlns:a16="http://schemas.microsoft.com/office/drawing/2014/main" id="{3E08BA9D-045A-7B27-7569-0565339EA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505" y="5619470"/>
            <a:ext cx="1045633" cy="1045633"/>
          </a:xfrm>
          <a:prstGeom prst="rect">
            <a:avLst/>
          </a:prstGeom>
        </p:spPr>
      </p:pic>
      <p:pic>
        <p:nvPicPr>
          <p:cNvPr id="18" name="Imagen 17">
            <a:extLst>
              <a:ext uri="{FF2B5EF4-FFF2-40B4-BE49-F238E27FC236}">
                <a16:creationId xmlns:a16="http://schemas.microsoft.com/office/drawing/2014/main" id="{4A2F9C3B-1630-8673-C3DF-E09F58C670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99055">
            <a:off x="6091642" y="5622224"/>
            <a:ext cx="1220093" cy="366923"/>
          </a:xfrm>
          <a:prstGeom prst="rect">
            <a:avLst/>
          </a:prstGeom>
        </p:spPr>
      </p:pic>
      <p:pic>
        <p:nvPicPr>
          <p:cNvPr id="24" name="Imagen 23">
            <a:extLst>
              <a:ext uri="{FF2B5EF4-FFF2-40B4-BE49-F238E27FC236}">
                <a16:creationId xmlns:a16="http://schemas.microsoft.com/office/drawing/2014/main" id="{662B7AD7-B89A-6EEF-B196-86DEB02917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256140">
            <a:off x="7311168" y="5659449"/>
            <a:ext cx="868414" cy="292471"/>
          </a:xfrm>
          <a:prstGeom prst="rect">
            <a:avLst/>
          </a:prstGeom>
        </p:spPr>
      </p:pic>
    </p:spTree>
    <p:extLst>
      <p:ext uri="{BB962C8B-B14F-4D97-AF65-F5344CB8AC3E}">
        <p14:creationId xmlns:p14="http://schemas.microsoft.com/office/powerpoint/2010/main" val="275701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1"/>
            <a:ext cx="12192000" cy="1684866"/>
          </a:xfrm>
        </p:spPr>
        <p:txBody>
          <a:bodyPr/>
          <a:lstStyle/>
          <a:p>
            <a:r>
              <a:rPr lang="es-AR" b="1" dirty="0">
                <a:solidFill>
                  <a:srgbClr val="F74C00"/>
                </a:solidFill>
                <a:latin typeface="+mn-lt"/>
              </a:rPr>
              <a:t>	Ejemplo 1: </a:t>
            </a:r>
          </a:p>
        </p:txBody>
      </p:sp>
      <p:sp>
        <p:nvSpPr>
          <p:cNvPr id="13" name="CuadroTexto 12">
            <a:extLst>
              <a:ext uri="{FF2B5EF4-FFF2-40B4-BE49-F238E27FC236}">
                <a16:creationId xmlns:a16="http://schemas.microsoft.com/office/drawing/2014/main" id="{A6C9F8CC-F82F-6EAD-8125-21E03721ABAB}"/>
              </a:ext>
            </a:extLst>
          </p:cNvPr>
          <p:cNvSpPr txBox="1"/>
          <p:nvPr/>
        </p:nvSpPr>
        <p:spPr>
          <a:xfrm>
            <a:off x="993000" y="1684867"/>
            <a:ext cx="3420533" cy="369332"/>
          </a:xfrm>
          <a:prstGeom prst="rect">
            <a:avLst/>
          </a:prstGeom>
          <a:noFill/>
        </p:spPr>
        <p:txBody>
          <a:bodyPr wrap="square" rtlCol="0">
            <a:spAutoFit/>
          </a:bodyPr>
          <a:lstStyle/>
          <a:p>
            <a:r>
              <a:rPr lang="es-AR" dirty="0"/>
              <a:t>Programa fuente: cast.rs</a:t>
            </a:r>
          </a:p>
        </p:txBody>
      </p:sp>
      <p:sp>
        <p:nvSpPr>
          <p:cNvPr id="14" name="CuadroTexto 13">
            <a:extLst>
              <a:ext uri="{FF2B5EF4-FFF2-40B4-BE49-F238E27FC236}">
                <a16:creationId xmlns:a16="http://schemas.microsoft.com/office/drawing/2014/main" id="{0029DE04-FD21-5839-5AF6-A3A82DE49AAE}"/>
              </a:ext>
            </a:extLst>
          </p:cNvPr>
          <p:cNvSpPr txBox="1"/>
          <p:nvPr/>
        </p:nvSpPr>
        <p:spPr>
          <a:xfrm>
            <a:off x="7370957" y="1219048"/>
            <a:ext cx="2459263" cy="369332"/>
          </a:xfrm>
          <a:prstGeom prst="rect">
            <a:avLst/>
          </a:prstGeom>
          <a:noFill/>
        </p:spPr>
        <p:txBody>
          <a:bodyPr wrap="none" rtlCol="0">
            <a:spAutoFit/>
          </a:bodyPr>
          <a:lstStyle/>
          <a:p>
            <a:r>
              <a:rPr lang="es-AR" dirty="0"/>
              <a:t>Salida de la herramienta</a:t>
            </a:r>
          </a:p>
        </p:txBody>
      </p:sp>
      <p:pic>
        <p:nvPicPr>
          <p:cNvPr id="3" name="Imagen 2">
            <a:extLst>
              <a:ext uri="{FF2B5EF4-FFF2-40B4-BE49-F238E27FC236}">
                <a16:creationId xmlns:a16="http://schemas.microsoft.com/office/drawing/2014/main" id="{E8A50678-16BC-C896-6C8C-F31EE1707FF6}"/>
              </a:ext>
            </a:extLst>
          </p:cNvPr>
          <p:cNvPicPr>
            <a:picLocks noChangeAspect="1"/>
          </p:cNvPicPr>
          <p:nvPr/>
        </p:nvPicPr>
        <p:blipFill>
          <a:blip r:embed="rId2"/>
          <a:stretch>
            <a:fillRect/>
          </a:stretch>
        </p:blipFill>
        <p:spPr>
          <a:xfrm>
            <a:off x="718363" y="2150534"/>
            <a:ext cx="3969808" cy="1974175"/>
          </a:xfrm>
          <a:prstGeom prst="rect">
            <a:avLst/>
          </a:prstGeom>
        </p:spPr>
      </p:pic>
      <p:pic>
        <p:nvPicPr>
          <p:cNvPr id="5" name="Imagen 4">
            <a:extLst>
              <a:ext uri="{FF2B5EF4-FFF2-40B4-BE49-F238E27FC236}">
                <a16:creationId xmlns:a16="http://schemas.microsoft.com/office/drawing/2014/main" id="{A09EC7DC-697E-DA2A-6FF3-4B0F4CF9860B}"/>
              </a:ext>
            </a:extLst>
          </p:cNvPr>
          <p:cNvPicPr>
            <a:picLocks noChangeAspect="1"/>
          </p:cNvPicPr>
          <p:nvPr/>
        </p:nvPicPr>
        <p:blipFill>
          <a:blip r:embed="rId3"/>
          <a:stretch>
            <a:fillRect/>
          </a:stretch>
        </p:blipFill>
        <p:spPr>
          <a:xfrm>
            <a:off x="6096000" y="1684867"/>
            <a:ext cx="5153273" cy="4823047"/>
          </a:xfrm>
          <a:prstGeom prst="rect">
            <a:avLst/>
          </a:prstGeom>
        </p:spPr>
      </p:pic>
    </p:spTree>
    <p:extLst>
      <p:ext uri="{BB962C8B-B14F-4D97-AF65-F5344CB8AC3E}">
        <p14:creationId xmlns:p14="http://schemas.microsoft.com/office/powerpoint/2010/main" val="302090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1"/>
            <a:ext cx="12192000" cy="1684866"/>
          </a:xfrm>
        </p:spPr>
        <p:txBody>
          <a:bodyPr/>
          <a:lstStyle/>
          <a:p>
            <a:r>
              <a:rPr lang="es-AR" b="1" dirty="0">
                <a:solidFill>
                  <a:srgbClr val="F74C00"/>
                </a:solidFill>
                <a:latin typeface="+mn-lt"/>
              </a:rPr>
              <a:t>	Ejemplo 2: </a:t>
            </a:r>
          </a:p>
        </p:txBody>
      </p:sp>
      <p:sp>
        <p:nvSpPr>
          <p:cNvPr id="13" name="CuadroTexto 12">
            <a:extLst>
              <a:ext uri="{FF2B5EF4-FFF2-40B4-BE49-F238E27FC236}">
                <a16:creationId xmlns:a16="http://schemas.microsoft.com/office/drawing/2014/main" id="{A6C9F8CC-F82F-6EAD-8125-21E03721ABAB}"/>
              </a:ext>
            </a:extLst>
          </p:cNvPr>
          <p:cNvSpPr txBox="1"/>
          <p:nvPr/>
        </p:nvSpPr>
        <p:spPr>
          <a:xfrm>
            <a:off x="2378570" y="1163885"/>
            <a:ext cx="3420533" cy="369332"/>
          </a:xfrm>
          <a:prstGeom prst="rect">
            <a:avLst/>
          </a:prstGeom>
          <a:noFill/>
        </p:spPr>
        <p:txBody>
          <a:bodyPr wrap="square" rtlCol="0">
            <a:spAutoFit/>
          </a:bodyPr>
          <a:lstStyle/>
          <a:p>
            <a:r>
              <a:rPr lang="es-AR" dirty="0"/>
              <a:t>Programa fuente: example_ub.rs</a:t>
            </a:r>
          </a:p>
        </p:txBody>
      </p:sp>
      <p:sp>
        <p:nvSpPr>
          <p:cNvPr id="14" name="CuadroTexto 13">
            <a:extLst>
              <a:ext uri="{FF2B5EF4-FFF2-40B4-BE49-F238E27FC236}">
                <a16:creationId xmlns:a16="http://schemas.microsoft.com/office/drawing/2014/main" id="{0029DE04-FD21-5839-5AF6-A3A82DE49AAE}"/>
              </a:ext>
            </a:extLst>
          </p:cNvPr>
          <p:cNvSpPr txBox="1"/>
          <p:nvPr/>
        </p:nvSpPr>
        <p:spPr>
          <a:xfrm>
            <a:off x="8674823" y="926819"/>
            <a:ext cx="2459263" cy="369332"/>
          </a:xfrm>
          <a:prstGeom prst="rect">
            <a:avLst/>
          </a:prstGeom>
          <a:noFill/>
        </p:spPr>
        <p:txBody>
          <a:bodyPr wrap="none" rtlCol="0">
            <a:spAutoFit/>
          </a:bodyPr>
          <a:lstStyle/>
          <a:p>
            <a:r>
              <a:rPr lang="es-AR" dirty="0"/>
              <a:t>Salida de la herramienta</a:t>
            </a:r>
          </a:p>
        </p:txBody>
      </p:sp>
      <p:pic>
        <p:nvPicPr>
          <p:cNvPr id="16" name="Imagen 15">
            <a:extLst>
              <a:ext uri="{FF2B5EF4-FFF2-40B4-BE49-F238E27FC236}">
                <a16:creationId xmlns:a16="http://schemas.microsoft.com/office/drawing/2014/main" id="{39D3D6EA-106E-A152-2813-D416976B8E45}"/>
              </a:ext>
            </a:extLst>
          </p:cNvPr>
          <p:cNvPicPr>
            <a:picLocks noChangeAspect="1"/>
          </p:cNvPicPr>
          <p:nvPr/>
        </p:nvPicPr>
        <p:blipFill>
          <a:blip r:embed="rId2"/>
          <a:stretch>
            <a:fillRect/>
          </a:stretch>
        </p:blipFill>
        <p:spPr>
          <a:xfrm>
            <a:off x="8300413" y="1296151"/>
            <a:ext cx="3448160" cy="5249333"/>
          </a:xfrm>
          <a:prstGeom prst="rect">
            <a:avLst/>
          </a:prstGeom>
        </p:spPr>
      </p:pic>
      <p:pic>
        <p:nvPicPr>
          <p:cNvPr id="18" name="Gráfico 17">
            <a:extLst>
              <a:ext uri="{FF2B5EF4-FFF2-40B4-BE49-F238E27FC236}">
                <a16:creationId xmlns:a16="http://schemas.microsoft.com/office/drawing/2014/main" id="{3F244F3C-3233-1F94-6D43-87B1368AE1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5667" y="3790428"/>
            <a:ext cx="1360248" cy="2755056"/>
          </a:xfrm>
          <a:prstGeom prst="rect">
            <a:avLst/>
          </a:prstGeom>
        </p:spPr>
      </p:pic>
      <p:pic>
        <p:nvPicPr>
          <p:cNvPr id="22" name="Imagen 21">
            <a:extLst>
              <a:ext uri="{FF2B5EF4-FFF2-40B4-BE49-F238E27FC236}">
                <a16:creationId xmlns:a16="http://schemas.microsoft.com/office/drawing/2014/main" id="{43803E58-3B62-1C03-ECCC-BB709C99794E}"/>
              </a:ext>
            </a:extLst>
          </p:cNvPr>
          <p:cNvPicPr>
            <a:picLocks noChangeAspect="1"/>
          </p:cNvPicPr>
          <p:nvPr/>
        </p:nvPicPr>
        <p:blipFill rotWithShape="1">
          <a:blip r:embed="rId5"/>
          <a:srcRect l="7172" t="-667" b="667"/>
          <a:stretch/>
        </p:blipFill>
        <p:spPr>
          <a:xfrm>
            <a:off x="137259" y="1471222"/>
            <a:ext cx="6678407" cy="2780977"/>
          </a:xfrm>
          <a:prstGeom prst="rect">
            <a:avLst/>
          </a:prstGeom>
        </p:spPr>
      </p:pic>
    </p:spTree>
    <p:extLst>
      <p:ext uri="{BB962C8B-B14F-4D97-AF65-F5344CB8AC3E}">
        <p14:creationId xmlns:p14="http://schemas.microsoft.com/office/powerpoint/2010/main" val="2890027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1"/>
            <a:ext cx="12192000" cy="1684866"/>
          </a:xfrm>
        </p:spPr>
        <p:txBody>
          <a:bodyPr/>
          <a:lstStyle/>
          <a:p>
            <a:r>
              <a:rPr lang="es-AR" b="1" dirty="0">
                <a:solidFill>
                  <a:srgbClr val="F74C00"/>
                </a:solidFill>
                <a:latin typeface="+mn-lt"/>
              </a:rPr>
              <a:t>	Ejemplo 3: </a:t>
            </a:r>
          </a:p>
        </p:txBody>
      </p:sp>
      <p:sp>
        <p:nvSpPr>
          <p:cNvPr id="13" name="CuadroTexto 12">
            <a:extLst>
              <a:ext uri="{FF2B5EF4-FFF2-40B4-BE49-F238E27FC236}">
                <a16:creationId xmlns:a16="http://schemas.microsoft.com/office/drawing/2014/main" id="{A6C9F8CC-F82F-6EAD-8125-21E03721ABAB}"/>
              </a:ext>
            </a:extLst>
          </p:cNvPr>
          <p:cNvSpPr txBox="1"/>
          <p:nvPr/>
        </p:nvSpPr>
        <p:spPr>
          <a:xfrm>
            <a:off x="972094" y="1163885"/>
            <a:ext cx="3987236" cy="369332"/>
          </a:xfrm>
          <a:prstGeom prst="rect">
            <a:avLst/>
          </a:prstGeom>
          <a:noFill/>
        </p:spPr>
        <p:txBody>
          <a:bodyPr wrap="square" rtlCol="0">
            <a:spAutoFit/>
          </a:bodyPr>
          <a:lstStyle/>
          <a:p>
            <a:r>
              <a:rPr lang="es-AR" dirty="0"/>
              <a:t>Programa </a:t>
            </a:r>
            <a:r>
              <a:rPr lang="es-AR" dirty="0" err="1"/>
              <a:t>fuente:points-to_example.rs</a:t>
            </a:r>
            <a:endParaRPr lang="es-AR" dirty="0"/>
          </a:p>
        </p:txBody>
      </p:sp>
      <p:sp>
        <p:nvSpPr>
          <p:cNvPr id="14" name="CuadroTexto 13">
            <a:extLst>
              <a:ext uri="{FF2B5EF4-FFF2-40B4-BE49-F238E27FC236}">
                <a16:creationId xmlns:a16="http://schemas.microsoft.com/office/drawing/2014/main" id="{0029DE04-FD21-5839-5AF6-A3A82DE49AAE}"/>
              </a:ext>
            </a:extLst>
          </p:cNvPr>
          <p:cNvSpPr txBox="1"/>
          <p:nvPr/>
        </p:nvSpPr>
        <p:spPr>
          <a:xfrm>
            <a:off x="8624023" y="418077"/>
            <a:ext cx="2459263" cy="369332"/>
          </a:xfrm>
          <a:prstGeom prst="rect">
            <a:avLst/>
          </a:prstGeom>
          <a:noFill/>
        </p:spPr>
        <p:txBody>
          <a:bodyPr wrap="none" rtlCol="0">
            <a:spAutoFit/>
          </a:bodyPr>
          <a:lstStyle/>
          <a:p>
            <a:r>
              <a:rPr lang="es-AR" dirty="0"/>
              <a:t>Salida de la herramienta</a:t>
            </a:r>
          </a:p>
        </p:txBody>
      </p:sp>
      <p:pic>
        <p:nvPicPr>
          <p:cNvPr id="3" name="Imagen 2">
            <a:extLst>
              <a:ext uri="{FF2B5EF4-FFF2-40B4-BE49-F238E27FC236}">
                <a16:creationId xmlns:a16="http://schemas.microsoft.com/office/drawing/2014/main" id="{E099F4DB-BB25-7BB1-6C20-2254977BD2FA}"/>
              </a:ext>
            </a:extLst>
          </p:cNvPr>
          <p:cNvPicPr>
            <a:picLocks noChangeAspect="1"/>
          </p:cNvPicPr>
          <p:nvPr/>
        </p:nvPicPr>
        <p:blipFill>
          <a:blip r:embed="rId2"/>
          <a:stretch>
            <a:fillRect/>
          </a:stretch>
        </p:blipFill>
        <p:spPr>
          <a:xfrm>
            <a:off x="837158" y="1533217"/>
            <a:ext cx="4122172" cy="2488450"/>
          </a:xfrm>
          <a:prstGeom prst="rect">
            <a:avLst/>
          </a:prstGeom>
        </p:spPr>
      </p:pic>
      <p:pic>
        <p:nvPicPr>
          <p:cNvPr id="5" name="Imagen 4">
            <a:extLst>
              <a:ext uri="{FF2B5EF4-FFF2-40B4-BE49-F238E27FC236}">
                <a16:creationId xmlns:a16="http://schemas.microsoft.com/office/drawing/2014/main" id="{88A0F13A-95FC-60D7-E244-00A348440A59}"/>
              </a:ext>
            </a:extLst>
          </p:cNvPr>
          <p:cNvPicPr>
            <a:picLocks noChangeAspect="1"/>
          </p:cNvPicPr>
          <p:nvPr/>
        </p:nvPicPr>
        <p:blipFill>
          <a:blip r:embed="rId3"/>
          <a:stretch>
            <a:fillRect/>
          </a:stretch>
        </p:blipFill>
        <p:spPr>
          <a:xfrm>
            <a:off x="8111067" y="787409"/>
            <a:ext cx="3718257" cy="5928306"/>
          </a:xfrm>
          <a:prstGeom prst="rect">
            <a:avLst/>
          </a:prstGeom>
        </p:spPr>
      </p:pic>
      <p:pic>
        <p:nvPicPr>
          <p:cNvPr id="7" name="Gráfico 6">
            <a:extLst>
              <a:ext uri="{FF2B5EF4-FFF2-40B4-BE49-F238E27FC236}">
                <a16:creationId xmlns:a16="http://schemas.microsoft.com/office/drawing/2014/main" id="{CA233AE7-882A-B7CB-D13C-0EE1B61D3C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5883" y="4359495"/>
            <a:ext cx="4448175" cy="2390775"/>
          </a:xfrm>
          <a:prstGeom prst="rect">
            <a:avLst/>
          </a:prstGeom>
        </p:spPr>
      </p:pic>
    </p:spTree>
    <p:extLst>
      <p:ext uri="{BB962C8B-B14F-4D97-AF65-F5344CB8AC3E}">
        <p14:creationId xmlns:p14="http://schemas.microsoft.com/office/powerpoint/2010/main" val="2222267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1"/>
            <a:ext cx="12192000" cy="1684866"/>
          </a:xfrm>
        </p:spPr>
        <p:txBody>
          <a:bodyPr/>
          <a:lstStyle/>
          <a:p>
            <a:r>
              <a:rPr lang="es-AR" b="1" dirty="0">
                <a:solidFill>
                  <a:srgbClr val="F74C00"/>
                </a:solidFill>
                <a:latin typeface="+mn-lt"/>
              </a:rPr>
              <a:t>	Ejemplo 4: </a:t>
            </a:r>
          </a:p>
        </p:txBody>
      </p:sp>
      <p:sp>
        <p:nvSpPr>
          <p:cNvPr id="13" name="CuadroTexto 12">
            <a:extLst>
              <a:ext uri="{FF2B5EF4-FFF2-40B4-BE49-F238E27FC236}">
                <a16:creationId xmlns:a16="http://schemas.microsoft.com/office/drawing/2014/main" id="{A6C9F8CC-F82F-6EAD-8125-21E03721ABAB}"/>
              </a:ext>
            </a:extLst>
          </p:cNvPr>
          <p:cNvSpPr txBox="1"/>
          <p:nvPr/>
        </p:nvSpPr>
        <p:spPr>
          <a:xfrm>
            <a:off x="1573227" y="1684867"/>
            <a:ext cx="5394839" cy="369332"/>
          </a:xfrm>
          <a:prstGeom prst="rect">
            <a:avLst/>
          </a:prstGeom>
          <a:noFill/>
        </p:spPr>
        <p:txBody>
          <a:bodyPr wrap="square" rtlCol="0">
            <a:spAutoFit/>
          </a:bodyPr>
          <a:lstStyle/>
          <a:p>
            <a:r>
              <a:rPr lang="es-AR" dirty="0"/>
              <a:t>Programa fuente: example1.rs de </a:t>
            </a:r>
            <a:r>
              <a:rPr lang="es-AR" dirty="0" err="1"/>
              <a:t>Stacked</a:t>
            </a:r>
            <a:r>
              <a:rPr lang="es-AR" dirty="0"/>
              <a:t> </a:t>
            </a:r>
            <a:r>
              <a:rPr lang="es-AR" dirty="0" err="1"/>
              <a:t>Borrows</a:t>
            </a:r>
            <a:endParaRPr lang="es-AR" dirty="0"/>
          </a:p>
        </p:txBody>
      </p:sp>
      <p:pic>
        <p:nvPicPr>
          <p:cNvPr id="4" name="Imagen 3">
            <a:extLst>
              <a:ext uri="{FF2B5EF4-FFF2-40B4-BE49-F238E27FC236}">
                <a16:creationId xmlns:a16="http://schemas.microsoft.com/office/drawing/2014/main" id="{9340F91C-DE91-679A-A41D-111B0F43C63B}"/>
              </a:ext>
            </a:extLst>
          </p:cNvPr>
          <p:cNvPicPr>
            <a:picLocks noChangeAspect="1"/>
          </p:cNvPicPr>
          <p:nvPr/>
        </p:nvPicPr>
        <p:blipFill>
          <a:blip r:embed="rId2"/>
          <a:stretch>
            <a:fillRect/>
          </a:stretch>
        </p:blipFill>
        <p:spPr>
          <a:xfrm>
            <a:off x="1264726" y="2085500"/>
            <a:ext cx="8995793" cy="3392433"/>
          </a:xfrm>
          <a:prstGeom prst="rect">
            <a:avLst/>
          </a:prstGeom>
        </p:spPr>
      </p:pic>
    </p:spTree>
    <p:extLst>
      <p:ext uri="{BB962C8B-B14F-4D97-AF65-F5344CB8AC3E}">
        <p14:creationId xmlns:p14="http://schemas.microsoft.com/office/powerpoint/2010/main" val="1171908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20A982-0E4A-50BF-153A-8128E041D247}"/>
              </a:ext>
            </a:extLst>
          </p:cNvPr>
          <p:cNvPicPr>
            <a:picLocks noChangeAspect="1"/>
          </p:cNvPicPr>
          <p:nvPr/>
        </p:nvPicPr>
        <p:blipFill>
          <a:blip r:embed="rId2"/>
          <a:stretch>
            <a:fillRect/>
          </a:stretch>
        </p:blipFill>
        <p:spPr>
          <a:xfrm>
            <a:off x="421760" y="242583"/>
            <a:ext cx="5595961" cy="3050949"/>
          </a:xfrm>
          <a:prstGeom prst="rect">
            <a:avLst/>
          </a:prstGeom>
        </p:spPr>
      </p:pic>
      <p:pic>
        <p:nvPicPr>
          <p:cNvPr id="5" name="Gráfico 4">
            <a:extLst>
              <a:ext uri="{FF2B5EF4-FFF2-40B4-BE49-F238E27FC236}">
                <a16:creationId xmlns:a16="http://schemas.microsoft.com/office/drawing/2014/main" id="{6A30C752-09B4-0233-1046-53517C4507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6653" y="2811052"/>
            <a:ext cx="1980085" cy="3045758"/>
          </a:xfrm>
          <a:prstGeom prst="rect">
            <a:avLst/>
          </a:prstGeom>
        </p:spPr>
      </p:pic>
      <p:pic>
        <p:nvPicPr>
          <p:cNvPr id="6" name="Imagen 5">
            <a:extLst>
              <a:ext uri="{FF2B5EF4-FFF2-40B4-BE49-F238E27FC236}">
                <a16:creationId xmlns:a16="http://schemas.microsoft.com/office/drawing/2014/main" id="{82EB7BD0-5538-823C-5555-E45FC1CE5CAC}"/>
              </a:ext>
            </a:extLst>
          </p:cNvPr>
          <p:cNvPicPr>
            <a:picLocks noChangeAspect="1"/>
          </p:cNvPicPr>
          <p:nvPr/>
        </p:nvPicPr>
        <p:blipFill>
          <a:blip r:embed="rId5"/>
          <a:stretch>
            <a:fillRect/>
          </a:stretch>
        </p:blipFill>
        <p:spPr>
          <a:xfrm>
            <a:off x="421760" y="3048002"/>
            <a:ext cx="4040835" cy="3657211"/>
          </a:xfrm>
          <a:prstGeom prst="rect">
            <a:avLst/>
          </a:prstGeom>
        </p:spPr>
      </p:pic>
      <p:pic>
        <p:nvPicPr>
          <p:cNvPr id="8" name="Imagen 7">
            <a:extLst>
              <a:ext uri="{FF2B5EF4-FFF2-40B4-BE49-F238E27FC236}">
                <a16:creationId xmlns:a16="http://schemas.microsoft.com/office/drawing/2014/main" id="{A65D27AE-5E2A-70E1-E5EA-E60AC5CCC16C}"/>
              </a:ext>
            </a:extLst>
          </p:cNvPr>
          <p:cNvPicPr>
            <a:picLocks noChangeAspect="1"/>
          </p:cNvPicPr>
          <p:nvPr/>
        </p:nvPicPr>
        <p:blipFill>
          <a:blip r:embed="rId6"/>
          <a:stretch>
            <a:fillRect/>
          </a:stretch>
        </p:blipFill>
        <p:spPr>
          <a:xfrm>
            <a:off x="6472506" y="2811052"/>
            <a:ext cx="3734321" cy="3515216"/>
          </a:xfrm>
          <a:prstGeom prst="rect">
            <a:avLst/>
          </a:prstGeom>
        </p:spPr>
      </p:pic>
      <p:sp>
        <p:nvSpPr>
          <p:cNvPr id="9" name="CuadroTexto 8">
            <a:extLst>
              <a:ext uri="{FF2B5EF4-FFF2-40B4-BE49-F238E27FC236}">
                <a16:creationId xmlns:a16="http://schemas.microsoft.com/office/drawing/2014/main" id="{5C5EB533-A668-59DF-E481-8097280AE2D5}"/>
              </a:ext>
            </a:extLst>
          </p:cNvPr>
          <p:cNvSpPr txBox="1"/>
          <p:nvPr/>
        </p:nvSpPr>
        <p:spPr>
          <a:xfrm>
            <a:off x="8339667" y="389467"/>
            <a:ext cx="3640666" cy="461665"/>
          </a:xfrm>
          <a:prstGeom prst="rect">
            <a:avLst/>
          </a:prstGeom>
          <a:noFill/>
        </p:spPr>
        <p:txBody>
          <a:bodyPr wrap="square" rtlCol="0">
            <a:spAutoFit/>
          </a:bodyPr>
          <a:lstStyle/>
          <a:p>
            <a:r>
              <a:rPr lang="es-AR" sz="2400" dirty="0"/>
              <a:t>Salida de la herramienta</a:t>
            </a:r>
          </a:p>
        </p:txBody>
      </p:sp>
    </p:spTree>
    <p:extLst>
      <p:ext uri="{BB962C8B-B14F-4D97-AF65-F5344CB8AC3E}">
        <p14:creationId xmlns:p14="http://schemas.microsoft.com/office/powerpoint/2010/main" val="98882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5105400" cy="2065867"/>
          </a:xfrm>
        </p:spPr>
        <p:txBody>
          <a:bodyPr/>
          <a:lstStyle/>
          <a:p>
            <a:pPr algn="ctr"/>
            <a:r>
              <a:rPr lang="es-AR" sz="5400" b="1" dirty="0">
                <a:solidFill>
                  <a:srgbClr val="F74C00"/>
                </a:solidFill>
                <a:latin typeface="+mn-lt"/>
              </a:rPr>
              <a:t>Conclusiones</a:t>
            </a:r>
            <a:br>
              <a:rPr lang="es-AR" b="1" dirty="0">
                <a:solidFill>
                  <a:srgbClr val="F74C00"/>
                </a:solidFill>
                <a:latin typeface="+mn-lt"/>
              </a:rPr>
            </a:br>
            <a:endParaRPr lang="es-AR" b="1" dirty="0">
              <a:solidFill>
                <a:srgbClr val="F74C00"/>
              </a:solidFill>
              <a:latin typeface="+mn-lt"/>
            </a:endParaRPr>
          </a:p>
        </p:txBody>
      </p:sp>
      <p:sp>
        <p:nvSpPr>
          <p:cNvPr id="2" name="Título 1">
            <a:extLst>
              <a:ext uri="{FF2B5EF4-FFF2-40B4-BE49-F238E27FC236}">
                <a16:creationId xmlns:a16="http://schemas.microsoft.com/office/drawing/2014/main" id="{E361D227-9B21-B3B7-CB4A-C88EEA7D4CA0}"/>
              </a:ext>
            </a:extLst>
          </p:cNvPr>
          <p:cNvSpPr txBox="1">
            <a:spLocks/>
          </p:cNvSpPr>
          <p:nvPr/>
        </p:nvSpPr>
        <p:spPr>
          <a:xfrm>
            <a:off x="6553198" y="0"/>
            <a:ext cx="5350935" cy="2065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b="1" dirty="0">
                <a:solidFill>
                  <a:srgbClr val="F74C00"/>
                </a:solidFill>
                <a:latin typeface="+mn-lt"/>
              </a:rPr>
              <a:t>Trabajos futuros</a:t>
            </a:r>
            <a:br>
              <a:rPr lang="es-AR" b="1" dirty="0">
                <a:solidFill>
                  <a:srgbClr val="F74C00"/>
                </a:solidFill>
                <a:latin typeface="+mn-lt"/>
              </a:rPr>
            </a:br>
            <a:endParaRPr lang="es-AR" b="1" dirty="0">
              <a:solidFill>
                <a:srgbClr val="F74C00"/>
              </a:solidFill>
              <a:latin typeface="+mn-lt"/>
            </a:endParaRPr>
          </a:p>
        </p:txBody>
      </p:sp>
      <p:cxnSp>
        <p:nvCxnSpPr>
          <p:cNvPr id="4" name="Conector recto 3">
            <a:extLst>
              <a:ext uri="{FF2B5EF4-FFF2-40B4-BE49-F238E27FC236}">
                <a16:creationId xmlns:a16="http://schemas.microsoft.com/office/drawing/2014/main" id="{990AB23D-2868-2E1F-DC01-F6FA1958C8F4}"/>
              </a:ext>
            </a:extLst>
          </p:cNvPr>
          <p:cNvCxnSpPr/>
          <p:nvPr/>
        </p:nvCxnSpPr>
        <p:spPr>
          <a:xfrm>
            <a:off x="5833533" y="482600"/>
            <a:ext cx="0" cy="5494867"/>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6" name="CuadroTexto 5">
            <a:extLst>
              <a:ext uri="{FF2B5EF4-FFF2-40B4-BE49-F238E27FC236}">
                <a16:creationId xmlns:a16="http://schemas.microsoft.com/office/drawing/2014/main" id="{1CEFC717-10B2-4D43-B965-2D5FE5B36EB4}"/>
              </a:ext>
            </a:extLst>
          </p:cNvPr>
          <p:cNvSpPr txBox="1"/>
          <p:nvPr/>
        </p:nvSpPr>
        <p:spPr>
          <a:xfrm>
            <a:off x="287867" y="1464733"/>
            <a:ext cx="5257794" cy="4801314"/>
          </a:xfrm>
          <a:prstGeom prst="rect">
            <a:avLst/>
          </a:prstGeom>
          <a:noFill/>
        </p:spPr>
        <p:txBody>
          <a:bodyPr wrap="square" rtlCol="0">
            <a:spAutoFit/>
          </a:bodyPr>
          <a:lstStyle/>
          <a:p>
            <a:r>
              <a:rPr lang="es-AR" dirty="0">
                <a:latin typeface="+mj-lt"/>
              </a:rPr>
              <a:t>Según estudios recientes de como los programadores usan Rust, aproximadamente el 25% de los proyectos contienen algún bloque </a:t>
            </a:r>
            <a:r>
              <a:rPr lang="es-AR" dirty="0" err="1">
                <a:latin typeface="+mj-lt"/>
              </a:rPr>
              <a:t>unsafe</a:t>
            </a:r>
            <a:r>
              <a:rPr lang="es-AR" dirty="0">
                <a:latin typeface="+mj-lt"/>
              </a:rPr>
              <a:t>. Es decir, </a:t>
            </a:r>
            <a:r>
              <a:rPr lang="es-AR" u="sng" dirty="0">
                <a:latin typeface="+mj-lt"/>
              </a:rPr>
              <a:t>1 de cada 4 </a:t>
            </a:r>
            <a:r>
              <a:rPr lang="es-AR" dirty="0">
                <a:latin typeface="+mj-lt"/>
              </a:rPr>
              <a:t>proyectos hacen uso de </a:t>
            </a:r>
            <a:r>
              <a:rPr lang="es-AR" dirty="0" err="1">
                <a:latin typeface="+mj-lt"/>
              </a:rPr>
              <a:t>Unsafe</a:t>
            </a:r>
            <a:r>
              <a:rPr lang="es-AR" dirty="0">
                <a:latin typeface="+mj-lt"/>
              </a:rPr>
              <a:t> Rust de alguna manera.</a:t>
            </a:r>
          </a:p>
          <a:p>
            <a:endParaRPr lang="es-AR" dirty="0">
              <a:latin typeface="+mj-lt"/>
            </a:endParaRPr>
          </a:p>
          <a:p>
            <a:r>
              <a:rPr lang="es-AR" dirty="0">
                <a:latin typeface="+mj-lt"/>
              </a:rPr>
              <a:t>La utilización de herramientas automatizadas para facilitar la comprobación del código ayudaría a minimizar los errores y el tiempo necesario para mantener las garantías de seguridad que uno esperaría del lenguaje.</a:t>
            </a:r>
          </a:p>
          <a:p>
            <a:endParaRPr lang="es-AR" dirty="0">
              <a:latin typeface="+mj-lt"/>
            </a:endParaRPr>
          </a:p>
          <a:p>
            <a:r>
              <a:rPr lang="es-AR" dirty="0">
                <a:latin typeface="+mj-lt"/>
              </a:rPr>
              <a:t>La realización de análisis estáticos sobre el código permite solucionar de una manera muy eficiente este problema, con diferencias de hasta 10 veces más rápidas comparadas con acercamientos dinámicos.</a:t>
            </a:r>
          </a:p>
          <a:p>
            <a:endParaRPr lang="es-AR" dirty="0">
              <a:latin typeface="+mj-lt"/>
            </a:endParaRPr>
          </a:p>
          <a:p>
            <a:endParaRPr lang="es-AR" dirty="0">
              <a:latin typeface="+mj-lt"/>
            </a:endParaRPr>
          </a:p>
        </p:txBody>
      </p:sp>
      <p:sp>
        <p:nvSpPr>
          <p:cNvPr id="9" name="CuadroTexto 8">
            <a:extLst>
              <a:ext uri="{FF2B5EF4-FFF2-40B4-BE49-F238E27FC236}">
                <a16:creationId xmlns:a16="http://schemas.microsoft.com/office/drawing/2014/main" id="{E02C61FC-9E0A-249A-EA5A-2815C9E47E29}"/>
              </a:ext>
            </a:extLst>
          </p:cNvPr>
          <p:cNvSpPr txBox="1"/>
          <p:nvPr/>
        </p:nvSpPr>
        <p:spPr>
          <a:xfrm>
            <a:off x="6477000" y="1464733"/>
            <a:ext cx="5164664" cy="3693319"/>
          </a:xfrm>
          <a:prstGeom prst="rect">
            <a:avLst/>
          </a:prstGeom>
          <a:noFill/>
        </p:spPr>
        <p:txBody>
          <a:bodyPr wrap="square" rtlCol="0">
            <a:spAutoFit/>
          </a:bodyPr>
          <a:lstStyle/>
          <a:p>
            <a:r>
              <a:rPr lang="es-AR" dirty="0">
                <a:latin typeface="+mj-lt"/>
              </a:rPr>
              <a:t>La herramienta creada puede sentar las bases para desarrollos más complejos. Algunas de las ideas para el avance podrían ser:</a:t>
            </a:r>
            <a:br>
              <a:rPr lang="es-AR" dirty="0">
                <a:latin typeface="+mj-lt"/>
              </a:rPr>
            </a:br>
            <a:r>
              <a:rPr lang="es-AR" dirty="0">
                <a:latin typeface="+mj-lt"/>
              </a:rPr>
              <a:t> </a:t>
            </a:r>
          </a:p>
          <a:p>
            <a:pPr marL="285750" indent="-285750">
              <a:buFontTx/>
              <a:buChar char="-"/>
            </a:pPr>
            <a:r>
              <a:rPr lang="es-AR" dirty="0">
                <a:latin typeface="+mj-lt"/>
              </a:rPr>
              <a:t>Ampliar la cobertura de las características inseguras de Rust añadiendo otros </a:t>
            </a:r>
            <a:r>
              <a:rPr lang="es-AR" dirty="0" err="1">
                <a:latin typeface="+mj-lt"/>
              </a:rPr>
              <a:t>tests</a:t>
            </a:r>
            <a:r>
              <a:rPr lang="es-AR" dirty="0">
                <a:latin typeface="+mj-lt"/>
              </a:rPr>
              <a:t>.</a:t>
            </a:r>
          </a:p>
          <a:p>
            <a:pPr marL="285750" indent="-285750">
              <a:buFontTx/>
              <a:buChar char="-"/>
            </a:pPr>
            <a:r>
              <a:rPr lang="es-AR" dirty="0">
                <a:latin typeface="+mj-lt"/>
              </a:rPr>
              <a:t>La integración con </a:t>
            </a:r>
            <a:r>
              <a:rPr lang="es-AR" dirty="0" err="1">
                <a:latin typeface="+mj-lt"/>
              </a:rPr>
              <a:t>IDEs</a:t>
            </a:r>
            <a:r>
              <a:rPr lang="es-AR" dirty="0">
                <a:latin typeface="+mj-lt"/>
              </a:rPr>
              <a:t> podría permitir la producción de programas Rust mas seguros y eficientes.</a:t>
            </a:r>
          </a:p>
          <a:p>
            <a:pPr marL="285750" indent="-285750">
              <a:buFontTx/>
              <a:buChar char="-"/>
            </a:pPr>
            <a:r>
              <a:rPr lang="es-AR" dirty="0">
                <a:latin typeface="+mj-lt"/>
              </a:rPr>
              <a:t>La estructura existente podría reutilizarse para crear herramientas de transformaciones de código, sirviendo como interprete para generar código en otros lenguajes de programación.</a:t>
            </a:r>
          </a:p>
        </p:txBody>
      </p:sp>
    </p:spTree>
    <p:extLst>
      <p:ext uri="{BB962C8B-B14F-4D97-AF65-F5344CB8AC3E}">
        <p14:creationId xmlns:p14="http://schemas.microsoft.com/office/powerpoint/2010/main" val="386967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1498599"/>
          </a:xfrm>
        </p:spPr>
        <p:txBody>
          <a:bodyPr/>
          <a:lstStyle/>
          <a:p>
            <a:r>
              <a:rPr lang="es-AR" b="1" dirty="0">
                <a:solidFill>
                  <a:srgbClr val="F74C00"/>
                </a:solidFill>
                <a:latin typeface="+mn-lt"/>
              </a:rPr>
              <a:t>	Bibliografía</a:t>
            </a:r>
          </a:p>
        </p:txBody>
      </p:sp>
      <p:pic>
        <p:nvPicPr>
          <p:cNvPr id="5" name="Imagen 4">
            <a:extLst>
              <a:ext uri="{FF2B5EF4-FFF2-40B4-BE49-F238E27FC236}">
                <a16:creationId xmlns:a16="http://schemas.microsoft.com/office/drawing/2014/main" id="{5FAE7999-53A8-2C8F-765E-0322D0EECE5A}"/>
              </a:ext>
            </a:extLst>
          </p:cNvPr>
          <p:cNvPicPr>
            <a:picLocks noChangeAspect="1"/>
          </p:cNvPicPr>
          <p:nvPr/>
        </p:nvPicPr>
        <p:blipFill>
          <a:blip r:embed="rId2"/>
          <a:stretch>
            <a:fillRect/>
          </a:stretch>
        </p:blipFill>
        <p:spPr>
          <a:xfrm>
            <a:off x="829759" y="1124854"/>
            <a:ext cx="7431739" cy="5473318"/>
          </a:xfrm>
          <a:prstGeom prst="rect">
            <a:avLst/>
          </a:prstGeom>
        </p:spPr>
      </p:pic>
    </p:spTree>
    <p:extLst>
      <p:ext uri="{BB962C8B-B14F-4D97-AF65-F5344CB8AC3E}">
        <p14:creationId xmlns:p14="http://schemas.microsoft.com/office/powerpoint/2010/main" val="293332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6858000"/>
          </a:xfrm>
        </p:spPr>
        <p:txBody>
          <a:bodyPr/>
          <a:lstStyle/>
          <a:p>
            <a:r>
              <a:rPr lang="es-AR" b="1" dirty="0">
                <a:solidFill>
                  <a:srgbClr val="F74C00"/>
                </a:solidFill>
                <a:latin typeface="+mn-lt"/>
              </a:rPr>
              <a:t>	</a:t>
            </a:r>
            <a:r>
              <a:rPr lang="es-AR" sz="11500" b="1" dirty="0">
                <a:solidFill>
                  <a:srgbClr val="F74C00"/>
                </a:solidFill>
                <a:latin typeface="+mn-lt"/>
              </a:rPr>
              <a:t>Muchas</a:t>
            </a:r>
            <a:r>
              <a:rPr lang="es-AR" sz="16600" b="1" dirty="0">
                <a:solidFill>
                  <a:srgbClr val="F74C00"/>
                </a:solidFill>
                <a:latin typeface="+mn-lt"/>
              </a:rPr>
              <a:t> </a:t>
            </a:r>
            <a:r>
              <a:rPr lang="es-AR" sz="11500" b="1" dirty="0">
                <a:solidFill>
                  <a:srgbClr val="F74C00"/>
                </a:solidFill>
                <a:latin typeface="+mn-lt"/>
              </a:rPr>
              <a:t>gracias!</a:t>
            </a:r>
            <a:endParaRPr lang="es-AR" b="1" dirty="0">
              <a:solidFill>
                <a:srgbClr val="F74C00"/>
              </a:solidFill>
              <a:latin typeface="+mn-lt"/>
            </a:endParaRPr>
          </a:p>
        </p:txBody>
      </p:sp>
    </p:spTree>
    <p:extLst>
      <p:ext uri="{BB962C8B-B14F-4D97-AF65-F5344CB8AC3E}">
        <p14:creationId xmlns:p14="http://schemas.microsoft.com/office/powerpoint/2010/main" val="218832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AF8B8D1-0F5C-99FA-DB66-0526D3ACF86E}"/>
              </a:ext>
            </a:extLst>
          </p:cNvPr>
          <p:cNvSpPr txBox="1"/>
          <p:nvPr/>
        </p:nvSpPr>
        <p:spPr>
          <a:xfrm>
            <a:off x="651933" y="3056482"/>
            <a:ext cx="10693399" cy="1200329"/>
          </a:xfrm>
          <a:prstGeom prst="rect">
            <a:avLst/>
          </a:prstGeom>
          <a:noFill/>
        </p:spPr>
        <p:txBody>
          <a:bodyPr wrap="square" rtlCol="0">
            <a:spAutoFit/>
          </a:bodyPr>
          <a:lstStyle/>
          <a:p>
            <a:r>
              <a:rPr lang="es-MX" i="1" dirty="0">
                <a:latin typeface="+mj-lt"/>
              </a:rPr>
              <a:t>“Rust puede ser pensado como la combinación de dos lenguajes de programación: </a:t>
            </a:r>
            <a:r>
              <a:rPr lang="es-MX" i="1" dirty="0" err="1">
                <a:latin typeface="+mj-lt"/>
              </a:rPr>
              <a:t>Safe</a:t>
            </a:r>
            <a:r>
              <a:rPr lang="es-MX" i="1" dirty="0">
                <a:latin typeface="+mj-lt"/>
              </a:rPr>
              <a:t> Rust y </a:t>
            </a:r>
            <a:r>
              <a:rPr lang="es-MX" i="1" dirty="0" err="1">
                <a:latin typeface="+mj-lt"/>
              </a:rPr>
              <a:t>Unsafe</a:t>
            </a:r>
            <a:r>
              <a:rPr lang="es-MX" i="1" dirty="0">
                <a:latin typeface="+mj-lt"/>
              </a:rPr>
              <a:t> Rust. </a:t>
            </a:r>
          </a:p>
          <a:p>
            <a:r>
              <a:rPr lang="es-MX" i="1" dirty="0">
                <a:latin typeface="+mj-lt"/>
              </a:rPr>
              <a:t>Convenientemente, estos nombres significan exactamente lo que dicen: </a:t>
            </a:r>
            <a:r>
              <a:rPr lang="es-MX" i="1" dirty="0" err="1">
                <a:latin typeface="+mj-lt"/>
              </a:rPr>
              <a:t>Safe</a:t>
            </a:r>
            <a:r>
              <a:rPr lang="es-MX" i="1" dirty="0">
                <a:latin typeface="+mj-lt"/>
              </a:rPr>
              <a:t> Rust es seguro. Y </a:t>
            </a:r>
            <a:r>
              <a:rPr lang="es-MX" i="1" dirty="0" err="1">
                <a:latin typeface="+mj-lt"/>
              </a:rPr>
              <a:t>Unsafe</a:t>
            </a:r>
            <a:r>
              <a:rPr lang="es-MX" i="1" dirty="0">
                <a:latin typeface="+mj-lt"/>
              </a:rPr>
              <a:t> Rust, no lo es… </a:t>
            </a:r>
            <a:r>
              <a:rPr lang="es-MX" i="1" dirty="0" err="1">
                <a:latin typeface="+mj-lt"/>
              </a:rPr>
              <a:t>Safe</a:t>
            </a:r>
            <a:r>
              <a:rPr lang="es-MX" i="1" dirty="0">
                <a:latin typeface="+mj-lt"/>
              </a:rPr>
              <a:t> Rust es el </a:t>
            </a:r>
            <a:r>
              <a:rPr lang="es-MX" i="1" u="sng" dirty="0">
                <a:latin typeface="+mj-lt"/>
              </a:rPr>
              <a:t>verdadero</a:t>
            </a:r>
            <a:r>
              <a:rPr lang="es-MX" i="1" dirty="0">
                <a:latin typeface="+mj-lt"/>
              </a:rPr>
              <a:t> lenguaje y </a:t>
            </a:r>
            <a:r>
              <a:rPr lang="es-MX" i="1" dirty="0" err="1">
                <a:latin typeface="+mj-lt"/>
              </a:rPr>
              <a:t>Unsafe</a:t>
            </a:r>
            <a:r>
              <a:rPr lang="es-MX" i="1" dirty="0">
                <a:latin typeface="+mj-lt"/>
              </a:rPr>
              <a:t> Rust es exactamente como </a:t>
            </a:r>
            <a:r>
              <a:rPr lang="es-MX" i="1" dirty="0" err="1">
                <a:latin typeface="+mj-lt"/>
              </a:rPr>
              <a:t>Safe</a:t>
            </a:r>
            <a:r>
              <a:rPr lang="es-MX" i="1" dirty="0">
                <a:latin typeface="+mj-lt"/>
              </a:rPr>
              <a:t> Rust con las mismas reglas y semánticas, solo que te permite hacer unas cosas extra que de definitivamente no son seguras” </a:t>
            </a:r>
            <a:r>
              <a:rPr lang="es-MX" b="1" dirty="0" err="1">
                <a:latin typeface="+mj-lt"/>
              </a:rPr>
              <a:t>Beingessner</a:t>
            </a:r>
            <a:r>
              <a:rPr lang="es-MX" b="1" dirty="0">
                <a:latin typeface="+mj-lt"/>
              </a:rPr>
              <a:t>, Alexis</a:t>
            </a:r>
            <a:endParaRPr lang="es-AR" b="1" dirty="0">
              <a:latin typeface="+mj-lt"/>
            </a:endParaRPr>
          </a:p>
        </p:txBody>
      </p:sp>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1498599"/>
          </a:xfrm>
        </p:spPr>
        <p:txBody>
          <a:bodyPr/>
          <a:lstStyle/>
          <a:p>
            <a:r>
              <a:rPr lang="es-AR" b="1" dirty="0">
                <a:solidFill>
                  <a:srgbClr val="F74C00"/>
                </a:solidFill>
                <a:latin typeface="+mn-lt"/>
              </a:rPr>
              <a:t>	</a:t>
            </a:r>
            <a:r>
              <a:rPr lang="es-AR" b="1" dirty="0" err="1">
                <a:solidFill>
                  <a:srgbClr val="F74C00"/>
                </a:solidFill>
                <a:latin typeface="+mn-lt"/>
              </a:rPr>
              <a:t>Unsafe</a:t>
            </a:r>
            <a:r>
              <a:rPr lang="es-AR" b="1" dirty="0">
                <a:solidFill>
                  <a:srgbClr val="F74C00"/>
                </a:solidFill>
                <a:latin typeface="+mn-lt"/>
              </a:rPr>
              <a:t> Rust</a:t>
            </a:r>
          </a:p>
        </p:txBody>
      </p:sp>
      <p:sp>
        <p:nvSpPr>
          <p:cNvPr id="5" name="CuadroTexto 4">
            <a:extLst>
              <a:ext uri="{FF2B5EF4-FFF2-40B4-BE49-F238E27FC236}">
                <a16:creationId xmlns:a16="http://schemas.microsoft.com/office/drawing/2014/main" id="{2D9565A2-67D6-1EED-74BF-F82D6BBA3A4D}"/>
              </a:ext>
            </a:extLst>
          </p:cNvPr>
          <p:cNvSpPr txBox="1"/>
          <p:nvPr/>
        </p:nvSpPr>
        <p:spPr>
          <a:xfrm>
            <a:off x="651933" y="1498599"/>
            <a:ext cx="10693400" cy="1477328"/>
          </a:xfrm>
          <a:prstGeom prst="rect">
            <a:avLst/>
          </a:prstGeom>
          <a:noFill/>
        </p:spPr>
        <p:txBody>
          <a:bodyPr wrap="square" rtlCol="0">
            <a:spAutoFit/>
          </a:bodyPr>
          <a:lstStyle/>
          <a:p>
            <a:r>
              <a:rPr lang="es-MX" dirty="0">
                <a:latin typeface="+mj-lt"/>
              </a:rPr>
              <a:t>Para garantizar la seguridad el sistema de tipos de Rust viene asociado a con muchas restricciones y comprobaciones. Estas afectan a la hora de desarrollar ciertas estructuras o funcionalidades, haciéndolas demasiado complejas o imposibles de implementar. Es por esto que surge la necesidad de </a:t>
            </a:r>
            <a:r>
              <a:rPr lang="es-MX" dirty="0" err="1">
                <a:solidFill>
                  <a:srgbClr val="F74C00"/>
                </a:solidFill>
                <a:latin typeface="+mj-lt"/>
              </a:rPr>
              <a:t>Unsafe</a:t>
            </a:r>
            <a:r>
              <a:rPr lang="es-MX" dirty="0">
                <a:solidFill>
                  <a:srgbClr val="F74C00"/>
                </a:solidFill>
                <a:latin typeface="+mj-lt"/>
              </a:rPr>
              <a:t> Rust</a:t>
            </a:r>
            <a:r>
              <a:rPr lang="es-MX" dirty="0">
                <a:latin typeface="+mj-lt"/>
              </a:rPr>
              <a:t>, donde se deshabilitan algunos chequeos del compilador y queda en manos del programador crear programas que sean seguros y sin fallos.</a:t>
            </a:r>
            <a:endParaRPr lang="es-AR" dirty="0">
              <a:solidFill>
                <a:srgbClr val="F74C00"/>
              </a:solidFill>
              <a:latin typeface="+mj-lt"/>
            </a:endParaRPr>
          </a:p>
        </p:txBody>
      </p:sp>
      <p:pic>
        <p:nvPicPr>
          <p:cNvPr id="7" name="Imagen 6">
            <a:extLst>
              <a:ext uri="{FF2B5EF4-FFF2-40B4-BE49-F238E27FC236}">
                <a16:creationId xmlns:a16="http://schemas.microsoft.com/office/drawing/2014/main" id="{9D8668BC-B110-F7C0-0664-75B6F353F8F3}"/>
              </a:ext>
            </a:extLst>
          </p:cNvPr>
          <p:cNvPicPr>
            <a:picLocks noChangeAspect="1"/>
          </p:cNvPicPr>
          <p:nvPr/>
        </p:nvPicPr>
        <p:blipFill>
          <a:blip r:embed="rId2"/>
          <a:stretch>
            <a:fillRect/>
          </a:stretch>
        </p:blipFill>
        <p:spPr>
          <a:xfrm>
            <a:off x="1859492" y="5133975"/>
            <a:ext cx="2647950" cy="1724025"/>
          </a:xfrm>
          <a:prstGeom prst="rect">
            <a:avLst/>
          </a:prstGeom>
        </p:spPr>
      </p:pic>
    </p:spTree>
    <p:extLst>
      <p:ext uri="{BB962C8B-B14F-4D97-AF65-F5344CB8AC3E}">
        <p14:creationId xmlns:p14="http://schemas.microsoft.com/office/powerpoint/2010/main" val="57895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B1AF47D3-7AA7-E9B1-D929-1EC02F4BCCB1}"/>
              </a:ext>
            </a:extLst>
          </p:cNvPr>
          <p:cNvSpPr txBox="1"/>
          <p:nvPr/>
        </p:nvSpPr>
        <p:spPr>
          <a:xfrm>
            <a:off x="732367" y="495631"/>
            <a:ext cx="2523067" cy="707886"/>
          </a:xfrm>
          <a:prstGeom prst="rect">
            <a:avLst/>
          </a:prstGeom>
          <a:noFill/>
        </p:spPr>
        <p:txBody>
          <a:bodyPr wrap="square" rtlCol="0">
            <a:spAutoFit/>
          </a:bodyPr>
          <a:lstStyle/>
          <a:p>
            <a:r>
              <a:rPr lang="es-AR" sz="4000" b="1" dirty="0">
                <a:solidFill>
                  <a:srgbClr val="F74C00"/>
                </a:solidFill>
              </a:rPr>
              <a:t>Objetivo</a:t>
            </a:r>
            <a:endParaRPr lang="es-AR" b="1" dirty="0">
              <a:solidFill>
                <a:srgbClr val="F74C00"/>
              </a:solidFill>
            </a:endParaRPr>
          </a:p>
        </p:txBody>
      </p:sp>
      <p:sp>
        <p:nvSpPr>
          <p:cNvPr id="13" name="CuadroTexto 12">
            <a:extLst>
              <a:ext uri="{FF2B5EF4-FFF2-40B4-BE49-F238E27FC236}">
                <a16:creationId xmlns:a16="http://schemas.microsoft.com/office/drawing/2014/main" id="{6FDD9002-792B-5884-8E72-45FAEA4D18DE}"/>
              </a:ext>
            </a:extLst>
          </p:cNvPr>
          <p:cNvSpPr txBox="1"/>
          <p:nvPr/>
        </p:nvSpPr>
        <p:spPr>
          <a:xfrm>
            <a:off x="700617" y="1203517"/>
            <a:ext cx="10790766" cy="1754326"/>
          </a:xfrm>
          <a:prstGeom prst="rect">
            <a:avLst/>
          </a:prstGeom>
          <a:noFill/>
        </p:spPr>
        <p:txBody>
          <a:bodyPr wrap="square" rtlCol="0">
            <a:spAutoFit/>
          </a:bodyPr>
          <a:lstStyle/>
          <a:p>
            <a:r>
              <a:rPr lang="es-MX" sz="2000" dirty="0">
                <a:solidFill>
                  <a:schemeClr val="tx1"/>
                </a:solidFill>
                <a:latin typeface="+mj-lt"/>
              </a:rPr>
              <a:t>Desarrollo de una herramienta para el análisis estático del código </a:t>
            </a:r>
            <a:r>
              <a:rPr lang="es-MX" sz="2400" b="1" dirty="0">
                <a:solidFill>
                  <a:srgbClr val="F74C00"/>
                </a:solidFill>
                <a:latin typeface="+mj-lt"/>
              </a:rPr>
              <a:t>Rust</a:t>
            </a:r>
            <a:r>
              <a:rPr lang="es-MX" sz="2000" dirty="0">
                <a:solidFill>
                  <a:schemeClr val="tx1"/>
                </a:solidFill>
                <a:latin typeface="+mj-lt"/>
              </a:rPr>
              <a:t> que permita analizar bloques de un programa que contengan código </a:t>
            </a:r>
            <a:r>
              <a:rPr lang="es-MX" sz="2000" dirty="0" err="1">
                <a:solidFill>
                  <a:schemeClr val="tx1"/>
                </a:solidFill>
                <a:latin typeface="+mj-lt"/>
              </a:rPr>
              <a:t>unsafe</a:t>
            </a:r>
            <a:r>
              <a:rPr lang="es-MX" sz="2000" dirty="0">
                <a:solidFill>
                  <a:schemeClr val="tx1"/>
                </a:solidFill>
                <a:latin typeface="+mj-lt"/>
              </a:rPr>
              <a:t> y su contexto inmediato, para encontrar errores o fallos de los cuales, si los mecanismos de seguridad no hubieran sido deshabilitados, deberían haber sido captados y reportados por el compilador.</a:t>
            </a:r>
            <a:endParaRPr lang="es-AR" sz="2000" dirty="0">
              <a:solidFill>
                <a:schemeClr val="tx1"/>
              </a:solidFill>
              <a:latin typeface="+mj-lt"/>
            </a:endParaRPr>
          </a:p>
          <a:p>
            <a:endParaRPr lang="es-AR" sz="2000" dirty="0"/>
          </a:p>
        </p:txBody>
      </p:sp>
      <p:sp>
        <p:nvSpPr>
          <p:cNvPr id="17" name="CuadroTexto 16">
            <a:extLst>
              <a:ext uri="{FF2B5EF4-FFF2-40B4-BE49-F238E27FC236}">
                <a16:creationId xmlns:a16="http://schemas.microsoft.com/office/drawing/2014/main" id="{93FA2691-E7BE-E5A9-7401-B94BF362D5FE}"/>
              </a:ext>
            </a:extLst>
          </p:cNvPr>
          <p:cNvSpPr txBox="1"/>
          <p:nvPr/>
        </p:nvSpPr>
        <p:spPr>
          <a:xfrm>
            <a:off x="732367" y="2688749"/>
            <a:ext cx="5240866" cy="523220"/>
          </a:xfrm>
          <a:prstGeom prst="rect">
            <a:avLst/>
          </a:prstGeom>
          <a:noFill/>
        </p:spPr>
        <p:txBody>
          <a:bodyPr wrap="square" rtlCol="0">
            <a:spAutoFit/>
          </a:bodyPr>
          <a:lstStyle/>
          <a:p>
            <a:r>
              <a:rPr lang="es-AR" sz="2800" b="1" dirty="0">
                <a:solidFill>
                  <a:srgbClr val="F74C00"/>
                </a:solidFill>
              </a:rPr>
              <a:t>Métodos</a:t>
            </a:r>
          </a:p>
        </p:txBody>
      </p:sp>
      <p:sp>
        <p:nvSpPr>
          <p:cNvPr id="19" name="CuadroTexto 18">
            <a:extLst>
              <a:ext uri="{FF2B5EF4-FFF2-40B4-BE49-F238E27FC236}">
                <a16:creationId xmlns:a16="http://schemas.microsoft.com/office/drawing/2014/main" id="{7A8119B5-2A57-6173-21AA-BFDE66352B65}"/>
              </a:ext>
            </a:extLst>
          </p:cNvPr>
          <p:cNvSpPr txBox="1"/>
          <p:nvPr/>
        </p:nvSpPr>
        <p:spPr>
          <a:xfrm>
            <a:off x="700617" y="3219873"/>
            <a:ext cx="10790766" cy="1477328"/>
          </a:xfrm>
          <a:prstGeom prst="rect">
            <a:avLst/>
          </a:prstGeom>
          <a:noFill/>
        </p:spPr>
        <p:txBody>
          <a:bodyPr wrap="square" rtlCol="0">
            <a:spAutoFit/>
          </a:bodyPr>
          <a:lstStyle/>
          <a:p>
            <a:r>
              <a:rPr lang="es-AR" dirty="0">
                <a:latin typeface="+mj-lt"/>
              </a:rPr>
              <a:t>Utilizando la representación intermedia del compilador </a:t>
            </a:r>
            <a:r>
              <a:rPr lang="es-AR" dirty="0">
                <a:solidFill>
                  <a:srgbClr val="F74C00"/>
                </a:solidFill>
                <a:latin typeface="+mj-lt"/>
              </a:rPr>
              <a:t>MIR</a:t>
            </a:r>
            <a:r>
              <a:rPr lang="es-AR" dirty="0">
                <a:latin typeface="+mj-lt"/>
              </a:rPr>
              <a:t>, extenderemos el </a:t>
            </a:r>
            <a:r>
              <a:rPr lang="es-AR" dirty="0" err="1">
                <a:latin typeface="+mj-lt"/>
              </a:rPr>
              <a:t>borrow-checker</a:t>
            </a:r>
            <a:r>
              <a:rPr lang="es-AR" dirty="0">
                <a:latin typeface="+mj-lt"/>
              </a:rPr>
              <a:t> del compilador. Nos enfocaremos principalmente en la detección de problemas relacionados con </a:t>
            </a:r>
            <a:r>
              <a:rPr lang="es-AR" u="sng" dirty="0" err="1">
                <a:latin typeface="+mj-lt"/>
              </a:rPr>
              <a:t>aliasing</a:t>
            </a:r>
            <a:r>
              <a:rPr lang="es-AR" dirty="0">
                <a:latin typeface="+mj-lt"/>
              </a:rPr>
              <a:t> de variables, mediante la implementación de </a:t>
            </a:r>
            <a:r>
              <a:rPr lang="es-AR" dirty="0" err="1">
                <a:solidFill>
                  <a:srgbClr val="F74C00"/>
                </a:solidFill>
                <a:latin typeface="+mj-lt"/>
              </a:rPr>
              <a:t>Stacked</a:t>
            </a:r>
            <a:r>
              <a:rPr lang="es-AR" dirty="0">
                <a:solidFill>
                  <a:srgbClr val="F74C00"/>
                </a:solidFill>
                <a:latin typeface="+mj-lt"/>
              </a:rPr>
              <a:t> </a:t>
            </a:r>
            <a:r>
              <a:rPr lang="es-AR" dirty="0" err="1">
                <a:solidFill>
                  <a:srgbClr val="F74C00"/>
                </a:solidFill>
                <a:latin typeface="+mj-lt"/>
              </a:rPr>
              <a:t>Borrows</a:t>
            </a:r>
            <a:r>
              <a:rPr lang="es-AR" dirty="0">
                <a:solidFill>
                  <a:srgbClr val="F74C00"/>
                </a:solidFill>
                <a:latin typeface="+mj-lt"/>
              </a:rPr>
              <a:t> </a:t>
            </a:r>
            <a:r>
              <a:rPr lang="es-AR" dirty="0">
                <a:latin typeface="+mj-lt"/>
              </a:rPr>
              <a:t>y un </a:t>
            </a:r>
            <a:r>
              <a:rPr lang="es-AR" dirty="0" err="1">
                <a:latin typeface="+mj-lt"/>
              </a:rPr>
              <a:t>algorimtmo</a:t>
            </a:r>
            <a:r>
              <a:rPr lang="es-AR" dirty="0">
                <a:latin typeface="+mj-lt"/>
              </a:rPr>
              <a:t> de </a:t>
            </a:r>
            <a:r>
              <a:rPr lang="es-AR" dirty="0">
                <a:solidFill>
                  <a:srgbClr val="F74C00"/>
                </a:solidFill>
                <a:latin typeface="+mj-lt"/>
              </a:rPr>
              <a:t>alias </a:t>
            </a:r>
            <a:r>
              <a:rPr lang="es-AR" dirty="0" err="1">
                <a:solidFill>
                  <a:srgbClr val="F74C00"/>
                </a:solidFill>
                <a:latin typeface="+mj-lt"/>
              </a:rPr>
              <a:t>points-to</a:t>
            </a:r>
            <a:r>
              <a:rPr lang="es-AR" dirty="0">
                <a:latin typeface="+mj-lt"/>
              </a:rPr>
              <a:t>. También realizaremos análisis sobre el perfil de las funciones para encontrar problemas relacionados con </a:t>
            </a:r>
            <a:r>
              <a:rPr lang="es-AR" dirty="0" err="1">
                <a:latin typeface="+mj-lt"/>
              </a:rPr>
              <a:t>aliasing</a:t>
            </a:r>
            <a:r>
              <a:rPr lang="es-AR" dirty="0">
                <a:latin typeface="+mj-lt"/>
              </a:rPr>
              <a:t> y </a:t>
            </a:r>
            <a:r>
              <a:rPr lang="es-AR" dirty="0" err="1">
                <a:latin typeface="+mj-lt"/>
              </a:rPr>
              <a:t>unsafe</a:t>
            </a:r>
            <a:r>
              <a:rPr lang="es-AR" dirty="0">
                <a:latin typeface="+mj-lt"/>
              </a:rPr>
              <a:t>; y análisis sobre los </a:t>
            </a:r>
            <a:r>
              <a:rPr lang="es-AR" dirty="0" err="1">
                <a:solidFill>
                  <a:srgbClr val="F74C00"/>
                </a:solidFill>
                <a:latin typeface="+mj-lt"/>
              </a:rPr>
              <a:t>casts</a:t>
            </a:r>
            <a:r>
              <a:rPr lang="es-AR" dirty="0">
                <a:latin typeface="+mj-lt"/>
              </a:rPr>
              <a:t> realizados para encontrar fallas relacionadas a transformaciones entre estructuras de datos de distintos tamaños.</a:t>
            </a:r>
          </a:p>
        </p:txBody>
      </p:sp>
      <p:sp>
        <p:nvSpPr>
          <p:cNvPr id="20" name="CuadroTexto 19">
            <a:extLst>
              <a:ext uri="{FF2B5EF4-FFF2-40B4-BE49-F238E27FC236}">
                <a16:creationId xmlns:a16="http://schemas.microsoft.com/office/drawing/2014/main" id="{2FC8717E-B11E-88A5-B8BD-BA91E5392EDE}"/>
              </a:ext>
            </a:extLst>
          </p:cNvPr>
          <p:cNvSpPr txBox="1"/>
          <p:nvPr/>
        </p:nvSpPr>
        <p:spPr>
          <a:xfrm>
            <a:off x="732367" y="4856519"/>
            <a:ext cx="5240866" cy="523220"/>
          </a:xfrm>
          <a:prstGeom prst="rect">
            <a:avLst/>
          </a:prstGeom>
          <a:noFill/>
        </p:spPr>
        <p:txBody>
          <a:bodyPr wrap="square" rtlCol="0">
            <a:spAutoFit/>
          </a:bodyPr>
          <a:lstStyle/>
          <a:p>
            <a:r>
              <a:rPr lang="es-AR" sz="2800" b="1" dirty="0">
                <a:solidFill>
                  <a:srgbClr val="F74C00"/>
                </a:solidFill>
              </a:rPr>
              <a:t>Versiones</a:t>
            </a:r>
          </a:p>
        </p:txBody>
      </p:sp>
      <p:sp>
        <p:nvSpPr>
          <p:cNvPr id="22" name="CuadroTexto 21">
            <a:extLst>
              <a:ext uri="{FF2B5EF4-FFF2-40B4-BE49-F238E27FC236}">
                <a16:creationId xmlns:a16="http://schemas.microsoft.com/office/drawing/2014/main" id="{EF0DE8A6-AC3A-8934-05E6-59FA8DED57D2}"/>
              </a:ext>
            </a:extLst>
          </p:cNvPr>
          <p:cNvSpPr txBox="1"/>
          <p:nvPr/>
        </p:nvSpPr>
        <p:spPr>
          <a:xfrm>
            <a:off x="700617" y="5379739"/>
            <a:ext cx="10790766" cy="923330"/>
          </a:xfrm>
          <a:prstGeom prst="rect">
            <a:avLst/>
          </a:prstGeom>
          <a:noFill/>
        </p:spPr>
        <p:txBody>
          <a:bodyPr wrap="square" rtlCol="0">
            <a:spAutoFit/>
          </a:bodyPr>
          <a:lstStyle/>
          <a:p>
            <a:r>
              <a:rPr lang="es-AR" dirty="0">
                <a:latin typeface="+mj-lt"/>
              </a:rPr>
              <a:t>Usaremos la versión </a:t>
            </a:r>
            <a:r>
              <a:rPr lang="es-AR" dirty="0" err="1">
                <a:latin typeface="+mj-lt"/>
              </a:rPr>
              <a:t>nightly</a:t>
            </a:r>
            <a:r>
              <a:rPr lang="es-AR" dirty="0">
                <a:latin typeface="+mj-lt"/>
              </a:rPr>
              <a:t> (2022-01-01) para poder implementar nuestra herramienta, ya que nos permitirá acceder a librerías que no se encuentran en la rama estable y hacer que el programa funcione como una extensión del compilador.</a:t>
            </a:r>
          </a:p>
        </p:txBody>
      </p:sp>
    </p:spTree>
    <p:extLst>
      <p:ext uri="{BB962C8B-B14F-4D97-AF65-F5344CB8AC3E}">
        <p14:creationId xmlns:p14="http://schemas.microsoft.com/office/powerpoint/2010/main" val="123530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321733" y="0"/>
            <a:ext cx="6375399" cy="6858000"/>
          </a:xfrm>
        </p:spPr>
        <p:txBody>
          <a:bodyPr>
            <a:normAutofit/>
          </a:bodyPr>
          <a:lstStyle/>
          <a:p>
            <a:pPr algn="ctr"/>
            <a:r>
              <a:rPr lang="es-AR" sz="7200" b="1" dirty="0">
                <a:solidFill>
                  <a:srgbClr val="F74C00"/>
                </a:solidFill>
                <a:latin typeface="+mn-lt"/>
              </a:rPr>
              <a:t>Características principales </a:t>
            </a:r>
            <a:br>
              <a:rPr lang="es-AR" sz="7200" b="1" dirty="0">
                <a:solidFill>
                  <a:srgbClr val="F74C00"/>
                </a:solidFill>
                <a:latin typeface="+mn-lt"/>
              </a:rPr>
            </a:br>
            <a:r>
              <a:rPr lang="es-AR" sz="7200" b="1" dirty="0">
                <a:solidFill>
                  <a:srgbClr val="F74C00"/>
                </a:solidFill>
                <a:latin typeface="+mn-lt"/>
              </a:rPr>
              <a:t>de Rust</a:t>
            </a:r>
          </a:p>
        </p:txBody>
      </p:sp>
      <p:sp>
        <p:nvSpPr>
          <p:cNvPr id="2" name="Rectángulo: esquinas redondeadas 1">
            <a:extLst>
              <a:ext uri="{FF2B5EF4-FFF2-40B4-BE49-F238E27FC236}">
                <a16:creationId xmlns:a16="http://schemas.microsoft.com/office/drawing/2014/main" id="{237C90BE-443E-F3C2-BE66-834F8B84B120}"/>
              </a:ext>
            </a:extLst>
          </p:cNvPr>
          <p:cNvSpPr/>
          <p:nvPr/>
        </p:nvSpPr>
        <p:spPr>
          <a:xfrm>
            <a:off x="7442200" y="787396"/>
            <a:ext cx="3776133" cy="838200"/>
          </a:xfrm>
          <a:prstGeom prst="roundRect">
            <a:avLst/>
          </a:prstGeom>
          <a:gradFill flip="none" rotWithShape="1">
            <a:gsLst>
              <a:gs pos="0">
                <a:srgbClr val="F74C00">
                  <a:tint val="66000"/>
                  <a:satMod val="160000"/>
                </a:srgbClr>
              </a:gs>
              <a:gs pos="50000">
                <a:srgbClr val="F74C00">
                  <a:tint val="44500"/>
                  <a:satMod val="160000"/>
                </a:srgbClr>
              </a:gs>
              <a:gs pos="100000">
                <a:srgbClr val="F74C00">
                  <a:tint val="23500"/>
                  <a:satMod val="160000"/>
                </a:srgbClr>
              </a:gs>
            </a:gsLst>
            <a:path path="circle">
              <a:fillToRect l="100000" b="100000"/>
            </a:path>
            <a:tileRect t="-100000" r="-100000"/>
          </a:gra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tx1"/>
                </a:solidFill>
                <a:latin typeface="Rockwell" panose="02060603020205020403" pitchFamily="18" charset="0"/>
              </a:rPr>
              <a:t>Ownership</a:t>
            </a:r>
            <a:r>
              <a:rPr lang="es-AR" b="1" dirty="0">
                <a:solidFill>
                  <a:schemeClr val="tx1"/>
                </a:solidFill>
                <a:latin typeface="Rockwell" panose="02060603020205020403" pitchFamily="18" charset="0"/>
              </a:rPr>
              <a:t> </a:t>
            </a:r>
          </a:p>
        </p:txBody>
      </p:sp>
      <p:sp>
        <p:nvSpPr>
          <p:cNvPr id="6" name="Rectángulo: esquinas redondeadas 5">
            <a:extLst>
              <a:ext uri="{FF2B5EF4-FFF2-40B4-BE49-F238E27FC236}">
                <a16:creationId xmlns:a16="http://schemas.microsoft.com/office/drawing/2014/main" id="{142370C1-4D12-C799-C2B2-419AE5827895}"/>
              </a:ext>
            </a:extLst>
          </p:cNvPr>
          <p:cNvSpPr/>
          <p:nvPr/>
        </p:nvSpPr>
        <p:spPr>
          <a:xfrm>
            <a:off x="7442197" y="1782232"/>
            <a:ext cx="3776133" cy="838200"/>
          </a:xfrm>
          <a:prstGeom prst="roundRect">
            <a:avLst/>
          </a:prstGeom>
          <a:gradFill flip="none" rotWithShape="1">
            <a:gsLst>
              <a:gs pos="0">
                <a:srgbClr val="F74C00">
                  <a:tint val="66000"/>
                  <a:satMod val="160000"/>
                </a:srgbClr>
              </a:gs>
              <a:gs pos="50000">
                <a:srgbClr val="F74C00">
                  <a:tint val="44500"/>
                  <a:satMod val="160000"/>
                </a:srgbClr>
              </a:gs>
              <a:gs pos="100000">
                <a:srgbClr val="F74C00">
                  <a:tint val="23500"/>
                  <a:satMod val="160000"/>
                </a:srgbClr>
              </a:gs>
            </a:gsLst>
            <a:path path="circle">
              <a:fillToRect l="100000" b="100000"/>
            </a:path>
            <a:tileRect t="-100000" r="-100000"/>
          </a:gra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tx1"/>
                </a:solidFill>
                <a:latin typeface="Rockwell" panose="02060603020205020403" pitchFamily="18" charset="0"/>
              </a:rPr>
              <a:t>Borrow-checker</a:t>
            </a:r>
            <a:endParaRPr lang="es-AR" b="1" dirty="0">
              <a:solidFill>
                <a:schemeClr val="tx1"/>
              </a:solidFill>
              <a:latin typeface="Rockwell" panose="02060603020205020403" pitchFamily="18" charset="0"/>
            </a:endParaRPr>
          </a:p>
        </p:txBody>
      </p:sp>
      <p:sp>
        <p:nvSpPr>
          <p:cNvPr id="7" name="Rectángulo: esquinas redondeadas 6">
            <a:extLst>
              <a:ext uri="{FF2B5EF4-FFF2-40B4-BE49-F238E27FC236}">
                <a16:creationId xmlns:a16="http://schemas.microsoft.com/office/drawing/2014/main" id="{ABB5B52B-A011-1F25-686D-BF429D9D6CB2}"/>
              </a:ext>
            </a:extLst>
          </p:cNvPr>
          <p:cNvSpPr/>
          <p:nvPr/>
        </p:nvSpPr>
        <p:spPr>
          <a:xfrm>
            <a:off x="7442197" y="2813048"/>
            <a:ext cx="3776133" cy="838200"/>
          </a:xfrm>
          <a:prstGeom prst="roundRect">
            <a:avLst/>
          </a:prstGeom>
          <a:gradFill flip="none" rotWithShape="1">
            <a:gsLst>
              <a:gs pos="0">
                <a:srgbClr val="F74C00">
                  <a:tint val="66000"/>
                  <a:satMod val="160000"/>
                </a:srgbClr>
              </a:gs>
              <a:gs pos="50000">
                <a:srgbClr val="F74C00">
                  <a:tint val="44500"/>
                  <a:satMod val="160000"/>
                </a:srgbClr>
              </a:gs>
              <a:gs pos="100000">
                <a:srgbClr val="F74C00">
                  <a:tint val="23500"/>
                  <a:satMod val="160000"/>
                </a:srgbClr>
              </a:gs>
            </a:gsLst>
            <a:path path="circle">
              <a:fillToRect l="100000" b="100000"/>
            </a:path>
            <a:tileRect t="-100000" r="-100000"/>
          </a:gra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tx1"/>
                </a:solidFill>
                <a:latin typeface="Rockwell" panose="02060603020205020403" pitchFamily="18" charset="0"/>
              </a:rPr>
              <a:t>Lifetimes</a:t>
            </a:r>
            <a:endParaRPr lang="es-AR" b="1" dirty="0">
              <a:solidFill>
                <a:schemeClr val="tx1"/>
              </a:solidFill>
              <a:latin typeface="Rockwell" panose="02060603020205020403" pitchFamily="18" charset="0"/>
            </a:endParaRPr>
          </a:p>
        </p:txBody>
      </p:sp>
      <p:sp>
        <p:nvSpPr>
          <p:cNvPr id="9" name="Rectángulo: esquinas redondeadas 8">
            <a:extLst>
              <a:ext uri="{FF2B5EF4-FFF2-40B4-BE49-F238E27FC236}">
                <a16:creationId xmlns:a16="http://schemas.microsoft.com/office/drawing/2014/main" id="{349C8FC5-2D6D-2144-76A2-7B66C25CAA2A}"/>
              </a:ext>
            </a:extLst>
          </p:cNvPr>
          <p:cNvSpPr/>
          <p:nvPr/>
        </p:nvSpPr>
        <p:spPr>
          <a:xfrm>
            <a:off x="7442198" y="3873500"/>
            <a:ext cx="3776133" cy="838200"/>
          </a:xfrm>
          <a:prstGeom prst="roundRect">
            <a:avLst/>
          </a:prstGeom>
          <a:gradFill flip="none" rotWithShape="1">
            <a:gsLst>
              <a:gs pos="0">
                <a:srgbClr val="F74C00">
                  <a:tint val="66000"/>
                  <a:satMod val="160000"/>
                </a:srgbClr>
              </a:gs>
              <a:gs pos="50000">
                <a:srgbClr val="F74C00">
                  <a:tint val="44500"/>
                  <a:satMod val="160000"/>
                </a:srgbClr>
              </a:gs>
              <a:gs pos="100000">
                <a:srgbClr val="F74C00">
                  <a:tint val="23500"/>
                  <a:satMod val="160000"/>
                </a:srgbClr>
              </a:gs>
            </a:gsLst>
            <a:path path="circle">
              <a:fillToRect l="100000" b="100000"/>
            </a:path>
            <a:tileRect t="-100000" r="-100000"/>
          </a:gra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tx1"/>
                </a:solidFill>
                <a:latin typeface="Rockwell" panose="02060603020205020403" pitchFamily="18" charset="0"/>
              </a:rPr>
              <a:t>Traits</a:t>
            </a:r>
            <a:endParaRPr lang="es-AR" b="1" dirty="0">
              <a:solidFill>
                <a:schemeClr val="tx1"/>
              </a:solidFill>
              <a:latin typeface="Rockwell" panose="02060603020205020403" pitchFamily="18" charset="0"/>
            </a:endParaRPr>
          </a:p>
        </p:txBody>
      </p:sp>
      <p:sp>
        <p:nvSpPr>
          <p:cNvPr id="10" name="Rectángulo: esquinas redondeadas 9">
            <a:extLst>
              <a:ext uri="{FF2B5EF4-FFF2-40B4-BE49-F238E27FC236}">
                <a16:creationId xmlns:a16="http://schemas.microsoft.com/office/drawing/2014/main" id="{33B8A920-486F-A69B-A59F-AFE3E5C0B19E}"/>
              </a:ext>
            </a:extLst>
          </p:cNvPr>
          <p:cNvSpPr/>
          <p:nvPr/>
        </p:nvSpPr>
        <p:spPr>
          <a:xfrm>
            <a:off x="7442197" y="4933952"/>
            <a:ext cx="3776133" cy="838200"/>
          </a:xfrm>
          <a:prstGeom prst="roundRect">
            <a:avLst/>
          </a:prstGeom>
          <a:gradFill flip="none" rotWithShape="1">
            <a:gsLst>
              <a:gs pos="0">
                <a:srgbClr val="F74C00">
                  <a:tint val="66000"/>
                  <a:satMod val="160000"/>
                </a:srgbClr>
              </a:gs>
              <a:gs pos="50000">
                <a:srgbClr val="F74C00">
                  <a:tint val="44500"/>
                  <a:satMod val="160000"/>
                </a:srgbClr>
              </a:gs>
              <a:gs pos="100000">
                <a:srgbClr val="F74C00">
                  <a:tint val="23500"/>
                  <a:satMod val="160000"/>
                </a:srgbClr>
              </a:gs>
            </a:gsLst>
            <a:path path="circle">
              <a:fillToRect l="100000" b="100000"/>
            </a:path>
            <a:tileRect t="-100000" r="-100000"/>
          </a:gradFill>
          <a:ln>
            <a:solidFill>
              <a:srgbClr val="F7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solidFill>
                <a:latin typeface="Rockwell" panose="02060603020205020403" pitchFamily="18" charset="0"/>
              </a:rPr>
              <a:t>Raw pointers</a:t>
            </a:r>
          </a:p>
        </p:txBody>
      </p:sp>
    </p:spTree>
    <p:extLst>
      <p:ext uri="{BB962C8B-B14F-4D97-AF65-F5344CB8AC3E}">
        <p14:creationId xmlns:p14="http://schemas.microsoft.com/office/powerpoint/2010/main" val="321832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1"/>
            <a:ext cx="12192000" cy="1684866"/>
          </a:xfrm>
        </p:spPr>
        <p:txBody>
          <a:bodyPr/>
          <a:lstStyle/>
          <a:p>
            <a:r>
              <a:rPr lang="es-AR" b="1" dirty="0">
                <a:solidFill>
                  <a:srgbClr val="F74C00"/>
                </a:solidFill>
                <a:latin typeface="+mn-lt"/>
              </a:rPr>
              <a:t>	</a:t>
            </a:r>
            <a:r>
              <a:rPr lang="es-AR" b="1" dirty="0" err="1">
                <a:solidFill>
                  <a:srgbClr val="F74C00"/>
                </a:solidFill>
                <a:latin typeface="+mn-lt"/>
              </a:rPr>
              <a:t>Ownership</a:t>
            </a:r>
            <a:endParaRPr lang="es-AR" b="1" dirty="0">
              <a:solidFill>
                <a:srgbClr val="F74C00"/>
              </a:solidFill>
              <a:latin typeface="+mn-lt"/>
            </a:endParaRPr>
          </a:p>
        </p:txBody>
      </p:sp>
      <p:sp>
        <p:nvSpPr>
          <p:cNvPr id="3" name="CuadroTexto 2">
            <a:extLst>
              <a:ext uri="{FF2B5EF4-FFF2-40B4-BE49-F238E27FC236}">
                <a16:creationId xmlns:a16="http://schemas.microsoft.com/office/drawing/2014/main" id="{7C784B21-1FCD-BD8B-5990-79F9D0FE6C9D}"/>
              </a:ext>
            </a:extLst>
          </p:cNvPr>
          <p:cNvSpPr txBox="1"/>
          <p:nvPr/>
        </p:nvSpPr>
        <p:spPr>
          <a:xfrm>
            <a:off x="651934" y="1431543"/>
            <a:ext cx="10693400" cy="2031325"/>
          </a:xfrm>
          <a:prstGeom prst="rect">
            <a:avLst/>
          </a:prstGeom>
          <a:noFill/>
        </p:spPr>
        <p:txBody>
          <a:bodyPr wrap="square" rtlCol="0">
            <a:spAutoFit/>
          </a:bodyPr>
          <a:lstStyle/>
          <a:p>
            <a:r>
              <a:rPr lang="es-AR" dirty="0">
                <a:latin typeface="+mj-lt"/>
              </a:rPr>
              <a:t>Es la característica de Rust más significativa y tiene grandes implicaciones en el resto del lenguaje. Permite a Rust hacer garantías de la seguridad de los programas sin la necesidad de un recolector de basura. Es un conjunto de reglas que establece como un programa escrito en Rust debe manejar su memoria. </a:t>
            </a:r>
          </a:p>
          <a:p>
            <a:r>
              <a:rPr lang="es-AR" dirty="0">
                <a:latin typeface="+mj-lt"/>
              </a:rPr>
              <a:t>Estas son:</a:t>
            </a:r>
          </a:p>
          <a:p>
            <a:pPr marL="342900" indent="-342900">
              <a:buFont typeface="+mj-lt"/>
              <a:buAutoNum type="arabicPeriod"/>
            </a:pPr>
            <a:r>
              <a:rPr lang="es-AR" dirty="0">
                <a:latin typeface="+mj-lt"/>
              </a:rPr>
              <a:t>Cada valor en Rust debe tener un dueño.</a:t>
            </a:r>
          </a:p>
          <a:p>
            <a:pPr marL="342900" indent="-342900">
              <a:buFont typeface="+mj-lt"/>
              <a:buAutoNum type="arabicPeriod"/>
            </a:pPr>
            <a:r>
              <a:rPr lang="es-AR" dirty="0">
                <a:latin typeface="+mj-lt"/>
              </a:rPr>
              <a:t>Solo puede haber un dueño en cada momento.</a:t>
            </a:r>
          </a:p>
          <a:p>
            <a:pPr marL="342900" indent="-342900">
              <a:buFont typeface="+mj-lt"/>
              <a:buAutoNum type="arabicPeriod"/>
            </a:pPr>
            <a:r>
              <a:rPr lang="es-AR" dirty="0">
                <a:latin typeface="+mj-lt"/>
              </a:rPr>
              <a:t>Cuando el dueño del valor sale de alcance, el valor es liberado.</a:t>
            </a:r>
          </a:p>
        </p:txBody>
      </p:sp>
      <p:sp>
        <p:nvSpPr>
          <p:cNvPr id="2" name="CuadroTexto 1">
            <a:extLst>
              <a:ext uri="{FF2B5EF4-FFF2-40B4-BE49-F238E27FC236}">
                <a16:creationId xmlns:a16="http://schemas.microsoft.com/office/drawing/2014/main" id="{3F606F16-841F-C70F-AC5B-A8E8B8690FF0}"/>
              </a:ext>
            </a:extLst>
          </p:cNvPr>
          <p:cNvSpPr txBox="1"/>
          <p:nvPr/>
        </p:nvSpPr>
        <p:spPr>
          <a:xfrm>
            <a:off x="651934" y="3429000"/>
            <a:ext cx="10693400" cy="2031325"/>
          </a:xfrm>
          <a:prstGeom prst="rect">
            <a:avLst/>
          </a:prstGeom>
          <a:noFill/>
        </p:spPr>
        <p:txBody>
          <a:bodyPr wrap="square" rtlCol="0">
            <a:spAutoFit/>
          </a:bodyPr>
          <a:lstStyle/>
          <a:p>
            <a:endParaRPr lang="es-AR" dirty="0">
              <a:latin typeface="+mj-lt"/>
            </a:endParaRPr>
          </a:p>
          <a:p>
            <a:r>
              <a:rPr lang="es-AR" dirty="0">
                <a:latin typeface="+mj-lt"/>
              </a:rPr>
              <a:t>Las variables y datos dentro de Rust interactúan mediante </a:t>
            </a:r>
            <a:r>
              <a:rPr lang="es-AR" dirty="0" err="1">
                <a:solidFill>
                  <a:srgbClr val="F74C00"/>
                </a:solidFill>
                <a:latin typeface="+mj-lt"/>
              </a:rPr>
              <a:t>Move</a:t>
            </a:r>
            <a:r>
              <a:rPr lang="es-AR" dirty="0">
                <a:solidFill>
                  <a:srgbClr val="F74C00"/>
                </a:solidFill>
                <a:latin typeface="+mj-lt"/>
              </a:rPr>
              <a:t> </a:t>
            </a:r>
            <a:r>
              <a:rPr lang="es-AR" dirty="0" err="1">
                <a:solidFill>
                  <a:srgbClr val="F74C00"/>
                </a:solidFill>
                <a:latin typeface="+mj-lt"/>
              </a:rPr>
              <a:t>semantics</a:t>
            </a:r>
            <a:r>
              <a:rPr lang="es-AR" dirty="0">
                <a:latin typeface="+mj-lt"/>
              </a:rPr>
              <a:t>. Al realizar asignaciones, o al pasar argumentos a funciones por valor, la propiedad o </a:t>
            </a:r>
            <a:r>
              <a:rPr lang="es-AR" dirty="0" err="1">
                <a:latin typeface="+mj-lt"/>
              </a:rPr>
              <a:t>ownership</a:t>
            </a:r>
            <a:r>
              <a:rPr lang="es-AR" dirty="0">
                <a:latin typeface="+mj-lt"/>
              </a:rPr>
              <a:t> de los datos también es transferida. Esto es conocido como un movimiento. Luego de mover los recursos, el anterior dueño no puede ser utilizado. Esto evita la creación de punteros colgados</a:t>
            </a:r>
            <a:endParaRPr lang="es-AR" dirty="0">
              <a:solidFill>
                <a:srgbClr val="F74C00"/>
              </a:solidFill>
              <a:latin typeface="+mj-lt"/>
            </a:endParaRPr>
          </a:p>
          <a:p>
            <a:endParaRPr lang="es-AR" dirty="0">
              <a:latin typeface="+mj-lt"/>
            </a:endParaRPr>
          </a:p>
          <a:p>
            <a:endParaRPr lang="es-AR" dirty="0">
              <a:latin typeface="+mj-lt"/>
            </a:endParaRPr>
          </a:p>
        </p:txBody>
      </p:sp>
    </p:spTree>
    <p:extLst>
      <p:ext uri="{BB962C8B-B14F-4D97-AF65-F5344CB8AC3E}">
        <p14:creationId xmlns:p14="http://schemas.microsoft.com/office/powerpoint/2010/main" val="75218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46A4BCD-E537-3F0C-CA84-4D53A169C2EE}"/>
              </a:ext>
            </a:extLst>
          </p:cNvPr>
          <p:cNvPicPr>
            <a:picLocks noChangeAspect="1"/>
          </p:cNvPicPr>
          <p:nvPr/>
        </p:nvPicPr>
        <p:blipFill>
          <a:blip r:embed="rId2"/>
          <a:stretch>
            <a:fillRect/>
          </a:stretch>
        </p:blipFill>
        <p:spPr>
          <a:xfrm>
            <a:off x="4748744" y="1230041"/>
            <a:ext cx="7143750" cy="4133850"/>
          </a:xfrm>
          <a:prstGeom prst="rect">
            <a:avLst/>
          </a:prstGeom>
        </p:spPr>
      </p:pic>
      <p:sp>
        <p:nvSpPr>
          <p:cNvPr id="7" name="CuadroTexto 6">
            <a:extLst>
              <a:ext uri="{FF2B5EF4-FFF2-40B4-BE49-F238E27FC236}">
                <a16:creationId xmlns:a16="http://schemas.microsoft.com/office/drawing/2014/main" id="{F7309A3E-FC8E-DAC4-2ACD-6A67406CAEBA}"/>
              </a:ext>
            </a:extLst>
          </p:cNvPr>
          <p:cNvSpPr txBox="1"/>
          <p:nvPr/>
        </p:nvSpPr>
        <p:spPr>
          <a:xfrm>
            <a:off x="5222780" y="5363891"/>
            <a:ext cx="1746440" cy="276999"/>
          </a:xfrm>
          <a:prstGeom prst="rect">
            <a:avLst/>
          </a:prstGeom>
          <a:noFill/>
        </p:spPr>
        <p:txBody>
          <a:bodyPr wrap="none" rtlCol="0">
            <a:spAutoFit/>
          </a:bodyPr>
          <a:lstStyle/>
          <a:p>
            <a:r>
              <a:rPr lang="es-AR" sz="1200" dirty="0"/>
              <a:t>Libro de Rust, </a:t>
            </a:r>
            <a:r>
              <a:rPr lang="es-AR" sz="1200" dirty="0" err="1"/>
              <a:t>Listing</a:t>
            </a:r>
            <a:r>
              <a:rPr lang="es-AR" sz="1200" dirty="0"/>
              <a:t> 4-3.</a:t>
            </a:r>
          </a:p>
        </p:txBody>
      </p:sp>
      <p:sp>
        <p:nvSpPr>
          <p:cNvPr id="9" name="CuadroTexto 8">
            <a:extLst>
              <a:ext uri="{FF2B5EF4-FFF2-40B4-BE49-F238E27FC236}">
                <a16:creationId xmlns:a16="http://schemas.microsoft.com/office/drawing/2014/main" id="{E7593DB1-01A4-FA27-2903-61C453994E51}"/>
              </a:ext>
            </a:extLst>
          </p:cNvPr>
          <p:cNvSpPr txBox="1"/>
          <p:nvPr/>
        </p:nvSpPr>
        <p:spPr>
          <a:xfrm>
            <a:off x="432859" y="1720840"/>
            <a:ext cx="3674532" cy="3693319"/>
          </a:xfrm>
          <a:prstGeom prst="rect">
            <a:avLst/>
          </a:prstGeom>
          <a:noFill/>
        </p:spPr>
        <p:txBody>
          <a:bodyPr wrap="square" rtlCol="0">
            <a:spAutoFit/>
          </a:bodyPr>
          <a:lstStyle/>
          <a:p>
            <a:r>
              <a:rPr lang="es-AR" dirty="0">
                <a:latin typeface="+mj-lt"/>
              </a:rPr>
              <a:t>Cada valor tiene un único dueño que determina su </a:t>
            </a:r>
            <a:r>
              <a:rPr lang="es-AR" dirty="0" err="1">
                <a:solidFill>
                  <a:srgbClr val="F74C00"/>
                </a:solidFill>
                <a:latin typeface="+mj-lt"/>
              </a:rPr>
              <a:t>lifetime</a:t>
            </a:r>
            <a:r>
              <a:rPr lang="es-AR" dirty="0">
                <a:latin typeface="+mj-lt"/>
              </a:rPr>
              <a:t> (o tiempo de vida). Cuando el dueño es liberado, el valor adueñado también es eliminado. Y por lo tanto, el tiempo de vida también termina.</a:t>
            </a:r>
          </a:p>
          <a:p>
            <a:endParaRPr lang="es-AR" dirty="0">
              <a:latin typeface="+mj-lt"/>
            </a:endParaRPr>
          </a:p>
          <a:p>
            <a:r>
              <a:rPr lang="es-AR" dirty="0">
                <a:latin typeface="+mj-lt"/>
              </a:rPr>
              <a:t>Una variable es dueña de su valor. Cuando el control sale del bloque en el cual la variable esta declarada, la variable se destruye, por lo que su valor también se elimina.</a:t>
            </a:r>
          </a:p>
          <a:p>
            <a:endParaRPr lang="es-AR" dirty="0"/>
          </a:p>
        </p:txBody>
      </p:sp>
      <p:cxnSp>
        <p:nvCxnSpPr>
          <p:cNvPr id="11" name="Conector recto 10">
            <a:extLst>
              <a:ext uri="{FF2B5EF4-FFF2-40B4-BE49-F238E27FC236}">
                <a16:creationId xmlns:a16="http://schemas.microsoft.com/office/drawing/2014/main" id="{4DBFE5F8-A96A-AA2A-09E4-0722DE5BA3B9}"/>
              </a:ext>
            </a:extLst>
          </p:cNvPr>
          <p:cNvCxnSpPr/>
          <p:nvPr/>
        </p:nvCxnSpPr>
        <p:spPr>
          <a:xfrm>
            <a:off x="4428067" y="736600"/>
            <a:ext cx="0" cy="5120732"/>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3816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1498599"/>
          </a:xfrm>
        </p:spPr>
        <p:txBody>
          <a:bodyPr/>
          <a:lstStyle/>
          <a:p>
            <a:r>
              <a:rPr lang="es-AR" b="1" dirty="0">
                <a:solidFill>
                  <a:srgbClr val="F74C00"/>
                </a:solidFill>
                <a:latin typeface="+mn-lt"/>
              </a:rPr>
              <a:t>	</a:t>
            </a:r>
            <a:r>
              <a:rPr lang="es-AR" b="1" dirty="0" err="1">
                <a:solidFill>
                  <a:srgbClr val="F74C00"/>
                </a:solidFill>
                <a:latin typeface="+mn-lt"/>
              </a:rPr>
              <a:t>Borrowing</a:t>
            </a:r>
            <a:endParaRPr lang="es-AR" b="1" dirty="0">
              <a:solidFill>
                <a:srgbClr val="F74C00"/>
              </a:solidFill>
              <a:latin typeface="+mn-lt"/>
            </a:endParaRPr>
          </a:p>
        </p:txBody>
      </p:sp>
      <p:sp>
        <p:nvSpPr>
          <p:cNvPr id="3" name="CuadroTexto 2">
            <a:extLst>
              <a:ext uri="{FF2B5EF4-FFF2-40B4-BE49-F238E27FC236}">
                <a16:creationId xmlns:a16="http://schemas.microsoft.com/office/drawing/2014/main" id="{7C784B21-1FCD-BD8B-5990-79F9D0FE6C9D}"/>
              </a:ext>
            </a:extLst>
          </p:cNvPr>
          <p:cNvSpPr txBox="1"/>
          <p:nvPr/>
        </p:nvSpPr>
        <p:spPr>
          <a:xfrm>
            <a:off x="651934" y="1214751"/>
            <a:ext cx="11229446" cy="1200329"/>
          </a:xfrm>
          <a:prstGeom prst="rect">
            <a:avLst/>
          </a:prstGeom>
          <a:noFill/>
        </p:spPr>
        <p:txBody>
          <a:bodyPr wrap="square" rtlCol="0">
            <a:spAutoFit/>
          </a:bodyPr>
          <a:lstStyle/>
          <a:p>
            <a:r>
              <a:rPr lang="es-AR" dirty="0">
                <a:latin typeface="+mj-lt"/>
              </a:rPr>
              <a:t>Una variable propietaria de un valor puede prestar (</a:t>
            </a:r>
            <a:r>
              <a:rPr lang="es-AR" dirty="0" err="1">
                <a:solidFill>
                  <a:srgbClr val="F74C00"/>
                </a:solidFill>
                <a:latin typeface="+mj-lt"/>
              </a:rPr>
              <a:t>borrow</a:t>
            </a:r>
            <a:r>
              <a:rPr lang="es-AR" dirty="0">
                <a:latin typeface="+mj-lt"/>
              </a:rPr>
              <a:t>) el acceso al dato, cediendo temporalmente su </a:t>
            </a:r>
            <a:r>
              <a:rPr lang="es-AR" dirty="0" err="1">
                <a:latin typeface="+mj-lt"/>
              </a:rPr>
              <a:t>ownership</a:t>
            </a:r>
            <a:r>
              <a:rPr lang="es-AR" dirty="0">
                <a:latin typeface="+mj-lt"/>
              </a:rPr>
              <a:t>, mediante el uso de referencias. Estas se designan mediante el uso del operador “&amp;”. Las referencias tienen un comportamiento muy similar al de los punteros, ya que son direcciones de memoria en las cuales se puede acceder a información la cual pertenece a una variable. </a:t>
            </a:r>
          </a:p>
        </p:txBody>
      </p:sp>
      <p:pic>
        <p:nvPicPr>
          <p:cNvPr id="4" name="Imagen 3">
            <a:extLst>
              <a:ext uri="{FF2B5EF4-FFF2-40B4-BE49-F238E27FC236}">
                <a16:creationId xmlns:a16="http://schemas.microsoft.com/office/drawing/2014/main" id="{9CA4325E-5255-BDDD-5DC8-32FB3890FA7C}"/>
              </a:ext>
            </a:extLst>
          </p:cNvPr>
          <p:cNvPicPr>
            <a:picLocks noChangeAspect="1"/>
          </p:cNvPicPr>
          <p:nvPr/>
        </p:nvPicPr>
        <p:blipFill>
          <a:blip r:embed="rId2"/>
          <a:stretch>
            <a:fillRect/>
          </a:stretch>
        </p:blipFill>
        <p:spPr>
          <a:xfrm>
            <a:off x="7981422" y="2733675"/>
            <a:ext cx="3781425" cy="1390650"/>
          </a:xfrm>
          <a:prstGeom prst="rect">
            <a:avLst/>
          </a:prstGeom>
        </p:spPr>
      </p:pic>
      <p:sp>
        <p:nvSpPr>
          <p:cNvPr id="5" name="CuadroTexto 4">
            <a:extLst>
              <a:ext uri="{FF2B5EF4-FFF2-40B4-BE49-F238E27FC236}">
                <a16:creationId xmlns:a16="http://schemas.microsoft.com/office/drawing/2014/main" id="{44131957-C386-5EBD-BA71-53367CE4C9CB}"/>
              </a:ext>
            </a:extLst>
          </p:cNvPr>
          <p:cNvSpPr txBox="1"/>
          <p:nvPr/>
        </p:nvSpPr>
        <p:spPr>
          <a:xfrm>
            <a:off x="651934" y="4996918"/>
            <a:ext cx="10693400" cy="646331"/>
          </a:xfrm>
          <a:prstGeom prst="rect">
            <a:avLst/>
          </a:prstGeom>
          <a:noFill/>
        </p:spPr>
        <p:txBody>
          <a:bodyPr wrap="square" rtlCol="0">
            <a:spAutoFit/>
          </a:bodyPr>
          <a:lstStyle/>
          <a:p>
            <a:r>
              <a:rPr lang="es-AR" dirty="0">
                <a:latin typeface="+mj-lt"/>
              </a:rPr>
              <a:t>El encargado de verificar que todas estas reglas se cumplan es el </a:t>
            </a:r>
            <a:r>
              <a:rPr lang="es-AR" dirty="0" err="1">
                <a:solidFill>
                  <a:srgbClr val="F74C00"/>
                </a:solidFill>
                <a:latin typeface="+mj-lt"/>
              </a:rPr>
              <a:t>borrow-checker</a:t>
            </a:r>
            <a:r>
              <a:rPr lang="es-AR" dirty="0">
                <a:latin typeface="+mj-lt"/>
              </a:rPr>
              <a:t>, que realiza los chequeos de manera estática y si detecta algún incumplimiento genera un error y detiene la compilación del programa.</a:t>
            </a:r>
          </a:p>
        </p:txBody>
      </p:sp>
      <p:sp>
        <p:nvSpPr>
          <p:cNvPr id="6" name="CuadroTexto 5">
            <a:extLst>
              <a:ext uri="{FF2B5EF4-FFF2-40B4-BE49-F238E27FC236}">
                <a16:creationId xmlns:a16="http://schemas.microsoft.com/office/drawing/2014/main" id="{3B6E5810-1BF7-9671-1616-02C4DA84F447}"/>
              </a:ext>
            </a:extLst>
          </p:cNvPr>
          <p:cNvSpPr txBox="1"/>
          <p:nvPr/>
        </p:nvSpPr>
        <p:spPr>
          <a:xfrm>
            <a:off x="677334" y="2613950"/>
            <a:ext cx="7061199" cy="1754326"/>
          </a:xfrm>
          <a:prstGeom prst="rect">
            <a:avLst/>
          </a:prstGeom>
          <a:noFill/>
        </p:spPr>
        <p:txBody>
          <a:bodyPr wrap="square" rtlCol="0">
            <a:spAutoFit/>
          </a:bodyPr>
          <a:lstStyle/>
          <a:p>
            <a:r>
              <a:rPr lang="es-AR" dirty="0">
                <a:latin typeface="+mj-lt"/>
              </a:rPr>
              <a:t>Sin embargo, al igual que en </a:t>
            </a:r>
            <a:r>
              <a:rPr lang="es-AR" dirty="0" err="1">
                <a:latin typeface="+mj-lt"/>
              </a:rPr>
              <a:t>Ownership</a:t>
            </a:r>
            <a:r>
              <a:rPr lang="es-AR" dirty="0">
                <a:latin typeface="+mj-lt"/>
              </a:rPr>
              <a:t>, en Rust se deben seguir ciertas reglas para hacer uso de referencias:</a:t>
            </a:r>
          </a:p>
          <a:p>
            <a:pPr marL="342900" indent="-342900">
              <a:buFont typeface="+mj-lt"/>
              <a:buAutoNum type="arabicPeriod"/>
            </a:pPr>
            <a:r>
              <a:rPr lang="es-AR" dirty="0">
                <a:latin typeface="+mj-lt"/>
              </a:rPr>
              <a:t>En cualquier momento, puede haber únicamente solo una referencia mutable o cualquier número de referencias inmutables.</a:t>
            </a:r>
          </a:p>
          <a:p>
            <a:pPr marL="342900" indent="-342900">
              <a:buFont typeface="+mj-lt"/>
              <a:buAutoNum type="arabicPeriod"/>
            </a:pPr>
            <a:r>
              <a:rPr lang="es-AR" dirty="0">
                <a:latin typeface="+mj-lt"/>
              </a:rPr>
              <a:t>Las referencias siempre deben ser válidas.</a:t>
            </a:r>
            <a:br>
              <a:rPr lang="es-AR" dirty="0">
                <a:latin typeface="+mj-lt"/>
              </a:rPr>
            </a:br>
            <a:r>
              <a:rPr lang="es-AR" dirty="0">
                <a:latin typeface="+mj-lt"/>
              </a:rPr>
              <a:t> </a:t>
            </a:r>
          </a:p>
        </p:txBody>
      </p:sp>
      <p:sp>
        <p:nvSpPr>
          <p:cNvPr id="9" name="CuadroTexto 8">
            <a:extLst>
              <a:ext uri="{FF2B5EF4-FFF2-40B4-BE49-F238E27FC236}">
                <a16:creationId xmlns:a16="http://schemas.microsoft.com/office/drawing/2014/main" id="{B65FF69C-17FE-356F-7681-55D8DFDF7273}"/>
              </a:ext>
            </a:extLst>
          </p:cNvPr>
          <p:cNvSpPr txBox="1"/>
          <p:nvPr/>
        </p:nvSpPr>
        <p:spPr>
          <a:xfrm>
            <a:off x="8195734" y="4124325"/>
            <a:ext cx="2358915" cy="276999"/>
          </a:xfrm>
          <a:prstGeom prst="rect">
            <a:avLst/>
          </a:prstGeom>
          <a:noFill/>
        </p:spPr>
        <p:txBody>
          <a:bodyPr wrap="none" rtlCol="0">
            <a:spAutoFit/>
          </a:bodyPr>
          <a:lstStyle/>
          <a:p>
            <a:r>
              <a:rPr lang="es-AR" sz="1200" dirty="0"/>
              <a:t>Libro de Rust, Capítulo 4 sección 2.</a:t>
            </a:r>
          </a:p>
        </p:txBody>
      </p:sp>
      <p:sp>
        <p:nvSpPr>
          <p:cNvPr id="10" name="CuadroTexto 9">
            <a:extLst>
              <a:ext uri="{FF2B5EF4-FFF2-40B4-BE49-F238E27FC236}">
                <a16:creationId xmlns:a16="http://schemas.microsoft.com/office/drawing/2014/main" id="{2FAA17C9-B15E-2C50-E9F4-A96FFC8CB667}"/>
              </a:ext>
            </a:extLst>
          </p:cNvPr>
          <p:cNvSpPr txBox="1"/>
          <p:nvPr/>
        </p:nvSpPr>
        <p:spPr>
          <a:xfrm>
            <a:off x="651934" y="4426812"/>
            <a:ext cx="11229446" cy="369332"/>
          </a:xfrm>
          <a:prstGeom prst="rect">
            <a:avLst/>
          </a:prstGeom>
          <a:noFill/>
        </p:spPr>
        <p:txBody>
          <a:bodyPr wrap="square" rtlCol="0">
            <a:spAutoFit/>
          </a:bodyPr>
          <a:lstStyle/>
          <a:p>
            <a:r>
              <a:rPr lang="es-AR" dirty="0">
                <a:latin typeface="+mj-lt"/>
              </a:rPr>
              <a:t>El beneficio de estas restricciones es que le permite al compilador prevenir condiciones de carrera.</a:t>
            </a:r>
          </a:p>
        </p:txBody>
      </p:sp>
    </p:spTree>
    <p:extLst>
      <p:ext uri="{BB962C8B-B14F-4D97-AF65-F5344CB8AC3E}">
        <p14:creationId xmlns:p14="http://schemas.microsoft.com/office/powerpoint/2010/main" val="73658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B0C6CA7E-C3E5-7198-6D10-11BD022BCF9F}"/>
              </a:ext>
            </a:extLst>
          </p:cNvPr>
          <p:cNvSpPr>
            <a:spLocks noGrp="1"/>
          </p:cNvSpPr>
          <p:nvPr>
            <p:ph type="title"/>
          </p:nvPr>
        </p:nvSpPr>
        <p:spPr>
          <a:xfrm>
            <a:off x="0" y="0"/>
            <a:ext cx="12192000" cy="1498599"/>
          </a:xfrm>
        </p:spPr>
        <p:txBody>
          <a:bodyPr/>
          <a:lstStyle/>
          <a:p>
            <a:r>
              <a:rPr lang="es-AR" b="1" dirty="0">
                <a:solidFill>
                  <a:srgbClr val="F74C00"/>
                </a:solidFill>
                <a:latin typeface="+mn-lt"/>
              </a:rPr>
              <a:t>	</a:t>
            </a:r>
            <a:r>
              <a:rPr lang="es-AR" b="1" dirty="0" err="1">
                <a:solidFill>
                  <a:srgbClr val="F74C00"/>
                </a:solidFill>
                <a:latin typeface="+mn-lt"/>
              </a:rPr>
              <a:t>Unsafe</a:t>
            </a:r>
            <a:r>
              <a:rPr lang="es-AR" b="1" dirty="0">
                <a:solidFill>
                  <a:srgbClr val="F74C00"/>
                </a:solidFill>
                <a:latin typeface="+mn-lt"/>
              </a:rPr>
              <a:t> y Raw Pointers</a:t>
            </a:r>
          </a:p>
        </p:txBody>
      </p:sp>
      <p:sp>
        <p:nvSpPr>
          <p:cNvPr id="3" name="CuadroTexto 2">
            <a:extLst>
              <a:ext uri="{FF2B5EF4-FFF2-40B4-BE49-F238E27FC236}">
                <a16:creationId xmlns:a16="http://schemas.microsoft.com/office/drawing/2014/main" id="{7C784B21-1FCD-BD8B-5990-79F9D0FE6C9D}"/>
              </a:ext>
            </a:extLst>
          </p:cNvPr>
          <p:cNvSpPr txBox="1"/>
          <p:nvPr/>
        </p:nvSpPr>
        <p:spPr>
          <a:xfrm>
            <a:off x="651934" y="1282699"/>
            <a:ext cx="10693400" cy="5078313"/>
          </a:xfrm>
          <a:prstGeom prst="rect">
            <a:avLst/>
          </a:prstGeom>
          <a:noFill/>
        </p:spPr>
        <p:txBody>
          <a:bodyPr wrap="square" rtlCol="0">
            <a:spAutoFit/>
          </a:bodyPr>
          <a:lstStyle/>
          <a:p>
            <a:r>
              <a:rPr lang="es-AR" dirty="0">
                <a:latin typeface="+mj-lt"/>
              </a:rPr>
              <a:t>Las características anteriormente mencionadas traen grandes ventajas garantizando la seguridad en el ecosistema de Rust. Sin embargo, dificulta el desarrollo de ciertas estructuras y programas. Por ejemplo, realizar una lista doblemente encadenada con referencias resultaría muy complejo, y además, otras programaciones de bajo nivel como interacciones directas con partes del sistema operativo son tareas riesgosas. Es por esto que surge la necesidad </a:t>
            </a:r>
            <a:r>
              <a:rPr lang="es-AR" dirty="0" err="1">
                <a:solidFill>
                  <a:srgbClr val="F74C00"/>
                </a:solidFill>
                <a:latin typeface="+mj-lt"/>
              </a:rPr>
              <a:t>Unsafe</a:t>
            </a:r>
            <a:r>
              <a:rPr lang="es-AR" dirty="0">
                <a:solidFill>
                  <a:srgbClr val="F74C00"/>
                </a:solidFill>
                <a:latin typeface="+mj-lt"/>
              </a:rPr>
              <a:t> Rust</a:t>
            </a:r>
            <a:r>
              <a:rPr lang="es-AR" dirty="0">
                <a:latin typeface="+mj-lt"/>
              </a:rPr>
              <a:t>. Al utilizar la palabra reservada “</a:t>
            </a:r>
            <a:r>
              <a:rPr lang="es-AR" dirty="0" err="1">
                <a:latin typeface="+mj-lt"/>
              </a:rPr>
              <a:t>unsafe</a:t>
            </a:r>
            <a:r>
              <a:rPr lang="es-AR" dirty="0">
                <a:latin typeface="+mj-lt"/>
              </a:rPr>
              <a:t>” se puede crear un bloque nuevo que contenga operaciones inseguras, y le comunicamos al compilador que relaje las restricciones para este bloque.</a:t>
            </a:r>
          </a:p>
          <a:p>
            <a:endParaRPr lang="es-AR" dirty="0">
              <a:latin typeface="+mj-lt"/>
            </a:endParaRPr>
          </a:p>
          <a:p>
            <a:r>
              <a:rPr lang="es-AR" dirty="0">
                <a:latin typeface="+mj-lt"/>
              </a:rPr>
              <a:t>Las acciones o cosas que se pueden realizar en bloques </a:t>
            </a:r>
            <a:r>
              <a:rPr lang="es-AR" dirty="0" err="1">
                <a:latin typeface="+mj-lt"/>
              </a:rPr>
              <a:t>unsafe</a:t>
            </a:r>
            <a:r>
              <a:rPr lang="es-AR" dirty="0">
                <a:latin typeface="+mj-lt"/>
              </a:rPr>
              <a:t> y no en </a:t>
            </a:r>
            <a:r>
              <a:rPr lang="es-AR" dirty="0" err="1">
                <a:latin typeface="+mj-lt"/>
              </a:rPr>
              <a:t>Safe</a:t>
            </a:r>
            <a:r>
              <a:rPr lang="es-AR" dirty="0">
                <a:latin typeface="+mj-lt"/>
              </a:rPr>
              <a:t> Rust son:</a:t>
            </a:r>
          </a:p>
          <a:p>
            <a:pPr marL="342900" indent="-342900">
              <a:buFont typeface="+mj-lt"/>
              <a:buAutoNum type="arabicPeriod"/>
            </a:pPr>
            <a:r>
              <a:rPr lang="es-AR" dirty="0" err="1">
                <a:latin typeface="+mj-lt"/>
              </a:rPr>
              <a:t>Dereferenciar</a:t>
            </a:r>
            <a:r>
              <a:rPr lang="es-AR" dirty="0">
                <a:latin typeface="+mj-lt"/>
              </a:rPr>
              <a:t> un </a:t>
            </a:r>
            <a:r>
              <a:rPr lang="es-AR" dirty="0">
                <a:solidFill>
                  <a:srgbClr val="F74C00"/>
                </a:solidFill>
                <a:latin typeface="+mj-lt"/>
              </a:rPr>
              <a:t>raw pointer </a:t>
            </a:r>
            <a:r>
              <a:rPr lang="es-AR" dirty="0">
                <a:latin typeface="+mj-lt"/>
              </a:rPr>
              <a:t>(puntero plano).</a:t>
            </a:r>
          </a:p>
          <a:p>
            <a:pPr marL="342900" indent="-342900">
              <a:buFont typeface="+mj-lt"/>
              <a:buAutoNum type="arabicPeriod"/>
            </a:pPr>
            <a:r>
              <a:rPr lang="es-AR" dirty="0">
                <a:latin typeface="+mj-lt"/>
              </a:rPr>
              <a:t>Llamar a una función o método </a:t>
            </a:r>
            <a:r>
              <a:rPr lang="es-AR" dirty="0" err="1">
                <a:latin typeface="+mj-lt"/>
              </a:rPr>
              <a:t>unsafe</a:t>
            </a:r>
            <a:r>
              <a:rPr lang="es-AR" dirty="0">
                <a:latin typeface="+mj-lt"/>
              </a:rPr>
              <a:t>.</a:t>
            </a:r>
          </a:p>
          <a:p>
            <a:pPr marL="342900" indent="-342900">
              <a:buFont typeface="+mj-lt"/>
              <a:buAutoNum type="arabicPeriod"/>
            </a:pPr>
            <a:r>
              <a:rPr lang="es-AR" dirty="0">
                <a:latin typeface="+mj-lt"/>
              </a:rPr>
              <a:t>Acceder o modificar una variable mutable estática.</a:t>
            </a:r>
          </a:p>
          <a:p>
            <a:pPr marL="342900" indent="-342900">
              <a:buFont typeface="+mj-lt"/>
              <a:buAutoNum type="arabicPeriod"/>
            </a:pPr>
            <a:r>
              <a:rPr lang="es-AR" dirty="0">
                <a:latin typeface="+mj-lt"/>
              </a:rPr>
              <a:t>Implementar una </a:t>
            </a:r>
            <a:r>
              <a:rPr lang="es-AR" dirty="0" err="1">
                <a:latin typeface="+mj-lt"/>
              </a:rPr>
              <a:t>trait</a:t>
            </a:r>
            <a:r>
              <a:rPr lang="es-AR" dirty="0">
                <a:latin typeface="+mj-lt"/>
              </a:rPr>
              <a:t> </a:t>
            </a:r>
            <a:r>
              <a:rPr lang="es-AR" dirty="0" err="1">
                <a:latin typeface="+mj-lt"/>
              </a:rPr>
              <a:t>unsafe</a:t>
            </a:r>
            <a:r>
              <a:rPr lang="es-AR" dirty="0">
                <a:latin typeface="+mj-lt"/>
              </a:rPr>
              <a:t>.</a:t>
            </a:r>
          </a:p>
          <a:p>
            <a:pPr marL="342900" indent="-342900">
              <a:buFont typeface="+mj-lt"/>
              <a:buAutoNum type="arabicPeriod"/>
            </a:pPr>
            <a:r>
              <a:rPr lang="es-AR" dirty="0">
                <a:latin typeface="+mj-lt"/>
              </a:rPr>
              <a:t>Acceder a los campos de uniones</a:t>
            </a:r>
          </a:p>
          <a:p>
            <a:endParaRPr lang="es-AR" dirty="0">
              <a:latin typeface="+mj-lt"/>
            </a:endParaRPr>
          </a:p>
          <a:p>
            <a:r>
              <a:rPr lang="es-AR" dirty="0">
                <a:latin typeface="+mj-lt"/>
              </a:rPr>
              <a:t>Es importante recalcar que utilizar </a:t>
            </a:r>
            <a:r>
              <a:rPr lang="es-AR" dirty="0" err="1">
                <a:latin typeface="+mj-lt"/>
              </a:rPr>
              <a:t>unsafe</a:t>
            </a:r>
            <a:r>
              <a:rPr lang="es-AR" dirty="0">
                <a:latin typeface="+mj-lt"/>
              </a:rPr>
              <a:t> no desactiva el </a:t>
            </a:r>
            <a:r>
              <a:rPr lang="es-AR" dirty="0" err="1">
                <a:latin typeface="+mj-lt"/>
              </a:rPr>
              <a:t>borrow-checker</a:t>
            </a:r>
            <a:r>
              <a:rPr lang="es-AR" dirty="0">
                <a:latin typeface="+mj-lt"/>
              </a:rPr>
              <a:t> ni ninguno de los otros chequeos de seguridad. Si se utilizan referencias de una manera equivocada, el compilador lo mismo generará el error correspondiente.</a:t>
            </a:r>
          </a:p>
          <a:p>
            <a:pPr marL="342900" indent="-342900">
              <a:buFont typeface="+mj-lt"/>
              <a:buAutoNum type="arabicPeriod"/>
            </a:pPr>
            <a:endParaRPr lang="es-AR" dirty="0">
              <a:latin typeface="+mj-lt"/>
            </a:endParaRPr>
          </a:p>
        </p:txBody>
      </p:sp>
    </p:spTree>
    <p:extLst>
      <p:ext uri="{BB962C8B-B14F-4D97-AF65-F5344CB8AC3E}">
        <p14:creationId xmlns:p14="http://schemas.microsoft.com/office/powerpoint/2010/main" val="3523838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1352</TotalTime>
  <Words>2773</Words>
  <Application>Microsoft Office PowerPoint</Application>
  <PresentationFormat>Panorámica</PresentationFormat>
  <Paragraphs>150</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Rockwell</vt:lpstr>
      <vt:lpstr>Office Theme</vt:lpstr>
      <vt:lpstr>Análisis estático extendido de código Rust</vt:lpstr>
      <vt:lpstr>Presentación de PowerPoint</vt:lpstr>
      <vt:lpstr> Unsafe Rust</vt:lpstr>
      <vt:lpstr>Presentación de PowerPoint</vt:lpstr>
      <vt:lpstr>Características principales  de Rust</vt:lpstr>
      <vt:lpstr> Ownership</vt:lpstr>
      <vt:lpstr>Presentación de PowerPoint</vt:lpstr>
      <vt:lpstr> Borrowing</vt:lpstr>
      <vt:lpstr> Unsafe y Raw Pointers</vt:lpstr>
      <vt:lpstr>Presentación de PowerPoint</vt:lpstr>
      <vt:lpstr>Herramienta de análisis estático de código Rust</vt:lpstr>
      <vt:lpstr> El MIR y las etapas de compilación</vt:lpstr>
      <vt:lpstr>Presentación de PowerPoint</vt:lpstr>
      <vt:lpstr>Arquitectura</vt:lpstr>
      <vt:lpstr> Análisis: Stacked Borrows.</vt:lpstr>
      <vt:lpstr>Presentación de PowerPoint</vt:lpstr>
      <vt:lpstr> Análisis: Points-to.</vt:lpstr>
      <vt:lpstr> Análisis de Casteos </vt:lpstr>
      <vt:lpstr>Resultados Ejemplos de funcionamiento</vt:lpstr>
      <vt:lpstr> Ejemplo 1: </vt:lpstr>
      <vt:lpstr> Ejemplo 2: </vt:lpstr>
      <vt:lpstr> Ejemplo 3: </vt:lpstr>
      <vt:lpstr> Ejemplo 4: </vt:lpstr>
      <vt:lpstr>Presentación de PowerPoint</vt:lpstr>
      <vt:lpstr>Conclusiones </vt:lpstr>
      <vt:lpstr> Bibliografía</vt:lpstr>
      <vt:lpstr> 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estático extendido de código Rust</dc:title>
  <dc:creator>Eze Giachero</dc:creator>
  <cp:lastModifiedBy>Eze Giachero</cp:lastModifiedBy>
  <cp:revision>29</cp:revision>
  <dcterms:created xsi:type="dcterms:W3CDTF">2023-05-22T14:11:18Z</dcterms:created>
  <dcterms:modified xsi:type="dcterms:W3CDTF">2023-05-31T00:28:40Z</dcterms:modified>
</cp:coreProperties>
</file>