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Martel Heavy" charset="1" panose="00000A00000000000000"/>
      <p:regular r:id="rId20"/>
    </p:embeddedFont>
    <p:embeddedFont>
      <p:font typeface="Assistant" charset="1" panose="00000500000000000000"/>
      <p:regular r:id="rId21"/>
    </p:embeddedFont>
    <p:embeddedFont>
      <p:font typeface="Martel" charset="1" panose="00000500000000000000"/>
      <p:regular r:id="rId22"/>
    </p:embeddedFont>
    <p:embeddedFont>
      <p:font typeface="Assistant Semi-Bold" charset="1" panose="00000700000000000000"/>
      <p:regular r:id="rId23"/>
    </p:embeddedFont>
    <p:embeddedFont>
      <p:font typeface="Assistant Bold" charset="1" panose="000008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26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jpe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854617">
            <a:off x="12251649" y="-1747591"/>
            <a:ext cx="5295061" cy="13691357"/>
            <a:chOff x="0" y="0"/>
            <a:chExt cx="1394584" cy="36059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4584" cy="3605954"/>
            </a:xfrm>
            <a:custGeom>
              <a:avLst/>
              <a:gdLst/>
              <a:ahLst/>
              <a:cxnLst/>
              <a:rect r="r" b="b" t="t" l="l"/>
              <a:pathLst>
                <a:path h="3605954" w="1394584">
                  <a:moveTo>
                    <a:pt x="0" y="0"/>
                  </a:moveTo>
                  <a:lnTo>
                    <a:pt x="1394584" y="0"/>
                  </a:lnTo>
                  <a:lnTo>
                    <a:pt x="1394584" y="3605954"/>
                  </a:lnTo>
                  <a:lnTo>
                    <a:pt x="0" y="360595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4584" cy="36440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445688" y="2462171"/>
            <a:ext cx="842312" cy="5362658"/>
            <a:chOff x="0" y="0"/>
            <a:chExt cx="221844" cy="141238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1844" cy="1412387"/>
            </a:xfrm>
            <a:custGeom>
              <a:avLst/>
              <a:gdLst/>
              <a:ahLst/>
              <a:cxnLst/>
              <a:rect r="r" b="b" t="t" l="l"/>
              <a:pathLst>
                <a:path h="1412387" w="221844">
                  <a:moveTo>
                    <a:pt x="0" y="0"/>
                  </a:moveTo>
                  <a:lnTo>
                    <a:pt x="221844" y="0"/>
                  </a:lnTo>
                  <a:lnTo>
                    <a:pt x="221844" y="1412387"/>
                  </a:lnTo>
                  <a:lnTo>
                    <a:pt x="0" y="141238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21844" cy="1450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942586" y="2781009"/>
            <a:ext cx="8125078" cy="4801183"/>
          </a:xfrm>
          <a:custGeom>
            <a:avLst/>
            <a:gdLst/>
            <a:ahLst/>
            <a:cxnLst/>
            <a:rect r="r" b="b" t="t" l="l"/>
            <a:pathLst>
              <a:path h="4801183" w="8125078">
                <a:moveTo>
                  <a:pt x="0" y="0"/>
                </a:moveTo>
                <a:lnTo>
                  <a:pt x="8125079" y="0"/>
                </a:lnTo>
                <a:lnTo>
                  <a:pt x="8125079" y="4801182"/>
                </a:lnTo>
                <a:lnTo>
                  <a:pt x="0" y="4801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766029" y="2552683"/>
            <a:ext cx="9493271" cy="2235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01"/>
              </a:lnSpc>
            </a:pPr>
            <a:r>
              <a:rPr lang="en-US" b="true" sz="6900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Deepfake Detection Application</a:t>
            </a:r>
          </a:p>
        </p:txBody>
      </p:sp>
      <p:sp>
        <p:nvSpPr>
          <p:cNvPr name="AutoShape 10" id="10"/>
          <p:cNvSpPr/>
          <p:nvPr/>
        </p:nvSpPr>
        <p:spPr>
          <a:xfrm rot="3487">
            <a:off x="1028717" y="7539329"/>
            <a:ext cx="9389421" cy="0"/>
          </a:xfrm>
          <a:prstGeom prst="line">
            <a:avLst/>
          </a:prstGeom>
          <a:ln cap="flat" w="38100">
            <a:solidFill>
              <a:srgbClr val="243E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1308256" y="4721716"/>
            <a:ext cx="595104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Members: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86209" y="5188441"/>
            <a:ext cx="3773091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Fong Jin Xuan A24CS0074</a:t>
            </a:r>
          </a:p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Eii Zhi Hui A24CS0246</a:t>
            </a:r>
          </a:p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Qian Wen Jun A24CS4032</a:t>
            </a:r>
          </a:p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Lau Zhi Ying A24CS5020</a:t>
            </a:r>
          </a:p>
          <a:p>
            <a:pPr algn="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ssistant"/>
                <a:ea typeface="Assistant"/>
                <a:cs typeface="Assistant"/>
                <a:sym typeface="Assistant"/>
              </a:rPr>
              <a:t>Lee Jian Yi A24CS5075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63626"/>
            <a:ext cx="18288000" cy="3323374"/>
            <a:chOff x="0" y="0"/>
            <a:chExt cx="4816593" cy="8752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75292"/>
            </a:xfrm>
            <a:custGeom>
              <a:avLst/>
              <a:gdLst/>
              <a:ahLst/>
              <a:cxnLst/>
              <a:rect r="r" b="b" t="t" l="l"/>
              <a:pathLst>
                <a:path h="87529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75292"/>
                  </a:lnTo>
                  <a:lnTo>
                    <a:pt x="0" y="875292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133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253869" y="2180113"/>
            <a:ext cx="7780262" cy="5672518"/>
          </a:xfrm>
          <a:custGeom>
            <a:avLst/>
            <a:gdLst/>
            <a:ahLst/>
            <a:cxnLst/>
            <a:rect r="r" b="b" t="t" l="l"/>
            <a:pathLst>
              <a:path h="5672518" w="7780262">
                <a:moveTo>
                  <a:pt x="0" y="0"/>
                </a:moveTo>
                <a:lnTo>
                  <a:pt x="7780262" y="0"/>
                </a:lnTo>
                <a:lnTo>
                  <a:pt x="7780262" y="5672518"/>
                </a:lnTo>
                <a:lnTo>
                  <a:pt x="0" y="56725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72000" y="904875"/>
            <a:ext cx="9144000" cy="1110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5"/>
              </a:lnSpc>
            </a:pPr>
            <a:r>
              <a:rPr lang="en-US" b="true" sz="6525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Phase 4: Prototype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46601" y="8330180"/>
            <a:ext cx="12518956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b="true" sz="3599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After coming out with the idea, a prototype is built using Figma.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095953" cy="10287000"/>
            <a:chOff x="0" y="0"/>
            <a:chExt cx="18688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889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68893">
                  <a:moveTo>
                    <a:pt x="0" y="0"/>
                  </a:moveTo>
                  <a:lnTo>
                    <a:pt x="1868893" y="0"/>
                  </a:lnTo>
                  <a:lnTo>
                    <a:pt x="186889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688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36721" y="1222557"/>
            <a:ext cx="3598464" cy="6820228"/>
          </a:xfrm>
          <a:custGeom>
            <a:avLst/>
            <a:gdLst/>
            <a:ahLst/>
            <a:cxnLst/>
            <a:rect r="r" b="b" t="t" l="l"/>
            <a:pathLst>
              <a:path h="6820228" w="3598464">
                <a:moveTo>
                  <a:pt x="0" y="0"/>
                </a:moveTo>
                <a:lnTo>
                  <a:pt x="3598464" y="0"/>
                </a:lnTo>
                <a:lnTo>
                  <a:pt x="3598464" y="6820229"/>
                </a:lnTo>
                <a:lnTo>
                  <a:pt x="0" y="6820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31716" y="1248772"/>
            <a:ext cx="3832369" cy="6767800"/>
          </a:xfrm>
          <a:custGeom>
            <a:avLst/>
            <a:gdLst/>
            <a:ahLst/>
            <a:cxnLst/>
            <a:rect r="r" b="b" t="t" l="l"/>
            <a:pathLst>
              <a:path h="6767800" w="3832369">
                <a:moveTo>
                  <a:pt x="0" y="0"/>
                </a:moveTo>
                <a:lnTo>
                  <a:pt x="3832369" y="0"/>
                </a:lnTo>
                <a:lnTo>
                  <a:pt x="3832369" y="6767800"/>
                </a:lnTo>
                <a:lnTo>
                  <a:pt x="0" y="676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28112" y="1216089"/>
            <a:ext cx="3544581" cy="6833165"/>
          </a:xfrm>
          <a:custGeom>
            <a:avLst/>
            <a:gdLst/>
            <a:ahLst/>
            <a:cxnLst/>
            <a:rect r="r" b="b" t="t" l="l"/>
            <a:pathLst>
              <a:path h="6833165" w="3544581">
                <a:moveTo>
                  <a:pt x="0" y="0"/>
                </a:moveTo>
                <a:lnTo>
                  <a:pt x="3544582" y="0"/>
                </a:lnTo>
                <a:lnTo>
                  <a:pt x="3544582" y="6833165"/>
                </a:lnTo>
                <a:lnTo>
                  <a:pt x="0" y="68331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227974"/>
            <a:ext cx="3638989" cy="6809396"/>
          </a:xfrm>
          <a:custGeom>
            <a:avLst/>
            <a:gdLst/>
            <a:ahLst/>
            <a:cxnLst/>
            <a:rect r="r" b="b" t="t" l="l"/>
            <a:pathLst>
              <a:path h="6809396" w="3638989">
                <a:moveTo>
                  <a:pt x="0" y="0"/>
                </a:moveTo>
                <a:lnTo>
                  <a:pt x="3638989" y="0"/>
                </a:lnTo>
                <a:lnTo>
                  <a:pt x="3638989" y="6809396"/>
                </a:lnTo>
                <a:lnTo>
                  <a:pt x="0" y="68093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522586" y="8147050"/>
            <a:ext cx="11736714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100"/>
              </a:lnSpc>
            </a:pPr>
            <a:r>
              <a:rPr lang="en-US" b="true" sz="6500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Application Prototype</a:t>
            </a:r>
          </a:p>
        </p:txBody>
      </p:sp>
    </p:spTree>
  </p:cSld>
  <p:clrMapOvr>
    <a:masterClrMapping/>
  </p:clrMapOvr>
  <p:transition spd="slow">
    <p:push dir="d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267800">
            <a:off x="-3727278" y="7325331"/>
            <a:ext cx="18966276" cy="7392511"/>
            <a:chOff x="0" y="0"/>
            <a:chExt cx="4995233" cy="1946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95233" cy="1946999"/>
            </a:xfrm>
            <a:custGeom>
              <a:avLst/>
              <a:gdLst/>
              <a:ahLst/>
              <a:cxnLst/>
              <a:rect r="r" b="b" t="t" l="l"/>
              <a:pathLst>
                <a:path h="1946999" w="4995233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95233" cy="1985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011311" y="1920167"/>
            <a:ext cx="5157332" cy="6446665"/>
          </a:xfrm>
          <a:custGeom>
            <a:avLst/>
            <a:gdLst/>
            <a:ahLst/>
            <a:cxnLst/>
            <a:rect r="r" b="b" t="t" l="l"/>
            <a:pathLst>
              <a:path h="6446665" w="5157332">
                <a:moveTo>
                  <a:pt x="0" y="0"/>
                </a:moveTo>
                <a:lnTo>
                  <a:pt x="5157332" y="0"/>
                </a:lnTo>
                <a:lnTo>
                  <a:pt x="5157332" y="6446666"/>
                </a:lnTo>
                <a:lnTo>
                  <a:pt x="0" y="64466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174" t="0" r="-782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68643" y="1920167"/>
            <a:ext cx="5157332" cy="6446665"/>
          </a:xfrm>
          <a:custGeom>
            <a:avLst/>
            <a:gdLst/>
            <a:ahLst/>
            <a:cxnLst/>
            <a:rect r="r" b="b" t="t" l="l"/>
            <a:pathLst>
              <a:path h="6446665" w="5157332">
                <a:moveTo>
                  <a:pt x="0" y="0"/>
                </a:moveTo>
                <a:lnTo>
                  <a:pt x="5157332" y="0"/>
                </a:lnTo>
                <a:lnTo>
                  <a:pt x="5157332" y="6446666"/>
                </a:lnTo>
                <a:lnTo>
                  <a:pt x="0" y="64466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183" t="0" r="-981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610418"/>
            <a:ext cx="5760695" cy="1028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5"/>
              </a:lnSpc>
            </a:pPr>
            <a:r>
              <a:rPr lang="en-US" sz="6500" b="tru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Phase 5: Test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8300158"/>
            <a:ext cx="7160751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39"/>
              </a:lnSpc>
            </a:pPr>
            <a:r>
              <a:rPr lang="en-US" b="true" sz="3599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Feedbacks from users are gathered.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267800">
            <a:off x="-3727278" y="7325331"/>
            <a:ext cx="18966276" cy="7392511"/>
            <a:chOff x="0" y="0"/>
            <a:chExt cx="4995233" cy="1946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95233" cy="1946999"/>
            </a:xfrm>
            <a:custGeom>
              <a:avLst/>
              <a:gdLst/>
              <a:ahLst/>
              <a:cxnLst/>
              <a:rect r="r" b="b" t="t" l="l"/>
              <a:pathLst>
                <a:path h="1946999" w="4995233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95233" cy="1985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814136"/>
            <a:ext cx="7811892" cy="4658728"/>
          </a:xfrm>
          <a:custGeom>
            <a:avLst/>
            <a:gdLst/>
            <a:ahLst/>
            <a:cxnLst/>
            <a:rect r="r" b="b" t="t" l="l"/>
            <a:pathLst>
              <a:path h="4658728" w="7811892">
                <a:moveTo>
                  <a:pt x="0" y="0"/>
                </a:moveTo>
                <a:lnTo>
                  <a:pt x="7811892" y="0"/>
                </a:lnTo>
                <a:lnTo>
                  <a:pt x="7811892" y="4658728"/>
                </a:lnTo>
                <a:lnTo>
                  <a:pt x="0" y="46587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379228" y="2852818"/>
            <a:ext cx="7034817" cy="138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64"/>
              </a:lnSpc>
            </a:pPr>
            <a:r>
              <a:rPr lang="en-US" b="true" sz="8712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87819" y="4175540"/>
            <a:ext cx="8417635" cy="3166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39"/>
              </a:lnSpc>
            </a:pPr>
            <a:r>
              <a:rPr lang="en-US" b="true" sz="3599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We had the opportunity to design a product and produce relevant prototype from this project. We hope to benefit ourselves with this experience in our future projects and career.</a:t>
            </a:r>
          </a:p>
        </p:txBody>
      </p:sp>
    </p:spTree>
  </p:cSld>
  <p:clrMapOvr>
    <a:masterClrMapping/>
  </p:clrMapOvr>
  <p:transition spd="slow">
    <p:push dir="r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90638">
            <a:off x="6557259" y="-1590756"/>
            <a:ext cx="4419788" cy="12571033"/>
            <a:chOff x="0" y="0"/>
            <a:chExt cx="1164059" cy="33108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4059" cy="3310889"/>
            </a:xfrm>
            <a:custGeom>
              <a:avLst/>
              <a:gdLst/>
              <a:ahLst/>
              <a:cxnLst/>
              <a:rect r="r" b="b" t="t" l="l"/>
              <a:pathLst>
                <a:path h="3310889" w="1164059">
                  <a:moveTo>
                    <a:pt x="0" y="0"/>
                  </a:moveTo>
                  <a:lnTo>
                    <a:pt x="1164059" y="0"/>
                  </a:lnTo>
                  <a:lnTo>
                    <a:pt x="1164059" y="3310889"/>
                  </a:lnTo>
                  <a:lnTo>
                    <a:pt x="0" y="33108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64059" cy="33489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347430" y="3427556"/>
            <a:ext cx="7593140" cy="5315198"/>
          </a:xfrm>
          <a:custGeom>
            <a:avLst/>
            <a:gdLst/>
            <a:ahLst/>
            <a:cxnLst/>
            <a:rect r="r" b="b" t="t" l="l"/>
            <a:pathLst>
              <a:path h="5315198" w="7593140">
                <a:moveTo>
                  <a:pt x="0" y="0"/>
                </a:moveTo>
                <a:lnTo>
                  <a:pt x="7593140" y="0"/>
                </a:lnTo>
                <a:lnTo>
                  <a:pt x="7593140" y="5315198"/>
                </a:lnTo>
                <a:lnTo>
                  <a:pt x="0" y="5315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11591" y="1306121"/>
            <a:ext cx="7864818" cy="1798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670"/>
              </a:lnSpc>
            </a:pPr>
            <a:r>
              <a:rPr lang="en-US" b="true" sz="10478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Thank you!</a:t>
            </a:r>
          </a:p>
        </p:txBody>
      </p:sp>
      <p:sp>
        <p:nvSpPr>
          <p:cNvPr name="AutoShape 7" id="7"/>
          <p:cNvSpPr/>
          <p:nvPr/>
        </p:nvSpPr>
        <p:spPr>
          <a:xfrm>
            <a:off x="4449292" y="8742754"/>
            <a:ext cx="9389416" cy="9525"/>
          </a:xfrm>
          <a:prstGeom prst="line">
            <a:avLst/>
          </a:prstGeom>
          <a:ln cap="flat" w="38100">
            <a:solidFill>
              <a:srgbClr val="243E4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slow">
    <p:cover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3209">
            <a:off x="-2003455" y="6597304"/>
            <a:ext cx="21881704" cy="10065584"/>
          </a:xfrm>
          <a:custGeom>
            <a:avLst/>
            <a:gdLst/>
            <a:ahLst/>
            <a:cxnLst/>
            <a:rect r="r" b="b" t="t" l="l"/>
            <a:pathLst>
              <a:path h="10065584" w="21881704">
                <a:moveTo>
                  <a:pt x="0" y="0"/>
                </a:moveTo>
                <a:lnTo>
                  <a:pt x="21881704" y="0"/>
                </a:lnTo>
                <a:lnTo>
                  <a:pt x="21881704" y="10065584"/>
                </a:lnTo>
                <a:lnTo>
                  <a:pt x="0" y="10065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72177" y="1853842"/>
            <a:ext cx="8664791" cy="7404458"/>
          </a:xfrm>
          <a:custGeom>
            <a:avLst/>
            <a:gdLst/>
            <a:ahLst/>
            <a:cxnLst/>
            <a:rect r="r" b="b" t="t" l="l"/>
            <a:pathLst>
              <a:path h="7404458" w="8664791">
                <a:moveTo>
                  <a:pt x="0" y="0"/>
                </a:moveTo>
                <a:lnTo>
                  <a:pt x="8664791" y="0"/>
                </a:lnTo>
                <a:lnTo>
                  <a:pt x="8664791" y="7404458"/>
                </a:lnTo>
                <a:lnTo>
                  <a:pt x="0" y="74044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110444"/>
            <a:ext cx="7488529" cy="1492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97"/>
              </a:lnSpc>
            </a:pPr>
            <a:r>
              <a:rPr lang="en-US" sz="8712" b="tru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741331"/>
            <a:ext cx="7343477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Martel"/>
                <a:ea typeface="Martel"/>
                <a:cs typeface="Martel"/>
                <a:sym typeface="Martel"/>
              </a:rPr>
              <a:t>What is </a:t>
            </a:r>
          </a:p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Martel"/>
                <a:ea typeface="Martel"/>
                <a:cs typeface="Martel"/>
                <a:sym typeface="Martel"/>
              </a:rPr>
              <a:t>design thinking?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54635" y="3999592"/>
            <a:ext cx="5784223" cy="3901721"/>
          </a:xfrm>
          <a:custGeom>
            <a:avLst/>
            <a:gdLst/>
            <a:ahLst/>
            <a:cxnLst/>
            <a:rect r="r" b="b" t="t" l="l"/>
            <a:pathLst>
              <a:path h="3901721" w="5784223">
                <a:moveTo>
                  <a:pt x="0" y="0"/>
                </a:moveTo>
                <a:lnTo>
                  <a:pt x="5784223" y="0"/>
                </a:lnTo>
                <a:lnTo>
                  <a:pt x="5784223" y="3901721"/>
                </a:lnTo>
                <a:lnTo>
                  <a:pt x="0" y="39017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995532">
            <a:off x="7332280" y="8781844"/>
            <a:ext cx="12504578" cy="4545584"/>
            <a:chOff x="0" y="0"/>
            <a:chExt cx="3293387" cy="11971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93387" cy="1197191"/>
            </a:xfrm>
            <a:custGeom>
              <a:avLst/>
              <a:gdLst/>
              <a:ahLst/>
              <a:cxnLst/>
              <a:rect r="r" b="b" t="t" l="l"/>
              <a:pathLst>
                <a:path h="1197191" w="3293387">
                  <a:moveTo>
                    <a:pt x="0" y="0"/>
                  </a:moveTo>
                  <a:lnTo>
                    <a:pt x="3293387" y="0"/>
                  </a:lnTo>
                  <a:lnTo>
                    <a:pt x="3293387" y="1197191"/>
                  </a:lnTo>
                  <a:lnTo>
                    <a:pt x="0" y="1197191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93387" cy="12352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130280" y="4247339"/>
            <a:ext cx="5137834" cy="3406228"/>
            <a:chOff x="0" y="0"/>
            <a:chExt cx="6850445" cy="454163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3197543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39"/>
                </a:lnSpc>
              </a:pPr>
              <a:r>
                <a:rPr lang="en-US" sz="3599" b="true">
                  <a:solidFill>
                    <a:srgbClr val="000000"/>
                  </a:solidFill>
                  <a:latin typeface="Assistant Semi-Bold"/>
                  <a:ea typeface="Assistant Semi-Bold"/>
                  <a:cs typeface="Assistant Semi-Bold"/>
                  <a:sym typeface="Assistant Semi-Bold"/>
                </a:rPr>
                <a:t>4: Prototype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633479"/>
              <a:ext cx="1701165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39"/>
                </a:lnSpc>
              </a:pPr>
              <a:r>
                <a:rPr lang="en-US" sz="3599" b="true">
                  <a:solidFill>
                    <a:srgbClr val="000000"/>
                  </a:solidFill>
                  <a:latin typeface="Assistant Semi-Bold"/>
                  <a:ea typeface="Assistant Semi-Bold"/>
                  <a:cs typeface="Assistant Semi-Bold"/>
                  <a:sym typeface="Assistant Semi-Bold"/>
                </a:rPr>
                <a:t>5: Test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58329"/>
              <a:ext cx="6850445" cy="1083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Assistant"/>
                  <a:ea typeface="Assistant"/>
                  <a:cs typeface="Assistant"/>
                  <a:sym typeface="Assistant"/>
                </a:rPr>
                <a:t>Make a scale-down version product to test ideas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457709"/>
              <a:ext cx="6482993" cy="1083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Assistant"/>
                  <a:ea typeface="Assistant"/>
                  <a:cs typeface="Assistant"/>
                  <a:sym typeface="Assistant"/>
                </a:rPr>
                <a:t>Prototypes are tested by real users to gather feedback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1598704"/>
            <a:ext cx="16142498" cy="130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5"/>
              </a:lnSpc>
            </a:pPr>
            <a:r>
              <a:rPr lang="en-US" sz="3477">
                <a:solidFill>
                  <a:srgbClr val="000000"/>
                </a:solidFill>
                <a:latin typeface="Martel"/>
                <a:ea typeface="Martel"/>
                <a:cs typeface="Martel"/>
                <a:sym typeface="Martel"/>
              </a:rPr>
              <a:t>Design thinking is an approach to problem-solving that is </a:t>
            </a:r>
            <a:r>
              <a:rPr lang="en-US" sz="3477">
                <a:solidFill>
                  <a:srgbClr val="BD7D49"/>
                </a:solidFill>
                <a:latin typeface="Martel"/>
                <a:ea typeface="Martel"/>
                <a:cs typeface="Martel"/>
                <a:sym typeface="Martel"/>
              </a:rPr>
              <a:t>user-centric</a:t>
            </a:r>
            <a:r>
              <a:rPr lang="en-US" sz="3477">
                <a:solidFill>
                  <a:srgbClr val="000000"/>
                </a:solidFill>
                <a:latin typeface="Martel"/>
                <a:ea typeface="Martel"/>
                <a:cs typeface="Martel"/>
                <a:sym typeface="Martel"/>
              </a:rPr>
              <a:t>. It often involves </a:t>
            </a:r>
            <a:r>
              <a:rPr lang="en-US" sz="3477">
                <a:solidFill>
                  <a:srgbClr val="BD7D49"/>
                </a:solidFill>
                <a:latin typeface="Martel"/>
                <a:ea typeface="Martel"/>
                <a:cs typeface="Martel"/>
                <a:sym typeface="Martel"/>
              </a:rPr>
              <a:t>five phases</a:t>
            </a:r>
            <a:r>
              <a:rPr lang="en-US" sz="3477">
                <a:solidFill>
                  <a:srgbClr val="000000"/>
                </a:solidFill>
                <a:latin typeface="Martel"/>
                <a:ea typeface="Martel"/>
                <a:cs typeface="Martel"/>
                <a:sym typeface="Martel"/>
              </a:rPr>
              <a:t>: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3365017"/>
            <a:ext cx="5225935" cy="5170872"/>
            <a:chOff x="0" y="0"/>
            <a:chExt cx="6967914" cy="6894495"/>
          </a:xfrm>
        </p:grpSpPr>
        <p:sp>
          <p:nvSpPr>
            <p:cNvPr name="TextBox 13" id="13"/>
            <p:cNvSpPr txBox="true"/>
            <p:nvPr/>
          </p:nvSpPr>
          <p:spPr>
            <a:xfrm rot="60000">
              <a:off x="6599" y="-27336"/>
              <a:ext cx="4513898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39"/>
                </a:lnSpc>
              </a:pPr>
              <a:r>
                <a:rPr lang="en-US" sz="3599" b="true">
                  <a:solidFill>
                    <a:srgbClr val="000000"/>
                  </a:solidFill>
                  <a:latin typeface="Assistant Semi-Bold"/>
                  <a:ea typeface="Assistant Semi-Bold"/>
                  <a:cs typeface="Assistant Semi-Bold"/>
                  <a:sym typeface="Assistant Semi-Bold"/>
                </a:rPr>
                <a:t>1: Empathize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827354"/>
              <a:ext cx="2261394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39"/>
                </a:lnSpc>
              </a:pPr>
              <a:r>
                <a:rPr lang="en-US" sz="3599" b="true">
                  <a:solidFill>
                    <a:srgbClr val="000000"/>
                  </a:solidFill>
                  <a:latin typeface="Assistant Semi-Bold"/>
                  <a:ea typeface="Assistant Semi-Bold"/>
                  <a:cs typeface="Assistant Semi-Bold"/>
                  <a:sym typeface="Assistant Semi-Bold"/>
                </a:rPr>
                <a:t>2: Define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785423"/>
              <a:ext cx="6850445" cy="11313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Assistant"/>
                  <a:ea typeface="Assistant"/>
                  <a:cs typeface="Assistant"/>
                  <a:sym typeface="Assistant"/>
                </a:rPr>
                <a:t>Understanding target audience’s need and objectives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3600784"/>
              <a:ext cx="6850445" cy="1083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Assistant"/>
                  <a:ea typeface="Assistant"/>
                  <a:cs typeface="Assistant"/>
                  <a:sym typeface="Assistant"/>
                </a:rPr>
                <a:t>Define core problem after gathering information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5595937"/>
              <a:ext cx="2236946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39"/>
                </a:lnSpc>
              </a:pPr>
              <a:r>
                <a:rPr lang="en-US" sz="3599" b="true">
                  <a:solidFill>
                    <a:srgbClr val="000000"/>
                  </a:solidFill>
                  <a:latin typeface="Assistant Semi-Bold"/>
                  <a:ea typeface="Assistant Semi-Bold"/>
                  <a:cs typeface="Assistant Semi-Bold"/>
                  <a:sym typeface="Assistant Semi-Bold"/>
                </a:rPr>
                <a:t>3: Ideate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6369367"/>
              <a:ext cx="6967914" cy="5251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400">
                  <a:solidFill>
                    <a:srgbClr val="000000"/>
                  </a:solidFill>
                  <a:latin typeface="Assistant"/>
                  <a:ea typeface="Assistant"/>
                  <a:cs typeface="Assistant"/>
                  <a:sym typeface="Assistant"/>
                </a:rPr>
                <a:t>Brainstorm sessions to explore solutions</a:t>
              </a:r>
            </a:p>
          </p:txBody>
        </p:sp>
      </p:grpSp>
    </p:spTree>
  </p:cSld>
  <p:clrMapOvr>
    <a:masterClrMapping/>
  </p:clrMapOvr>
  <p:transition spd="slow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989517">
            <a:off x="-3355734" y="7933313"/>
            <a:ext cx="18966276" cy="7392511"/>
            <a:chOff x="0" y="0"/>
            <a:chExt cx="4995233" cy="1946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95233" cy="1946999"/>
            </a:xfrm>
            <a:custGeom>
              <a:avLst/>
              <a:gdLst/>
              <a:ahLst/>
              <a:cxnLst/>
              <a:rect r="r" b="b" t="t" l="l"/>
              <a:pathLst>
                <a:path h="1946999" w="4995233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95233" cy="1985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989517">
            <a:off x="-4673027" y="8845285"/>
            <a:ext cx="18966276" cy="7392511"/>
            <a:chOff x="0" y="0"/>
            <a:chExt cx="4995233" cy="19469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95233" cy="1946999"/>
            </a:xfrm>
            <a:custGeom>
              <a:avLst/>
              <a:gdLst/>
              <a:ahLst/>
              <a:cxnLst/>
              <a:rect r="r" b="b" t="t" l="l"/>
              <a:pathLst>
                <a:path h="1946999" w="4995233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243E4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995233" cy="1985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805906">
            <a:off x="1159" y="2025722"/>
            <a:ext cx="6044986" cy="7664007"/>
          </a:xfrm>
          <a:custGeom>
            <a:avLst/>
            <a:gdLst/>
            <a:ahLst/>
            <a:cxnLst/>
            <a:rect r="r" b="b" t="t" l="l"/>
            <a:pathLst>
              <a:path h="7664007" w="6044986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53596" y="3345064"/>
            <a:ext cx="5798881" cy="149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197"/>
              </a:lnSpc>
            </a:pPr>
            <a:r>
              <a:rPr lang="en-US" b="true" sz="8712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Big Data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53596" y="5261169"/>
            <a:ext cx="10405704" cy="198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55"/>
              </a:lnSpc>
            </a:pPr>
            <a:r>
              <a:rPr lang="en-US" sz="3477">
                <a:solidFill>
                  <a:srgbClr val="000000"/>
                </a:solidFill>
                <a:latin typeface="Martel"/>
                <a:ea typeface="Martel"/>
                <a:cs typeface="Martel"/>
                <a:sym typeface="Martel"/>
              </a:rPr>
              <a:t>A </a:t>
            </a:r>
            <a:r>
              <a:rPr lang="en-US" sz="3477">
                <a:solidFill>
                  <a:srgbClr val="BD7D49"/>
                </a:solidFill>
                <a:latin typeface="Martel"/>
                <a:ea typeface="Martel"/>
                <a:cs typeface="Martel"/>
                <a:sym typeface="Martel"/>
              </a:rPr>
              <a:t>large diverse collection</a:t>
            </a:r>
            <a:r>
              <a:rPr lang="en-US" sz="3477">
                <a:solidFill>
                  <a:srgbClr val="000000"/>
                </a:solidFill>
                <a:latin typeface="Martel"/>
                <a:ea typeface="Martel"/>
                <a:cs typeface="Martel"/>
                <a:sym typeface="Martel"/>
              </a:rPr>
              <a:t> of structured, semi-structured and unstructured data that </a:t>
            </a:r>
            <a:r>
              <a:rPr lang="en-US" sz="3477">
                <a:solidFill>
                  <a:srgbClr val="BD7D49"/>
                </a:solidFill>
                <a:latin typeface="Martel"/>
                <a:ea typeface="Martel"/>
                <a:cs typeface="Martel"/>
                <a:sym typeface="Martel"/>
              </a:rPr>
              <a:t>grows exponentially</a:t>
            </a:r>
            <a:r>
              <a:rPr lang="en-US" sz="3477">
                <a:solidFill>
                  <a:srgbClr val="000000"/>
                </a:solidFill>
                <a:latin typeface="Martel"/>
                <a:ea typeface="Martel"/>
                <a:cs typeface="Martel"/>
                <a:sym typeface="Martel"/>
              </a:rPr>
              <a:t> over time.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53596" y="2713239"/>
            <a:ext cx="882508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Martel"/>
                <a:ea typeface="Martel"/>
                <a:cs typeface="Martel"/>
                <a:sym typeface="Martel"/>
              </a:rPr>
              <a:t>Related terms: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989517">
            <a:off x="-3355734" y="7933313"/>
            <a:ext cx="18966276" cy="7392511"/>
            <a:chOff x="0" y="0"/>
            <a:chExt cx="4995233" cy="1946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95233" cy="1946999"/>
            </a:xfrm>
            <a:custGeom>
              <a:avLst/>
              <a:gdLst/>
              <a:ahLst/>
              <a:cxnLst/>
              <a:rect r="r" b="b" t="t" l="l"/>
              <a:pathLst>
                <a:path h="1946999" w="4995233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95233" cy="1985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989517">
            <a:off x="-4673027" y="8845285"/>
            <a:ext cx="18966276" cy="7392511"/>
            <a:chOff x="0" y="0"/>
            <a:chExt cx="4995233" cy="19469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95233" cy="1946999"/>
            </a:xfrm>
            <a:custGeom>
              <a:avLst/>
              <a:gdLst/>
              <a:ahLst/>
              <a:cxnLst/>
              <a:rect r="r" b="b" t="t" l="l"/>
              <a:pathLst>
                <a:path h="1946999" w="4995233">
                  <a:moveTo>
                    <a:pt x="0" y="0"/>
                  </a:moveTo>
                  <a:lnTo>
                    <a:pt x="4995233" y="0"/>
                  </a:lnTo>
                  <a:lnTo>
                    <a:pt x="4995233" y="1946999"/>
                  </a:lnTo>
                  <a:lnTo>
                    <a:pt x="0" y="1946999"/>
                  </a:lnTo>
                  <a:close/>
                </a:path>
              </a:pathLst>
            </a:custGeom>
            <a:solidFill>
              <a:srgbClr val="243E4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995233" cy="19850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805906">
            <a:off x="1159" y="2025722"/>
            <a:ext cx="6044986" cy="7664007"/>
          </a:xfrm>
          <a:custGeom>
            <a:avLst/>
            <a:gdLst/>
            <a:ahLst/>
            <a:cxnLst/>
            <a:rect r="r" b="b" t="t" l="l"/>
            <a:pathLst>
              <a:path h="7664007" w="6044986">
                <a:moveTo>
                  <a:pt x="0" y="0"/>
                </a:moveTo>
                <a:lnTo>
                  <a:pt x="6044985" y="0"/>
                </a:lnTo>
                <a:lnTo>
                  <a:pt x="6044985" y="7664007"/>
                </a:lnTo>
                <a:lnTo>
                  <a:pt x="0" y="766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53596" y="3030670"/>
            <a:ext cx="10819406" cy="2692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629"/>
              </a:lnSpc>
            </a:pPr>
            <a:r>
              <a:rPr lang="en-US" b="true" sz="8712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Artificial Intelligence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53596" y="6095227"/>
            <a:ext cx="10405704" cy="198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55"/>
              </a:lnSpc>
            </a:pPr>
            <a:r>
              <a:rPr lang="en-US" sz="3477">
                <a:solidFill>
                  <a:srgbClr val="000000"/>
                </a:solidFill>
                <a:latin typeface="Martel"/>
                <a:ea typeface="Martel"/>
                <a:cs typeface="Martel"/>
                <a:sym typeface="Martel"/>
              </a:rPr>
              <a:t>A technology that enable machines to </a:t>
            </a:r>
            <a:r>
              <a:rPr lang="en-US" sz="3477">
                <a:solidFill>
                  <a:srgbClr val="BD7D49"/>
                </a:solidFill>
                <a:latin typeface="Martel"/>
                <a:ea typeface="Martel"/>
                <a:cs typeface="Martel"/>
                <a:sym typeface="Martel"/>
              </a:rPr>
              <a:t>simulate human intelligence</a:t>
            </a:r>
            <a:r>
              <a:rPr lang="en-US" sz="3477">
                <a:solidFill>
                  <a:srgbClr val="000000"/>
                </a:solidFill>
                <a:latin typeface="Martel"/>
                <a:ea typeface="Martel"/>
                <a:cs typeface="Martel"/>
                <a:sym typeface="Martel"/>
              </a:rPr>
              <a:t> such as learning, problem solving and comprehension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53596" y="2132145"/>
            <a:ext cx="882508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Martel"/>
                <a:ea typeface="Martel"/>
                <a:cs typeface="Martel"/>
                <a:sym typeface="Martel"/>
              </a:rPr>
              <a:t>Related terms: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5004806" y="-1959589"/>
            <a:ext cx="8458192" cy="20789689"/>
            <a:chOff x="0" y="0"/>
            <a:chExt cx="2227672" cy="54754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27672" cy="5475474"/>
            </a:xfrm>
            <a:custGeom>
              <a:avLst/>
              <a:gdLst/>
              <a:ahLst/>
              <a:cxnLst/>
              <a:rect r="r" b="b" t="t" l="l"/>
              <a:pathLst>
                <a:path h="5475474" w="2227672">
                  <a:moveTo>
                    <a:pt x="0" y="0"/>
                  </a:moveTo>
                  <a:lnTo>
                    <a:pt x="2227672" y="0"/>
                  </a:lnTo>
                  <a:lnTo>
                    <a:pt x="2227672" y="5475474"/>
                  </a:lnTo>
                  <a:lnTo>
                    <a:pt x="0" y="5475474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27672" cy="5513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062932" y="5228363"/>
            <a:ext cx="4029937" cy="4029937"/>
          </a:xfrm>
          <a:custGeom>
            <a:avLst/>
            <a:gdLst/>
            <a:ahLst/>
            <a:cxnLst/>
            <a:rect r="r" b="b" t="t" l="l"/>
            <a:pathLst>
              <a:path h="4029937" w="4029937">
                <a:moveTo>
                  <a:pt x="0" y="0"/>
                </a:moveTo>
                <a:lnTo>
                  <a:pt x="4029936" y="0"/>
                </a:lnTo>
                <a:lnTo>
                  <a:pt x="4029936" y="4029937"/>
                </a:lnTo>
                <a:lnTo>
                  <a:pt x="0" y="4029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56349" y="5228363"/>
            <a:ext cx="4013518" cy="4013518"/>
          </a:xfrm>
          <a:custGeom>
            <a:avLst/>
            <a:gdLst/>
            <a:ahLst/>
            <a:cxnLst/>
            <a:rect r="r" b="b" t="t" l="l"/>
            <a:pathLst>
              <a:path h="4013518" w="4013518">
                <a:moveTo>
                  <a:pt x="0" y="0"/>
                </a:moveTo>
                <a:lnTo>
                  <a:pt x="4013518" y="0"/>
                </a:lnTo>
                <a:lnTo>
                  <a:pt x="4013518" y="4013518"/>
                </a:lnTo>
                <a:lnTo>
                  <a:pt x="0" y="40135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031892" y="5211945"/>
            <a:ext cx="4029937" cy="4029937"/>
          </a:xfrm>
          <a:custGeom>
            <a:avLst/>
            <a:gdLst/>
            <a:ahLst/>
            <a:cxnLst/>
            <a:rect r="r" b="b" t="t" l="l"/>
            <a:pathLst>
              <a:path h="4029937" w="4029937">
                <a:moveTo>
                  <a:pt x="0" y="0"/>
                </a:moveTo>
                <a:lnTo>
                  <a:pt x="4029937" y="0"/>
                </a:lnTo>
                <a:lnTo>
                  <a:pt x="4029937" y="4029936"/>
                </a:lnTo>
                <a:lnTo>
                  <a:pt x="0" y="40299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85741" y="1232694"/>
            <a:ext cx="8354735" cy="111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 b="tru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Phase 1: Empathize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5646" y="2324894"/>
            <a:ext cx="16254924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b="true" sz="3599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We conducted a survey using Google Form to access digital devices users’ opinion towards deepfake technologies and used remaker.ai to try the latest deepfake technologies.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93686" y="4541385"/>
            <a:ext cx="1568429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b="true" sz="3599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Before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25868" y="4541385"/>
            <a:ext cx="2874481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b="true" sz="3599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Target face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262646" y="4541385"/>
            <a:ext cx="1568429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b="true" sz="3599">
                <a:solidFill>
                  <a:srgbClr val="000000"/>
                </a:solidFill>
                <a:latin typeface="Assistant Bold"/>
                <a:ea typeface="Assistant Bold"/>
                <a:cs typeface="Assistant Bold"/>
                <a:sym typeface="Assistant Bold"/>
              </a:rPr>
              <a:t>After</a:t>
            </a:r>
          </a:p>
        </p:txBody>
      </p:sp>
    </p:spTree>
  </p:cSld>
  <p:clrMapOvr>
    <a:masterClrMapping/>
  </p:clrMapOvr>
  <p:transition spd="slow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86751"/>
            <a:ext cx="10775606" cy="8271549"/>
            <a:chOff x="0" y="0"/>
            <a:chExt cx="2985960" cy="2292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85960" cy="2292076"/>
            </a:xfrm>
            <a:custGeom>
              <a:avLst/>
              <a:gdLst/>
              <a:ahLst/>
              <a:cxnLst/>
              <a:rect r="r" b="b" t="t" l="l"/>
              <a:pathLst>
                <a:path h="2292076" w="2985960">
                  <a:moveTo>
                    <a:pt x="0" y="0"/>
                  </a:moveTo>
                  <a:lnTo>
                    <a:pt x="2985960" y="0"/>
                  </a:lnTo>
                  <a:lnTo>
                    <a:pt x="2985960" y="2292076"/>
                  </a:lnTo>
                  <a:lnTo>
                    <a:pt x="0" y="2292076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85960" cy="23301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076692" y="163985"/>
            <a:ext cx="15063280" cy="1623504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2141655" y="3034207"/>
            <a:ext cx="4169292" cy="2075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5"/>
              </a:lnSpc>
            </a:pPr>
            <a:r>
              <a:rPr lang="en-US" sz="6500" b="tru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Phase 2: </a:t>
            </a:r>
          </a:p>
          <a:p>
            <a:pPr algn="l">
              <a:lnSpc>
                <a:spcPts val="8255"/>
              </a:lnSpc>
            </a:pPr>
            <a:r>
              <a:rPr lang="en-US" sz="6500" b="tru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Define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41655" y="5324933"/>
            <a:ext cx="5635961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Data collected from Google Form is analyzed to identify users’ opinion.</a:t>
            </a:r>
          </a:p>
        </p:txBody>
      </p:sp>
    </p:spTree>
  </p:cSld>
  <p:clrMapOvr>
    <a:masterClrMapping/>
  </p:clrMapOvr>
  <p:transition spd="slow">
    <p:push dir="d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564319">
            <a:off x="12545821" y="3118745"/>
            <a:ext cx="7321001" cy="15397243"/>
            <a:chOff x="0" y="0"/>
            <a:chExt cx="1928165" cy="40552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28165" cy="4055241"/>
            </a:xfrm>
            <a:custGeom>
              <a:avLst/>
              <a:gdLst/>
              <a:ahLst/>
              <a:cxnLst/>
              <a:rect r="r" b="b" t="t" l="l"/>
              <a:pathLst>
                <a:path h="4055241" w="1928165">
                  <a:moveTo>
                    <a:pt x="0" y="0"/>
                  </a:moveTo>
                  <a:lnTo>
                    <a:pt x="1928165" y="0"/>
                  </a:lnTo>
                  <a:lnTo>
                    <a:pt x="1928165" y="4055241"/>
                  </a:lnTo>
                  <a:lnTo>
                    <a:pt x="0" y="4055241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28165" cy="4093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012211" y="2900227"/>
            <a:ext cx="6247089" cy="4486546"/>
          </a:xfrm>
          <a:custGeom>
            <a:avLst/>
            <a:gdLst/>
            <a:ahLst/>
            <a:cxnLst/>
            <a:rect r="r" b="b" t="t" l="l"/>
            <a:pathLst>
              <a:path h="4486546" w="6247089">
                <a:moveTo>
                  <a:pt x="0" y="0"/>
                </a:moveTo>
                <a:lnTo>
                  <a:pt x="6247089" y="0"/>
                </a:lnTo>
                <a:lnTo>
                  <a:pt x="6247089" y="4486546"/>
                </a:lnTo>
                <a:lnTo>
                  <a:pt x="0" y="4486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3286966"/>
          <a:ext cx="9603994" cy="4105275"/>
        </p:xfrm>
        <a:graphic>
          <a:graphicData uri="http://schemas.openxmlformats.org/drawingml/2006/table">
            <a:tbl>
              <a:tblPr/>
              <a:tblGrid>
                <a:gridCol w="996577"/>
                <a:gridCol w="8607417"/>
              </a:tblGrid>
              <a:tr h="10263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ssistant Bold"/>
                          <a:ea typeface="Assistant Bold"/>
                          <a:cs typeface="Assistant Bold"/>
                          <a:sym typeface="Assistant Bold"/>
                        </a:rPr>
                        <a:t>No.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ssistant Bold"/>
                          <a:ea typeface="Assistant Bold"/>
                          <a:cs typeface="Assistant Bold"/>
                          <a:sym typeface="Assistant Bold"/>
                        </a:rPr>
                        <a:t>Problems faced by users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3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ssistant Bold"/>
                          <a:ea typeface="Assistant Bold"/>
                          <a:cs typeface="Assistant Bold"/>
                          <a:sym typeface="Assistant Bold"/>
                        </a:rPr>
                        <a:t>1. 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ssistant Bold"/>
                          <a:ea typeface="Assistant Bold"/>
                          <a:cs typeface="Assistant Bold"/>
                          <a:sym typeface="Assistant Bold"/>
                        </a:rPr>
                        <a:t>Deepfake content is difficult to detect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3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ssistant Bold"/>
                          <a:ea typeface="Assistant Bold"/>
                          <a:cs typeface="Assistant Bold"/>
                          <a:sym typeface="Assistant Bold"/>
                        </a:rPr>
                        <a:t>2. 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ssistant Bold"/>
                          <a:ea typeface="Assistant Bold"/>
                          <a:cs typeface="Assistant Bold"/>
                          <a:sym typeface="Assistant Bold"/>
                        </a:rPr>
                        <a:t>Verifying deepfake content takes a lot of time and effort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63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ssistant Bold"/>
                          <a:ea typeface="Assistant Bold"/>
                          <a:cs typeface="Assistant Bold"/>
                          <a:sym typeface="Assistant Bold"/>
                        </a:rPr>
                        <a:t>3. 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Assistant Bold"/>
                          <a:ea typeface="Assistant Bold"/>
                          <a:cs typeface="Assistant Bold"/>
                          <a:sym typeface="Assistant Bold"/>
                        </a:rPr>
                        <a:t>Lack of resources to identify deepfake content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028700" y="2399459"/>
            <a:ext cx="4538122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From the survey form: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9871180">
            <a:off x="-4284309" y="-794357"/>
            <a:ext cx="8568617" cy="13356802"/>
            <a:chOff x="0" y="0"/>
            <a:chExt cx="2256755" cy="35178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6755" cy="3517841"/>
            </a:xfrm>
            <a:custGeom>
              <a:avLst/>
              <a:gdLst/>
              <a:ahLst/>
              <a:cxnLst/>
              <a:rect r="r" b="b" t="t" l="l"/>
              <a:pathLst>
                <a:path h="3517841" w="2256755">
                  <a:moveTo>
                    <a:pt x="0" y="0"/>
                  </a:moveTo>
                  <a:lnTo>
                    <a:pt x="2256755" y="0"/>
                  </a:lnTo>
                  <a:lnTo>
                    <a:pt x="2256755" y="3517841"/>
                  </a:lnTo>
                  <a:lnTo>
                    <a:pt x="0" y="3517841"/>
                  </a:lnTo>
                  <a:close/>
                </a:path>
              </a:pathLst>
            </a:custGeom>
            <a:solidFill>
              <a:srgbClr val="F6F4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56755" cy="35559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313138"/>
            <a:ext cx="6996400" cy="5660724"/>
          </a:xfrm>
          <a:custGeom>
            <a:avLst/>
            <a:gdLst/>
            <a:ahLst/>
            <a:cxnLst/>
            <a:rect r="r" b="b" t="t" l="l"/>
            <a:pathLst>
              <a:path h="5660724" w="6996400">
                <a:moveTo>
                  <a:pt x="0" y="0"/>
                </a:moveTo>
                <a:lnTo>
                  <a:pt x="6996400" y="0"/>
                </a:lnTo>
                <a:lnTo>
                  <a:pt x="6996400" y="5660724"/>
                </a:lnTo>
                <a:lnTo>
                  <a:pt x="0" y="5660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755886" y="3922712"/>
            <a:ext cx="6745651" cy="1028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5"/>
              </a:lnSpc>
            </a:pPr>
            <a:r>
              <a:rPr lang="en-US" sz="6500" b="true">
                <a:solidFill>
                  <a:srgbClr val="000000"/>
                </a:solidFill>
                <a:latin typeface="Martel Heavy"/>
                <a:ea typeface="Martel Heavy"/>
                <a:cs typeface="Martel Heavy"/>
                <a:sym typeface="Martel Heavy"/>
              </a:rPr>
              <a:t>Phase 3: Ideate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55886" y="5076825"/>
            <a:ext cx="9024880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000000"/>
                </a:solidFill>
                <a:latin typeface="Assistant Semi-Bold"/>
                <a:ea typeface="Assistant Semi-Bold"/>
                <a:cs typeface="Assistant Semi-Bold"/>
                <a:sym typeface="Assistant Semi-Bold"/>
              </a:rPr>
              <a:t>Several discussions and brainstorm sessions are held to find solutions. 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DAGbDrYiiVc</dc:identifier>
  <dcterms:modified xsi:type="dcterms:W3CDTF">2011-08-01T06:04:30Z</dcterms:modified>
  <cp:revision>1</cp:revision>
  <dc:title>Project </dc:title>
</cp:coreProperties>
</file>