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NPvggLU9jmsAOycQmtpIAc18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124f7e07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124f7e0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124f7e07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d124f7e07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24f7e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d124f7e0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1253859f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1253859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ja-JP"/>
              <a:t>易経</a:t>
            </a:r>
            <a:r>
              <a:rPr lang="ja-JP"/>
              <a:t>占い</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p:nvPr/>
        </p:nvSpPr>
        <p:spPr>
          <a:xfrm>
            <a:off x="478971" y="370114"/>
            <a:ext cx="7358743"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MW/FW/インフラ</a:t>
            </a:r>
            <a:endParaRPr/>
          </a:p>
        </p:txBody>
      </p:sp>
      <p:sp>
        <p:nvSpPr>
          <p:cNvPr id="184" name="Google Shape;184;p6"/>
          <p:cNvSpPr/>
          <p:nvPr/>
        </p:nvSpPr>
        <p:spPr>
          <a:xfrm>
            <a:off x="478971" y="1491341"/>
            <a:ext cx="10537372" cy="45502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Heroku</a:t>
            </a:r>
            <a:endParaRPr/>
          </a:p>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Laravel</a:t>
            </a:r>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p:nvPr/>
        </p:nvSpPr>
        <p:spPr>
          <a:xfrm>
            <a:off x="478971" y="370114"/>
            <a:ext cx="7358743"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フロント</a:t>
            </a:r>
            <a:endParaRPr/>
          </a:p>
        </p:txBody>
      </p:sp>
      <p:sp>
        <p:nvSpPr>
          <p:cNvPr id="190" name="Google Shape;190;p7"/>
          <p:cNvSpPr/>
          <p:nvPr/>
        </p:nvSpPr>
        <p:spPr>
          <a:xfrm>
            <a:off x="478971" y="1491341"/>
            <a:ext cx="10537372" cy="45502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LaravelのsmartyTpl使います</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p:nvPr/>
        </p:nvSpPr>
        <p:spPr>
          <a:xfrm>
            <a:off x="478971" y="370114"/>
            <a:ext cx="7358743"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開発スケジュール</a:t>
            </a:r>
            <a:endParaRPr/>
          </a:p>
        </p:txBody>
      </p:sp>
      <p:sp>
        <p:nvSpPr>
          <p:cNvPr id="196" name="Google Shape;196;p8"/>
          <p:cNvSpPr/>
          <p:nvPr/>
        </p:nvSpPr>
        <p:spPr>
          <a:xfrm>
            <a:off x="478971" y="1491341"/>
            <a:ext cx="10537372" cy="455022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478971" y="370114"/>
            <a:ext cx="7358743" cy="838200"/>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易経（えききょう）占いとは</a:t>
            </a:r>
            <a:endParaRPr/>
          </a:p>
        </p:txBody>
      </p:sp>
      <p:sp>
        <p:nvSpPr>
          <p:cNvPr id="91" name="Google Shape;91;p2"/>
          <p:cNvSpPr/>
          <p:nvPr/>
        </p:nvSpPr>
        <p:spPr>
          <a:xfrm>
            <a:off x="478971" y="1491341"/>
            <a:ext cx="10537372" cy="4550229"/>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ja-JP" sz="1800">
                <a:solidFill>
                  <a:schemeClr val="lt1"/>
                </a:solidFill>
              </a:rPr>
              <a:t>「易経」とは中国周代に成立した占いの書である。</a:t>
            </a:r>
            <a:endParaRPr sz="1800">
              <a:solidFill>
                <a:schemeClr val="lt1"/>
              </a:solidFill>
            </a:endParaRPr>
          </a:p>
          <a:p>
            <a:pPr indent="0" lvl="0" marL="0" marR="0" rtl="0" algn="l">
              <a:spcBef>
                <a:spcPts val="0"/>
              </a:spcBef>
              <a:spcAft>
                <a:spcPts val="0"/>
              </a:spcAft>
              <a:buNone/>
            </a:pPr>
            <a:r>
              <a:rPr lang="ja-JP" sz="1800">
                <a:solidFill>
                  <a:schemeClr val="lt1"/>
                </a:solidFill>
              </a:rPr>
              <a:t>　古来から教養の基本とされる「四書五経」のうちの「五経」に数えられ、日本でも戦国武将や軍師と呼ばれる人々の教養とされ、実際に作戦立案や出陣の際にも使われていた占いである。</a:t>
            </a:r>
            <a:endParaRPr sz="1800">
              <a:solidFill>
                <a:schemeClr val="lt1"/>
              </a:solidFill>
            </a:endParaRPr>
          </a:p>
          <a:p>
            <a:pPr indent="0" lvl="0" marL="0" marR="0" rtl="0" algn="l">
              <a:spcBef>
                <a:spcPts val="0"/>
              </a:spcBef>
              <a:spcAft>
                <a:spcPts val="0"/>
              </a:spcAft>
              <a:buNone/>
            </a:pPr>
            <a:r>
              <a:rPr lang="ja-JP" sz="1800">
                <a:solidFill>
                  <a:schemeClr val="lt1"/>
                </a:solidFill>
              </a:rPr>
              <a:t>　一般的な占いとは違い易経に示される結果は神秘的な「神託」のような変えられない運命の提示ではなく、従うべき法則を示すことによって、運命開拓の努力を示す者とされており。</a:t>
            </a:r>
            <a:endParaRPr sz="1800">
              <a:solidFill>
                <a:schemeClr val="lt1"/>
              </a:solidFill>
            </a:endParaRPr>
          </a:p>
          <a:p>
            <a:pPr indent="0" lvl="0" marL="0" marR="0" rtl="0" algn="l">
              <a:spcBef>
                <a:spcPts val="0"/>
              </a:spcBef>
              <a:spcAft>
                <a:spcPts val="0"/>
              </a:spcAft>
              <a:buNone/>
            </a:pPr>
            <a:r>
              <a:rPr lang="ja-JP" sz="1800">
                <a:solidFill>
                  <a:schemeClr val="lt1"/>
                </a:solidFill>
              </a:rPr>
              <a:t>　読む者の能動的行動をもって成立するという哲学、倫理を内包した内容となっている。</a:t>
            </a:r>
            <a:endParaRPr sz="1800">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lang="ja-JP" sz="1800">
                <a:solidFill>
                  <a:schemeClr val="lt1"/>
                </a:solidFill>
              </a:rPr>
              <a:t>　内容は陰、陽の組み合わせ３種類を組み合わせ８種類の八卦（はっけ）さらにそれを２種類組み合わせることによって６４種類の６４卦の啓示からなる。</a:t>
            </a:r>
            <a:endParaRPr sz="1800">
              <a:solidFill>
                <a:schemeClr val="lt1"/>
              </a:solidFill>
            </a:endParaRPr>
          </a:p>
          <a:p>
            <a:pPr indent="0" lvl="0" marL="0" marR="0" rtl="0" algn="l">
              <a:spcBef>
                <a:spcPts val="0"/>
              </a:spcBef>
              <a:spcAft>
                <a:spcPts val="0"/>
              </a:spcAft>
              <a:buNone/>
            </a:pPr>
            <a:r>
              <a:rPr lang="ja-JP" sz="1800">
                <a:solidFill>
                  <a:schemeClr val="lt1"/>
                </a:solidFill>
              </a:rPr>
              <a:t>　古来は亀甲や、骨を使って占われていた物で、宇宙の事象を６４種類に分類した物とされている。</a:t>
            </a:r>
            <a:endParaRPr sz="1800">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marR="0" rtl="0" algn="l">
              <a:spcBef>
                <a:spcPts val="0"/>
              </a:spcBef>
              <a:spcAft>
                <a:spcPts val="0"/>
              </a:spcAft>
              <a:buNone/>
            </a:pPr>
            <a:r>
              <a:rPr lang="ja-JP" sz="1800">
                <a:solidFill>
                  <a:schemeClr val="lt1"/>
                </a:solidFill>
              </a:rPr>
              <a:t>　</a:t>
            </a:r>
            <a:endParaRPr sz="1800">
              <a:solidFill>
                <a:schemeClr val="lt1"/>
              </a:solidFill>
            </a:endParaRPr>
          </a:p>
          <a:p>
            <a:pPr indent="0" lvl="0" marL="0" marR="0" rtl="0" algn="ctr">
              <a:spcBef>
                <a:spcPts val="0"/>
              </a:spcBef>
              <a:spcAft>
                <a:spcPts val="0"/>
              </a:spcAft>
              <a:buNone/>
            </a:pPr>
            <a:r>
              <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124f7e07c_0_25"/>
          <p:cNvSpPr txBox="1"/>
          <p:nvPr>
            <p:ph type="ctrTitle"/>
          </p:nvPr>
        </p:nvSpPr>
        <p:spPr>
          <a:xfrm>
            <a:off x="1524000" y="258799"/>
            <a:ext cx="9144000" cy="7908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ja-JP"/>
              <a:t>八卦図（はっけず）とは</a:t>
            </a:r>
            <a:endParaRPr/>
          </a:p>
        </p:txBody>
      </p:sp>
      <p:sp>
        <p:nvSpPr>
          <p:cNvPr id="97" name="Google Shape;97;gd124f7e07c_0_25"/>
          <p:cNvSpPr txBox="1"/>
          <p:nvPr>
            <p:ph idx="1" type="subTitle"/>
          </p:nvPr>
        </p:nvSpPr>
        <p:spPr>
          <a:xfrm>
            <a:off x="934525" y="5293900"/>
            <a:ext cx="10596000" cy="528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ja-JP" sz="1800"/>
              <a:t>易経ではそれを二つ並べ６４種類の卦を図式化している、これを総称して八卦図という</a:t>
            </a:r>
            <a:endParaRPr sz="1800"/>
          </a:p>
        </p:txBody>
      </p:sp>
      <p:pic>
        <p:nvPicPr>
          <p:cNvPr id="98" name="Google Shape;98;gd124f7e07c_0_25"/>
          <p:cNvPicPr preferRelativeResize="0"/>
          <p:nvPr/>
        </p:nvPicPr>
        <p:blipFill>
          <a:blip r:embed="rId3">
            <a:alphaModFix/>
          </a:blip>
          <a:stretch>
            <a:fillRect/>
          </a:stretch>
        </p:blipFill>
        <p:spPr>
          <a:xfrm>
            <a:off x="4028125" y="1624592"/>
            <a:ext cx="3721276" cy="790808"/>
          </a:xfrm>
          <a:prstGeom prst="rect">
            <a:avLst/>
          </a:prstGeom>
          <a:noFill/>
          <a:ln>
            <a:noFill/>
          </a:ln>
        </p:spPr>
      </p:pic>
      <p:sp>
        <p:nvSpPr>
          <p:cNvPr id="99" name="Google Shape;99;gd124f7e07c_0_25"/>
          <p:cNvSpPr txBox="1"/>
          <p:nvPr/>
        </p:nvSpPr>
        <p:spPr>
          <a:xfrm>
            <a:off x="992050" y="1164575"/>
            <a:ext cx="100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八卦図とは占い結果を図式化した物である。基本的に陰、陽のどちらかという結果を出し、下図のように書いていく</a:t>
            </a:r>
            <a:endParaRPr/>
          </a:p>
        </p:txBody>
      </p:sp>
      <p:sp>
        <p:nvSpPr>
          <p:cNvPr id="100" name="Google Shape;100;gd124f7e07c_0_25"/>
          <p:cNvSpPr txBox="1"/>
          <p:nvPr/>
        </p:nvSpPr>
        <p:spPr>
          <a:xfrm>
            <a:off x="934525" y="2329125"/>
            <a:ext cx="108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これを３つ並べて８種類並べたものを八卦（はっけ）と呼ぶ、それぞれの卦にはそれぞれに象徴する意味がある</a:t>
            </a:r>
            <a:endParaRPr/>
          </a:p>
        </p:txBody>
      </p:sp>
      <p:pic>
        <p:nvPicPr>
          <p:cNvPr id="101" name="Google Shape;101;gd124f7e07c_0_25"/>
          <p:cNvPicPr preferRelativeResize="0"/>
          <p:nvPr/>
        </p:nvPicPr>
        <p:blipFill>
          <a:blip r:embed="rId4">
            <a:alphaModFix/>
          </a:blip>
          <a:stretch>
            <a:fillRect/>
          </a:stretch>
        </p:blipFill>
        <p:spPr>
          <a:xfrm>
            <a:off x="5277850" y="2865550"/>
            <a:ext cx="3627450" cy="2346250"/>
          </a:xfrm>
          <a:prstGeom prst="rect">
            <a:avLst/>
          </a:prstGeom>
          <a:noFill/>
          <a:ln>
            <a:noFill/>
          </a:ln>
        </p:spPr>
      </p:pic>
      <p:pic>
        <p:nvPicPr>
          <p:cNvPr id="102" name="Google Shape;102;gd124f7e07c_0_25"/>
          <p:cNvPicPr preferRelativeResize="0"/>
          <p:nvPr/>
        </p:nvPicPr>
        <p:blipFill>
          <a:blip r:embed="rId5">
            <a:alphaModFix/>
          </a:blip>
          <a:stretch>
            <a:fillRect/>
          </a:stretch>
        </p:blipFill>
        <p:spPr>
          <a:xfrm flipH="1">
            <a:off x="2290199" y="5664550"/>
            <a:ext cx="1102851" cy="1102851"/>
          </a:xfrm>
          <a:prstGeom prst="rect">
            <a:avLst/>
          </a:prstGeom>
          <a:noFill/>
          <a:ln>
            <a:noFill/>
          </a:ln>
        </p:spPr>
      </p:pic>
      <p:sp>
        <p:nvSpPr>
          <p:cNvPr id="103" name="Google Shape;103;gd124f7e07c_0_25"/>
          <p:cNvSpPr txBox="1"/>
          <p:nvPr/>
        </p:nvSpPr>
        <p:spPr>
          <a:xfrm>
            <a:off x="3834075" y="4908875"/>
            <a:ext cx="92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gd124f7e07c_0_25"/>
          <p:cNvSpPr txBox="1"/>
          <p:nvPr/>
        </p:nvSpPr>
        <p:spPr>
          <a:xfrm>
            <a:off x="3834075" y="5776200"/>
            <a:ext cx="77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←例　</a:t>
            </a:r>
            <a:r>
              <a:rPr lang="ja-JP"/>
              <a:t>６４卦「未済 」「水（離）」が「火（坎）」の上にあって消そうとする様子を示す</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478971" y="370114"/>
            <a:ext cx="7358743" cy="838200"/>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アプリの目的</a:t>
            </a:r>
            <a:endParaRPr/>
          </a:p>
        </p:txBody>
      </p:sp>
      <p:sp>
        <p:nvSpPr>
          <p:cNvPr id="110" name="Google Shape;110;p3"/>
          <p:cNvSpPr/>
          <p:nvPr/>
        </p:nvSpPr>
        <p:spPr>
          <a:xfrm>
            <a:off x="478971" y="1491341"/>
            <a:ext cx="10537372" cy="4550229"/>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3000">
                <a:solidFill>
                  <a:schemeClr val="lt1"/>
                </a:solidFill>
              </a:rPr>
              <a:t>１、易経</a:t>
            </a:r>
            <a:r>
              <a:rPr b="1" i="0" lang="ja-JP" sz="3000" u="none" cap="none" strike="noStrike">
                <a:solidFill>
                  <a:schemeClr val="lt1"/>
                </a:solidFill>
              </a:rPr>
              <a:t>の普及</a:t>
            </a:r>
            <a:endParaRPr b="1" i="0" sz="3000" u="none" cap="none" strike="noStrike">
              <a:solidFill>
                <a:schemeClr val="lt1"/>
              </a:solidFill>
            </a:endParaRPr>
          </a:p>
          <a:p>
            <a:pPr indent="0" lvl="0" marL="0" marR="0" rtl="0" algn="l">
              <a:spcBef>
                <a:spcPts val="0"/>
              </a:spcBef>
              <a:spcAft>
                <a:spcPts val="0"/>
              </a:spcAft>
              <a:buNone/>
            </a:pPr>
            <a:r>
              <a:rPr lang="ja-JP" sz="1800">
                <a:solidFill>
                  <a:schemeClr val="lt1"/>
                </a:solidFill>
              </a:rPr>
              <a:t>占いの原点として神秘主義と見られがちな易経だが、内容はむしろ哲学も内包しており、現代社会で活躍するビジネスマンにも古代の武将よろしく今後の方針を見定める一つのヒントとして提示できる内容である。本アプリはそれをアプリ化することで、手軽に仕えるようにすることで、易経の現代社会への普及を意図する。</a:t>
            </a:r>
            <a:endParaRPr sz="1800">
              <a:solidFill>
                <a:schemeClr val="lt1"/>
              </a:solidFill>
            </a:endParaRPr>
          </a:p>
          <a:p>
            <a:pPr indent="0" lvl="0" marL="0" marR="0" rtl="0" algn="ctr">
              <a:spcBef>
                <a:spcPts val="0"/>
              </a:spcBef>
              <a:spcAft>
                <a:spcPts val="0"/>
              </a:spcAft>
              <a:buNone/>
            </a:pPr>
            <a:r>
              <a:t/>
            </a:r>
            <a:endParaRPr sz="1800">
              <a:solidFill>
                <a:schemeClr val="lt1"/>
              </a:solidFill>
            </a:endParaRPr>
          </a:p>
          <a:p>
            <a:pPr indent="0" lvl="0" marL="0" marR="0" rtl="0" algn="ctr">
              <a:spcBef>
                <a:spcPts val="0"/>
              </a:spcBef>
              <a:spcAft>
                <a:spcPts val="0"/>
              </a:spcAft>
              <a:buNone/>
            </a:pPr>
            <a:r>
              <a:t/>
            </a:r>
            <a:endParaRPr sz="1800">
              <a:solidFill>
                <a:schemeClr val="lt1"/>
              </a:solidFill>
            </a:endParaRPr>
          </a:p>
          <a:p>
            <a:pPr indent="0" lvl="0" marL="0" marR="0" rtl="0" algn="ctr">
              <a:spcBef>
                <a:spcPts val="0"/>
              </a:spcBef>
              <a:spcAft>
                <a:spcPts val="0"/>
              </a:spcAft>
              <a:buNone/>
            </a:pPr>
            <a:r>
              <a:rPr b="1" lang="ja-JP" sz="3000">
                <a:solidFill>
                  <a:schemeClr val="lt1"/>
                </a:solidFill>
              </a:rPr>
              <a:t>2、集客における広告収入</a:t>
            </a:r>
            <a:endParaRPr b="1" sz="3000">
              <a:solidFill>
                <a:schemeClr val="lt1"/>
              </a:solidFill>
            </a:endParaRPr>
          </a:p>
          <a:p>
            <a:pPr indent="0" lvl="0" marL="0" marR="0" rtl="0" algn="ctr">
              <a:spcBef>
                <a:spcPts val="0"/>
              </a:spcBef>
              <a:spcAft>
                <a:spcPts val="0"/>
              </a:spcAft>
              <a:buNone/>
            </a:pPr>
            <a:r>
              <a:rPr lang="ja-JP" sz="1800">
                <a:solidFill>
                  <a:schemeClr val="lt1"/>
                </a:solidFill>
              </a:rPr>
              <a:t>副次的効果として、広告収入を稼げるよう広告スペースを確保。</a:t>
            </a:r>
            <a:endParaRPr sz="1800">
              <a:solidFill>
                <a:schemeClr val="lt1"/>
              </a:solidFill>
            </a:endParaRPr>
          </a:p>
          <a:p>
            <a:pPr indent="0" lvl="0" marL="0" marR="0" rtl="0" algn="ctr">
              <a:spcBef>
                <a:spcPts val="0"/>
              </a:spcBef>
              <a:spcAft>
                <a:spcPts val="0"/>
              </a:spcAft>
              <a:buNone/>
            </a:pPr>
            <a:r>
              <a:rPr lang="ja-JP" sz="1800">
                <a:solidFill>
                  <a:schemeClr val="lt1"/>
                </a:solidFill>
              </a:rPr>
              <a:t>ヘビーユーザーやリピーターが増えれば、収入源として活用が期待できる。</a:t>
            </a:r>
            <a:endParaRPr sz="1800">
              <a:solidFill>
                <a:schemeClr val="lt1"/>
              </a:solidFill>
            </a:endParaRPr>
          </a:p>
          <a:p>
            <a:pPr indent="0" lvl="0" marL="0" marR="0" rtl="0" algn="ctr">
              <a:spcBef>
                <a:spcPts val="0"/>
              </a:spcBef>
              <a:spcAft>
                <a:spcPts val="0"/>
              </a:spcAft>
              <a:buNone/>
            </a:pPr>
            <a:r>
              <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478971" y="370114"/>
            <a:ext cx="7358743" cy="838200"/>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易経</a:t>
            </a:r>
            <a:r>
              <a:rPr b="0" i="0" lang="ja-JP" sz="1800" u="none" cap="none" strike="noStrike">
                <a:solidFill>
                  <a:schemeClr val="lt1"/>
                </a:solidFill>
                <a:latin typeface="Arial"/>
                <a:ea typeface="Arial"/>
                <a:cs typeface="Arial"/>
                <a:sym typeface="Arial"/>
              </a:rPr>
              <a:t>HPの機能</a:t>
            </a:r>
            <a:endParaRPr b="0" i="0" sz="1800" u="none" cap="none" strike="noStrike">
              <a:solidFill>
                <a:schemeClr val="lt1"/>
              </a:solidFill>
              <a:latin typeface="Arial"/>
              <a:ea typeface="Arial"/>
              <a:cs typeface="Arial"/>
              <a:sym typeface="Arial"/>
            </a:endParaRPr>
          </a:p>
        </p:txBody>
      </p:sp>
      <p:sp>
        <p:nvSpPr>
          <p:cNvPr id="116" name="Google Shape;116;p4"/>
          <p:cNvSpPr/>
          <p:nvPr/>
        </p:nvSpPr>
        <p:spPr>
          <a:xfrm>
            <a:off x="478971" y="1491341"/>
            <a:ext cx="10537372" cy="4550229"/>
          </a:xfrm>
          <a:prstGeom prst="rect">
            <a:avLst/>
          </a:prstGeom>
          <a:solidFill>
            <a:srgbClr val="FF99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ja-JP" sz="1800" u="none" cap="none" strike="noStrike">
                <a:solidFill>
                  <a:schemeClr val="lt1"/>
                </a:solidFill>
              </a:rPr>
              <a:t>占い機能</a:t>
            </a:r>
            <a:endParaRPr b="1" i="0" sz="1800" u="none" cap="none" strike="noStrike">
              <a:solidFill>
                <a:schemeClr val="lt1"/>
              </a:solidFill>
            </a:endParaRPr>
          </a:p>
          <a:p>
            <a:pPr indent="0" lvl="0" marL="0" marR="0" rtl="0" algn="ctr">
              <a:spcBef>
                <a:spcPts val="0"/>
              </a:spcBef>
              <a:spcAft>
                <a:spcPts val="0"/>
              </a:spcAft>
              <a:buNone/>
            </a:pPr>
            <a:r>
              <a:rPr b="1" lang="ja-JP" sz="1800">
                <a:solidFill>
                  <a:schemeClr val="lt1"/>
                </a:solidFill>
              </a:rPr>
              <a:t>ツイッター、Facebookへの共有機能</a:t>
            </a:r>
            <a:endParaRPr b="1" i="0" sz="1800" u="none" cap="none" strike="noStrike">
              <a:solidFill>
                <a:schemeClr val="lt1"/>
              </a:solidFill>
            </a:endParaRPr>
          </a:p>
          <a:p>
            <a:pPr indent="0" lvl="0" marL="0" marR="0" rtl="0" algn="ctr">
              <a:spcBef>
                <a:spcPts val="0"/>
              </a:spcBef>
              <a:spcAft>
                <a:spcPts val="0"/>
              </a:spcAft>
              <a:buNone/>
            </a:pPr>
            <a:r>
              <a:rPr b="1" lang="ja-JP" sz="1800">
                <a:solidFill>
                  <a:schemeClr val="lt1"/>
                </a:solidFill>
              </a:rPr>
              <a:t>過去、占い結果表示機能</a:t>
            </a:r>
            <a:endParaRPr b="1" sz="1800">
              <a:solidFill>
                <a:schemeClr val="lt1"/>
              </a:solidFill>
            </a:endParaRPr>
          </a:p>
          <a:p>
            <a:pPr indent="0" lvl="0" marL="0" marR="0" rtl="0" algn="ctr">
              <a:spcBef>
                <a:spcPts val="0"/>
              </a:spcBef>
              <a:spcAft>
                <a:spcPts val="0"/>
              </a:spcAft>
              <a:buNone/>
            </a:pPr>
            <a:r>
              <a:rPr b="1" lang="ja-JP" sz="1800">
                <a:solidFill>
                  <a:schemeClr val="lt1"/>
                </a:solidFill>
              </a:rPr>
              <a:t>各ページバナー広告搭載</a:t>
            </a:r>
            <a:endParaRPr b="1" sz="1800">
              <a:solidFill>
                <a:schemeClr val="lt1"/>
              </a:solidFill>
            </a:endParaRPr>
          </a:p>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p:nvPr/>
        </p:nvSpPr>
        <p:spPr>
          <a:xfrm>
            <a:off x="478971" y="370114"/>
            <a:ext cx="7358743"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参考画面　（</a:t>
            </a:r>
            <a:r>
              <a:rPr lang="ja-JP" sz="1800">
                <a:solidFill>
                  <a:schemeClr val="lt1"/>
                </a:solidFill>
              </a:rPr>
              <a:t>易経</a:t>
            </a:r>
            <a:r>
              <a:rPr b="0" i="0" lang="ja-JP" sz="1800" u="none" cap="none" strike="noStrike">
                <a:solidFill>
                  <a:schemeClr val="lt1"/>
                </a:solidFill>
                <a:latin typeface="Arial"/>
                <a:ea typeface="Arial"/>
                <a:cs typeface="Arial"/>
                <a:sym typeface="Arial"/>
              </a:rPr>
              <a:t>TOP）</a:t>
            </a:r>
            <a:endParaRPr/>
          </a:p>
        </p:txBody>
      </p:sp>
      <p:sp>
        <p:nvSpPr>
          <p:cNvPr id="122" name="Google Shape;122;p5"/>
          <p:cNvSpPr/>
          <p:nvPr/>
        </p:nvSpPr>
        <p:spPr>
          <a:xfrm>
            <a:off x="3087773" y="1516743"/>
            <a:ext cx="5282433" cy="5341257"/>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ja-JP" sz="1100">
                <a:solidFill>
                  <a:schemeClr val="dk1"/>
                </a:solidFill>
              </a:rPr>
              <a:t>占うボタン</a:t>
            </a:r>
            <a:endParaRPr/>
          </a:p>
          <a:p>
            <a:pPr indent="0" lvl="0" marL="0" rtl="0" algn="l">
              <a:spcBef>
                <a:spcPts val="0"/>
              </a:spcBef>
              <a:spcAft>
                <a:spcPts val="0"/>
              </a:spcAft>
              <a:buNone/>
            </a:pPr>
            <a:r>
              <a:rPr lang="ja-JP" sz="1100">
                <a:solidFill>
                  <a:schemeClr val="dk1"/>
                </a:solidFill>
              </a:rPr>
              <a:t>占うボタン</a:t>
            </a:r>
            <a:endParaRPr/>
          </a:p>
          <a:p>
            <a:pPr indent="0" lvl="0" marL="0" marR="0" rtl="0" algn="l">
              <a:spcBef>
                <a:spcPts val="0"/>
              </a:spcBef>
              <a:spcAft>
                <a:spcPts val="0"/>
              </a:spcAft>
              <a:buNone/>
            </a:pPr>
            <a:r>
              <a:t/>
            </a:r>
            <a:endParaRPr sz="1100">
              <a:solidFill>
                <a:schemeClr val="dk1"/>
              </a:solidFill>
            </a:endParaRPr>
          </a:p>
        </p:txBody>
      </p:sp>
      <p:sp>
        <p:nvSpPr>
          <p:cNvPr id="123" name="Google Shape;123;p5"/>
          <p:cNvSpPr/>
          <p:nvPr/>
        </p:nvSpPr>
        <p:spPr>
          <a:xfrm>
            <a:off x="5046450" y="5416100"/>
            <a:ext cx="1265100" cy="3636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100" u="none" cap="none" strike="noStrike">
                <a:solidFill>
                  <a:schemeClr val="dk1"/>
                </a:solidFill>
                <a:latin typeface="Arial"/>
                <a:ea typeface="Arial"/>
                <a:cs typeface="Arial"/>
                <a:sym typeface="Arial"/>
              </a:rPr>
              <a:t>占うボタン</a:t>
            </a:r>
            <a:endParaRPr/>
          </a:p>
        </p:txBody>
      </p:sp>
      <p:sp>
        <p:nvSpPr>
          <p:cNvPr id="124" name="Google Shape;124;p5"/>
          <p:cNvSpPr/>
          <p:nvPr/>
        </p:nvSpPr>
        <p:spPr>
          <a:xfrm>
            <a:off x="3149947" y="1546291"/>
            <a:ext cx="5105959" cy="60000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rPr>
              <a:t>タイトルロゴ</a:t>
            </a:r>
            <a:endParaRPr/>
          </a:p>
        </p:txBody>
      </p:sp>
      <p:sp>
        <p:nvSpPr>
          <p:cNvPr id="125" name="Google Shape;125;p5"/>
          <p:cNvSpPr/>
          <p:nvPr/>
        </p:nvSpPr>
        <p:spPr>
          <a:xfrm>
            <a:off x="3689575" y="2528175"/>
            <a:ext cx="3906000" cy="1117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rPr>
              <a:t>イメージ画像</a:t>
            </a:r>
            <a:endParaRPr/>
          </a:p>
        </p:txBody>
      </p:sp>
      <p:sp>
        <p:nvSpPr>
          <p:cNvPr id="126" name="Google Shape;126;p5"/>
          <p:cNvSpPr/>
          <p:nvPr/>
        </p:nvSpPr>
        <p:spPr>
          <a:xfrm>
            <a:off x="3824375" y="6344775"/>
            <a:ext cx="4097700" cy="3636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a:t>広告バナー</a:t>
            </a:r>
            <a:endParaRPr/>
          </a:p>
        </p:txBody>
      </p:sp>
      <p:sp>
        <p:nvSpPr>
          <p:cNvPr id="127" name="Google Shape;127;p5"/>
          <p:cNvSpPr/>
          <p:nvPr/>
        </p:nvSpPr>
        <p:spPr>
          <a:xfrm>
            <a:off x="8784775" y="1690025"/>
            <a:ext cx="2702700" cy="1041600"/>
          </a:xfrm>
          <a:prstGeom prst="wedgeRectCallout">
            <a:avLst>
              <a:gd fmla="val -123626" name="adj1"/>
              <a:gd fmla="val 97945"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古風なイラストで雰囲気を演出</a:t>
            </a:r>
            <a:endParaRPr/>
          </a:p>
        </p:txBody>
      </p:sp>
      <p:sp>
        <p:nvSpPr>
          <p:cNvPr id="128" name="Google Shape;128;p5"/>
          <p:cNvSpPr/>
          <p:nvPr/>
        </p:nvSpPr>
        <p:spPr>
          <a:xfrm>
            <a:off x="4126300" y="3910650"/>
            <a:ext cx="3177300" cy="3636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占い説明</a:t>
            </a:r>
            <a:endParaRPr/>
          </a:p>
        </p:txBody>
      </p:sp>
      <p:sp>
        <p:nvSpPr>
          <p:cNvPr id="129" name="Google Shape;129;p5"/>
          <p:cNvSpPr/>
          <p:nvPr/>
        </p:nvSpPr>
        <p:spPr>
          <a:xfrm>
            <a:off x="8669725" y="3526300"/>
            <a:ext cx="2271600" cy="838200"/>
          </a:xfrm>
          <a:prstGeom prst="wedgeRectCallout">
            <a:avLst>
              <a:gd fmla="val -133553" name="adj1"/>
              <a:gd fmla="val 19867" name="adj2"/>
            </a:avLst>
          </a:prstGeom>
          <a:solidFill>
            <a:srgbClr val="4A86E8"/>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solidFill>
                  <a:schemeClr val="lt1"/>
                </a:solidFill>
              </a:rPr>
              <a:t>占う内容を思って念じてくださいなど、注意書き</a:t>
            </a:r>
            <a:endParaRPr>
              <a:solidFill>
                <a:schemeClr val="lt1"/>
              </a:solidFill>
            </a:endParaRPr>
          </a:p>
        </p:txBody>
      </p:sp>
      <p:sp>
        <p:nvSpPr>
          <p:cNvPr id="130" name="Google Shape;130;p5"/>
          <p:cNvSpPr/>
          <p:nvPr/>
        </p:nvSpPr>
        <p:spPr>
          <a:xfrm>
            <a:off x="4672650" y="4687025"/>
            <a:ext cx="2041500" cy="4377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占いたいテーマ</a:t>
            </a:r>
            <a:endParaRPr/>
          </a:p>
        </p:txBody>
      </p:sp>
      <p:sp>
        <p:nvSpPr>
          <p:cNvPr id="131" name="Google Shape;131;p5"/>
          <p:cNvSpPr/>
          <p:nvPr/>
        </p:nvSpPr>
        <p:spPr>
          <a:xfrm>
            <a:off x="9618450" y="4687025"/>
            <a:ext cx="2199600" cy="725400"/>
          </a:xfrm>
          <a:prstGeom prst="wedgeRectCallout">
            <a:avLst>
              <a:gd fmla="val -198375" name="adj1"/>
              <a:gd fmla="val -16308" name="adj2"/>
            </a:avLst>
          </a:prstGeom>
          <a:solidFill>
            <a:srgbClr val="31538F"/>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solidFill>
                  <a:schemeClr val="lt1"/>
                </a:solidFill>
              </a:rPr>
              <a:t>選択方式、恋愛、仕事、今日の行動など</a:t>
            </a:r>
            <a:endParaRPr>
              <a:solidFill>
                <a:schemeClr val="lt1"/>
              </a:solidFill>
            </a:endParaRPr>
          </a:p>
        </p:txBody>
      </p:sp>
      <p:sp>
        <p:nvSpPr>
          <p:cNvPr id="132" name="Google Shape;132;p5"/>
          <p:cNvSpPr/>
          <p:nvPr/>
        </p:nvSpPr>
        <p:spPr>
          <a:xfrm>
            <a:off x="4787650" y="5890650"/>
            <a:ext cx="1926600" cy="3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t>過去の占い結果へのリンク</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d124f7e07c_0_38"/>
          <p:cNvSpPr/>
          <p:nvPr/>
        </p:nvSpPr>
        <p:spPr>
          <a:xfrm>
            <a:off x="478971" y="370114"/>
            <a:ext cx="7358700"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参考画面　（</a:t>
            </a:r>
            <a:r>
              <a:rPr lang="ja-JP" sz="1800">
                <a:solidFill>
                  <a:schemeClr val="lt1"/>
                </a:solidFill>
              </a:rPr>
              <a:t>易経</a:t>
            </a:r>
            <a:r>
              <a:rPr b="0" i="0" lang="ja-JP" sz="1800" u="none" cap="none" strike="noStrike">
                <a:solidFill>
                  <a:schemeClr val="lt1"/>
                </a:solidFill>
                <a:latin typeface="Arial"/>
                <a:ea typeface="Arial"/>
                <a:cs typeface="Arial"/>
                <a:sym typeface="Arial"/>
              </a:rPr>
              <a:t>TOP）</a:t>
            </a:r>
            <a:endParaRPr/>
          </a:p>
        </p:txBody>
      </p:sp>
      <p:sp>
        <p:nvSpPr>
          <p:cNvPr id="138" name="Google Shape;138;gd124f7e07c_0_38"/>
          <p:cNvSpPr/>
          <p:nvPr/>
        </p:nvSpPr>
        <p:spPr>
          <a:xfrm>
            <a:off x="3087773" y="1516743"/>
            <a:ext cx="5282400" cy="5341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ja-JP" sz="1100">
                <a:solidFill>
                  <a:schemeClr val="dk1"/>
                </a:solidFill>
              </a:rPr>
              <a:t>占うボタン</a:t>
            </a:r>
            <a:endParaRPr/>
          </a:p>
          <a:p>
            <a:pPr indent="0" lvl="0" marL="0" rtl="0" algn="l">
              <a:spcBef>
                <a:spcPts val="0"/>
              </a:spcBef>
              <a:spcAft>
                <a:spcPts val="0"/>
              </a:spcAft>
              <a:buNone/>
            </a:pPr>
            <a:r>
              <a:rPr lang="ja-JP" sz="1100">
                <a:solidFill>
                  <a:schemeClr val="dk1"/>
                </a:solidFill>
              </a:rPr>
              <a:t>占うボタン</a:t>
            </a:r>
            <a:endParaRPr/>
          </a:p>
          <a:p>
            <a:pPr indent="0" lvl="0" marL="0" marR="0" rtl="0" algn="l">
              <a:spcBef>
                <a:spcPts val="0"/>
              </a:spcBef>
              <a:spcAft>
                <a:spcPts val="0"/>
              </a:spcAft>
              <a:buNone/>
            </a:pPr>
            <a:r>
              <a:t/>
            </a:r>
            <a:endParaRPr sz="1100">
              <a:solidFill>
                <a:schemeClr val="dk1"/>
              </a:solidFill>
            </a:endParaRPr>
          </a:p>
        </p:txBody>
      </p:sp>
      <p:sp>
        <p:nvSpPr>
          <p:cNvPr id="139" name="Google Shape;139;gd124f7e07c_0_38"/>
          <p:cNvSpPr/>
          <p:nvPr/>
        </p:nvSpPr>
        <p:spPr>
          <a:xfrm>
            <a:off x="5046450" y="5416100"/>
            <a:ext cx="1265100" cy="3636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100" u="none" cap="none" strike="noStrike">
                <a:solidFill>
                  <a:schemeClr val="dk1"/>
                </a:solidFill>
                <a:latin typeface="Arial"/>
                <a:ea typeface="Arial"/>
                <a:cs typeface="Arial"/>
                <a:sym typeface="Arial"/>
              </a:rPr>
              <a:t>占うボタン</a:t>
            </a:r>
            <a:endParaRPr/>
          </a:p>
        </p:txBody>
      </p:sp>
      <p:sp>
        <p:nvSpPr>
          <p:cNvPr id="140" name="Google Shape;140;gd124f7e07c_0_38"/>
          <p:cNvSpPr/>
          <p:nvPr/>
        </p:nvSpPr>
        <p:spPr>
          <a:xfrm>
            <a:off x="3149947" y="1546291"/>
            <a:ext cx="5106000" cy="6000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rPr>
              <a:t>タイトルロゴ</a:t>
            </a:r>
            <a:endParaRPr/>
          </a:p>
        </p:txBody>
      </p:sp>
      <p:sp>
        <p:nvSpPr>
          <p:cNvPr id="141" name="Google Shape;141;gd124f7e07c_0_38"/>
          <p:cNvSpPr/>
          <p:nvPr/>
        </p:nvSpPr>
        <p:spPr>
          <a:xfrm>
            <a:off x="3689575" y="2528175"/>
            <a:ext cx="3906000" cy="1117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rPr>
              <a:t>イメージ画像</a:t>
            </a:r>
            <a:endParaRPr/>
          </a:p>
        </p:txBody>
      </p:sp>
      <p:sp>
        <p:nvSpPr>
          <p:cNvPr id="142" name="Google Shape;142;gd124f7e07c_0_38"/>
          <p:cNvSpPr/>
          <p:nvPr/>
        </p:nvSpPr>
        <p:spPr>
          <a:xfrm>
            <a:off x="3824375" y="6344775"/>
            <a:ext cx="4097700" cy="3636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a:t>広告バナー</a:t>
            </a:r>
            <a:endParaRPr/>
          </a:p>
        </p:txBody>
      </p:sp>
      <p:sp>
        <p:nvSpPr>
          <p:cNvPr id="143" name="Google Shape;143;gd124f7e07c_0_38"/>
          <p:cNvSpPr/>
          <p:nvPr/>
        </p:nvSpPr>
        <p:spPr>
          <a:xfrm>
            <a:off x="8784775" y="1690025"/>
            <a:ext cx="2702700" cy="1041600"/>
          </a:xfrm>
          <a:prstGeom prst="wedgeRectCallout">
            <a:avLst>
              <a:gd fmla="val -123626" name="adj1"/>
              <a:gd fmla="val 97945"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古風なイラストで雰囲気を演出</a:t>
            </a:r>
            <a:endParaRPr/>
          </a:p>
        </p:txBody>
      </p:sp>
      <p:sp>
        <p:nvSpPr>
          <p:cNvPr id="144" name="Google Shape;144;gd124f7e07c_0_38"/>
          <p:cNvSpPr/>
          <p:nvPr/>
        </p:nvSpPr>
        <p:spPr>
          <a:xfrm>
            <a:off x="4126300" y="3910650"/>
            <a:ext cx="3177300" cy="3636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占い説明</a:t>
            </a:r>
            <a:endParaRPr/>
          </a:p>
        </p:txBody>
      </p:sp>
      <p:sp>
        <p:nvSpPr>
          <p:cNvPr id="145" name="Google Shape;145;gd124f7e07c_0_38"/>
          <p:cNvSpPr/>
          <p:nvPr/>
        </p:nvSpPr>
        <p:spPr>
          <a:xfrm>
            <a:off x="8669725" y="3526300"/>
            <a:ext cx="2271600" cy="838200"/>
          </a:xfrm>
          <a:prstGeom prst="wedgeRectCallout">
            <a:avLst>
              <a:gd fmla="val -133553" name="adj1"/>
              <a:gd fmla="val 19867" name="adj2"/>
            </a:avLst>
          </a:prstGeom>
          <a:solidFill>
            <a:srgbClr val="4A86E8"/>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solidFill>
                  <a:schemeClr val="lt1"/>
                </a:solidFill>
              </a:rPr>
              <a:t>占う内容を思って念じてくださいなど、注意書き</a:t>
            </a:r>
            <a:endParaRPr>
              <a:solidFill>
                <a:schemeClr val="lt1"/>
              </a:solidFill>
            </a:endParaRPr>
          </a:p>
        </p:txBody>
      </p:sp>
      <p:sp>
        <p:nvSpPr>
          <p:cNvPr id="146" name="Google Shape;146;gd124f7e07c_0_38"/>
          <p:cNvSpPr/>
          <p:nvPr/>
        </p:nvSpPr>
        <p:spPr>
          <a:xfrm>
            <a:off x="4672650" y="4687025"/>
            <a:ext cx="2041500" cy="4377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占いたいテーマ</a:t>
            </a:r>
            <a:endParaRPr/>
          </a:p>
        </p:txBody>
      </p:sp>
      <p:sp>
        <p:nvSpPr>
          <p:cNvPr id="147" name="Google Shape;147;gd124f7e07c_0_38"/>
          <p:cNvSpPr/>
          <p:nvPr/>
        </p:nvSpPr>
        <p:spPr>
          <a:xfrm>
            <a:off x="9618450" y="4687025"/>
            <a:ext cx="2199600" cy="725400"/>
          </a:xfrm>
          <a:prstGeom prst="wedgeRectCallout">
            <a:avLst>
              <a:gd fmla="val -198375" name="adj1"/>
              <a:gd fmla="val -16308" name="adj2"/>
            </a:avLst>
          </a:prstGeom>
          <a:solidFill>
            <a:srgbClr val="31538F"/>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solidFill>
                  <a:schemeClr val="lt1"/>
                </a:solidFill>
              </a:rPr>
              <a:t>選択方式、恋愛、仕事、今日の行動など</a:t>
            </a:r>
            <a:endParaRPr>
              <a:solidFill>
                <a:schemeClr val="lt1"/>
              </a:solidFill>
            </a:endParaRPr>
          </a:p>
        </p:txBody>
      </p:sp>
      <p:sp>
        <p:nvSpPr>
          <p:cNvPr id="148" name="Google Shape;148;gd124f7e07c_0_38"/>
          <p:cNvSpPr/>
          <p:nvPr/>
        </p:nvSpPr>
        <p:spPr>
          <a:xfrm>
            <a:off x="4787650" y="5890650"/>
            <a:ext cx="1926600" cy="3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t>過去の占い結果へのリンク</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124f7e07c_0_0"/>
          <p:cNvSpPr/>
          <p:nvPr/>
        </p:nvSpPr>
        <p:spPr>
          <a:xfrm>
            <a:off x="478971" y="370114"/>
            <a:ext cx="7358700" cy="83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800" u="none" cap="none" strike="noStrike">
                <a:solidFill>
                  <a:schemeClr val="lt1"/>
                </a:solidFill>
                <a:latin typeface="Arial"/>
                <a:ea typeface="Arial"/>
                <a:cs typeface="Arial"/>
                <a:sym typeface="Arial"/>
              </a:rPr>
              <a:t>参考画面　（</a:t>
            </a:r>
            <a:r>
              <a:rPr lang="ja-JP" sz="1800">
                <a:solidFill>
                  <a:schemeClr val="lt1"/>
                </a:solidFill>
              </a:rPr>
              <a:t>結果ページ</a:t>
            </a:r>
            <a:r>
              <a:rPr b="0" i="0" lang="ja-JP" sz="1800" u="none" cap="none" strike="noStrike">
                <a:solidFill>
                  <a:schemeClr val="lt1"/>
                </a:solidFill>
                <a:latin typeface="Arial"/>
                <a:ea typeface="Arial"/>
                <a:cs typeface="Arial"/>
                <a:sym typeface="Arial"/>
              </a:rPr>
              <a:t>）</a:t>
            </a:r>
            <a:endParaRPr/>
          </a:p>
        </p:txBody>
      </p:sp>
      <p:sp>
        <p:nvSpPr>
          <p:cNvPr id="154" name="Google Shape;154;gd124f7e07c_0_0"/>
          <p:cNvSpPr/>
          <p:nvPr/>
        </p:nvSpPr>
        <p:spPr>
          <a:xfrm>
            <a:off x="3087773" y="1516743"/>
            <a:ext cx="5282400" cy="5341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marR="0" rtl="0" algn="l">
              <a:spcBef>
                <a:spcPts val="0"/>
              </a:spcBef>
              <a:spcAft>
                <a:spcPts val="0"/>
              </a:spcAft>
              <a:buNone/>
            </a:pPr>
            <a:r>
              <a:t/>
            </a:r>
            <a:endParaRPr sz="1100">
              <a:solidFill>
                <a:schemeClr val="dk1"/>
              </a:solidFill>
            </a:endParaRPr>
          </a:p>
        </p:txBody>
      </p:sp>
      <p:sp>
        <p:nvSpPr>
          <p:cNvPr id="155" name="Google Shape;155;gd124f7e07c_0_0"/>
          <p:cNvSpPr/>
          <p:nvPr/>
        </p:nvSpPr>
        <p:spPr>
          <a:xfrm>
            <a:off x="3988125" y="6512950"/>
            <a:ext cx="3430500" cy="2589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100">
                <a:solidFill>
                  <a:schemeClr val="dk1"/>
                </a:solidFill>
              </a:rPr>
              <a:t>バナー</a:t>
            </a:r>
            <a:endParaRPr/>
          </a:p>
        </p:txBody>
      </p:sp>
      <p:sp>
        <p:nvSpPr>
          <p:cNvPr id="156" name="Google Shape;156;gd124f7e07c_0_0"/>
          <p:cNvSpPr/>
          <p:nvPr/>
        </p:nvSpPr>
        <p:spPr>
          <a:xfrm>
            <a:off x="3158775" y="3261014"/>
            <a:ext cx="5011800" cy="400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100" u="none" cap="none" strike="noStrike">
                <a:solidFill>
                  <a:schemeClr val="dk1"/>
                </a:solidFill>
                <a:latin typeface="Arial"/>
                <a:ea typeface="Arial"/>
                <a:cs typeface="Arial"/>
                <a:sym typeface="Arial"/>
              </a:rPr>
              <a:t>占い</a:t>
            </a:r>
            <a:r>
              <a:rPr lang="ja-JP" sz="1100">
                <a:solidFill>
                  <a:schemeClr val="dk1"/>
                </a:solidFill>
              </a:rPr>
              <a:t>質問内容B（前ページで指定した物）</a:t>
            </a:r>
            <a:endParaRPr/>
          </a:p>
        </p:txBody>
      </p:sp>
      <p:sp>
        <p:nvSpPr>
          <p:cNvPr id="157" name="Google Shape;157;gd124f7e07c_0_0"/>
          <p:cNvSpPr/>
          <p:nvPr/>
        </p:nvSpPr>
        <p:spPr>
          <a:xfrm>
            <a:off x="8784775" y="2345525"/>
            <a:ext cx="2731500" cy="838200"/>
          </a:xfrm>
          <a:prstGeom prst="wedgeRectCallout">
            <a:avLst>
              <a:gd fmla="val -132119" name="adj1"/>
              <a:gd fmla="val -27941"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lt1"/>
                </a:solidFill>
              </a:rPr>
              <a:t>占い結果を時系列順に表示</a:t>
            </a:r>
            <a:endParaRPr/>
          </a:p>
        </p:txBody>
      </p:sp>
      <p:sp>
        <p:nvSpPr>
          <p:cNvPr id="158" name="Google Shape;158;gd124f7e07c_0_0"/>
          <p:cNvSpPr/>
          <p:nvPr/>
        </p:nvSpPr>
        <p:spPr>
          <a:xfrm>
            <a:off x="3292425" y="2271625"/>
            <a:ext cx="2817900" cy="2589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占い結果A-１</a:t>
            </a:r>
            <a:endParaRPr/>
          </a:p>
        </p:txBody>
      </p:sp>
      <p:sp>
        <p:nvSpPr>
          <p:cNvPr id="159" name="Google Shape;159;gd124f7e07c_0_0"/>
          <p:cNvSpPr txBox="1"/>
          <p:nvPr/>
        </p:nvSpPr>
        <p:spPr>
          <a:xfrm>
            <a:off x="3292425" y="2665898"/>
            <a:ext cx="39105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JP"/>
              <a:t>占い結果　A-２</a:t>
            </a:r>
            <a:endParaRPr/>
          </a:p>
        </p:txBody>
      </p:sp>
      <p:sp>
        <p:nvSpPr>
          <p:cNvPr id="160" name="Google Shape;160;gd124f7e07c_0_0"/>
          <p:cNvSpPr/>
          <p:nvPr/>
        </p:nvSpPr>
        <p:spPr>
          <a:xfrm>
            <a:off x="4140675" y="6196650"/>
            <a:ext cx="2961900" cy="20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d124f7e07c_0_0"/>
          <p:cNvSpPr/>
          <p:nvPr/>
        </p:nvSpPr>
        <p:spPr>
          <a:xfrm>
            <a:off x="230050" y="6009725"/>
            <a:ext cx="1983900" cy="488700"/>
          </a:xfrm>
          <a:prstGeom prst="wedgeRectCallout">
            <a:avLst>
              <a:gd fmla="val 221763" name="adj1"/>
              <a:gd fmla="val 884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solidFill>
                  <a:schemeClr val="lt1"/>
                </a:solidFill>
              </a:rPr>
              <a:t>トップページへのリンク</a:t>
            </a:r>
            <a:endParaRPr>
              <a:solidFill>
                <a:schemeClr val="lt1"/>
              </a:solidFill>
            </a:endParaRPr>
          </a:p>
        </p:txBody>
      </p:sp>
      <p:sp>
        <p:nvSpPr>
          <p:cNvPr id="162" name="Google Shape;162;gd124f7e07c_0_0"/>
          <p:cNvSpPr/>
          <p:nvPr/>
        </p:nvSpPr>
        <p:spPr>
          <a:xfrm>
            <a:off x="3223075" y="1696526"/>
            <a:ext cx="5011800" cy="4002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100" u="none" cap="none" strike="noStrike">
                <a:solidFill>
                  <a:schemeClr val="dk1"/>
                </a:solidFill>
                <a:latin typeface="Arial"/>
                <a:ea typeface="Arial"/>
                <a:cs typeface="Arial"/>
                <a:sym typeface="Arial"/>
              </a:rPr>
              <a:t>占い</a:t>
            </a:r>
            <a:r>
              <a:rPr lang="ja-JP" sz="1100">
                <a:solidFill>
                  <a:schemeClr val="dk1"/>
                </a:solidFill>
              </a:rPr>
              <a:t>質問内容A（前ページで指定した物）</a:t>
            </a:r>
            <a:endParaRPr/>
          </a:p>
        </p:txBody>
      </p:sp>
      <p:sp>
        <p:nvSpPr>
          <p:cNvPr id="163" name="Google Shape;163;gd124f7e07c_0_0"/>
          <p:cNvSpPr/>
          <p:nvPr/>
        </p:nvSpPr>
        <p:spPr>
          <a:xfrm>
            <a:off x="3292425" y="3791335"/>
            <a:ext cx="3321000" cy="400200"/>
          </a:xfrm>
          <a:prstGeom prst="rect">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JP"/>
              <a:t>占い結果B-１</a:t>
            </a:r>
            <a:endParaRPr/>
          </a:p>
        </p:txBody>
      </p:sp>
      <p:sp>
        <p:nvSpPr>
          <p:cNvPr id="164" name="Google Shape;164;gd124f7e07c_0_0"/>
          <p:cNvSpPr txBox="1"/>
          <p:nvPr/>
        </p:nvSpPr>
        <p:spPr>
          <a:xfrm>
            <a:off x="3223075" y="4321638"/>
            <a:ext cx="4698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JP"/>
              <a:t>占い結果　B-２</a:t>
            </a:r>
            <a:endParaRPr/>
          </a:p>
        </p:txBody>
      </p:sp>
      <p:sp>
        <p:nvSpPr>
          <p:cNvPr id="165" name="Google Shape;165;gd124f7e07c_0_0"/>
          <p:cNvSpPr/>
          <p:nvPr/>
        </p:nvSpPr>
        <p:spPr>
          <a:xfrm>
            <a:off x="5290875" y="4851975"/>
            <a:ext cx="690000" cy="831000"/>
          </a:xfrm>
          <a:prstGeom prst="downArrow">
            <a:avLst>
              <a:gd fmla="val 50000" name="adj1"/>
              <a:gd fmla="val 50000" name="adj2"/>
            </a:avLst>
          </a:prstGeom>
          <a:solidFill>
            <a:schemeClr val="lt1"/>
          </a:solidFill>
          <a:ln cap="flat" cmpd="sng" w="12700">
            <a:solidFill>
              <a:schemeClr val="accent6"/>
            </a:solidFill>
            <a:prstDash val="solid"/>
            <a:miter lim="8000"/>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d124f7e07c_0_0"/>
          <p:cNvSpPr/>
          <p:nvPr/>
        </p:nvSpPr>
        <p:spPr>
          <a:xfrm>
            <a:off x="9057725" y="4758900"/>
            <a:ext cx="2573400" cy="589500"/>
          </a:xfrm>
          <a:prstGeom prst="wedgeRectCallout">
            <a:avLst>
              <a:gd fmla="val -186321" name="adj1"/>
              <a:gd fmla="val 32922"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solidFill>
                  <a:schemeClr val="lt1"/>
                </a:solidFill>
              </a:rPr>
              <a:t>以降スクロールして５０件まで表示</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d1253859fd_0_17"/>
          <p:cNvSpPr txBox="1"/>
          <p:nvPr>
            <p:ph type="ctrTitle"/>
          </p:nvPr>
        </p:nvSpPr>
        <p:spPr>
          <a:xfrm>
            <a:off x="666750" y="419100"/>
            <a:ext cx="11258700" cy="1085700"/>
          </a:xfrm>
          <a:prstGeom prst="rect">
            <a:avLst/>
          </a:prstGeom>
          <a:solidFill>
            <a:srgbClr val="00FF00"/>
          </a:solidFill>
        </p:spPr>
        <p:txBody>
          <a:bodyPr anchorCtr="0" anchor="b" bIns="45700" lIns="91425" spcFirstLastPara="1" rIns="91425" wrap="square" tIns="45700">
            <a:normAutofit/>
          </a:bodyPr>
          <a:lstStyle/>
          <a:p>
            <a:pPr indent="0" lvl="0" marL="0" rtl="0" algn="ctr">
              <a:spcBef>
                <a:spcPts val="0"/>
              </a:spcBef>
              <a:spcAft>
                <a:spcPts val="0"/>
              </a:spcAft>
              <a:buNone/>
            </a:pPr>
            <a:r>
              <a:rPr lang="ja-JP"/>
              <a:t>遷移図</a:t>
            </a:r>
            <a:endParaRPr/>
          </a:p>
        </p:txBody>
      </p:sp>
      <p:sp>
        <p:nvSpPr>
          <p:cNvPr id="172" name="Google Shape;172;gd1253859fd_0_17"/>
          <p:cNvSpPr/>
          <p:nvPr/>
        </p:nvSpPr>
        <p:spPr>
          <a:xfrm>
            <a:off x="1285350" y="1943100"/>
            <a:ext cx="8820300" cy="1085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3100"/>
              <a:t>TOPページ</a:t>
            </a:r>
            <a:endParaRPr sz="3100"/>
          </a:p>
        </p:txBody>
      </p:sp>
      <p:sp>
        <p:nvSpPr>
          <p:cNvPr id="173" name="Google Shape;173;gd1253859fd_0_17"/>
          <p:cNvSpPr txBox="1"/>
          <p:nvPr/>
        </p:nvSpPr>
        <p:spPr>
          <a:xfrm>
            <a:off x="1671725" y="4200350"/>
            <a:ext cx="2781300" cy="11391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3100"/>
              <a:t>過去占い結果ページ</a:t>
            </a:r>
            <a:endParaRPr sz="3100"/>
          </a:p>
        </p:txBody>
      </p:sp>
      <p:sp>
        <p:nvSpPr>
          <p:cNvPr id="174" name="Google Shape;174;gd1253859fd_0_17"/>
          <p:cNvSpPr/>
          <p:nvPr/>
        </p:nvSpPr>
        <p:spPr>
          <a:xfrm>
            <a:off x="7672125" y="4065050"/>
            <a:ext cx="2914800" cy="1409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sz="2700"/>
              <a:t>占い結果ページ</a:t>
            </a:r>
            <a:endParaRPr sz="2700"/>
          </a:p>
        </p:txBody>
      </p:sp>
      <p:sp>
        <p:nvSpPr>
          <p:cNvPr id="175" name="Google Shape;175;gd1253859fd_0_17"/>
          <p:cNvSpPr/>
          <p:nvPr/>
        </p:nvSpPr>
        <p:spPr>
          <a:xfrm rot="10800000">
            <a:off x="4816277" y="4424950"/>
            <a:ext cx="2588100" cy="6900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d1253859fd_0_17"/>
          <p:cNvSpPr/>
          <p:nvPr/>
        </p:nvSpPr>
        <p:spPr>
          <a:xfrm>
            <a:off x="2932975" y="3147050"/>
            <a:ext cx="690000" cy="1053300"/>
          </a:xfrm>
          <a:prstGeom prst="upDown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d1253859fd_0_17"/>
          <p:cNvSpPr/>
          <p:nvPr/>
        </p:nvSpPr>
        <p:spPr>
          <a:xfrm rot="3281052">
            <a:off x="8853587" y="3217395"/>
            <a:ext cx="1017674" cy="689959"/>
          </a:xfrm>
          <a:prstGeom prst="lef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d1253859fd_0_17"/>
          <p:cNvSpPr/>
          <p:nvPr/>
        </p:nvSpPr>
        <p:spPr>
          <a:xfrm rot="3355563">
            <a:off x="8819912" y="5780058"/>
            <a:ext cx="1415765" cy="690036"/>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JP"/>
              <a:t>各</a:t>
            </a:r>
            <a:r>
              <a:rPr lang="ja-JP"/>
              <a:t>SNSへ</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2021-04-21T12:09:20Z</dcterms:created>
  <dc:creator>田川 寛</dc:creator>
</cp:coreProperties>
</file>