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66" r:id="rId5"/>
    <p:sldId id="257" r:id="rId6"/>
    <p:sldId id="267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50" autoAdjust="0"/>
  </p:normalViewPr>
  <p:slideViewPr>
    <p:cSldViewPr snapToGrid="0" snapToObjects="1">
      <p:cViewPr varScale="1">
        <p:scale>
          <a:sx n="88" d="100"/>
          <a:sy n="88" d="100"/>
        </p:scale>
        <p:origin x="-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5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6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9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55ED-8B76-A544-823D-B5AAB954A02C}" type="datetimeFigureOut">
              <a:rPr kumimoji="1" lang="ja-JP" altLang="en-US" smtClean="0"/>
              <a:t>17/06/24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pt-noref200,20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04" y="355698"/>
            <a:ext cx="2145125" cy="2145125"/>
          </a:xfrm>
          <a:prstGeom prst="rect">
            <a:avLst/>
          </a:prstGeom>
        </p:spPr>
      </p:pic>
      <p:pic>
        <p:nvPicPr>
          <p:cNvPr id="3" name="図 2" descr="pt-noref200-0.2,20k-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56" y="370129"/>
            <a:ext cx="2130694" cy="213069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64386" y="2621642"/>
            <a:ext cx="4724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1: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反射なしの画像、左がフォトンマッピング、右が古典レイトレーシング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pt-noref200-0.2,20k-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56" y="3372980"/>
            <a:ext cx="2130694" cy="213069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5446" y="5624493"/>
            <a:ext cx="453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2: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フォトンマッピングでフォトン収集範囲を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0.2m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に限定した場合（左）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" name="図 6" descr="pt-noref200-0.2,20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04" y="3359898"/>
            <a:ext cx="2143775" cy="21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2256853" y="1242125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6" name="円弧 5"/>
          <p:cNvSpPr/>
          <p:nvPr/>
        </p:nvSpPr>
        <p:spPr>
          <a:xfrm>
            <a:off x="1895620" y="1798840"/>
            <a:ext cx="1052069" cy="1070933"/>
          </a:xfrm>
          <a:prstGeom prst="arc">
            <a:avLst>
              <a:gd name="adj1" fmla="val 108015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497540" y="1562800"/>
            <a:ext cx="1867187" cy="771508"/>
            <a:chOff x="1497540" y="1123950"/>
            <a:chExt cx="1867187" cy="771508"/>
          </a:xfrm>
        </p:grpSpPr>
        <p:cxnSp>
          <p:nvCxnSpPr>
            <p:cNvPr id="13" name="直線矢印コネクタ 12"/>
            <p:cNvCxnSpPr/>
            <p:nvPr/>
          </p:nvCxnSpPr>
          <p:spPr>
            <a:xfrm flipV="1">
              <a:off x="2409825" y="1708150"/>
              <a:ext cx="504825" cy="1873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V="1">
              <a:off x="2409825" y="1479550"/>
              <a:ext cx="346075" cy="4159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409825" y="1403350"/>
              <a:ext cx="174625" cy="4921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2225675" y="1403350"/>
              <a:ext cx="184150" cy="4921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 flipV="1">
              <a:off x="1946275" y="1679575"/>
              <a:ext cx="463550" cy="215883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 flipV="1">
              <a:off x="2041525" y="1514475"/>
              <a:ext cx="368300" cy="38098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2409825" y="1123950"/>
              <a:ext cx="0" cy="77150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1497540" y="1895457"/>
              <a:ext cx="18671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円弧 42"/>
          <p:cNvSpPr/>
          <p:nvPr/>
        </p:nvSpPr>
        <p:spPr>
          <a:xfrm rot="19373580">
            <a:off x="4759582" y="1341776"/>
            <a:ext cx="1052069" cy="1070933"/>
          </a:xfrm>
          <a:prstGeom prst="arc">
            <a:avLst>
              <a:gd name="adj1" fmla="val 108015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 rot="19373580" flipV="1">
            <a:off x="5168570" y="1563754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rot="19373580" flipV="1">
            <a:off x="5115685" y="1406186"/>
            <a:ext cx="346075" cy="4159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19373580" flipV="1">
            <a:off x="5110058" y="1389420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rot="19373580" flipH="1" flipV="1">
            <a:off x="4962232" y="1497645"/>
            <a:ext cx="184150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9373580" flipH="1" flipV="1">
            <a:off x="4794444" y="1830185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9373580" flipH="1" flipV="1">
            <a:off x="4830247" y="1653069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19373580" flipV="1">
            <a:off x="5043456" y="1190984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19373580">
            <a:off x="4359583" y="1871524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548626" y="974568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55" name="円弧 54"/>
          <p:cNvSpPr/>
          <p:nvPr/>
        </p:nvSpPr>
        <p:spPr>
          <a:xfrm>
            <a:off x="4453480" y="1107237"/>
            <a:ext cx="1608293" cy="1602095"/>
          </a:xfrm>
          <a:prstGeom prst="arc">
            <a:avLst>
              <a:gd name="adj1" fmla="val 14134859"/>
              <a:gd name="adj2" fmla="val 16167609"/>
            </a:avLst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497540" y="2586221"/>
            <a:ext cx="4289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3: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水平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な平面で反射ベクトルを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生成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 →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実際の平面に合わせて回転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 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円弧 70"/>
          <p:cNvSpPr/>
          <p:nvPr/>
        </p:nvSpPr>
        <p:spPr>
          <a:xfrm rot="19373580">
            <a:off x="1945379" y="3711792"/>
            <a:ext cx="1052069" cy="1070933"/>
          </a:xfrm>
          <a:prstGeom prst="arc">
            <a:avLst>
              <a:gd name="adj1" fmla="val 5487541"/>
              <a:gd name="adj2" fmla="val 546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 rot="19373580" flipV="1">
            <a:off x="2354367" y="3933770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H="1">
            <a:off x="2279650" y="4254396"/>
            <a:ext cx="182330" cy="476354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rot="19373580" flipV="1">
            <a:off x="2295855" y="3759436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461980" y="4254396"/>
            <a:ext cx="139266" cy="50493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9373580" flipH="1" flipV="1">
            <a:off x="1980241" y="4200201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rot="19373580" flipH="1" flipV="1">
            <a:off x="2016044" y="4023085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rot="19373580" flipV="1">
            <a:off x="2229253" y="3561000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734423" y="3344584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461981" y="4165600"/>
            <a:ext cx="532044" cy="8879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2461981" y="4254397"/>
            <a:ext cx="452669" cy="279662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rot="19373580">
            <a:off x="1545380" y="4241540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円弧 88"/>
          <p:cNvSpPr/>
          <p:nvPr/>
        </p:nvSpPr>
        <p:spPr>
          <a:xfrm rot="19373580">
            <a:off x="4759581" y="3711792"/>
            <a:ext cx="1052069" cy="1070933"/>
          </a:xfrm>
          <a:prstGeom prst="arc">
            <a:avLst>
              <a:gd name="adj1" fmla="val 5487541"/>
              <a:gd name="adj2" fmla="val 546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/>
          <p:nvPr/>
        </p:nvCxnSpPr>
        <p:spPr>
          <a:xfrm rot="19373580" flipV="1">
            <a:off x="5168569" y="3933770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5093852" y="4254396"/>
            <a:ext cx="182330" cy="476354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19373580" flipV="1">
            <a:off x="5110057" y="3759436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276182" y="4254396"/>
            <a:ext cx="139266" cy="50493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rot="19373580" flipH="1" flipV="1">
            <a:off x="4794443" y="4200201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rot="19373580" flipH="1" flipV="1">
            <a:off x="4830246" y="4023085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rot="19373580" flipV="1">
            <a:off x="5043455" y="3561000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548625" y="3344584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5276183" y="4165600"/>
            <a:ext cx="532044" cy="8879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5276183" y="4254397"/>
            <a:ext cx="452669" cy="279662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5276184" y="4254396"/>
            <a:ext cx="532043" cy="707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rot="19373580">
            <a:off x="4359582" y="4241540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1558278" y="5173998"/>
            <a:ext cx="4570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4: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法線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とのなす角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90°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以下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、法線とのなす角が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90°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以上は反転（右）</a:t>
            </a:r>
            <a:endParaRPr lang="en-US" altLang="ja-JP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円弧 105"/>
          <p:cNvSpPr/>
          <p:nvPr/>
        </p:nvSpPr>
        <p:spPr>
          <a:xfrm>
            <a:off x="4548626" y="3587748"/>
            <a:ext cx="1452193" cy="1403910"/>
          </a:xfrm>
          <a:prstGeom prst="arc">
            <a:avLst>
              <a:gd name="adj1" fmla="val 281723"/>
              <a:gd name="adj2" fmla="val 11659998"/>
            </a:avLst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830928" y="8866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回転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173644" y="441094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反転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629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828800" y="1786467"/>
            <a:ext cx="2734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828800" y="1634067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408992" y="1642534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787491" y="1645709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563533" y="1634067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円弧 16"/>
          <p:cNvSpPr/>
          <p:nvPr/>
        </p:nvSpPr>
        <p:spPr>
          <a:xfrm>
            <a:off x="1828800" y="1210732"/>
            <a:ext cx="2734735" cy="795869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/>
        </p:nvSpPr>
        <p:spPr>
          <a:xfrm rot="10800000">
            <a:off x="1828799" y="1672166"/>
            <a:ext cx="580193" cy="663548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0800000">
            <a:off x="2408991" y="1687951"/>
            <a:ext cx="1378499" cy="668869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/>
        </p:nvSpPr>
        <p:spPr>
          <a:xfrm rot="10800000">
            <a:off x="3787491" y="1693332"/>
            <a:ext cx="776044" cy="642382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468556" y="1757892"/>
            <a:ext cx="63664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8706" y="1075263"/>
            <a:ext cx="389850" cy="24622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メイリオ"/>
                <a:ea typeface="メイリオ"/>
                <a:cs typeface="メイリオ"/>
              </a:rPr>
              <a:t>1.0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6744" y="2263687"/>
            <a:ext cx="70031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吸収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:0.3</a:t>
            </a:r>
          </a:p>
          <a:p>
            <a:pPr algn="ctr"/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=0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28800" y="2263687"/>
            <a:ext cx="70031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透過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:0.2</a:t>
            </a:r>
          </a:p>
          <a:p>
            <a:pPr algn="ctr"/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=2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31901" y="2263687"/>
            <a:ext cx="70031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反射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:0.5</a:t>
            </a:r>
          </a:p>
          <a:p>
            <a:pPr algn="ctr"/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=1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06744" y="890597"/>
            <a:ext cx="144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r = </a:t>
            </a:r>
            <a:r>
              <a:rPr lang="en-US" altLang="ja-JP" i="1" dirty="0" smtClean="0">
                <a:latin typeface="Calisto MT"/>
                <a:cs typeface="Calisto MT"/>
              </a:rPr>
              <a:t>0.</a:t>
            </a:r>
            <a:r>
              <a:rPr lang="en-US" altLang="ja-JP" i="1" dirty="0" smtClean="0">
                <a:latin typeface="Calisto MT"/>
                <a:cs typeface="Calisto MT"/>
              </a:rPr>
              <a:t>6</a:t>
            </a:r>
            <a:r>
              <a:rPr lang="en-US" altLang="ja-JP" i="1" dirty="0" smtClean="0">
                <a:latin typeface="Calisto MT"/>
                <a:cs typeface="Calisto MT"/>
              </a:rPr>
              <a:t>  </a:t>
            </a:r>
            <a:r>
              <a:rPr lang="en-US" altLang="ja-JP" i="1" dirty="0" smtClean="0">
                <a:latin typeface="メイリオ"/>
                <a:ea typeface="メイリオ"/>
                <a:cs typeface="メイリオ"/>
              </a:rPr>
              <a:t>→ 1</a:t>
            </a:r>
            <a:endParaRPr kumimoji="1" lang="ja-JP" altLang="en-US" i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35033" y="2787085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ja-JP" altLang="ja-JP" sz="1000" dirty="0" smtClean="0">
                <a:latin typeface="メイリオ"/>
                <a:ea typeface="メイリオ"/>
                <a:cs typeface="メイリオ"/>
              </a:rPr>
              <a:t>5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ロシアンルーレットによる選択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3532220" y="1210732"/>
            <a:ext cx="561249" cy="48260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64386" y="2621642"/>
            <a:ext cx="4804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>
                <a:latin typeface="メイリオ"/>
                <a:ea typeface="メイリオ"/>
                <a:cs typeface="メイリオ"/>
              </a:rPr>
              <a:t>6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フォトンマッピング、間接光あり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、なし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中央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、環境光ありの古典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en-US" sz="1000" dirty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pt-noref200-0.2,20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6" y="357047"/>
            <a:ext cx="2143775" cy="2143775"/>
          </a:xfrm>
          <a:prstGeom prst="rect">
            <a:avLst/>
          </a:prstGeom>
        </p:spPr>
      </p:pic>
      <p:pic>
        <p:nvPicPr>
          <p:cNvPr id="2" name="図 1" descr="pt-ref200-0.2,20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3" y="357047"/>
            <a:ext cx="2136405" cy="2136405"/>
          </a:xfrm>
          <a:prstGeom prst="rect">
            <a:avLst/>
          </a:prstGeom>
        </p:spPr>
      </p:pic>
      <p:pic>
        <p:nvPicPr>
          <p:cNvPr id="6" name="図 5" descr="pt-ref200-0.2,20k-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30" y="360336"/>
            <a:ext cx="2140486" cy="2140486"/>
          </a:xfrm>
          <a:prstGeom prst="rect">
            <a:avLst/>
          </a:prstGeom>
        </p:spPr>
      </p:pic>
      <p:pic>
        <p:nvPicPr>
          <p:cNvPr id="7" name="図 6" descr="para-ref200-0.2,20k-map25%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15" y="3241011"/>
            <a:ext cx="2135825" cy="21358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43540" y="5550993"/>
            <a:ext cx="3497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8: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平面光源からのフォトン放射によるフォトンマップ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9" name="図 8" descr="sun-ref200-0.2,20k-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68" y="3241011"/>
            <a:ext cx="2140156" cy="214015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62496" y="5550993"/>
            <a:ext cx="3520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12: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平行光源からのフォトン放射によるフォトンマップ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7698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矢印コネクタ 37"/>
          <p:cNvCxnSpPr/>
          <p:nvPr/>
        </p:nvCxnSpPr>
        <p:spPr>
          <a:xfrm>
            <a:off x="2587002" y="1592223"/>
            <a:ext cx="473698" cy="198477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2170101" y="1790701"/>
            <a:ext cx="890599" cy="14336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1698084" y="1502265"/>
            <a:ext cx="1498600" cy="237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698084" y="1739332"/>
            <a:ext cx="1100667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196684" y="1506498"/>
            <a:ext cx="1100667" cy="4656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98751" y="1967932"/>
            <a:ext cx="1498600" cy="2370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1698084" y="1041400"/>
            <a:ext cx="0" cy="6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542755" y="704337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666252" y="1710757"/>
            <a:ext cx="63664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84087" y="1370000"/>
            <a:ext cx="41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p</a:t>
            </a:r>
            <a:r>
              <a:rPr lang="en-US" altLang="ja-JP" i="1" baseline="-25000" dirty="0" smtClean="0">
                <a:latin typeface="Calisto MT"/>
                <a:cs typeface="Calisto MT"/>
              </a:rPr>
              <a:t>0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99726" y="1137166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 smtClean="0">
                <a:latin typeface="Calisto MT"/>
                <a:cs typeface="Calisto MT"/>
              </a:rPr>
              <a:t>1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30884" y="2088582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>
                <a:latin typeface="Calisto MT"/>
                <a:cs typeface="Calisto MT"/>
              </a:rPr>
              <a:t>2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798751" y="1739332"/>
            <a:ext cx="524933" cy="85725"/>
          </a:xfrm>
          <a:prstGeom prst="ellipse">
            <a:avLst/>
          </a:prstGeom>
          <a:noFill/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>
            <a:off x="2798750" y="1521986"/>
            <a:ext cx="524933" cy="491841"/>
          </a:xfrm>
          <a:prstGeom prst="arc">
            <a:avLst>
              <a:gd name="adj1" fmla="val 10603391"/>
              <a:gd name="adj2" fmla="val 249084"/>
            </a:avLst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2851232" y="1617029"/>
            <a:ext cx="209468" cy="173671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2971800" y="1521986"/>
            <a:ext cx="88900" cy="268715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060700" y="1674387"/>
            <a:ext cx="234950" cy="116314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060700" y="1521986"/>
            <a:ext cx="47625" cy="268714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060700" y="157797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499617" y="1502265"/>
            <a:ext cx="1498600" cy="237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5499617" y="1739332"/>
            <a:ext cx="1100667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998217" y="1506498"/>
            <a:ext cx="1100667" cy="4656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600284" y="1967932"/>
            <a:ext cx="1498600" cy="2370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5499617" y="1041400"/>
            <a:ext cx="0" cy="6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44288" y="704337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5467785" y="1710757"/>
            <a:ext cx="63664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85620" y="1370000"/>
            <a:ext cx="41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p</a:t>
            </a:r>
            <a:r>
              <a:rPr lang="en-US" altLang="ja-JP" i="1" baseline="-25000" dirty="0" smtClean="0">
                <a:latin typeface="Calisto MT"/>
                <a:cs typeface="Calisto MT"/>
              </a:rPr>
              <a:t>0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00020" y="1185334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 smtClean="0">
                <a:latin typeface="Calisto MT"/>
                <a:cs typeface="Calisto MT"/>
              </a:rPr>
              <a:t>1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32072" y="1967932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>
                <a:latin typeface="Calisto MT"/>
                <a:cs typeface="Calisto MT"/>
              </a:rPr>
              <a:t>2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6093670" y="157797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7395633" y="1612332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6679659" y="175040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6918842" y="1661544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6600284" y="150226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6173045" y="1721340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459456" y="2663975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図7: 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平面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光源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19923" y="2663975"/>
            <a:ext cx="1083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10: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平行光源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2138269" y="1905980"/>
            <a:ext cx="63664" cy="571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555170" y="1563648"/>
            <a:ext cx="63664" cy="5715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73382" y="1825057"/>
            <a:ext cx="32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2"/>
                </a:solidFill>
                <a:latin typeface="Calisto MT"/>
                <a:cs typeface="Calisto MT"/>
              </a:rPr>
              <a:t>v</a:t>
            </a:r>
            <a:endParaRPr kumimoji="1" lang="ja-JP" altLang="en-US" i="1" baseline="-25000" dirty="0">
              <a:solidFill>
                <a:schemeClr val="tx2"/>
              </a:solidFill>
              <a:latin typeface="Calisto MT"/>
              <a:cs typeface="Calisto MT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344857" y="1257196"/>
            <a:ext cx="35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2"/>
                </a:solidFill>
                <a:latin typeface="Calisto MT"/>
                <a:cs typeface="Calisto MT"/>
              </a:rPr>
              <a:t>u</a:t>
            </a:r>
            <a:endParaRPr kumimoji="1" lang="ja-JP" altLang="en-US" i="1" baseline="-25000" dirty="0">
              <a:solidFill>
                <a:schemeClr val="tx2"/>
              </a:solidFill>
              <a:latin typeface="Calisto MT"/>
              <a:cs typeface="Calisto M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884286" y="1674387"/>
            <a:ext cx="35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solidFill>
                  <a:schemeClr val="tx2"/>
                </a:solidFill>
                <a:latin typeface="Calisto MT"/>
                <a:cs typeface="Calisto MT"/>
              </a:rPr>
              <a:t>p</a:t>
            </a:r>
            <a:endParaRPr kumimoji="1" lang="ja-JP" altLang="en-US" i="1" baseline="-25000" dirty="0">
              <a:solidFill>
                <a:schemeClr val="tx2"/>
              </a:solidFill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4157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155" y="2639202"/>
            <a:ext cx="565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フォトンマッピング、平面光源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、点光源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中央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、環境光ありの古典・平面光源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en-US" sz="1000" dirty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pt-ref200-0.2,20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70" y="357047"/>
            <a:ext cx="2136405" cy="2136405"/>
          </a:xfrm>
          <a:prstGeom prst="rect">
            <a:avLst/>
          </a:prstGeom>
        </p:spPr>
      </p:pic>
      <p:pic>
        <p:nvPicPr>
          <p:cNvPr id="3" name="図 2" descr="para-ref200-0.2,20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360336"/>
            <a:ext cx="2145831" cy="2145831"/>
          </a:xfrm>
          <a:prstGeom prst="rect">
            <a:avLst/>
          </a:prstGeom>
        </p:spPr>
      </p:pic>
      <p:pic>
        <p:nvPicPr>
          <p:cNvPr id="7" name="図 6" descr="para-refonly200-0.2,20k-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8" y="357047"/>
            <a:ext cx="2132196" cy="213219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00548" y="5654498"/>
            <a:ext cx="6228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11: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 フォトンマッピング、平行光源・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20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万個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、同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万個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中央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、環境光ありの古典・平行光源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lang="en-US" altLang="en-US" sz="1000" dirty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9" name="図 8" descr="sun-ref200-0.2,20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8" y="3372980"/>
            <a:ext cx="2142067" cy="2142067"/>
          </a:xfrm>
          <a:prstGeom prst="rect">
            <a:avLst/>
          </a:prstGeom>
        </p:spPr>
      </p:pic>
      <p:pic>
        <p:nvPicPr>
          <p:cNvPr id="10" name="図 9" descr="sun-ref200-0.2,30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07" y="3372980"/>
            <a:ext cx="2161817" cy="2161817"/>
          </a:xfrm>
          <a:prstGeom prst="rect">
            <a:avLst/>
          </a:prstGeom>
        </p:spPr>
      </p:pic>
      <p:pic>
        <p:nvPicPr>
          <p:cNvPr id="11" name="図 10" descr="sun-ref200-0.2,20k-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05" y="3372980"/>
            <a:ext cx="2130693" cy="2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322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242</Words>
  <Application>Microsoft Macintosh PowerPoint</Application>
  <PresentationFormat>画面に合わせる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akagi eiji</cp:lastModifiedBy>
  <cp:revision>17</cp:revision>
  <dcterms:created xsi:type="dcterms:W3CDTF">2017-06-23T12:05:43Z</dcterms:created>
  <dcterms:modified xsi:type="dcterms:W3CDTF">2017-06-24T05:01:04Z</dcterms:modified>
</cp:coreProperties>
</file>