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2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1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23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9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8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5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4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30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02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4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3E33-C67B-9242-980D-FF920B51B983}" type="datetimeFigureOut">
              <a:rPr kumimoji="1" lang="ja-JP" altLang="en-US" smtClean="0"/>
              <a:t>18/06/30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43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判断 3"/>
          <p:cNvSpPr/>
          <p:nvPr/>
        </p:nvSpPr>
        <p:spPr>
          <a:xfrm>
            <a:off x="291228" y="557652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8005" y="737912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RR:</a:t>
            </a:r>
            <a:r>
              <a:rPr kumimoji="1" lang="ja-JP" altLang="en-US" sz="1000" dirty="0" smtClean="0"/>
              <a:t>拡散反射率</a:t>
            </a:r>
            <a:endParaRPr kumimoji="1" lang="ja-JP" altLang="en-US" sz="1000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291228" y="1553252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060" y="157373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 smtClean="0"/>
              <a:t>拡散反射方向へ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フォトン追跡</a:t>
            </a:r>
            <a:endParaRPr kumimoji="1" lang="ja-JP" altLang="en-US" sz="1000" dirty="0"/>
          </a:p>
        </p:txBody>
      </p:sp>
      <p:cxnSp>
        <p:nvCxnSpPr>
          <p:cNvPr id="9" name="直線矢印コネクタ 8"/>
          <p:cNvCxnSpPr>
            <a:stCxn id="4" idx="2"/>
            <a:endCxn id="6" idx="0"/>
          </p:cNvCxnSpPr>
          <p:nvPr/>
        </p:nvCxnSpPr>
        <p:spPr>
          <a:xfrm>
            <a:off x="941852" y="1169169"/>
            <a:ext cx="0" cy="384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図形グループ 12"/>
          <p:cNvGrpSpPr/>
          <p:nvPr/>
        </p:nvGrpSpPr>
        <p:grpSpPr>
          <a:xfrm>
            <a:off x="1802527" y="1553252"/>
            <a:ext cx="1301247" cy="357029"/>
            <a:chOff x="924981" y="3422650"/>
            <a:chExt cx="1301247" cy="357029"/>
          </a:xfrm>
        </p:grpSpPr>
        <p:sp>
          <p:nvSpPr>
            <p:cNvPr id="11" name="角丸四角形 10"/>
            <p:cNvSpPr/>
            <p:nvPr/>
          </p:nvSpPr>
          <p:spPr>
            <a:xfrm>
              <a:off x="924981" y="3422650"/>
              <a:ext cx="1301247" cy="35702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355033" y="34747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/>
                <a:t>終了</a:t>
              </a:r>
              <a:endParaRPr kumimoji="1" lang="ja-JP" altLang="en-US" sz="1000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94005" y="118520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Y:</a:t>
            </a:r>
            <a:r>
              <a:rPr kumimoji="1" lang="ja-JP" altLang="en-US" sz="1000" dirty="0" smtClean="0"/>
              <a:t>拡散反射</a:t>
            </a:r>
            <a:endParaRPr kumimoji="1" lang="ja-JP" altLang="en-US" sz="1000" dirty="0"/>
          </a:p>
        </p:txBody>
      </p:sp>
      <p:cxnSp>
        <p:nvCxnSpPr>
          <p:cNvPr id="16" name="カギ線コネクタ 15"/>
          <p:cNvCxnSpPr>
            <a:stCxn id="4" idx="3"/>
            <a:endCxn id="11" idx="0"/>
          </p:cNvCxnSpPr>
          <p:nvPr/>
        </p:nvCxnSpPr>
        <p:spPr>
          <a:xfrm>
            <a:off x="1592475" y="863411"/>
            <a:ext cx="860676" cy="6898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732175" y="633878"/>
            <a:ext cx="55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N:</a:t>
            </a:r>
            <a:r>
              <a:rPr kumimoji="1" lang="ja-JP" altLang="en-US" sz="1000" dirty="0" smtClean="0"/>
              <a:t>吸収</a:t>
            </a:r>
            <a:endParaRPr kumimoji="1" lang="ja-JP" altLang="en-US" sz="1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4056" y="880099"/>
            <a:ext cx="669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rgbClr val="FF0000"/>
                </a:solidFill>
                <a:latin typeface="Corbel"/>
                <a:cs typeface="Corbel"/>
              </a:rPr>
              <a:t>reflectance</a:t>
            </a:r>
            <a:endParaRPr kumimoji="1" lang="ja-JP" altLang="en-US" sz="800" i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9" name="フローチャート: 判断 18"/>
          <p:cNvSpPr/>
          <p:nvPr/>
        </p:nvSpPr>
        <p:spPr>
          <a:xfrm>
            <a:off x="3898028" y="557652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88155" y="66566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RR:</a:t>
            </a:r>
            <a:r>
              <a:rPr kumimoji="1" lang="ja-JP" altLang="en-US" sz="1000" dirty="0" smtClean="0"/>
              <a:t>拡散度</a:t>
            </a:r>
            <a:endParaRPr kumimoji="1" lang="en-US" altLang="ja-JP" sz="10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2729" y="860799"/>
            <a:ext cx="674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rgbClr val="FF0000"/>
                </a:solidFill>
                <a:latin typeface="Corbel"/>
                <a:cs typeface="Corbel"/>
              </a:rPr>
              <a:t>diffuseness</a:t>
            </a:r>
            <a:endParaRPr kumimoji="1" lang="ja-JP" altLang="en-US" sz="800" i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22" name="フローチャート: 判断 21"/>
          <p:cNvSpPr/>
          <p:nvPr/>
        </p:nvSpPr>
        <p:spPr>
          <a:xfrm>
            <a:off x="3898028" y="1545784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23" name="直線矢印コネクタ 22"/>
          <p:cNvCxnSpPr>
            <a:stCxn id="19" idx="2"/>
            <a:endCxn id="22" idx="0"/>
          </p:cNvCxnSpPr>
          <p:nvPr/>
        </p:nvCxnSpPr>
        <p:spPr>
          <a:xfrm>
            <a:off x="4548652" y="1169169"/>
            <a:ext cx="0" cy="376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045950" y="165564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RR:</a:t>
            </a:r>
            <a:r>
              <a:rPr kumimoji="1" lang="ja-JP" altLang="en-US" sz="1000" dirty="0" smtClean="0"/>
              <a:t>拡散反射率</a:t>
            </a:r>
            <a:endParaRPr kumimoji="1" lang="en-US" altLang="ja-JP" sz="10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13706" y="1835351"/>
            <a:ext cx="669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rgbClr val="FF0000"/>
                </a:solidFill>
                <a:latin typeface="Corbel"/>
                <a:cs typeface="Corbel"/>
              </a:rPr>
              <a:t>reflectance</a:t>
            </a:r>
            <a:endParaRPr kumimoji="1" lang="ja-JP" altLang="en-US" sz="800" i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28" name="フローチャート: 処理 27"/>
          <p:cNvSpPr/>
          <p:nvPr/>
        </p:nvSpPr>
        <p:spPr>
          <a:xfrm>
            <a:off x="3898028" y="2534130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77860" y="252629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 smtClean="0"/>
              <a:t>拡散反射方向へ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フォトン追跡</a:t>
            </a:r>
            <a:endParaRPr kumimoji="1" lang="ja-JP" altLang="en-US" sz="1000" dirty="0"/>
          </a:p>
        </p:txBody>
      </p:sp>
      <p:grpSp>
        <p:nvGrpSpPr>
          <p:cNvPr id="30" name="図形グループ 29"/>
          <p:cNvGrpSpPr/>
          <p:nvPr/>
        </p:nvGrpSpPr>
        <p:grpSpPr>
          <a:xfrm>
            <a:off x="5409328" y="2200853"/>
            <a:ext cx="1301247" cy="357029"/>
            <a:chOff x="924981" y="3422650"/>
            <a:chExt cx="1301247" cy="357029"/>
          </a:xfrm>
        </p:grpSpPr>
        <p:sp>
          <p:nvSpPr>
            <p:cNvPr id="31" name="角丸四角形 30"/>
            <p:cNvSpPr/>
            <p:nvPr/>
          </p:nvSpPr>
          <p:spPr>
            <a:xfrm>
              <a:off x="924981" y="3422650"/>
              <a:ext cx="1301247" cy="35702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355033" y="34747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/>
                <a:t>終了</a:t>
              </a:r>
              <a:endParaRPr kumimoji="1" lang="ja-JP" altLang="en-US" sz="1000" dirty="0"/>
            </a:p>
          </p:txBody>
        </p:sp>
      </p:grpSp>
      <p:cxnSp>
        <p:nvCxnSpPr>
          <p:cNvPr id="33" name="直線矢印コネクタ 32"/>
          <p:cNvCxnSpPr>
            <a:stCxn id="22" idx="2"/>
            <a:endCxn id="28" idx="0"/>
          </p:cNvCxnSpPr>
          <p:nvPr/>
        </p:nvCxnSpPr>
        <p:spPr>
          <a:xfrm>
            <a:off x="4548652" y="2157301"/>
            <a:ext cx="0" cy="376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94455" y="215898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Y:</a:t>
            </a:r>
            <a:r>
              <a:rPr kumimoji="1" lang="ja-JP" altLang="en-US" sz="1000" dirty="0" smtClean="0"/>
              <a:t>拡散反射</a:t>
            </a:r>
            <a:endParaRPr kumimoji="1" lang="ja-JP" altLang="en-US" sz="1000" dirty="0"/>
          </a:p>
        </p:txBody>
      </p:sp>
      <p:cxnSp>
        <p:nvCxnSpPr>
          <p:cNvPr id="38" name="カギ線コネクタ 37"/>
          <p:cNvCxnSpPr>
            <a:stCxn id="22" idx="3"/>
            <a:endCxn id="31" idx="0"/>
          </p:cNvCxnSpPr>
          <p:nvPr/>
        </p:nvCxnSpPr>
        <p:spPr>
          <a:xfrm>
            <a:off x="5199275" y="1851543"/>
            <a:ext cx="860677" cy="3493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338975" y="1622010"/>
            <a:ext cx="55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N:</a:t>
            </a:r>
            <a:r>
              <a:rPr kumimoji="1" lang="ja-JP" altLang="en-US" sz="1000" dirty="0" smtClean="0"/>
              <a:t>吸収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839341" y="118520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Y:</a:t>
            </a:r>
            <a:r>
              <a:rPr kumimoji="1" lang="ja-JP" altLang="en-US" sz="1000" dirty="0" smtClean="0"/>
              <a:t>拡散反射</a:t>
            </a:r>
            <a:endParaRPr kumimoji="1" lang="ja-JP" altLang="en-US" sz="1000" dirty="0"/>
          </a:p>
        </p:txBody>
      </p:sp>
      <p:sp>
        <p:nvSpPr>
          <p:cNvPr id="43" name="フローチャート: 処理 42"/>
          <p:cNvSpPr/>
          <p:nvPr/>
        </p:nvSpPr>
        <p:spPr>
          <a:xfrm>
            <a:off x="7041278" y="1553623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125080" y="1563889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 smtClean="0"/>
              <a:t>反射屈折ベクトル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・反射率計算</a:t>
            </a:r>
            <a:endParaRPr kumimoji="1" lang="ja-JP" altLang="en-US" sz="1000" dirty="0"/>
          </a:p>
        </p:txBody>
      </p:sp>
      <p:cxnSp>
        <p:nvCxnSpPr>
          <p:cNvPr id="45" name="カギ線コネクタ 44"/>
          <p:cNvCxnSpPr>
            <a:stCxn id="19" idx="3"/>
            <a:endCxn id="43" idx="0"/>
          </p:cNvCxnSpPr>
          <p:nvPr/>
        </p:nvCxnSpPr>
        <p:spPr>
          <a:xfrm>
            <a:off x="5199275" y="863411"/>
            <a:ext cx="2492627" cy="6902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270802" y="614578"/>
            <a:ext cx="81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N:</a:t>
            </a:r>
            <a:r>
              <a:rPr kumimoji="1" lang="ja-JP" altLang="en-US" sz="1000" dirty="0" smtClean="0"/>
              <a:t>鏡面反射</a:t>
            </a:r>
            <a:endParaRPr kumimoji="1" lang="ja-JP" altLang="en-US" sz="1000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7041278" y="2926401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189200" y="3036264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RR:</a:t>
            </a:r>
            <a:r>
              <a:rPr lang="ja-JP" altLang="en-US" sz="1000" dirty="0" smtClean="0"/>
              <a:t>鏡面</a:t>
            </a:r>
            <a:r>
              <a:rPr kumimoji="1" lang="ja-JP" altLang="en-US" sz="1000" dirty="0" smtClean="0"/>
              <a:t>反射率</a:t>
            </a:r>
            <a:endParaRPr kumimoji="1" lang="en-US" altLang="ja-JP" sz="1000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289522" y="3160727"/>
            <a:ext cx="804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i="1" dirty="0" err="1" smtClean="0">
                <a:solidFill>
                  <a:srgbClr val="FF0000"/>
                </a:solidFill>
                <a:latin typeface="Corbel"/>
                <a:cs typeface="Corbel"/>
              </a:rPr>
              <a:t>spacularRefl</a:t>
            </a:r>
            <a:endParaRPr kumimoji="1" lang="en-US" altLang="ja-JP" sz="800" i="1" dirty="0" smtClean="0">
              <a:solidFill>
                <a:srgbClr val="FF0000"/>
              </a:solidFill>
              <a:latin typeface="Corbel"/>
              <a:cs typeface="Corbel"/>
            </a:endParaRPr>
          </a:p>
          <a:p>
            <a:pPr algn="ctr"/>
            <a:r>
              <a:rPr lang="ja-JP" altLang="en-US" sz="800" i="1" dirty="0" smtClean="0">
                <a:solidFill>
                  <a:srgbClr val="FF0000"/>
                </a:solidFill>
                <a:latin typeface="Corbel"/>
                <a:cs typeface="Corbel"/>
              </a:rPr>
              <a:t>からの計算値</a:t>
            </a:r>
            <a:endParaRPr lang="en-US" altLang="ja-JP" sz="800" i="1" dirty="0" smtClean="0">
              <a:solidFill>
                <a:srgbClr val="FF0000"/>
              </a:solidFill>
              <a:latin typeface="Corbel"/>
              <a:cs typeface="Corbel"/>
            </a:endParaRPr>
          </a:p>
        </p:txBody>
      </p:sp>
      <p:cxnSp>
        <p:nvCxnSpPr>
          <p:cNvPr id="54" name="直線矢印コネクタ 53"/>
          <p:cNvCxnSpPr>
            <a:stCxn id="43" idx="2"/>
            <a:endCxn id="51" idx="0"/>
          </p:cNvCxnSpPr>
          <p:nvPr/>
        </p:nvCxnSpPr>
        <p:spPr>
          <a:xfrm>
            <a:off x="7691902" y="1998123"/>
            <a:ext cx="0" cy="928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処理 58"/>
          <p:cNvSpPr/>
          <p:nvPr/>
        </p:nvSpPr>
        <p:spPr>
          <a:xfrm>
            <a:off x="5409327" y="3611634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89160" y="3603795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/>
              <a:t>鏡面</a:t>
            </a:r>
            <a:r>
              <a:rPr kumimoji="1" lang="ja-JP" altLang="en-US" sz="1000" dirty="0" smtClean="0"/>
              <a:t>反射方向へ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フォトン追跡</a:t>
            </a:r>
            <a:endParaRPr kumimoji="1" lang="ja-JP" altLang="en-US" sz="1000" dirty="0"/>
          </a:p>
        </p:txBody>
      </p:sp>
      <p:cxnSp>
        <p:nvCxnSpPr>
          <p:cNvPr id="61" name="カギ線コネクタ 60"/>
          <p:cNvCxnSpPr>
            <a:stCxn id="51" idx="1"/>
            <a:endCxn id="59" idx="0"/>
          </p:cNvCxnSpPr>
          <p:nvPr/>
        </p:nvCxnSpPr>
        <p:spPr>
          <a:xfrm rot="10800000" flipV="1">
            <a:off x="6059952" y="3232160"/>
            <a:ext cx="981327" cy="37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321940" y="30362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Y:</a:t>
            </a:r>
            <a:r>
              <a:rPr kumimoji="1" lang="ja-JP" altLang="en-US" sz="1000" dirty="0" smtClean="0"/>
              <a:t>鏡面反射</a:t>
            </a:r>
            <a:endParaRPr kumimoji="1" lang="ja-JP" altLang="en-US" sz="1000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5409328" y="4935038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05604" y="4927199"/>
            <a:ext cx="124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/>
              <a:t>屈折（鏡面透過</a:t>
            </a:r>
            <a:r>
              <a:rPr lang="en-US" altLang="ja-JP" sz="1000" dirty="0" smtClean="0"/>
              <a:t>)</a:t>
            </a:r>
          </a:p>
          <a:p>
            <a:pPr algn="ctr"/>
            <a:r>
              <a:rPr kumimoji="1" lang="ja-JP" altLang="en-US" sz="1000" dirty="0" smtClean="0"/>
              <a:t>方向へ</a:t>
            </a:r>
            <a:r>
              <a:rPr lang="ja-JP" altLang="en-US" sz="1000" dirty="0" smtClean="0"/>
              <a:t>フォトン追跡</a:t>
            </a:r>
            <a:endParaRPr kumimoji="1" lang="ja-JP" altLang="en-US" sz="1000" dirty="0"/>
          </a:p>
        </p:txBody>
      </p:sp>
      <p:sp>
        <p:nvSpPr>
          <p:cNvPr id="67" name="フローチャート: 判断 66"/>
          <p:cNvSpPr/>
          <p:nvPr/>
        </p:nvSpPr>
        <p:spPr>
          <a:xfrm>
            <a:off x="7036150" y="4250126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317440" y="435998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屈折率</a:t>
            </a:r>
            <a:r>
              <a:rPr kumimoji="1" lang="en-US" altLang="ja-JP" sz="1000" dirty="0" smtClean="0"/>
              <a:t> &gt; 0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528693" y="4547724"/>
            <a:ext cx="316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i="1" dirty="0" err="1" smtClean="0">
                <a:solidFill>
                  <a:srgbClr val="FF0000"/>
                </a:solidFill>
                <a:latin typeface="Corbel"/>
                <a:cs typeface="Corbel"/>
              </a:rPr>
              <a:t>ior</a:t>
            </a:r>
            <a:endParaRPr lang="en-US" altLang="ja-JP" sz="800" i="1" dirty="0" smtClean="0">
              <a:solidFill>
                <a:srgbClr val="FF0000"/>
              </a:solidFill>
              <a:latin typeface="Corbel"/>
              <a:cs typeface="Corbel"/>
            </a:endParaRPr>
          </a:p>
        </p:txBody>
      </p:sp>
      <p:cxnSp>
        <p:nvCxnSpPr>
          <p:cNvPr id="70" name="直線矢印コネクタ 69"/>
          <p:cNvCxnSpPr>
            <a:stCxn id="51" idx="2"/>
            <a:endCxn id="67" idx="0"/>
          </p:cNvCxnSpPr>
          <p:nvPr/>
        </p:nvCxnSpPr>
        <p:spPr>
          <a:xfrm flipH="1">
            <a:off x="7686774" y="3537918"/>
            <a:ext cx="5128" cy="71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717549" y="353791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N:</a:t>
            </a:r>
            <a:r>
              <a:rPr lang="ja-JP" altLang="en-US" sz="1000" dirty="0" smtClean="0"/>
              <a:t>屈折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（鏡面</a:t>
            </a:r>
            <a:r>
              <a:rPr lang="ja-JP" altLang="en-US" sz="1000" dirty="0" smtClean="0"/>
              <a:t>透過）</a:t>
            </a:r>
            <a:endParaRPr lang="en-US" altLang="ja-JP" sz="1000" dirty="0" smtClean="0"/>
          </a:p>
        </p:txBody>
      </p:sp>
      <p:cxnSp>
        <p:nvCxnSpPr>
          <p:cNvPr id="77" name="カギ線コネクタ 76"/>
          <p:cNvCxnSpPr>
            <a:stCxn id="67" idx="1"/>
            <a:endCxn id="66" idx="0"/>
          </p:cNvCxnSpPr>
          <p:nvPr/>
        </p:nvCxnSpPr>
        <p:spPr>
          <a:xfrm rot="10800000" flipV="1">
            <a:off x="6030342" y="4555885"/>
            <a:ext cx="1005809" cy="371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451288" y="4301503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Y:</a:t>
            </a:r>
            <a:r>
              <a:rPr lang="ja-JP" altLang="en-US" sz="1000" dirty="0" smtClean="0"/>
              <a:t>屈折</a:t>
            </a:r>
            <a:endParaRPr lang="en-US" altLang="ja-JP" sz="1000" dirty="0" smtClean="0"/>
          </a:p>
        </p:txBody>
      </p:sp>
      <p:grpSp>
        <p:nvGrpSpPr>
          <p:cNvPr id="82" name="図形グループ 81"/>
          <p:cNvGrpSpPr/>
          <p:nvPr/>
        </p:nvGrpSpPr>
        <p:grpSpPr>
          <a:xfrm>
            <a:off x="7036150" y="5581619"/>
            <a:ext cx="1301247" cy="357029"/>
            <a:chOff x="924981" y="3422650"/>
            <a:chExt cx="1301247" cy="357029"/>
          </a:xfrm>
        </p:grpSpPr>
        <p:sp>
          <p:nvSpPr>
            <p:cNvPr id="83" name="角丸四角形 82"/>
            <p:cNvSpPr/>
            <p:nvPr/>
          </p:nvSpPr>
          <p:spPr>
            <a:xfrm>
              <a:off x="924981" y="3422650"/>
              <a:ext cx="1301247" cy="35702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1355033" y="34747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/>
                <a:t>終了</a:t>
              </a:r>
              <a:endParaRPr kumimoji="1" lang="ja-JP" altLang="en-US" sz="1000" dirty="0"/>
            </a:p>
          </p:txBody>
        </p:sp>
      </p:grpSp>
      <p:cxnSp>
        <p:nvCxnSpPr>
          <p:cNvPr id="85" name="直線矢印コネクタ 84"/>
          <p:cNvCxnSpPr>
            <a:stCxn id="67" idx="2"/>
            <a:endCxn id="83" idx="0"/>
          </p:cNvCxnSpPr>
          <p:nvPr/>
        </p:nvCxnSpPr>
        <p:spPr>
          <a:xfrm>
            <a:off x="7686774" y="4861643"/>
            <a:ext cx="0" cy="719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7753457" y="4883246"/>
            <a:ext cx="81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N:</a:t>
            </a:r>
            <a:r>
              <a:rPr lang="ja-JP" altLang="en-US" sz="1000" dirty="0" smtClean="0"/>
              <a:t>不透明体</a:t>
            </a:r>
            <a:endParaRPr lang="en-US" altLang="ja-JP" sz="1000" dirty="0" smtClean="0"/>
          </a:p>
        </p:txBody>
      </p:sp>
      <p:sp>
        <p:nvSpPr>
          <p:cNvPr id="89" name="角丸四角形 88"/>
          <p:cNvSpPr/>
          <p:nvPr/>
        </p:nvSpPr>
        <p:spPr>
          <a:xfrm>
            <a:off x="194005" y="482600"/>
            <a:ext cx="2993695" cy="1718253"/>
          </a:xfrm>
          <a:prstGeom prst="roundRect">
            <a:avLst>
              <a:gd name="adj" fmla="val 10754"/>
            </a:avLst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794455" y="1431423"/>
            <a:ext cx="2993695" cy="1628556"/>
          </a:xfrm>
          <a:prstGeom prst="roundRect">
            <a:avLst>
              <a:gd name="adj" fmla="val 10754"/>
            </a:avLst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90"/>
          <p:cNvCxnSpPr/>
          <p:nvPr/>
        </p:nvCxnSpPr>
        <p:spPr>
          <a:xfrm>
            <a:off x="3187700" y="1498600"/>
            <a:ext cx="606755" cy="552195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58771" y="144928"/>
            <a:ext cx="1639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latin typeface="メイリオ"/>
                <a:ea typeface="メイリオ"/>
                <a:cs typeface="メイリオ"/>
              </a:rPr>
              <a:t>a) </a:t>
            </a:r>
            <a:r>
              <a:rPr kumimoji="1" lang="ja-JP" altLang="en-US" sz="1200" b="1" dirty="0" smtClean="0">
                <a:latin typeface="メイリオ"/>
                <a:ea typeface="メイリオ"/>
                <a:cs typeface="メイリオ"/>
              </a:rPr>
              <a:t>前回までのフロー</a:t>
            </a:r>
            <a:endParaRPr kumimoji="1" lang="ja-JP" altLang="en-US" sz="12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188155" y="14492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latin typeface="メイリオ"/>
                <a:ea typeface="メイリオ"/>
                <a:cs typeface="メイリオ"/>
              </a:rPr>
              <a:t>b) </a:t>
            </a:r>
            <a:r>
              <a:rPr lang="ja-JP" altLang="en-US" sz="1200" b="1" dirty="0" smtClean="0">
                <a:latin typeface="メイリオ"/>
                <a:ea typeface="メイリオ"/>
                <a:cs typeface="メイリオ"/>
              </a:rPr>
              <a:t>今</a:t>
            </a:r>
            <a:r>
              <a:rPr kumimoji="1" lang="ja-JP" altLang="en-US" sz="1200" b="1" dirty="0" smtClean="0">
                <a:latin typeface="メイリオ"/>
                <a:ea typeface="メイリオ"/>
                <a:cs typeface="メイリオ"/>
              </a:rPr>
              <a:t>回のフロー</a:t>
            </a:r>
            <a:endParaRPr kumimoji="1" lang="ja-JP" altLang="en-US" sz="12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753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ex-11.1.map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7" y="1316797"/>
            <a:ext cx="3484204" cy="3484204"/>
          </a:xfrm>
          <a:prstGeom prst="rect">
            <a:avLst/>
          </a:prstGeom>
        </p:spPr>
      </p:pic>
      <p:pic>
        <p:nvPicPr>
          <p:cNvPr id="7" name="図 6" descr="ex-11.6.map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59" y="1316795"/>
            <a:ext cx="3484206" cy="348420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802940" y="4974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拡散反射の球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66026" y="4974024"/>
            <a:ext cx="125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ガラスの球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792386" y="3637739"/>
            <a:ext cx="983737" cy="26655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集光模様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6584621" y="3904297"/>
            <a:ext cx="329230" cy="282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440267" y="1696868"/>
            <a:ext cx="2679589" cy="1054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40267" y="1696868"/>
            <a:ext cx="267958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1913467" y="541167"/>
            <a:ext cx="0" cy="231140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1206500" y="977201"/>
            <a:ext cx="1413933" cy="143933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303867" y="1312343"/>
            <a:ext cx="609600" cy="384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1913467" y="1312344"/>
            <a:ext cx="635000" cy="384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119856" y="1512202"/>
            <a:ext cx="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Bell MT"/>
                <a:cs typeface="Bell MT"/>
              </a:rPr>
              <a:t>x</a:t>
            </a:r>
            <a:endParaRPr kumimoji="1" lang="ja-JP" altLang="en-US" i="1" dirty="0">
              <a:latin typeface="Bell MT"/>
              <a:cs typeface="Bell M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3190" y="23707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Bell MT"/>
                <a:cs typeface="Bell MT"/>
              </a:rPr>
              <a:t>y</a:t>
            </a:r>
            <a:endParaRPr kumimoji="1" lang="ja-JP" altLang="en-US" i="1" dirty="0">
              <a:latin typeface="Bell MT"/>
              <a:cs typeface="Bell M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34017" y="1066809"/>
            <a:ext cx="38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tx2"/>
                </a:solidFill>
                <a:latin typeface="Bookman Old Style"/>
                <a:cs typeface="Bookman Old Style"/>
              </a:rPr>
              <a:t>e</a:t>
            </a:r>
            <a:endParaRPr kumimoji="1" lang="ja-JP" altLang="en-US" b="1" i="1" dirty="0">
              <a:solidFill>
                <a:schemeClr val="tx2"/>
              </a:solidFill>
              <a:latin typeface="Bookman Old Style"/>
              <a:cs typeface="Bookman Old Style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48467" y="1076886"/>
            <a:ext cx="43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solidFill>
                  <a:schemeClr val="tx2"/>
                </a:solidFill>
                <a:latin typeface="Bookman Old Style"/>
                <a:cs typeface="Bookman Old Style"/>
              </a:rPr>
              <a:t>v</a:t>
            </a:r>
            <a:r>
              <a:rPr kumimoji="1" lang="en-US" altLang="ja-JP" b="1" i="1" baseline="-25000" dirty="0" err="1" smtClean="0">
                <a:solidFill>
                  <a:schemeClr val="tx2"/>
                </a:solidFill>
                <a:latin typeface="Bookman Old Style"/>
                <a:cs typeface="Bookman Old Style"/>
              </a:rPr>
              <a:t>r</a:t>
            </a:r>
            <a:endParaRPr kumimoji="1" lang="ja-JP" altLang="en-US" b="1" i="1" baseline="-25000" dirty="0">
              <a:solidFill>
                <a:schemeClr val="tx2"/>
              </a:solidFill>
              <a:latin typeface="Bookman Old Style"/>
              <a:cs typeface="Bookman Old Style"/>
            </a:endParaRPr>
          </a:p>
        </p:txBody>
      </p:sp>
      <p:cxnSp>
        <p:nvCxnSpPr>
          <p:cNvPr id="22" name="直線矢印コネクタ 21"/>
          <p:cNvCxnSpPr>
            <a:endCxn id="11" idx="0"/>
          </p:cNvCxnSpPr>
          <p:nvPr/>
        </p:nvCxnSpPr>
        <p:spPr>
          <a:xfrm flipV="1">
            <a:off x="1913467" y="977201"/>
            <a:ext cx="0" cy="719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888155" y="716030"/>
            <a:ext cx="40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>
                <a:solidFill>
                  <a:schemeClr val="tx2"/>
                </a:solidFill>
                <a:latin typeface="Bookman Old Style"/>
                <a:cs typeface="Bookman Old Style"/>
              </a:rPr>
              <a:t>n</a:t>
            </a:r>
            <a:endParaRPr kumimoji="1" lang="ja-JP" altLang="en-US" b="1" i="1" dirty="0">
              <a:solidFill>
                <a:schemeClr val="tx2"/>
              </a:solidFill>
              <a:latin typeface="Bookman Old Style"/>
              <a:cs typeface="Bookman Old Style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00315" y="12794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solidFill>
                  <a:srgbClr val="1F497D"/>
                </a:solidFill>
                <a:latin typeface="Bookman Old Style"/>
                <a:cs typeface="Bookman Old Style"/>
              </a:rPr>
              <a:t>θ</a:t>
            </a:r>
            <a:endParaRPr kumimoji="1" lang="ja-JP" altLang="en-US" sz="1400" b="1" dirty="0">
              <a:solidFill>
                <a:srgbClr val="1F497D"/>
              </a:solidFill>
              <a:latin typeface="Bookman Old Style"/>
              <a:cs typeface="Bookman Old Style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913467" y="1696868"/>
            <a:ext cx="382416" cy="65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185251" y="2231868"/>
            <a:ext cx="4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solidFill>
                  <a:schemeClr val="tx2"/>
                </a:solidFill>
                <a:latin typeface="Bookman Old Style"/>
                <a:cs typeface="Bookman Old Style"/>
              </a:rPr>
              <a:t>v</a:t>
            </a:r>
            <a:r>
              <a:rPr kumimoji="1" lang="en-US" altLang="ja-JP" b="1" i="1" baseline="-25000" dirty="0" err="1" smtClean="0">
                <a:solidFill>
                  <a:schemeClr val="tx2"/>
                </a:solidFill>
                <a:latin typeface="Bookman Old Style"/>
                <a:cs typeface="Bookman Old Style"/>
              </a:rPr>
              <a:t>t</a:t>
            </a:r>
            <a:endParaRPr kumimoji="1" lang="ja-JP" altLang="en-US" b="1" i="1" baseline="-25000" dirty="0">
              <a:solidFill>
                <a:schemeClr val="tx2"/>
              </a:solidFill>
              <a:latin typeface="Bookman Old Style"/>
              <a:cs typeface="Bookman Old Style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54325" y="19844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solidFill>
                  <a:srgbClr val="1F497D"/>
                </a:solidFill>
                <a:latin typeface="Bookman Old Style"/>
                <a:cs typeface="Bookman Old Style"/>
              </a:rPr>
              <a:t>φ</a:t>
            </a:r>
            <a:endParaRPr kumimoji="1" lang="ja-JP" altLang="en-US" sz="1400" b="1" dirty="0">
              <a:solidFill>
                <a:srgbClr val="1F497D"/>
              </a:solidFill>
              <a:latin typeface="Bookman Old Style"/>
              <a:cs typeface="Bookman Old Style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4333" y="2324201"/>
            <a:ext cx="58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半径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7244" y="13243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1F497D"/>
                </a:solidFill>
                <a:latin typeface="Bookman Old Style"/>
                <a:cs typeface="Bookman Old Style"/>
              </a:rPr>
              <a:t>η</a:t>
            </a:r>
            <a:r>
              <a:rPr kumimoji="1" lang="en-US" altLang="ja-JP" sz="1200" b="1" baseline="-25000" dirty="0" smtClean="0">
                <a:solidFill>
                  <a:srgbClr val="1F497D"/>
                </a:solidFill>
                <a:latin typeface="Bookman Old Style"/>
                <a:cs typeface="Bookman Old Style"/>
              </a:rPr>
              <a:t>1</a:t>
            </a:r>
            <a:endParaRPr kumimoji="1" lang="ja-JP" altLang="en-US" sz="1200" b="1" baseline="-25000" dirty="0">
              <a:solidFill>
                <a:srgbClr val="1F497D"/>
              </a:solidFill>
              <a:latin typeface="Bookman Old Style"/>
              <a:cs typeface="Bookman Old Style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37244" y="169686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1F497D"/>
                </a:solidFill>
                <a:latin typeface="Bookman Old Style"/>
                <a:cs typeface="Bookman Old Style"/>
              </a:rPr>
              <a:t>η</a:t>
            </a:r>
            <a:r>
              <a:rPr kumimoji="1" lang="en-US" altLang="ja-JP" sz="1200" b="1" baseline="-25000" dirty="0" smtClean="0">
                <a:solidFill>
                  <a:srgbClr val="1F497D"/>
                </a:solidFill>
                <a:latin typeface="Bookman Old Style"/>
                <a:cs typeface="Bookman Old Style"/>
              </a:rPr>
              <a:t>2</a:t>
            </a:r>
            <a:endParaRPr kumimoji="1" lang="ja-JP" altLang="en-US" sz="1200" b="1" baseline="-25000" dirty="0">
              <a:solidFill>
                <a:srgbClr val="1F497D"/>
              </a:solidFill>
              <a:latin typeface="Bookman Old Style"/>
              <a:cs typeface="Bookman Old Style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54325" y="12794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 smtClean="0">
                <a:solidFill>
                  <a:srgbClr val="1F497D"/>
                </a:solidFill>
                <a:latin typeface="Bookman Old Style"/>
                <a:cs typeface="Bookman Old Style"/>
              </a:rPr>
              <a:t>θ</a:t>
            </a:r>
            <a:endParaRPr kumimoji="1" lang="ja-JP" altLang="en-US" sz="1400" b="1" dirty="0">
              <a:solidFill>
                <a:srgbClr val="1F497D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01894503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134</Words>
  <Application>Microsoft Macintosh PowerPoint</Application>
  <PresentationFormat>画面に合わせる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13</cp:revision>
  <dcterms:created xsi:type="dcterms:W3CDTF">2018-06-16T22:16:44Z</dcterms:created>
  <dcterms:modified xsi:type="dcterms:W3CDTF">2018-07-01T22:22:58Z</dcterms:modified>
</cp:coreProperties>
</file>