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BD7A97-10BC-4A04-BD23-A9F561C7C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7B23F8-BB78-4AED-A1C0-4FA4DE5D8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83890F-B554-4266-AFE7-4F245628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941A-B5C4-4645-87CD-82F5C6601D52}" type="datetimeFigureOut">
              <a:rPr kumimoji="1" lang="ja-JP" altLang="en-US" smtClean="0"/>
              <a:t>2022/1/2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0DC94C-FEFC-4CFC-91AD-D4ECCBAB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366FBA-76E6-4CCB-8F63-A7BE2807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58FF-3531-4B3F-A384-7C9141AC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40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0B8804-E70B-4A0D-8EB8-2C1144CA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F458BCC-B174-4C30-892F-F48763FF9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BB8FD0-1932-4D2B-A1C1-73454B33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941A-B5C4-4645-87CD-82F5C6601D52}" type="datetimeFigureOut">
              <a:rPr kumimoji="1" lang="ja-JP" altLang="en-US" smtClean="0"/>
              <a:t>2022/1/2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B0CE68-57FB-4893-A5A3-A99B11C3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734A42-B6AE-48A7-B674-C92716D1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58FF-3531-4B3F-A384-7C9141AC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444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4FD01C1-CA9E-4D88-8D9C-06B172258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7787AA-094F-4F1F-9F69-542AD8D18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9486F1-4965-4B67-B462-F69508B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941A-B5C4-4645-87CD-82F5C6601D52}" type="datetimeFigureOut">
              <a:rPr kumimoji="1" lang="ja-JP" altLang="en-US" smtClean="0"/>
              <a:t>2022/1/2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61115A-F67A-4D19-B1ED-F91B3FDF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017FEB-0F7A-4C01-A5C8-D2C11573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58FF-3531-4B3F-A384-7C9141AC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32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158149-D3C3-4E7D-883A-D2185211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DDC42E-44B4-4C83-B656-48C155403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628AD9-2195-4F50-9602-25C326D6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941A-B5C4-4645-87CD-82F5C6601D52}" type="datetimeFigureOut">
              <a:rPr kumimoji="1" lang="ja-JP" altLang="en-US" smtClean="0"/>
              <a:t>2022/1/2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3A0D0-3079-4837-A860-DBBC40DB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C17569-47BF-4BE7-9B19-F6CD8058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58FF-3531-4B3F-A384-7C9141AC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56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249893-439C-49BE-8741-3D8AE4E2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613A13-060D-4A48-B402-F05251AE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17C800-D639-4168-BB13-9153B5E9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941A-B5C4-4645-87CD-82F5C6601D52}" type="datetimeFigureOut">
              <a:rPr kumimoji="1" lang="ja-JP" altLang="en-US" smtClean="0"/>
              <a:t>2022/1/2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C4B072-1498-4DAF-8F06-EE6D25D6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096176-0C66-4E81-BDC6-9E040F2C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58FF-3531-4B3F-A384-7C9141AC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86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E88CD5-8B2E-419A-AFF0-BEB46459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D19AF1-3966-46D5-86C1-80C8B0B45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2BC5DC-1BBF-451F-B97F-70178B3E8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9C6C3C-43AC-438C-BF10-31DD00ED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941A-B5C4-4645-87CD-82F5C6601D52}" type="datetimeFigureOut">
              <a:rPr kumimoji="1" lang="ja-JP" altLang="en-US" smtClean="0"/>
              <a:t>2022/1/2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F3263D-979F-4143-B5B4-D6C83534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2BDA6C-C8C3-4273-BBF7-F9F6AA31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58FF-3531-4B3F-A384-7C9141AC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85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FD9DCB-526F-44C8-907C-99F7B6C8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401DE9-FC47-4973-ACD7-1A8F3BEC9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833E00-E720-4501-9D7F-ABEEACAF7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DD6A456-45AF-4DBF-B3A0-3F4EA5347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5706654-06A2-42AC-BD9F-B2B0F4CE4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0E7C65A-E4CC-485E-BE0A-EB95E2CB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941A-B5C4-4645-87CD-82F5C6601D52}" type="datetimeFigureOut">
              <a:rPr kumimoji="1" lang="ja-JP" altLang="en-US" smtClean="0"/>
              <a:t>2022/1/2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2A904E-E144-4984-905C-68C920CE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AB7BDD9-19D3-46DD-8361-DCBD56C3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58FF-3531-4B3F-A384-7C9141AC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44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8CDC77-994E-48E7-8550-4F195453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073FDBE-7732-4082-8BE3-14ECEE36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941A-B5C4-4645-87CD-82F5C6601D52}" type="datetimeFigureOut">
              <a:rPr kumimoji="1" lang="ja-JP" altLang="en-US" smtClean="0"/>
              <a:t>2022/1/2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C21601-2B83-47D5-B939-871F1B80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635705-946F-4EB8-BBF6-03F9E6A4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58FF-3531-4B3F-A384-7C9141AC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44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2BFC41-0B78-471C-A181-5511088F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941A-B5C4-4645-87CD-82F5C6601D52}" type="datetimeFigureOut">
              <a:rPr kumimoji="1" lang="ja-JP" altLang="en-US" smtClean="0"/>
              <a:t>2022/1/2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A258FF1-D0B8-4E69-98BE-CC3581DF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5716E37-5D9F-4CF9-B62D-3694227B1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58FF-3531-4B3F-A384-7C9141AC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8788DC-593E-408F-AC51-C22B6A47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33959E-2339-4563-88E6-2C4591EB6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2115E5-C9C0-4620-A48B-EC8CC8FFA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150F1B-86C1-412D-A5A9-7D51F28C5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941A-B5C4-4645-87CD-82F5C6601D52}" type="datetimeFigureOut">
              <a:rPr kumimoji="1" lang="ja-JP" altLang="en-US" smtClean="0"/>
              <a:t>2022/1/2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19F0A1-1676-4125-8693-A7BD82E8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BEAEA9-B796-4672-93C1-5C4510AF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58FF-3531-4B3F-A384-7C9141AC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54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7310D3-11F0-4D7A-B889-3028B1C7B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039F2AD-9126-43CE-AF86-7FB3F8108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600F1C-9EF7-4573-9B59-4C7288AA1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307C61-DA3B-452B-A5D1-D5B2FA08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941A-B5C4-4645-87CD-82F5C6601D52}" type="datetimeFigureOut">
              <a:rPr kumimoji="1" lang="ja-JP" altLang="en-US" smtClean="0"/>
              <a:t>2022/1/2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3BB218-595B-4ACE-A6D1-D2E0B2C5F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33F031-8374-45AC-A6A6-90E4EC4A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58FF-3531-4B3F-A384-7C9141AC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6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61A1FA2-487D-449A-AD6C-D89189768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401772-FC36-4593-BA37-4B8E51D92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790B32-3F10-40EC-B72A-375B9CEB4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1941A-B5C4-4645-87CD-82F5C6601D52}" type="datetimeFigureOut">
              <a:rPr kumimoji="1" lang="ja-JP" altLang="en-US" smtClean="0"/>
              <a:t>2022/1/2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65D636-33ED-412E-906B-165C0CD15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218878-E03B-4CEA-B52B-1D253C036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558FF-3531-4B3F-A384-7C9141AC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47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683F396-4161-41AD-8E99-2B40FEE3A96F}"/>
              </a:ext>
            </a:extLst>
          </p:cNvPr>
          <p:cNvCxnSpPr/>
          <p:nvPr/>
        </p:nvCxnSpPr>
        <p:spPr>
          <a:xfrm>
            <a:off x="801112" y="2985961"/>
            <a:ext cx="23790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CAA64D8-8E83-4633-80AF-9433A8D51499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006825" y="2293589"/>
            <a:ext cx="8091" cy="6923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円弧 8">
            <a:extLst>
              <a:ext uri="{FF2B5EF4-FFF2-40B4-BE49-F238E27FC236}">
                <a16:creationId xmlns:a16="http://schemas.microsoft.com/office/drawing/2014/main" id="{D308D626-0772-45E1-9A87-B535BB09DF52}"/>
              </a:ext>
            </a:extLst>
          </p:cNvPr>
          <p:cNvSpPr/>
          <p:nvPr/>
        </p:nvSpPr>
        <p:spPr>
          <a:xfrm>
            <a:off x="1316980" y="2290551"/>
            <a:ext cx="1379690" cy="1374636"/>
          </a:xfrm>
          <a:prstGeom prst="arc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4E334062-8522-4E22-8F56-2B962B8473DB}"/>
              </a:ext>
            </a:extLst>
          </p:cNvPr>
          <p:cNvSpPr/>
          <p:nvPr/>
        </p:nvSpPr>
        <p:spPr>
          <a:xfrm rot="16200000">
            <a:off x="1325071" y="2296116"/>
            <a:ext cx="1379690" cy="1374636"/>
          </a:xfrm>
          <a:prstGeom prst="arc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8C736B4-D0F1-4345-AD2D-BCF867424F5C}"/>
              </a:ext>
            </a:extLst>
          </p:cNvPr>
          <p:cNvSpPr txBox="1"/>
          <p:nvPr/>
        </p:nvSpPr>
        <p:spPr>
          <a:xfrm>
            <a:off x="1843234" y="193740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>
                <a:latin typeface="Georgia" panose="02040502050405020303" pitchFamily="18" charset="0"/>
              </a:rPr>
              <a:t>n</a:t>
            </a:r>
            <a:endParaRPr kumimoji="1" lang="ja-JP" altLang="en-US" b="1" i="1" dirty="0">
              <a:latin typeface="Georgia" panose="02040502050405020303" pitchFamily="18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E1076C6-D45B-4155-9021-3C980975504C}"/>
              </a:ext>
            </a:extLst>
          </p:cNvPr>
          <p:cNvCxnSpPr>
            <a:cxnSpLocks/>
          </p:cNvCxnSpPr>
          <p:nvPr/>
        </p:nvCxnSpPr>
        <p:spPr>
          <a:xfrm flipH="1" flipV="1">
            <a:off x="1528889" y="2484255"/>
            <a:ext cx="461752" cy="5017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2BC7D7D-EF30-4973-8593-D915546CBD09}"/>
              </a:ext>
            </a:extLst>
          </p:cNvPr>
          <p:cNvSpPr txBox="1"/>
          <p:nvPr/>
        </p:nvSpPr>
        <p:spPr>
          <a:xfrm>
            <a:off x="1276594" y="218111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>
                <a:latin typeface="Georgia" panose="02040502050405020303" pitchFamily="18" charset="0"/>
              </a:rPr>
              <a:t>l</a:t>
            </a:r>
            <a:endParaRPr kumimoji="1" lang="ja-JP" altLang="en-US" b="1" i="1" dirty="0">
              <a:latin typeface="Georgia" panose="02040502050405020303" pitchFamily="18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EAA604A-ED69-4C56-AE47-35DF2F0FC582}"/>
              </a:ext>
            </a:extLst>
          </p:cNvPr>
          <p:cNvCxnSpPr>
            <a:cxnSpLocks/>
          </p:cNvCxnSpPr>
          <p:nvPr/>
        </p:nvCxnSpPr>
        <p:spPr>
          <a:xfrm flipV="1">
            <a:off x="2006825" y="2416177"/>
            <a:ext cx="344922" cy="56169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483BF5B-28DF-4187-8B0B-241B47953956}"/>
              </a:ext>
            </a:extLst>
          </p:cNvPr>
          <p:cNvCxnSpPr>
            <a:cxnSpLocks/>
          </p:cNvCxnSpPr>
          <p:nvPr/>
        </p:nvCxnSpPr>
        <p:spPr>
          <a:xfrm flipV="1">
            <a:off x="2006825" y="2735108"/>
            <a:ext cx="650961" cy="24276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30528D8-D14B-4529-B02F-E1199522DAC9}"/>
              </a:ext>
            </a:extLst>
          </p:cNvPr>
          <p:cNvCxnSpPr>
            <a:cxnSpLocks/>
          </p:cNvCxnSpPr>
          <p:nvPr/>
        </p:nvCxnSpPr>
        <p:spPr>
          <a:xfrm flipH="1" flipV="1">
            <a:off x="1759765" y="2333148"/>
            <a:ext cx="247060" cy="64472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4E8F052E-86A7-41E9-A82A-0C527E45D69D}"/>
              </a:ext>
            </a:extLst>
          </p:cNvPr>
          <p:cNvCxnSpPr>
            <a:cxnSpLocks/>
          </p:cNvCxnSpPr>
          <p:nvPr/>
        </p:nvCxnSpPr>
        <p:spPr>
          <a:xfrm flipH="1" flipV="1">
            <a:off x="1325071" y="2808822"/>
            <a:ext cx="685800" cy="17713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1908D2C-A833-4296-9984-EED1AE42EF06}"/>
              </a:ext>
            </a:extLst>
          </p:cNvPr>
          <p:cNvSpPr txBox="1"/>
          <p:nvPr/>
        </p:nvSpPr>
        <p:spPr>
          <a:xfrm>
            <a:off x="1537862" y="310855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完全拡散面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7C9CC5E-0913-4F15-926D-1A1E3B7FDF08}"/>
              </a:ext>
            </a:extLst>
          </p:cNvPr>
          <p:cNvSpPr txBox="1"/>
          <p:nvPr/>
        </p:nvSpPr>
        <p:spPr>
          <a:xfrm>
            <a:off x="2615195" y="249658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>
                <a:latin typeface="Georgia" panose="02040502050405020303" pitchFamily="18" charset="0"/>
              </a:rPr>
              <a:t>v</a:t>
            </a:r>
            <a:endParaRPr kumimoji="1" lang="ja-JP" altLang="en-US" b="1" i="1" dirty="0">
              <a:latin typeface="Georgia" panose="02040502050405020303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C509EA9-EC8A-4832-BC1C-C8634AC7C094}"/>
              </a:ext>
            </a:extLst>
          </p:cNvPr>
          <p:cNvSpPr txBox="1"/>
          <p:nvPr/>
        </p:nvSpPr>
        <p:spPr>
          <a:xfrm>
            <a:off x="1038632" y="1330236"/>
            <a:ext cx="13019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面法線ベクトル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0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l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: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入射光ベクトル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0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反射光ベクトル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8968700-45A2-4B81-AEC4-6957F1D2AF7A}"/>
              </a:ext>
            </a:extLst>
          </p:cNvPr>
          <p:cNvCxnSpPr/>
          <p:nvPr/>
        </p:nvCxnSpPr>
        <p:spPr>
          <a:xfrm>
            <a:off x="3437767" y="2985961"/>
            <a:ext cx="23790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DD6B372-0F9C-4586-A9D1-BACBBE8C8893}"/>
              </a:ext>
            </a:extLst>
          </p:cNvPr>
          <p:cNvCxnSpPr>
            <a:cxnSpLocks/>
          </p:cNvCxnSpPr>
          <p:nvPr/>
        </p:nvCxnSpPr>
        <p:spPr>
          <a:xfrm flipV="1">
            <a:off x="4643480" y="2293589"/>
            <a:ext cx="8091" cy="6923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9196022E-A5B7-4398-B647-FBC3638C4E5F}"/>
              </a:ext>
            </a:extLst>
          </p:cNvPr>
          <p:cNvCxnSpPr>
            <a:cxnSpLocks/>
          </p:cNvCxnSpPr>
          <p:nvPr/>
        </p:nvCxnSpPr>
        <p:spPr>
          <a:xfrm flipH="1" flipV="1">
            <a:off x="4165544" y="2484255"/>
            <a:ext cx="461752" cy="5017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5E7E959-393C-4DCC-88D8-D21A6672DDFD}"/>
              </a:ext>
            </a:extLst>
          </p:cNvPr>
          <p:cNvSpPr txBox="1"/>
          <p:nvPr/>
        </p:nvSpPr>
        <p:spPr>
          <a:xfrm>
            <a:off x="3913249" y="218111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>
                <a:latin typeface="Georgia" panose="02040502050405020303" pitchFamily="18" charset="0"/>
              </a:rPr>
              <a:t>l</a:t>
            </a:r>
            <a:endParaRPr kumimoji="1" lang="ja-JP" altLang="en-US" b="1" i="1" dirty="0">
              <a:latin typeface="Georgia" panose="02040502050405020303" pitchFamily="18" charset="0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02C417A-0537-45BA-B294-020ADC9E39AD}"/>
              </a:ext>
            </a:extLst>
          </p:cNvPr>
          <p:cNvCxnSpPr>
            <a:cxnSpLocks/>
          </p:cNvCxnSpPr>
          <p:nvPr/>
        </p:nvCxnSpPr>
        <p:spPr>
          <a:xfrm flipV="1">
            <a:off x="4643480" y="2484255"/>
            <a:ext cx="421474" cy="4936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1844389-BF3F-4BCA-B3C7-88588BE6C3FC}"/>
              </a:ext>
            </a:extLst>
          </p:cNvPr>
          <p:cNvSpPr txBox="1"/>
          <p:nvPr/>
        </p:nvSpPr>
        <p:spPr>
          <a:xfrm>
            <a:off x="4326153" y="310855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完全鏡面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B777F5E-4154-4749-8B08-07D6D228B446}"/>
              </a:ext>
            </a:extLst>
          </p:cNvPr>
          <p:cNvSpPr txBox="1"/>
          <p:nvPr/>
        </p:nvSpPr>
        <p:spPr>
          <a:xfrm>
            <a:off x="5064954" y="214501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>
                <a:latin typeface="Georgia" panose="02040502050405020303" pitchFamily="18" charset="0"/>
              </a:rPr>
              <a:t>v</a:t>
            </a:r>
            <a:endParaRPr kumimoji="1" lang="ja-JP" altLang="en-US" b="1" i="1" dirty="0">
              <a:latin typeface="Georgia" panose="02040502050405020303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565D2A4-2F04-4B90-B9CA-D81E5EB31830}"/>
              </a:ext>
            </a:extLst>
          </p:cNvPr>
          <p:cNvSpPr txBox="1"/>
          <p:nvPr/>
        </p:nvSpPr>
        <p:spPr>
          <a:xfrm>
            <a:off x="4471798" y="19603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>
                <a:latin typeface="Georgia" panose="02040502050405020303" pitchFamily="18" charset="0"/>
              </a:rPr>
              <a:t>n</a:t>
            </a:r>
            <a:endParaRPr kumimoji="1" lang="ja-JP" altLang="en-US" b="1" i="1" dirty="0">
              <a:latin typeface="Georgia" panose="02040502050405020303" pitchFamily="18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1777F02-E630-4A49-A828-41F0874E9C31}"/>
              </a:ext>
            </a:extLst>
          </p:cNvPr>
          <p:cNvSpPr txBox="1"/>
          <p:nvPr/>
        </p:nvSpPr>
        <p:spPr>
          <a:xfrm>
            <a:off x="4347901" y="241963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i="1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endParaRPr kumimoji="1" lang="ja-JP" alt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503E717-C251-4783-A5E7-0087CF6B5E5F}"/>
              </a:ext>
            </a:extLst>
          </p:cNvPr>
          <p:cNvSpPr txBox="1"/>
          <p:nvPr/>
        </p:nvSpPr>
        <p:spPr>
          <a:xfrm>
            <a:off x="4674967" y="2419637"/>
            <a:ext cx="2370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i="1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endParaRPr kumimoji="1" lang="ja-JP" alt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円弧 46">
            <a:extLst>
              <a:ext uri="{FF2B5EF4-FFF2-40B4-BE49-F238E27FC236}">
                <a16:creationId xmlns:a16="http://schemas.microsoft.com/office/drawing/2014/main" id="{E06F4B30-91CC-471B-9986-F93CF8C5EB1B}"/>
              </a:ext>
            </a:extLst>
          </p:cNvPr>
          <p:cNvSpPr/>
          <p:nvPr/>
        </p:nvSpPr>
        <p:spPr>
          <a:xfrm rot="18900657">
            <a:off x="4264186" y="2612306"/>
            <a:ext cx="763276" cy="74731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47494A6E-0FD7-46AA-8501-FB1D5FAF78DB}"/>
              </a:ext>
            </a:extLst>
          </p:cNvPr>
          <p:cNvCxnSpPr/>
          <p:nvPr/>
        </p:nvCxnSpPr>
        <p:spPr>
          <a:xfrm>
            <a:off x="6066617" y="2985961"/>
            <a:ext cx="23790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C93CAA7-4011-449C-A4BC-1157307C1F70}"/>
              </a:ext>
            </a:extLst>
          </p:cNvPr>
          <p:cNvSpPr txBox="1"/>
          <p:nvPr/>
        </p:nvSpPr>
        <p:spPr>
          <a:xfrm>
            <a:off x="7108739" y="193740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>
                <a:latin typeface="Georgia" panose="02040502050405020303" pitchFamily="18" charset="0"/>
              </a:rPr>
              <a:t>n</a:t>
            </a:r>
            <a:endParaRPr kumimoji="1" lang="ja-JP" altLang="en-US" b="1" i="1" dirty="0">
              <a:latin typeface="Georgia" panose="02040502050405020303" pitchFamily="18" charset="0"/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537B3FB-D7D0-412F-A980-F4DF46C9272A}"/>
              </a:ext>
            </a:extLst>
          </p:cNvPr>
          <p:cNvCxnSpPr>
            <a:cxnSpLocks/>
          </p:cNvCxnSpPr>
          <p:nvPr/>
        </p:nvCxnSpPr>
        <p:spPr>
          <a:xfrm flipH="1" flipV="1">
            <a:off x="6794394" y="2484255"/>
            <a:ext cx="461752" cy="5017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C7FCB44-F00D-4BC0-9EC4-6914786CFB45}"/>
              </a:ext>
            </a:extLst>
          </p:cNvPr>
          <p:cNvSpPr txBox="1"/>
          <p:nvPr/>
        </p:nvSpPr>
        <p:spPr>
          <a:xfrm>
            <a:off x="6542099" y="218111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>
                <a:latin typeface="Georgia" panose="02040502050405020303" pitchFamily="18" charset="0"/>
              </a:rPr>
              <a:t>l</a:t>
            </a:r>
            <a:endParaRPr kumimoji="1" lang="ja-JP" altLang="en-US" b="1" i="1" dirty="0">
              <a:latin typeface="Georgia" panose="02040502050405020303" pitchFamily="18" charset="0"/>
            </a:endParaRP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CA4A7CC-FD88-4A5D-9E50-E88CF1129560}"/>
              </a:ext>
            </a:extLst>
          </p:cNvPr>
          <p:cNvCxnSpPr>
            <a:cxnSpLocks/>
          </p:cNvCxnSpPr>
          <p:nvPr/>
        </p:nvCxnSpPr>
        <p:spPr>
          <a:xfrm flipV="1">
            <a:off x="7272330" y="2466682"/>
            <a:ext cx="426460" cy="511187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A184F4FB-5D0B-4064-96A7-89CF8F5E81F9}"/>
              </a:ext>
            </a:extLst>
          </p:cNvPr>
          <p:cNvCxnSpPr>
            <a:cxnSpLocks/>
          </p:cNvCxnSpPr>
          <p:nvPr/>
        </p:nvCxnSpPr>
        <p:spPr>
          <a:xfrm flipV="1">
            <a:off x="7272330" y="2451889"/>
            <a:ext cx="179773" cy="52598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C01B6BF7-CF46-4A78-8452-E6D91DE41615}"/>
              </a:ext>
            </a:extLst>
          </p:cNvPr>
          <p:cNvCxnSpPr>
            <a:cxnSpLocks/>
            <a:stCxn id="64" idx="0"/>
          </p:cNvCxnSpPr>
          <p:nvPr/>
        </p:nvCxnSpPr>
        <p:spPr>
          <a:xfrm flipV="1">
            <a:off x="7273959" y="2565237"/>
            <a:ext cx="494972" cy="40972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B33F0FE-4E41-447D-B8A9-B880D880230A}"/>
              </a:ext>
            </a:extLst>
          </p:cNvPr>
          <p:cNvSpPr txBox="1"/>
          <p:nvPr/>
        </p:nvSpPr>
        <p:spPr>
          <a:xfrm>
            <a:off x="6995727" y="310855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光沢面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E514B155-0947-4397-81FF-510153A47A0F}"/>
              </a:ext>
            </a:extLst>
          </p:cNvPr>
          <p:cNvSpPr txBox="1"/>
          <p:nvPr/>
        </p:nvSpPr>
        <p:spPr>
          <a:xfrm>
            <a:off x="7296036" y="214501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>
                <a:latin typeface="Georgia" panose="02040502050405020303" pitchFamily="18" charset="0"/>
              </a:rPr>
              <a:t>v</a:t>
            </a:r>
            <a:endParaRPr kumimoji="1" lang="ja-JP" altLang="en-US" b="1" i="1" dirty="0">
              <a:latin typeface="Georgia" panose="02040502050405020303" pitchFamily="18" charset="0"/>
            </a:endParaRPr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39F07290-7143-4012-86A4-9FC13025EED7}"/>
              </a:ext>
            </a:extLst>
          </p:cNvPr>
          <p:cNvSpPr/>
          <p:nvPr/>
        </p:nvSpPr>
        <p:spPr>
          <a:xfrm rot="2386857">
            <a:off x="7274366" y="2388552"/>
            <a:ext cx="423517" cy="663170"/>
          </a:xfrm>
          <a:custGeom>
            <a:avLst/>
            <a:gdLst>
              <a:gd name="connsiteX0" fmla="*/ 276735 w 539123"/>
              <a:gd name="connsiteY0" fmla="*/ 719583 h 719839"/>
              <a:gd name="connsiteX1" fmla="*/ 510 w 539123"/>
              <a:gd name="connsiteY1" fmla="*/ 329058 h 719839"/>
              <a:gd name="connsiteX2" fmla="*/ 217204 w 539123"/>
              <a:gd name="connsiteY2" fmla="*/ 445 h 719839"/>
              <a:gd name="connsiteX3" fmla="*/ 538673 w 539123"/>
              <a:gd name="connsiteY3" fmla="*/ 269527 h 719839"/>
              <a:gd name="connsiteX4" fmla="*/ 276735 w 539123"/>
              <a:gd name="connsiteY4" fmla="*/ 719583 h 719839"/>
              <a:gd name="connsiteX0" fmla="*/ 203434 w 465796"/>
              <a:gd name="connsiteY0" fmla="*/ 719583 h 719742"/>
              <a:gd name="connsiteX1" fmla="*/ 1027 w 465796"/>
              <a:gd name="connsiteY1" fmla="*/ 317152 h 719742"/>
              <a:gd name="connsiteX2" fmla="*/ 143903 w 465796"/>
              <a:gd name="connsiteY2" fmla="*/ 445 h 719742"/>
              <a:gd name="connsiteX3" fmla="*/ 465372 w 465796"/>
              <a:gd name="connsiteY3" fmla="*/ 269527 h 719742"/>
              <a:gd name="connsiteX4" fmla="*/ 203434 w 465796"/>
              <a:gd name="connsiteY4" fmla="*/ 719583 h 719742"/>
              <a:gd name="connsiteX0" fmla="*/ 264301 w 526663"/>
              <a:gd name="connsiteY0" fmla="*/ 719583 h 720583"/>
              <a:gd name="connsiteX1" fmla="*/ 61894 w 526663"/>
              <a:gd name="connsiteY1" fmla="*/ 317152 h 720583"/>
              <a:gd name="connsiteX2" fmla="*/ 204770 w 526663"/>
              <a:gd name="connsiteY2" fmla="*/ 445 h 720583"/>
              <a:gd name="connsiteX3" fmla="*/ 526239 w 526663"/>
              <a:gd name="connsiteY3" fmla="*/ 269527 h 720583"/>
              <a:gd name="connsiteX4" fmla="*/ 264301 w 526663"/>
              <a:gd name="connsiteY4" fmla="*/ 719583 h 720583"/>
              <a:gd name="connsiteX0" fmla="*/ 264301 w 526553"/>
              <a:gd name="connsiteY0" fmla="*/ 719583 h 719588"/>
              <a:gd name="connsiteX1" fmla="*/ 61894 w 526553"/>
              <a:gd name="connsiteY1" fmla="*/ 317152 h 719588"/>
              <a:gd name="connsiteX2" fmla="*/ 204770 w 526553"/>
              <a:gd name="connsiteY2" fmla="*/ 445 h 719588"/>
              <a:gd name="connsiteX3" fmla="*/ 526239 w 526553"/>
              <a:gd name="connsiteY3" fmla="*/ 269527 h 719588"/>
              <a:gd name="connsiteX4" fmla="*/ 264301 w 526553"/>
              <a:gd name="connsiteY4" fmla="*/ 719583 h 719588"/>
              <a:gd name="connsiteX0" fmla="*/ 264301 w 467267"/>
              <a:gd name="connsiteY0" fmla="*/ 719481 h 719481"/>
              <a:gd name="connsiteX1" fmla="*/ 61894 w 467267"/>
              <a:gd name="connsiteY1" fmla="*/ 317050 h 719481"/>
              <a:gd name="connsiteX2" fmla="*/ 204770 w 467267"/>
              <a:gd name="connsiteY2" fmla="*/ 343 h 719481"/>
              <a:gd name="connsiteX3" fmla="*/ 466707 w 467267"/>
              <a:gd name="connsiteY3" fmla="*/ 319431 h 719481"/>
              <a:gd name="connsiteX4" fmla="*/ 264301 w 467267"/>
              <a:gd name="connsiteY4" fmla="*/ 719481 h 719481"/>
              <a:gd name="connsiteX0" fmla="*/ 264301 w 525403"/>
              <a:gd name="connsiteY0" fmla="*/ 731025 h 731063"/>
              <a:gd name="connsiteX1" fmla="*/ 61894 w 525403"/>
              <a:gd name="connsiteY1" fmla="*/ 328594 h 731063"/>
              <a:gd name="connsiteX2" fmla="*/ 204770 w 525403"/>
              <a:gd name="connsiteY2" fmla="*/ 11887 h 731063"/>
              <a:gd name="connsiteX3" fmla="*/ 466707 w 525403"/>
              <a:gd name="connsiteY3" fmla="*/ 330975 h 731063"/>
              <a:gd name="connsiteX4" fmla="*/ 264301 w 525403"/>
              <a:gd name="connsiteY4" fmla="*/ 731025 h 731063"/>
              <a:gd name="connsiteX0" fmla="*/ 264301 w 525403"/>
              <a:gd name="connsiteY0" fmla="*/ 731025 h 731063"/>
              <a:gd name="connsiteX1" fmla="*/ 61894 w 525403"/>
              <a:gd name="connsiteY1" fmla="*/ 328594 h 731063"/>
              <a:gd name="connsiteX2" fmla="*/ 204770 w 525403"/>
              <a:gd name="connsiteY2" fmla="*/ 11887 h 731063"/>
              <a:gd name="connsiteX3" fmla="*/ 466707 w 525403"/>
              <a:gd name="connsiteY3" fmla="*/ 330975 h 731063"/>
              <a:gd name="connsiteX4" fmla="*/ 264301 w 525403"/>
              <a:gd name="connsiteY4" fmla="*/ 731025 h 731063"/>
              <a:gd name="connsiteX0" fmla="*/ 276588 w 537690"/>
              <a:gd name="connsiteY0" fmla="*/ 731025 h 731063"/>
              <a:gd name="connsiteX1" fmla="*/ 74181 w 537690"/>
              <a:gd name="connsiteY1" fmla="*/ 328594 h 731063"/>
              <a:gd name="connsiteX2" fmla="*/ 217057 w 537690"/>
              <a:gd name="connsiteY2" fmla="*/ 11887 h 731063"/>
              <a:gd name="connsiteX3" fmla="*/ 478994 w 537690"/>
              <a:gd name="connsiteY3" fmla="*/ 330975 h 731063"/>
              <a:gd name="connsiteX4" fmla="*/ 276588 w 537690"/>
              <a:gd name="connsiteY4" fmla="*/ 731025 h 731063"/>
              <a:gd name="connsiteX0" fmla="*/ 202407 w 404813"/>
              <a:gd name="connsiteY0" fmla="*/ 764671 h 764671"/>
              <a:gd name="connsiteX1" fmla="*/ 0 w 404813"/>
              <a:gd name="connsiteY1" fmla="*/ 362240 h 764671"/>
              <a:gd name="connsiteX2" fmla="*/ 202407 w 404813"/>
              <a:gd name="connsiteY2" fmla="*/ 290 h 764671"/>
              <a:gd name="connsiteX3" fmla="*/ 404813 w 404813"/>
              <a:gd name="connsiteY3" fmla="*/ 364621 h 764671"/>
              <a:gd name="connsiteX4" fmla="*/ 202407 w 404813"/>
              <a:gd name="connsiteY4" fmla="*/ 764671 h 764671"/>
              <a:gd name="connsiteX0" fmla="*/ 202457 w 404863"/>
              <a:gd name="connsiteY0" fmla="*/ 764671 h 764671"/>
              <a:gd name="connsiteX1" fmla="*/ 50 w 404863"/>
              <a:gd name="connsiteY1" fmla="*/ 362240 h 764671"/>
              <a:gd name="connsiteX2" fmla="*/ 202457 w 404863"/>
              <a:gd name="connsiteY2" fmla="*/ 290 h 764671"/>
              <a:gd name="connsiteX3" fmla="*/ 404863 w 404863"/>
              <a:gd name="connsiteY3" fmla="*/ 364621 h 764671"/>
              <a:gd name="connsiteX4" fmla="*/ 202457 w 404863"/>
              <a:gd name="connsiteY4" fmla="*/ 764671 h 764671"/>
              <a:gd name="connsiteX0" fmla="*/ 202457 w 404913"/>
              <a:gd name="connsiteY0" fmla="*/ 764381 h 764381"/>
              <a:gd name="connsiteX1" fmla="*/ 50 w 404913"/>
              <a:gd name="connsiteY1" fmla="*/ 361950 h 764381"/>
              <a:gd name="connsiteX2" fmla="*/ 202457 w 404913"/>
              <a:gd name="connsiteY2" fmla="*/ 0 h 764381"/>
              <a:gd name="connsiteX3" fmla="*/ 404863 w 404913"/>
              <a:gd name="connsiteY3" fmla="*/ 364331 h 764381"/>
              <a:gd name="connsiteX4" fmla="*/ 202457 w 404913"/>
              <a:gd name="connsiteY4" fmla="*/ 764381 h 764381"/>
              <a:gd name="connsiteX0" fmla="*/ 211759 w 414215"/>
              <a:gd name="connsiteY0" fmla="*/ 764381 h 764381"/>
              <a:gd name="connsiteX1" fmla="*/ 9352 w 414215"/>
              <a:gd name="connsiteY1" fmla="*/ 361950 h 764381"/>
              <a:gd name="connsiteX2" fmla="*/ 211759 w 414215"/>
              <a:gd name="connsiteY2" fmla="*/ 0 h 764381"/>
              <a:gd name="connsiteX3" fmla="*/ 414165 w 414215"/>
              <a:gd name="connsiteY3" fmla="*/ 364331 h 764381"/>
              <a:gd name="connsiteX4" fmla="*/ 211759 w 414215"/>
              <a:gd name="connsiteY4" fmla="*/ 764381 h 764381"/>
              <a:gd name="connsiteX0" fmla="*/ 211759 w 423517"/>
              <a:gd name="connsiteY0" fmla="*/ 764381 h 764381"/>
              <a:gd name="connsiteX1" fmla="*/ 9352 w 423517"/>
              <a:gd name="connsiteY1" fmla="*/ 361950 h 764381"/>
              <a:gd name="connsiteX2" fmla="*/ 211759 w 423517"/>
              <a:gd name="connsiteY2" fmla="*/ 0 h 764381"/>
              <a:gd name="connsiteX3" fmla="*/ 414165 w 423517"/>
              <a:gd name="connsiteY3" fmla="*/ 364331 h 764381"/>
              <a:gd name="connsiteX4" fmla="*/ 211759 w 423517"/>
              <a:gd name="connsiteY4" fmla="*/ 764381 h 764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517" h="764381">
                <a:moveTo>
                  <a:pt x="211759" y="764381"/>
                </a:moveTo>
                <a:cubicBezTo>
                  <a:pt x="210965" y="763984"/>
                  <a:pt x="35546" y="486966"/>
                  <a:pt x="9352" y="361950"/>
                </a:cubicBezTo>
                <a:cubicBezTo>
                  <a:pt x="-16842" y="236934"/>
                  <a:pt x="621" y="9922"/>
                  <a:pt x="211759" y="0"/>
                </a:cubicBezTo>
                <a:cubicBezTo>
                  <a:pt x="422897" y="6747"/>
                  <a:pt x="440359" y="227409"/>
                  <a:pt x="414165" y="364331"/>
                </a:cubicBezTo>
                <a:cubicBezTo>
                  <a:pt x="387971" y="501253"/>
                  <a:pt x="212553" y="764778"/>
                  <a:pt x="211759" y="764381"/>
                </a:cubicBezTo>
                <a:close/>
              </a:path>
            </a:pathLst>
          </a:cu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CBFEE34E-B603-43A9-A443-1AA1322F1100}"/>
              </a:ext>
            </a:extLst>
          </p:cNvPr>
          <p:cNvCxnSpPr>
            <a:cxnSpLocks/>
            <a:stCxn id="64" idx="0"/>
          </p:cNvCxnSpPr>
          <p:nvPr/>
        </p:nvCxnSpPr>
        <p:spPr>
          <a:xfrm flipV="1">
            <a:off x="7273959" y="2749766"/>
            <a:ext cx="470273" cy="225193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FEB236B-5BE2-4C7C-B12B-98DBEECBD9B3}"/>
              </a:ext>
            </a:extLst>
          </p:cNvPr>
          <p:cNvCxnSpPr>
            <a:cxnSpLocks/>
          </p:cNvCxnSpPr>
          <p:nvPr/>
        </p:nvCxnSpPr>
        <p:spPr>
          <a:xfrm flipV="1">
            <a:off x="7272330" y="2293589"/>
            <a:ext cx="8091" cy="6923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E718216-7AB1-4FB8-A527-53DF6DFF6767}"/>
              </a:ext>
            </a:extLst>
          </p:cNvPr>
          <p:cNvSpPr txBox="1"/>
          <p:nvPr/>
        </p:nvSpPr>
        <p:spPr>
          <a:xfrm>
            <a:off x="1677431" y="3461635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図 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1.1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692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円弧 60">
            <a:extLst>
              <a:ext uri="{FF2B5EF4-FFF2-40B4-BE49-F238E27FC236}">
                <a16:creationId xmlns:a16="http://schemas.microsoft.com/office/drawing/2014/main" id="{D024D8B8-17F6-4DA4-8A12-50599EA7D0BF}"/>
              </a:ext>
            </a:extLst>
          </p:cNvPr>
          <p:cNvSpPr/>
          <p:nvPr/>
        </p:nvSpPr>
        <p:spPr>
          <a:xfrm rot="16012500">
            <a:off x="2481777" y="3385265"/>
            <a:ext cx="1341483" cy="1328503"/>
          </a:xfrm>
          <a:prstGeom prst="arc">
            <a:avLst>
              <a:gd name="adj1" fmla="val 16414213"/>
              <a:gd name="adj2" fmla="val 18931066"/>
            </a:avLst>
          </a:prstGeom>
          <a:solidFill>
            <a:srgbClr val="FFCCCC"/>
          </a:solidFill>
          <a:ln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C509EA9-EC8A-4832-BC1C-C8634AC7C094}"/>
              </a:ext>
            </a:extLst>
          </p:cNvPr>
          <p:cNvSpPr txBox="1"/>
          <p:nvPr/>
        </p:nvSpPr>
        <p:spPr>
          <a:xfrm>
            <a:off x="1038632" y="1330236"/>
            <a:ext cx="13019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面法線ベクトル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0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l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: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入射光ベクトル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0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反射光ベクトル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47494A6E-0FD7-46AA-8501-FB1D5FAF78DB}"/>
              </a:ext>
            </a:extLst>
          </p:cNvPr>
          <p:cNvCxnSpPr/>
          <p:nvPr/>
        </p:nvCxnSpPr>
        <p:spPr>
          <a:xfrm>
            <a:off x="1980392" y="4062286"/>
            <a:ext cx="23790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C93CAA7-4011-449C-A4BC-1157307C1F70}"/>
              </a:ext>
            </a:extLst>
          </p:cNvPr>
          <p:cNvSpPr txBox="1"/>
          <p:nvPr/>
        </p:nvSpPr>
        <p:spPr>
          <a:xfrm>
            <a:off x="3022514" y="30137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>
                <a:latin typeface="Georgia" panose="02040502050405020303" pitchFamily="18" charset="0"/>
              </a:rPr>
              <a:t>n</a:t>
            </a:r>
            <a:endParaRPr kumimoji="1" lang="ja-JP" altLang="en-US" b="1" i="1" dirty="0">
              <a:latin typeface="Georgia" panose="02040502050405020303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C7FCB44-F00D-4BC0-9EC4-6914786CFB45}"/>
              </a:ext>
            </a:extLst>
          </p:cNvPr>
          <p:cNvSpPr txBox="1"/>
          <p:nvPr/>
        </p:nvSpPr>
        <p:spPr>
          <a:xfrm>
            <a:off x="2455874" y="3257435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>
                <a:latin typeface="Georgia" panose="02040502050405020303" pitchFamily="18" charset="0"/>
              </a:rPr>
              <a:t>l</a:t>
            </a:r>
            <a:endParaRPr kumimoji="1" lang="ja-JP" altLang="en-US" b="1" i="1" dirty="0">
              <a:latin typeface="Georgia" panose="02040502050405020303" pitchFamily="18" charset="0"/>
            </a:endParaRP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CA4A7CC-FD88-4A5D-9E50-E88CF1129560}"/>
              </a:ext>
            </a:extLst>
          </p:cNvPr>
          <p:cNvCxnSpPr>
            <a:cxnSpLocks/>
          </p:cNvCxnSpPr>
          <p:nvPr/>
        </p:nvCxnSpPr>
        <p:spPr>
          <a:xfrm flipV="1">
            <a:off x="3186105" y="3543007"/>
            <a:ext cx="426460" cy="51118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A184F4FB-5D0B-4064-96A7-89CF8F5E81F9}"/>
              </a:ext>
            </a:extLst>
          </p:cNvPr>
          <p:cNvCxnSpPr>
            <a:cxnSpLocks/>
          </p:cNvCxnSpPr>
          <p:nvPr/>
        </p:nvCxnSpPr>
        <p:spPr>
          <a:xfrm flipV="1">
            <a:off x="3186105" y="3383061"/>
            <a:ext cx="185845" cy="67113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C01B6BF7-CF46-4A78-8452-E6D91DE41615}"/>
              </a:ext>
            </a:extLst>
          </p:cNvPr>
          <p:cNvCxnSpPr>
            <a:cxnSpLocks/>
          </p:cNvCxnSpPr>
          <p:nvPr/>
        </p:nvCxnSpPr>
        <p:spPr>
          <a:xfrm flipV="1">
            <a:off x="3187734" y="3742974"/>
            <a:ext cx="588422" cy="308310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B33F0FE-4E41-447D-B8A9-B880D880230A}"/>
              </a:ext>
            </a:extLst>
          </p:cNvPr>
          <p:cNvSpPr txBox="1"/>
          <p:nvPr/>
        </p:nvSpPr>
        <p:spPr>
          <a:xfrm>
            <a:off x="2087932" y="2666237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鏡面反射ベクトル</a:t>
            </a:r>
            <a:r>
              <a:rPr kumimoji="1" lang="en-US" altLang="ja-JP" sz="10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を中心に分散し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反射ベクトル</a:t>
            </a:r>
            <a:r>
              <a:rPr lang="en-US" altLang="ja-JP" sz="10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v’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を得る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E514B155-0947-4397-81FF-510153A47A0F}"/>
              </a:ext>
            </a:extLst>
          </p:cNvPr>
          <p:cNvSpPr txBox="1"/>
          <p:nvPr/>
        </p:nvSpPr>
        <p:spPr>
          <a:xfrm>
            <a:off x="3535541" y="321643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>
                <a:latin typeface="Georgia" panose="02040502050405020303" pitchFamily="18" charset="0"/>
              </a:rPr>
              <a:t>v</a:t>
            </a:r>
            <a:endParaRPr kumimoji="1" lang="ja-JP" altLang="en-US" b="1" i="1" dirty="0">
              <a:latin typeface="Georgia" panose="02040502050405020303" pitchFamily="18" charset="0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CBFEE34E-B603-43A9-A443-1AA1322F1100}"/>
              </a:ext>
            </a:extLst>
          </p:cNvPr>
          <p:cNvCxnSpPr>
            <a:cxnSpLocks/>
          </p:cNvCxnSpPr>
          <p:nvPr/>
        </p:nvCxnSpPr>
        <p:spPr>
          <a:xfrm flipV="1">
            <a:off x="3187734" y="3923825"/>
            <a:ext cx="658019" cy="12746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FEB236B-5BE2-4C7C-B12B-98DBEECBD9B3}"/>
              </a:ext>
            </a:extLst>
          </p:cNvPr>
          <p:cNvCxnSpPr>
            <a:cxnSpLocks/>
          </p:cNvCxnSpPr>
          <p:nvPr/>
        </p:nvCxnSpPr>
        <p:spPr>
          <a:xfrm flipV="1">
            <a:off x="3186105" y="3369914"/>
            <a:ext cx="8091" cy="6923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0CD01A0C-DB0D-4942-A23E-A4E5EC9413F2}"/>
              </a:ext>
            </a:extLst>
          </p:cNvPr>
          <p:cNvCxnSpPr>
            <a:cxnSpLocks/>
          </p:cNvCxnSpPr>
          <p:nvPr/>
        </p:nvCxnSpPr>
        <p:spPr>
          <a:xfrm>
            <a:off x="2366963" y="3319463"/>
            <a:ext cx="1494308" cy="137398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弧 44">
            <a:extLst>
              <a:ext uri="{FF2B5EF4-FFF2-40B4-BE49-F238E27FC236}">
                <a16:creationId xmlns:a16="http://schemas.microsoft.com/office/drawing/2014/main" id="{C62F460C-32A0-445A-93F8-C0F4D59F2949}"/>
              </a:ext>
            </a:extLst>
          </p:cNvPr>
          <p:cNvSpPr/>
          <p:nvPr/>
        </p:nvSpPr>
        <p:spPr>
          <a:xfrm rot="2560942">
            <a:off x="2474366" y="3339428"/>
            <a:ext cx="1379690" cy="1374636"/>
          </a:xfrm>
          <a:prstGeom prst="arc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弧 53">
            <a:extLst>
              <a:ext uri="{FF2B5EF4-FFF2-40B4-BE49-F238E27FC236}">
                <a16:creationId xmlns:a16="http://schemas.microsoft.com/office/drawing/2014/main" id="{03533F42-A205-4622-8C19-C08E64242924}"/>
              </a:ext>
            </a:extLst>
          </p:cNvPr>
          <p:cNvSpPr/>
          <p:nvPr/>
        </p:nvSpPr>
        <p:spPr>
          <a:xfrm rot="18760942">
            <a:off x="2480076" y="3344993"/>
            <a:ext cx="1379690" cy="1374636"/>
          </a:xfrm>
          <a:prstGeom prst="arc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030F6F21-913B-44F6-B2A2-6C11B105B5B8}"/>
              </a:ext>
            </a:extLst>
          </p:cNvPr>
          <p:cNvCxnSpPr>
            <a:cxnSpLocks/>
          </p:cNvCxnSpPr>
          <p:nvPr/>
        </p:nvCxnSpPr>
        <p:spPr>
          <a:xfrm flipH="1" flipV="1">
            <a:off x="2953250" y="3377352"/>
            <a:ext cx="227289" cy="68999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537B3FB-D7D0-412F-A980-F4DF46C9272A}"/>
              </a:ext>
            </a:extLst>
          </p:cNvPr>
          <p:cNvCxnSpPr>
            <a:cxnSpLocks/>
          </p:cNvCxnSpPr>
          <p:nvPr/>
        </p:nvCxnSpPr>
        <p:spPr>
          <a:xfrm flipH="1" flipV="1">
            <a:off x="2708169" y="3560580"/>
            <a:ext cx="477936" cy="5017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9200D477-8DD9-4256-A6A3-7B057AA57B60}"/>
              </a:ext>
            </a:extLst>
          </p:cNvPr>
          <p:cNvSpPr txBox="1"/>
          <p:nvPr/>
        </p:nvSpPr>
        <p:spPr>
          <a:xfrm>
            <a:off x="1442270" y="3656467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(ii)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入射方向寄りの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ベクトルが生成されない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34DB468-FB70-4BF5-BD48-478A4541DA55}"/>
              </a:ext>
            </a:extLst>
          </p:cNvPr>
          <p:cNvSpPr txBox="1"/>
          <p:nvPr/>
        </p:nvSpPr>
        <p:spPr>
          <a:xfrm>
            <a:off x="7250156" y="30137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>
                <a:latin typeface="Georgia" panose="02040502050405020303" pitchFamily="18" charset="0"/>
              </a:rPr>
              <a:t>n</a:t>
            </a:r>
            <a:endParaRPr kumimoji="1" lang="ja-JP" altLang="en-US" b="1" i="1" dirty="0">
              <a:latin typeface="Georgia" panose="02040502050405020303" pitchFamily="18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9BF2EE6-03CC-4385-8ABD-707C1B9EC4AC}"/>
              </a:ext>
            </a:extLst>
          </p:cNvPr>
          <p:cNvSpPr txBox="1"/>
          <p:nvPr/>
        </p:nvSpPr>
        <p:spPr>
          <a:xfrm>
            <a:off x="6683516" y="3257435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>
                <a:latin typeface="Georgia" panose="02040502050405020303" pitchFamily="18" charset="0"/>
              </a:rPr>
              <a:t>l</a:t>
            </a:r>
            <a:endParaRPr kumimoji="1" lang="ja-JP" altLang="en-US" b="1" i="1" dirty="0">
              <a:latin typeface="Georgia" panose="02040502050405020303" pitchFamily="18" charset="0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BA77FB1E-D5AF-4DA9-A657-26B088BE3503}"/>
              </a:ext>
            </a:extLst>
          </p:cNvPr>
          <p:cNvCxnSpPr>
            <a:cxnSpLocks/>
          </p:cNvCxnSpPr>
          <p:nvPr/>
        </p:nvCxnSpPr>
        <p:spPr>
          <a:xfrm flipV="1">
            <a:off x="7413747" y="3426553"/>
            <a:ext cx="269805" cy="627644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B4B86F0-A650-4512-AC88-E736BDA9BF30}"/>
              </a:ext>
            </a:extLst>
          </p:cNvPr>
          <p:cNvSpPr txBox="1"/>
          <p:nvPr/>
        </p:nvSpPr>
        <p:spPr>
          <a:xfrm>
            <a:off x="6336659" y="2666237"/>
            <a:ext cx="2832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法線ベクトル</a:t>
            </a:r>
            <a:r>
              <a:rPr kumimoji="1" lang="en-US" altLang="ja-JP" sz="10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を中心に分散し</a:t>
            </a:r>
            <a:r>
              <a:rPr kumimoji="1" lang="en-US" altLang="ja-JP" sz="10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n’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を求めてから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反射ベクトル</a:t>
            </a:r>
            <a:r>
              <a:rPr lang="en-US" altLang="ja-JP" sz="10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を得る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AB03D0A-E0BC-4F9E-BA29-D3033D63E57A}"/>
              </a:ext>
            </a:extLst>
          </p:cNvPr>
          <p:cNvSpPr txBox="1"/>
          <p:nvPr/>
        </p:nvSpPr>
        <p:spPr>
          <a:xfrm>
            <a:off x="7542609" y="313392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>
                <a:latin typeface="Georgia" panose="02040502050405020303" pitchFamily="18" charset="0"/>
              </a:rPr>
              <a:t>n’</a:t>
            </a:r>
            <a:endParaRPr kumimoji="1" lang="ja-JP" altLang="en-US" b="1" i="1" dirty="0">
              <a:latin typeface="Georgia" panose="02040502050405020303" pitchFamily="18" charset="0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21100045-7B5B-4A61-AA0C-3DA5BD23F117}"/>
              </a:ext>
            </a:extLst>
          </p:cNvPr>
          <p:cNvCxnSpPr>
            <a:cxnSpLocks/>
          </p:cNvCxnSpPr>
          <p:nvPr/>
        </p:nvCxnSpPr>
        <p:spPr>
          <a:xfrm flipV="1">
            <a:off x="7413747" y="3342764"/>
            <a:ext cx="4046" cy="7195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46BD9AF2-FFF2-4028-8932-6DED0DE30405}"/>
              </a:ext>
            </a:extLst>
          </p:cNvPr>
          <p:cNvCxnSpPr>
            <a:cxnSpLocks/>
          </p:cNvCxnSpPr>
          <p:nvPr/>
        </p:nvCxnSpPr>
        <p:spPr>
          <a:xfrm>
            <a:off x="6626365" y="3742974"/>
            <a:ext cx="1576873" cy="63727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7C9F9856-2E77-4CDF-9CD2-C8B16E741DFD}"/>
              </a:ext>
            </a:extLst>
          </p:cNvPr>
          <p:cNvCxnSpPr>
            <a:cxnSpLocks/>
          </p:cNvCxnSpPr>
          <p:nvPr/>
        </p:nvCxnSpPr>
        <p:spPr>
          <a:xfrm flipH="1" flipV="1">
            <a:off x="6935811" y="3560580"/>
            <a:ext cx="477936" cy="5017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BC6E1EB-C772-45B3-A9EE-026AFD6D93CA}"/>
              </a:ext>
            </a:extLst>
          </p:cNvPr>
          <p:cNvSpPr txBox="1"/>
          <p:nvPr/>
        </p:nvSpPr>
        <p:spPr>
          <a:xfrm>
            <a:off x="6744183" y="417889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微小平面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059A09AE-99C1-42F7-ADA4-17C04336A1B4}"/>
              </a:ext>
            </a:extLst>
          </p:cNvPr>
          <p:cNvCxnSpPr>
            <a:cxnSpLocks/>
          </p:cNvCxnSpPr>
          <p:nvPr/>
        </p:nvCxnSpPr>
        <p:spPr>
          <a:xfrm flipV="1">
            <a:off x="7413747" y="4001862"/>
            <a:ext cx="678109" cy="5471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9ABC0F12-92D3-4D82-B037-3949B1801729}"/>
              </a:ext>
            </a:extLst>
          </p:cNvPr>
          <p:cNvSpPr txBox="1"/>
          <p:nvPr/>
        </p:nvSpPr>
        <p:spPr>
          <a:xfrm>
            <a:off x="8028711" y="376161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>
                <a:latin typeface="Georgia" panose="02040502050405020303" pitchFamily="18" charset="0"/>
              </a:rPr>
              <a:t>v</a:t>
            </a:r>
            <a:endParaRPr kumimoji="1" lang="ja-JP" altLang="en-US" b="1" i="1" dirty="0">
              <a:latin typeface="Georgia" panose="02040502050405020303" pitchFamily="18" charset="0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A936E32-9768-4C5E-B4F5-C6D107CF626C}"/>
              </a:ext>
            </a:extLst>
          </p:cNvPr>
          <p:cNvCxnSpPr/>
          <p:nvPr/>
        </p:nvCxnSpPr>
        <p:spPr>
          <a:xfrm>
            <a:off x="6208034" y="4062286"/>
            <a:ext cx="23790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5EC9D4FF-29BD-406F-BB70-9DB716CA9B22}"/>
              </a:ext>
            </a:extLst>
          </p:cNvPr>
          <p:cNvCxnSpPr>
            <a:cxnSpLocks/>
          </p:cNvCxnSpPr>
          <p:nvPr/>
        </p:nvCxnSpPr>
        <p:spPr>
          <a:xfrm flipV="1">
            <a:off x="7352530" y="4129738"/>
            <a:ext cx="169517" cy="12509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円弧 92">
            <a:extLst>
              <a:ext uri="{FF2B5EF4-FFF2-40B4-BE49-F238E27FC236}">
                <a16:creationId xmlns:a16="http://schemas.microsoft.com/office/drawing/2014/main" id="{1083EF2C-59B2-4E10-B0AA-DD882A158739}"/>
              </a:ext>
            </a:extLst>
          </p:cNvPr>
          <p:cNvSpPr/>
          <p:nvPr/>
        </p:nvSpPr>
        <p:spPr>
          <a:xfrm>
            <a:off x="6706602" y="3366876"/>
            <a:ext cx="1379690" cy="1374636"/>
          </a:xfrm>
          <a:prstGeom prst="arc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円弧 93">
            <a:extLst>
              <a:ext uri="{FF2B5EF4-FFF2-40B4-BE49-F238E27FC236}">
                <a16:creationId xmlns:a16="http://schemas.microsoft.com/office/drawing/2014/main" id="{979A825A-F159-4195-A4C9-03D0C056188C}"/>
              </a:ext>
            </a:extLst>
          </p:cNvPr>
          <p:cNvSpPr/>
          <p:nvPr/>
        </p:nvSpPr>
        <p:spPr>
          <a:xfrm rot="16200000">
            <a:off x="6714693" y="3372441"/>
            <a:ext cx="1379690" cy="1374636"/>
          </a:xfrm>
          <a:prstGeom prst="arc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41B6990C-CEAC-488B-9417-FD1D3C3C3CD0}"/>
              </a:ext>
            </a:extLst>
          </p:cNvPr>
          <p:cNvSpPr txBox="1"/>
          <p:nvPr/>
        </p:nvSpPr>
        <p:spPr>
          <a:xfrm>
            <a:off x="3745174" y="349443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>
                <a:latin typeface="Georgia" panose="02040502050405020303" pitchFamily="18" charset="0"/>
              </a:rPr>
              <a:t>v</a:t>
            </a:r>
            <a:r>
              <a:rPr kumimoji="1" lang="en-US" altLang="ja-JP" b="1" i="1" dirty="0">
                <a:latin typeface="Georgia" panose="02040502050405020303" pitchFamily="18" charset="0"/>
              </a:rPr>
              <a:t>’</a:t>
            </a:r>
            <a:endParaRPr kumimoji="1" lang="ja-JP" altLang="en-US" b="1" i="1" dirty="0">
              <a:latin typeface="Georgia" panose="02040502050405020303" pitchFamily="18" charset="0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46EA0F1-BC75-48F4-A7A9-A5E3A914405C}"/>
              </a:ext>
            </a:extLst>
          </p:cNvPr>
          <p:cNvSpPr txBox="1"/>
          <p:nvPr/>
        </p:nvSpPr>
        <p:spPr>
          <a:xfrm>
            <a:off x="2058986" y="4563430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図 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2.2-a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D0C1A07A-D72C-4DBA-8323-EDE8BF47163D}"/>
              </a:ext>
            </a:extLst>
          </p:cNvPr>
          <p:cNvSpPr txBox="1"/>
          <p:nvPr/>
        </p:nvSpPr>
        <p:spPr>
          <a:xfrm>
            <a:off x="6846585" y="4563430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図 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2.2-b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601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6BFCACD7-739B-4140-93AE-0CEAF1EF1AED}"/>
              </a:ext>
            </a:extLst>
          </p:cNvPr>
          <p:cNvCxnSpPr>
            <a:cxnSpLocks/>
          </p:cNvCxnSpPr>
          <p:nvPr/>
        </p:nvCxnSpPr>
        <p:spPr>
          <a:xfrm flipV="1">
            <a:off x="7209209" y="2764525"/>
            <a:ext cx="1545026" cy="147694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0CD01A0C-DB0D-4942-A23E-A4E5EC9413F2}"/>
              </a:ext>
            </a:extLst>
          </p:cNvPr>
          <p:cNvCxnSpPr>
            <a:cxnSpLocks/>
          </p:cNvCxnSpPr>
          <p:nvPr/>
        </p:nvCxnSpPr>
        <p:spPr>
          <a:xfrm>
            <a:off x="6959970" y="3102326"/>
            <a:ext cx="2416153" cy="62911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C93CAA7-4011-449C-A4BC-1157307C1F70}"/>
              </a:ext>
            </a:extLst>
          </p:cNvPr>
          <p:cNvSpPr txBox="1"/>
          <p:nvPr/>
        </p:nvSpPr>
        <p:spPr>
          <a:xfrm>
            <a:off x="7914630" y="233663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>
                <a:latin typeface="Georgia" panose="02040502050405020303" pitchFamily="18" charset="0"/>
              </a:rPr>
              <a:t>n</a:t>
            </a:r>
            <a:endParaRPr kumimoji="1" lang="ja-JP" altLang="en-US" b="1" i="1" dirty="0">
              <a:latin typeface="Georgia" panose="02040502050405020303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C7FCB44-F00D-4BC0-9EC4-6914786CFB45}"/>
              </a:ext>
            </a:extLst>
          </p:cNvPr>
          <p:cNvSpPr txBox="1"/>
          <p:nvPr/>
        </p:nvSpPr>
        <p:spPr>
          <a:xfrm>
            <a:off x="7343837" y="2667906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>
                <a:latin typeface="Georgia" panose="02040502050405020303" pitchFamily="18" charset="0"/>
              </a:rPr>
              <a:t>l</a:t>
            </a:r>
            <a:endParaRPr kumimoji="1" lang="ja-JP" altLang="en-US" b="1" i="1" dirty="0">
              <a:latin typeface="Georgia" panose="02040502050405020303" pitchFamily="18" charset="0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B33F0FE-4E41-447D-B8A9-B880D880230A}"/>
              </a:ext>
            </a:extLst>
          </p:cNvPr>
          <p:cNvSpPr txBox="1"/>
          <p:nvPr/>
        </p:nvSpPr>
        <p:spPr>
          <a:xfrm>
            <a:off x="7076134" y="2121119"/>
            <a:ext cx="1705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n’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= x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en-US" altLang="ja-JP" sz="10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u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y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en-US" altLang="ja-JP" sz="10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z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en-US" altLang="ja-JP" sz="10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E514B155-0947-4397-81FF-510153A47A0F}"/>
              </a:ext>
            </a:extLst>
          </p:cNvPr>
          <p:cNvSpPr txBox="1"/>
          <p:nvPr/>
        </p:nvSpPr>
        <p:spPr>
          <a:xfrm>
            <a:off x="8524517" y="274302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>
                <a:latin typeface="Georgia" panose="02040502050405020303" pitchFamily="18" charset="0"/>
              </a:rPr>
              <a:t>v</a:t>
            </a:r>
            <a:endParaRPr kumimoji="1" lang="ja-JP" altLang="en-US" b="1" i="1" dirty="0">
              <a:latin typeface="Georgia" panose="02040502050405020303" pitchFamily="18" charset="0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FEB236B-5BE2-4C7C-B12B-98DBEECBD9B3}"/>
              </a:ext>
            </a:extLst>
          </p:cNvPr>
          <p:cNvCxnSpPr>
            <a:cxnSpLocks/>
          </p:cNvCxnSpPr>
          <p:nvPr/>
        </p:nvCxnSpPr>
        <p:spPr>
          <a:xfrm flipV="1">
            <a:off x="8091067" y="2681678"/>
            <a:ext cx="8091" cy="6923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537B3FB-D7D0-412F-A980-F4DF46C9272A}"/>
              </a:ext>
            </a:extLst>
          </p:cNvPr>
          <p:cNvCxnSpPr>
            <a:cxnSpLocks/>
          </p:cNvCxnSpPr>
          <p:nvPr/>
        </p:nvCxnSpPr>
        <p:spPr>
          <a:xfrm flipH="1" flipV="1">
            <a:off x="7612634" y="2863671"/>
            <a:ext cx="477936" cy="5017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46EA0F1-BC75-48F4-A7A9-A5E3A914405C}"/>
              </a:ext>
            </a:extLst>
          </p:cNvPr>
          <p:cNvSpPr txBox="1"/>
          <p:nvPr/>
        </p:nvSpPr>
        <p:spPr>
          <a:xfrm>
            <a:off x="6543022" y="4554410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図 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2.3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DE6E5702-2ED3-46C9-B388-C9245593938D}"/>
              </a:ext>
            </a:extLst>
          </p:cNvPr>
          <p:cNvCxnSpPr/>
          <p:nvPr/>
        </p:nvCxnSpPr>
        <p:spPr>
          <a:xfrm>
            <a:off x="5686425" y="3863769"/>
            <a:ext cx="3095625" cy="829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550E1B2-591E-456D-88A3-3B86570213E1}"/>
              </a:ext>
            </a:extLst>
          </p:cNvPr>
          <p:cNvCxnSpPr>
            <a:cxnSpLocks/>
          </p:cNvCxnSpPr>
          <p:nvPr/>
        </p:nvCxnSpPr>
        <p:spPr>
          <a:xfrm flipV="1">
            <a:off x="5686425" y="2562225"/>
            <a:ext cx="2146127" cy="130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53E8101C-8143-4C77-8AA2-181D4858E535}"/>
              </a:ext>
            </a:extLst>
          </p:cNvPr>
          <p:cNvCxnSpPr>
            <a:cxnSpLocks/>
          </p:cNvCxnSpPr>
          <p:nvPr/>
        </p:nvCxnSpPr>
        <p:spPr>
          <a:xfrm>
            <a:off x="7832552" y="2562225"/>
            <a:ext cx="2092498" cy="45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A98B5334-6AD1-4DAF-A453-138BB684CC50}"/>
              </a:ext>
            </a:extLst>
          </p:cNvPr>
          <p:cNvCxnSpPr>
            <a:cxnSpLocks/>
          </p:cNvCxnSpPr>
          <p:nvPr/>
        </p:nvCxnSpPr>
        <p:spPr>
          <a:xfrm flipH="1">
            <a:off x="8782050" y="3013729"/>
            <a:ext cx="1143000" cy="1679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7F425F0-582B-49ED-BFCF-FB7C876F868A}"/>
              </a:ext>
            </a:extLst>
          </p:cNvPr>
          <p:cNvCxnSpPr>
            <a:cxnSpLocks/>
          </p:cNvCxnSpPr>
          <p:nvPr/>
        </p:nvCxnSpPr>
        <p:spPr>
          <a:xfrm flipV="1">
            <a:off x="8086312" y="2931370"/>
            <a:ext cx="468601" cy="47828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A6E0241-27CE-49AF-845F-A689FD8ACEFC}"/>
              </a:ext>
            </a:extLst>
          </p:cNvPr>
          <p:cNvCxnSpPr>
            <a:cxnSpLocks/>
          </p:cNvCxnSpPr>
          <p:nvPr/>
        </p:nvCxnSpPr>
        <p:spPr>
          <a:xfrm>
            <a:off x="8099158" y="3402626"/>
            <a:ext cx="648324" cy="17093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B7A4F6D-FF61-4BEA-94F0-9B7D76ADB568}"/>
              </a:ext>
            </a:extLst>
          </p:cNvPr>
          <p:cNvSpPr txBox="1"/>
          <p:nvPr/>
        </p:nvSpPr>
        <p:spPr>
          <a:xfrm>
            <a:off x="8679726" y="3448502"/>
            <a:ext cx="31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i="1" dirty="0">
                <a:latin typeface="Georgia" panose="02040502050405020303" pitchFamily="18" charset="0"/>
              </a:rPr>
              <a:t>u</a:t>
            </a:r>
            <a:endParaRPr kumimoji="1" lang="ja-JP" altLang="en-US" b="1" i="1" dirty="0">
              <a:latin typeface="Georgia" panose="02040502050405020303" pitchFamily="18" charset="0"/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4264BA90-7CA7-41BA-B2DB-AAC086A54B8C}"/>
              </a:ext>
            </a:extLst>
          </p:cNvPr>
          <p:cNvCxnSpPr>
            <a:cxnSpLocks/>
          </p:cNvCxnSpPr>
          <p:nvPr/>
        </p:nvCxnSpPr>
        <p:spPr>
          <a:xfrm flipV="1">
            <a:off x="8107978" y="2743025"/>
            <a:ext cx="269805" cy="627644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567995D-5CA3-4A3E-B1D5-E68338CD2188}"/>
              </a:ext>
            </a:extLst>
          </p:cNvPr>
          <p:cNvSpPr txBox="1"/>
          <p:nvPr/>
        </p:nvSpPr>
        <p:spPr>
          <a:xfrm>
            <a:off x="8236840" y="245039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>
                <a:latin typeface="Georgia" panose="02040502050405020303" pitchFamily="18" charset="0"/>
              </a:rPr>
              <a:t>n’</a:t>
            </a:r>
            <a:endParaRPr kumimoji="1" lang="ja-JP" altLang="en-US" b="1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95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126</Words>
  <Application>Microsoft Office PowerPoint</Application>
  <PresentationFormat>ワイド画面</PresentationFormat>
  <Paragraphs>45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Georgia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AKAGI Eiji (赤木　永治)</dc:creator>
  <cp:lastModifiedBy>AKAGI Eiji (赤木　永治)</cp:lastModifiedBy>
  <cp:revision>1</cp:revision>
  <dcterms:created xsi:type="dcterms:W3CDTF">2022-01-02T08:35:43Z</dcterms:created>
  <dcterms:modified xsi:type="dcterms:W3CDTF">2022-01-02T09:25:36Z</dcterms:modified>
</cp:coreProperties>
</file>