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97" r:id="rId2"/>
    <p:sldId id="3659" r:id="rId3"/>
    <p:sldId id="3702" r:id="rId4"/>
    <p:sldId id="3703" r:id="rId5"/>
    <p:sldId id="3718" r:id="rId6"/>
    <p:sldId id="3720" r:id="rId7"/>
    <p:sldId id="3711" r:id="rId8"/>
    <p:sldId id="3716" r:id="rId9"/>
    <p:sldId id="3715" r:id="rId10"/>
    <p:sldId id="3705" r:id="rId11"/>
    <p:sldId id="3710" r:id="rId12"/>
    <p:sldId id="3706" r:id="rId13"/>
    <p:sldId id="3724" r:id="rId14"/>
    <p:sldId id="3707" r:id="rId15"/>
    <p:sldId id="3731" r:id="rId16"/>
    <p:sldId id="3767" r:id="rId17"/>
    <p:sldId id="3732" r:id="rId18"/>
    <p:sldId id="3708" r:id="rId19"/>
    <p:sldId id="3768" r:id="rId20"/>
    <p:sldId id="3734" r:id="rId21"/>
    <p:sldId id="3736" r:id="rId22"/>
    <p:sldId id="3735" r:id="rId23"/>
    <p:sldId id="3709" r:id="rId24"/>
    <p:sldId id="3737" r:id="rId25"/>
    <p:sldId id="3738" r:id="rId26"/>
    <p:sldId id="3725" r:id="rId27"/>
    <p:sldId id="3726" r:id="rId28"/>
    <p:sldId id="3759" r:id="rId29"/>
    <p:sldId id="3760" r:id="rId30"/>
    <p:sldId id="3761" r:id="rId31"/>
    <p:sldId id="3727" r:id="rId32"/>
    <p:sldId id="3728" r:id="rId33"/>
    <p:sldId id="3739" r:id="rId34"/>
    <p:sldId id="3740" r:id="rId35"/>
    <p:sldId id="3741" r:id="rId36"/>
    <p:sldId id="3729" r:id="rId37"/>
    <p:sldId id="3730" r:id="rId38"/>
    <p:sldId id="3742" r:id="rId39"/>
    <p:sldId id="3769" r:id="rId40"/>
    <p:sldId id="3743" r:id="rId41"/>
    <p:sldId id="3745" r:id="rId42"/>
    <p:sldId id="3746" r:id="rId43"/>
    <p:sldId id="3747" r:id="rId44"/>
    <p:sldId id="3748" r:id="rId45"/>
    <p:sldId id="3749" r:id="rId46"/>
    <p:sldId id="3750" r:id="rId47"/>
    <p:sldId id="3751" r:id="rId48"/>
    <p:sldId id="3766" r:id="rId49"/>
    <p:sldId id="3753" r:id="rId50"/>
    <p:sldId id="3756" r:id="rId51"/>
    <p:sldId id="3754" r:id="rId52"/>
    <p:sldId id="3762" r:id="rId53"/>
    <p:sldId id="3758" r:id="rId54"/>
    <p:sldId id="3765" r:id="rId55"/>
    <p:sldId id="3670" r:id="rId56"/>
  </p:sldIdLst>
  <p:sldSz cx="12192000" cy="6858000"/>
  <p:notesSz cx="7102475" cy="10231438"/>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varScale="1">
      <p:scale>
        <a:sx n="100" d="100"/>
        <a:sy n="100" d="100"/>
      </p:scale>
      <p:origin x="0" y="-5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79CDCA-AB37-41B8-B1B2-983569D6E86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846F093-4E1D-42F5-A2B6-C389E7333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399D9EB-2ACD-44FB-B2D6-0D87C327B550}"/>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5" name="Espaço Reservado para Rodapé 4">
            <a:extLst>
              <a:ext uri="{FF2B5EF4-FFF2-40B4-BE49-F238E27FC236}">
                <a16:creationId xmlns:a16="http://schemas.microsoft.com/office/drawing/2014/main" id="{3C189CF0-6276-454A-8DBC-A6E3E2E15FE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FC7ECDD-6A7D-463C-801A-238035E5C71E}"/>
              </a:ext>
            </a:extLst>
          </p:cNvPr>
          <p:cNvSpPr>
            <a:spLocks noGrp="1"/>
          </p:cNvSpPr>
          <p:nvPr>
            <p:ph type="sldNum" sz="quarter" idx="12"/>
          </p:nvPr>
        </p:nvSpPr>
        <p:spPr/>
        <p:txBody>
          <a:bodyPr/>
          <a:lstStyle/>
          <a:p>
            <a:fld id="{9BA125E1-086C-41AF-AB6C-9DCBC345AA6C}" type="slidenum">
              <a:rPr lang="pt-BR" smtClean="0"/>
              <a:t>‹nº›</a:t>
            </a:fld>
            <a:endParaRPr lang="pt-BR"/>
          </a:p>
        </p:txBody>
      </p:sp>
      <p:pic>
        <p:nvPicPr>
          <p:cNvPr id="7" name="Imagem 6">
            <a:extLst>
              <a:ext uri="{FF2B5EF4-FFF2-40B4-BE49-F238E27FC236}">
                <a16:creationId xmlns:a16="http://schemas.microsoft.com/office/drawing/2014/main" id="{B2E5FBBA-2D3B-4B2E-99CD-6929A9E9A8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2171" y="323709"/>
            <a:ext cx="2685887" cy="478805"/>
          </a:xfrm>
          <a:prstGeom prst="rect">
            <a:avLst/>
          </a:prstGeom>
        </p:spPr>
      </p:pic>
      <p:sp>
        <p:nvSpPr>
          <p:cNvPr id="8" name="Retângulo 7">
            <a:extLst>
              <a:ext uri="{FF2B5EF4-FFF2-40B4-BE49-F238E27FC236}">
                <a16:creationId xmlns:a16="http://schemas.microsoft.com/office/drawing/2014/main" id="{41740A8E-6E58-4BBB-B0F5-475923735D34}"/>
              </a:ext>
            </a:extLst>
          </p:cNvPr>
          <p:cNvSpPr/>
          <p:nvPr userDrawn="1"/>
        </p:nvSpPr>
        <p:spPr>
          <a:xfrm>
            <a:off x="-26853" y="13094"/>
            <a:ext cx="8438645" cy="1008112"/>
          </a:xfrm>
          <a:prstGeom prst="rect">
            <a:avLst/>
          </a:prstGeom>
          <a:solidFill>
            <a:srgbClr val="083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dirty="0"/>
          </a:p>
        </p:txBody>
      </p:sp>
      <p:sp>
        <p:nvSpPr>
          <p:cNvPr id="9" name="Retângulo 8">
            <a:extLst>
              <a:ext uri="{FF2B5EF4-FFF2-40B4-BE49-F238E27FC236}">
                <a16:creationId xmlns:a16="http://schemas.microsoft.com/office/drawing/2014/main" id="{9F1C6C36-8CD4-4AFA-9199-5A2C67EC0C49}"/>
              </a:ext>
            </a:extLst>
          </p:cNvPr>
          <p:cNvSpPr/>
          <p:nvPr userDrawn="1"/>
        </p:nvSpPr>
        <p:spPr>
          <a:xfrm>
            <a:off x="8434210" y="13094"/>
            <a:ext cx="261847" cy="1008112"/>
          </a:xfrm>
          <a:prstGeom prst="rect">
            <a:avLst/>
          </a:prstGeom>
          <a:solidFill>
            <a:srgbClr val="B0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10" name="Retângulo 9">
            <a:extLst>
              <a:ext uri="{FF2B5EF4-FFF2-40B4-BE49-F238E27FC236}">
                <a16:creationId xmlns:a16="http://schemas.microsoft.com/office/drawing/2014/main" id="{3690D1EB-F94A-41CD-92B1-DE9BC91E6B6A}"/>
              </a:ext>
            </a:extLst>
          </p:cNvPr>
          <p:cNvSpPr/>
          <p:nvPr userDrawn="1"/>
        </p:nvSpPr>
        <p:spPr>
          <a:xfrm>
            <a:off x="8718242" y="13094"/>
            <a:ext cx="261847" cy="1008112"/>
          </a:xfrm>
          <a:prstGeom prst="rect">
            <a:avLst/>
          </a:prstGeom>
          <a:solidFill>
            <a:srgbClr val="83B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11" name="Retângulo 10">
            <a:extLst>
              <a:ext uri="{FF2B5EF4-FFF2-40B4-BE49-F238E27FC236}">
                <a16:creationId xmlns:a16="http://schemas.microsoft.com/office/drawing/2014/main" id="{5A87BE7E-36A2-457A-B045-9EFF624F3C83}"/>
              </a:ext>
            </a:extLst>
          </p:cNvPr>
          <p:cNvSpPr/>
          <p:nvPr userDrawn="1"/>
        </p:nvSpPr>
        <p:spPr>
          <a:xfrm>
            <a:off x="9002506" y="13094"/>
            <a:ext cx="261847" cy="1008112"/>
          </a:xfrm>
          <a:prstGeom prst="rect">
            <a:avLst/>
          </a:prstGeom>
          <a:solidFill>
            <a:srgbClr val="30A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12" name="Imagem 11">
            <a:extLst>
              <a:ext uri="{FF2B5EF4-FFF2-40B4-BE49-F238E27FC236}">
                <a16:creationId xmlns:a16="http://schemas.microsoft.com/office/drawing/2014/main" id="{F8A7778A-AA98-4777-99EB-9A16C4202B2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682061"/>
            <a:ext cx="12192000" cy="170461"/>
          </a:xfrm>
          <a:prstGeom prst="rect">
            <a:avLst/>
          </a:prstGeom>
        </p:spPr>
      </p:pic>
    </p:spTree>
    <p:extLst>
      <p:ext uri="{BB962C8B-B14F-4D97-AF65-F5344CB8AC3E}">
        <p14:creationId xmlns:p14="http://schemas.microsoft.com/office/powerpoint/2010/main" val="385390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E7A302-7BE4-473D-A9DB-7F0663301B2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0389262-CBD4-4752-9CDE-34E08ABECB2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92970E-A5BA-464C-8713-098091C8FC5F}"/>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5" name="Espaço Reservado para Rodapé 4">
            <a:extLst>
              <a:ext uri="{FF2B5EF4-FFF2-40B4-BE49-F238E27FC236}">
                <a16:creationId xmlns:a16="http://schemas.microsoft.com/office/drawing/2014/main" id="{59F6B266-0FBA-419F-AFAF-0D3234C8073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50668A9-3633-4698-818E-8FE1506E4EB7}"/>
              </a:ext>
            </a:extLst>
          </p:cNvPr>
          <p:cNvSpPr>
            <a:spLocks noGrp="1"/>
          </p:cNvSpPr>
          <p:nvPr>
            <p:ph type="sldNum" sz="quarter" idx="12"/>
          </p:nvPr>
        </p:nvSpPr>
        <p:spPr/>
        <p:txBody>
          <a:bodyPr/>
          <a:lstStyle/>
          <a:p>
            <a:fld id="{9BA125E1-086C-41AF-AB6C-9DCBC345AA6C}" type="slidenum">
              <a:rPr lang="pt-BR" smtClean="0"/>
              <a:t>‹nº›</a:t>
            </a:fld>
            <a:endParaRPr lang="pt-BR"/>
          </a:p>
        </p:txBody>
      </p:sp>
    </p:spTree>
    <p:extLst>
      <p:ext uri="{BB962C8B-B14F-4D97-AF65-F5344CB8AC3E}">
        <p14:creationId xmlns:p14="http://schemas.microsoft.com/office/powerpoint/2010/main" val="155813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8359161-616F-4950-A305-6508DBADFB0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277BD49-7E21-4D80-BB9B-BC321F5B5C2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5B29B7-4FE9-41BC-B0AA-1BCDAF3F2690}"/>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5" name="Espaço Reservado para Rodapé 4">
            <a:extLst>
              <a:ext uri="{FF2B5EF4-FFF2-40B4-BE49-F238E27FC236}">
                <a16:creationId xmlns:a16="http://schemas.microsoft.com/office/drawing/2014/main" id="{50308CF3-692B-498A-B3FF-C4793C6565C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FA0F129-D882-41C0-8AEF-A7996FD1876F}"/>
              </a:ext>
            </a:extLst>
          </p:cNvPr>
          <p:cNvSpPr>
            <a:spLocks noGrp="1"/>
          </p:cNvSpPr>
          <p:nvPr>
            <p:ph type="sldNum" sz="quarter" idx="12"/>
          </p:nvPr>
        </p:nvSpPr>
        <p:spPr/>
        <p:txBody>
          <a:bodyPr/>
          <a:lstStyle/>
          <a:p>
            <a:fld id="{9BA125E1-086C-41AF-AB6C-9DCBC345AA6C}" type="slidenum">
              <a:rPr lang="pt-BR" smtClean="0"/>
              <a:t>‹nº›</a:t>
            </a:fld>
            <a:endParaRPr lang="pt-BR"/>
          </a:p>
        </p:txBody>
      </p:sp>
    </p:spTree>
    <p:extLst>
      <p:ext uri="{BB962C8B-B14F-4D97-AF65-F5344CB8AC3E}">
        <p14:creationId xmlns:p14="http://schemas.microsoft.com/office/powerpoint/2010/main" val="337429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89F1E-2952-4069-812F-018546E32D49}"/>
              </a:ext>
            </a:extLst>
          </p:cNvPr>
          <p:cNvSpPr>
            <a:spLocks noGrp="1"/>
          </p:cNvSpPr>
          <p:nvPr>
            <p:ph type="title"/>
          </p:nvPr>
        </p:nvSpPr>
        <p:spPr>
          <a:xfrm>
            <a:off x="199514" y="145627"/>
            <a:ext cx="10515600" cy="768773"/>
          </a:xfrm>
        </p:spPr>
        <p:txBody>
          <a:bodyPr/>
          <a:lstStyle>
            <a:lvl1pPr>
              <a:defRPr>
                <a:solidFill>
                  <a:schemeClr val="bg1"/>
                </a:solidFill>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E66F22CD-8F66-48FE-91A2-243BA8D25BF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01B2386-CE2C-4B10-8FBE-AEE9DE1068D1}"/>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5" name="Espaço Reservado para Rodapé 4">
            <a:extLst>
              <a:ext uri="{FF2B5EF4-FFF2-40B4-BE49-F238E27FC236}">
                <a16:creationId xmlns:a16="http://schemas.microsoft.com/office/drawing/2014/main" id="{4B77114B-D688-4A91-9BDF-A21DD49B33A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5A42A6A-F886-432F-A2C0-D329ABAF7160}"/>
              </a:ext>
            </a:extLst>
          </p:cNvPr>
          <p:cNvSpPr>
            <a:spLocks noGrp="1"/>
          </p:cNvSpPr>
          <p:nvPr>
            <p:ph type="sldNum" sz="quarter" idx="12"/>
          </p:nvPr>
        </p:nvSpPr>
        <p:spPr/>
        <p:txBody>
          <a:bodyPr/>
          <a:lstStyle/>
          <a:p>
            <a:fld id="{9BA125E1-086C-41AF-AB6C-9DCBC345AA6C}" type="slidenum">
              <a:rPr lang="pt-BR" smtClean="0"/>
              <a:t>‹nº›</a:t>
            </a:fld>
            <a:endParaRPr lang="pt-BR"/>
          </a:p>
        </p:txBody>
      </p:sp>
      <p:pic>
        <p:nvPicPr>
          <p:cNvPr id="7" name="Imagem 6">
            <a:extLst>
              <a:ext uri="{FF2B5EF4-FFF2-40B4-BE49-F238E27FC236}">
                <a16:creationId xmlns:a16="http://schemas.microsoft.com/office/drawing/2014/main" id="{0DB7AA99-4AE6-425C-BA56-2460259E31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72171" y="323709"/>
            <a:ext cx="2685887" cy="478805"/>
          </a:xfrm>
          <a:prstGeom prst="rect">
            <a:avLst/>
          </a:prstGeom>
        </p:spPr>
      </p:pic>
      <p:sp>
        <p:nvSpPr>
          <p:cNvPr id="8" name="Retângulo 7">
            <a:extLst>
              <a:ext uri="{FF2B5EF4-FFF2-40B4-BE49-F238E27FC236}">
                <a16:creationId xmlns:a16="http://schemas.microsoft.com/office/drawing/2014/main" id="{9B36BDEB-E6E4-4880-84E2-3D4E59718CEA}"/>
              </a:ext>
            </a:extLst>
          </p:cNvPr>
          <p:cNvSpPr/>
          <p:nvPr userDrawn="1"/>
        </p:nvSpPr>
        <p:spPr>
          <a:xfrm>
            <a:off x="-26853" y="13094"/>
            <a:ext cx="8438645" cy="1008112"/>
          </a:xfrm>
          <a:prstGeom prst="rect">
            <a:avLst/>
          </a:prstGeom>
          <a:solidFill>
            <a:srgbClr val="083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b="0" dirty="0">
              <a:solidFill>
                <a:schemeClr val="bg1"/>
              </a:solidFill>
            </a:endParaRPr>
          </a:p>
        </p:txBody>
      </p:sp>
      <p:sp>
        <p:nvSpPr>
          <p:cNvPr id="9" name="Retângulo 8">
            <a:extLst>
              <a:ext uri="{FF2B5EF4-FFF2-40B4-BE49-F238E27FC236}">
                <a16:creationId xmlns:a16="http://schemas.microsoft.com/office/drawing/2014/main" id="{264A46B9-E25A-49BA-8D24-CA3D422109C8}"/>
              </a:ext>
            </a:extLst>
          </p:cNvPr>
          <p:cNvSpPr/>
          <p:nvPr userDrawn="1"/>
        </p:nvSpPr>
        <p:spPr>
          <a:xfrm>
            <a:off x="8434210" y="13094"/>
            <a:ext cx="261847" cy="1008112"/>
          </a:xfrm>
          <a:prstGeom prst="rect">
            <a:avLst/>
          </a:prstGeom>
          <a:solidFill>
            <a:srgbClr val="B0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10" name="Retângulo 9">
            <a:extLst>
              <a:ext uri="{FF2B5EF4-FFF2-40B4-BE49-F238E27FC236}">
                <a16:creationId xmlns:a16="http://schemas.microsoft.com/office/drawing/2014/main" id="{B1700A89-398F-4976-86E5-85BBB2A00AC2}"/>
              </a:ext>
            </a:extLst>
          </p:cNvPr>
          <p:cNvSpPr/>
          <p:nvPr userDrawn="1"/>
        </p:nvSpPr>
        <p:spPr>
          <a:xfrm>
            <a:off x="8718242" y="13094"/>
            <a:ext cx="261847" cy="1008112"/>
          </a:xfrm>
          <a:prstGeom prst="rect">
            <a:avLst/>
          </a:prstGeom>
          <a:solidFill>
            <a:srgbClr val="83B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11" name="Retângulo 10">
            <a:extLst>
              <a:ext uri="{FF2B5EF4-FFF2-40B4-BE49-F238E27FC236}">
                <a16:creationId xmlns:a16="http://schemas.microsoft.com/office/drawing/2014/main" id="{73C12FF2-587E-4620-AF08-7106B2FD5F4B}"/>
              </a:ext>
            </a:extLst>
          </p:cNvPr>
          <p:cNvSpPr/>
          <p:nvPr userDrawn="1"/>
        </p:nvSpPr>
        <p:spPr>
          <a:xfrm>
            <a:off x="9002506" y="13094"/>
            <a:ext cx="261847" cy="1008112"/>
          </a:xfrm>
          <a:prstGeom prst="rect">
            <a:avLst/>
          </a:prstGeom>
          <a:solidFill>
            <a:srgbClr val="30A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12" name="Imagem 11">
            <a:extLst>
              <a:ext uri="{FF2B5EF4-FFF2-40B4-BE49-F238E27FC236}">
                <a16:creationId xmlns:a16="http://schemas.microsoft.com/office/drawing/2014/main" id="{DCCB68C1-03F7-4EB7-84AB-5D0838A29F2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682061"/>
            <a:ext cx="12192000" cy="170461"/>
          </a:xfrm>
          <a:prstGeom prst="rect">
            <a:avLst/>
          </a:prstGeom>
        </p:spPr>
      </p:pic>
    </p:spTree>
    <p:extLst>
      <p:ext uri="{BB962C8B-B14F-4D97-AF65-F5344CB8AC3E}">
        <p14:creationId xmlns:p14="http://schemas.microsoft.com/office/powerpoint/2010/main" val="212225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70190-1197-46F1-8E28-55C9D392319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E3A88CA-6E21-4921-92F8-A7D58E0443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4153732-4F86-4F8C-B729-228402351FFD}"/>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5" name="Espaço Reservado para Rodapé 4">
            <a:extLst>
              <a:ext uri="{FF2B5EF4-FFF2-40B4-BE49-F238E27FC236}">
                <a16:creationId xmlns:a16="http://schemas.microsoft.com/office/drawing/2014/main" id="{F0FBAFB3-40EB-47F2-9DCE-C4BFC30CAEB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71219C8-3A65-4357-BEE2-5243032EEC0A}"/>
              </a:ext>
            </a:extLst>
          </p:cNvPr>
          <p:cNvSpPr>
            <a:spLocks noGrp="1"/>
          </p:cNvSpPr>
          <p:nvPr>
            <p:ph type="sldNum" sz="quarter" idx="12"/>
          </p:nvPr>
        </p:nvSpPr>
        <p:spPr/>
        <p:txBody>
          <a:bodyPr/>
          <a:lstStyle/>
          <a:p>
            <a:fld id="{9BA125E1-086C-41AF-AB6C-9DCBC345AA6C}" type="slidenum">
              <a:rPr lang="pt-BR" smtClean="0"/>
              <a:t>‹nº›</a:t>
            </a:fld>
            <a:endParaRPr lang="pt-BR"/>
          </a:p>
        </p:txBody>
      </p:sp>
    </p:spTree>
    <p:extLst>
      <p:ext uri="{BB962C8B-B14F-4D97-AF65-F5344CB8AC3E}">
        <p14:creationId xmlns:p14="http://schemas.microsoft.com/office/powerpoint/2010/main" val="106563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BC0776-4A4C-4DCB-B467-E8BEE280438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05C4AD6-AF6B-4F24-BABB-0097356089B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7FE06BB-96CA-4374-A704-6B0A9041BCD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ACE8212-B9EA-4550-BF6A-45B05B42388D}"/>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6" name="Espaço Reservado para Rodapé 5">
            <a:extLst>
              <a:ext uri="{FF2B5EF4-FFF2-40B4-BE49-F238E27FC236}">
                <a16:creationId xmlns:a16="http://schemas.microsoft.com/office/drawing/2014/main" id="{5D483751-3216-4A7D-8BCA-AEFCDF49F1F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214D7F5-08AF-497F-89EE-56E460A85BD4}"/>
              </a:ext>
            </a:extLst>
          </p:cNvPr>
          <p:cNvSpPr>
            <a:spLocks noGrp="1"/>
          </p:cNvSpPr>
          <p:nvPr>
            <p:ph type="sldNum" sz="quarter" idx="12"/>
          </p:nvPr>
        </p:nvSpPr>
        <p:spPr/>
        <p:txBody>
          <a:bodyPr/>
          <a:lstStyle/>
          <a:p>
            <a:fld id="{9BA125E1-086C-41AF-AB6C-9DCBC345AA6C}" type="slidenum">
              <a:rPr lang="pt-BR" smtClean="0"/>
              <a:t>‹nº›</a:t>
            </a:fld>
            <a:endParaRPr lang="pt-BR"/>
          </a:p>
        </p:txBody>
      </p:sp>
    </p:spTree>
    <p:extLst>
      <p:ext uri="{BB962C8B-B14F-4D97-AF65-F5344CB8AC3E}">
        <p14:creationId xmlns:p14="http://schemas.microsoft.com/office/powerpoint/2010/main" val="215121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8B8C7-4D05-4828-8958-6871350F493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0EE7A9F-3B7C-4023-A882-3D21AB19E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5998DCF-5686-41AA-A682-F680EE60225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5139DF-8DD2-4C30-BD69-00C1B4136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578C3C5-4498-4AFF-8129-72CF342A7CD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0B45D80-40FD-4F66-8635-83781779D652}"/>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8" name="Espaço Reservado para Rodapé 7">
            <a:extLst>
              <a:ext uri="{FF2B5EF4-FFF2-40B4-BE49-F238E27FC236}">
                <a16:creationId xmlns:a16="http://schemas.microsoft.com/office/drawing/2014/main" id="{4B64BD29-899F-4901-86CE-8F64440D3A2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635ED4F-721E-4F7A-B427-D5AA037DB8F5}"/>
              </a:ext>
            </a:extLst>
          </p:cNvPr>
          <p:cNvSpPr>
            <a:spLocks noGrp="1"/>
          </p:cNvSpPr>
          <p:nvPr>
            <p:ph type="sldNum" sz="quarter" idx="12"/>
          </p:nvPr>
        </p:nvSpPr>
        <p:spPr/>
        <p:txBody>
          <a:bodyPr/>
          <a:lstStyle/>
          <a:p>
            <a:fld id="{9BA125E1-086C-41AF-AB6C-9DCBC345AA6C}" type="slidenum">
              <a:rPr lang="pt-BR" smtClean="0"/>
              <a:t>‹nº›</a:t>
            </a:fld>
            <a:endParaRPr lang="pt-BR"/>
          </a:p>
        </p:txBody>
      </p:sp>
    </p:spTree>
    <p:extLst>
      <p:ext uri="{BB962C8B-B14F-4D97-AF65-F5344CB8AC3E}">
        <p14:creationId xmlns:p14="http://schemas.microsoft.com/office/powerpoint/2010/main" val="120500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87042-24A3-4A80-82C8-6C8C8F0E29B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DDCDE8C-0C54-4328-9A4C-BFF1356F81A9}"/>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4" name="Espaço Reservado para Rodapé 3">
            <a:extLst>
              <a:ext uri="{FF2B5EF4-FFF2-40B4-BE49-F238E27FC236}">
                <a16:creationId xmlns:a16="http://schemas.microsoft.com/office/drawing/2014/main" id="{4B306D0D-9319-4126-95FC-D785DEE2286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8F6A5BD-1234-475F-B31D-A1C3C3366E9C}"/>
              </a:ext>
            </a:extLst>
          </p:cNvPr>
          <p:cNvSpPr>
            <a:spLocks noGrp="1"/>
          </p:cNvSpPr>
          <p:nvPr>
            <p:ph type="sldNum" sz="quarter" idx="12"/>
          </p:nvPr>
        </p:nvSpPr>
        <p:spPr/>
        <p:txBody>
          <a:bodyPr/>
          <a:lstStyle/>
          <a:p>
            <a:fld id="{9BA125E1-086C-41AF-AB6C-9DCBC345AA6C}" type="slidenum">
              <a:rPr lang="pt-BR" smtClean="0"/>
              <a:t>‹nº›</a:t>
            </a:fld>
            <a:endParaRPr lang="pt-BR"/>
          </a:p>
        </p:txBody>
      </p:sp>
    </p:spTree>
    <p:extLst>
      <p:ext uri="{BB962C8B-B14F-4D97-AF65-F5344CB8AC3E}">
        <p14:creationId xmlns:p14="http://schemas.microsoft.com/office/powerpoint/2010/main" val="366973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A7268E2-7ED0-4D3F-A759-BBF373EC7CB6}"/>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3" name="Espaço Reservado para Rodapé 2">
            <a:extLst>
              <a:ext uri="{FF2B5EF4-FFF2-40B4-BE49-F238E27FC236}">
                <a16:creationId xmlns:a16="http://schemas.microsoft.com/office/drawing/2014/main" id="{D80C17A8-7DE6-4BFA-959F-EA40DD4CC13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ED48FCB-9939-456F-85FA-D9F39967ACAE}"/>
              </a:ext>
            </a:extLst>
          </p:cNvPr>
          <p:cNvSpPr>
            <a:spLocks noGrp="1"/>
          </p:cNvSpPr>
          <p:nvPr>
            <p:ph type="sldNum" sz="quarter" idx="12"/>
          </p:nvPr>
        </p:nvSpPr>
        <p:spPr/>
        <p:txBody>
          <a:bodyPr/>
          <a:lstStyle/>
          <a:p>
            <a:fld id="{9BA125E1-086C-41AF-AB6C-9DCBC345AA6C}" type="slidenum">
              <a:rPr lang="pt-BR" smtClean="0"/>
              <a:t>‹nº›</a:t>
            </a:fld>
            <a:endParaRPr lang="pt-BR"/>
          </a:p>
        </p:txBody>
      </p:sp>
    </p:spTree>
    <p:extLst>
      <p:ext uri="{BB962C8B-B14F-4D97-AF65-F5344CB8AC3E}">
        <p14:creationId xmlns:p14="http://schemas.microsoft.com/office/powerpoint/2010/main" val="169991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24A8FE-2D55-47D3-BED0-0C6B0ABAF70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5206006-C0BB-4805-A49E-D7CF62BE99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8221065-9312-4D3F-94CA-B841770A6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B80AE81-1AA4-4DC4-A94A-EA494E36761F}"/>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6" name="Espaço Reservado para Rodapé 5">
            <a:extLst>
              <a:ext uri="{FF2B5EF4-FFF2-40B4-BE49-F238E27FC236}">
                <a16:creationId xmlns:a16="http://schemas.microsoft.com/office/drawing/2014/main" id="{3DE7A9F5-B4FB-4E8A-B7CE-421B257A9E2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67E534E-024B-4E63-9BC9-8E0CC7857D71}"/>
              </a:ext>
            </a:extLst>
          </p:cNvPr>
          <p:cNvSpPr>
            <a:spLocks noGrp="1"/>
          </p:cNvSpPr>
          <p:nvPr>
            <p:ph type="sldNum" sz="quarter" idx="12"/>
          </p:nvPr>
        </p:nvSpPr>
        <p:spPr/>
        <p:txBody>
          <a:bodyPr/>
          <a:lstStyle/>
          <a:p>
            <a:fld id="{9BA125E1-086C-41AF-AB6C-9DCBC345AA6C}" type="slidenum">
              <a:rPr lang="pt-BR" smtClean="0"/>
              <a:t>‹nº›</a:t>
            </a:fld>
            <a:endParaRPr lang="pt-BR"/>
          </a:p>
        </p:txBody>
      </p:sp>
    </p:spTree>
    <p:extLst>
      <p:ext uri="{BB962C8B-B14F-4D97-AF65-F5344CB8AC3E}">
        <p14:creationId xmlns:p14="http://schemas.microsoft.com/office/powerpoint/2010/main" val="3406458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DEDB1-D986-4FB8-A940-0809649236F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6E5F67C-F109-42E7-92E2-2421FF9EF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EF47A88-D70F-40FF-90F6-9170F9BBC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A3E3952-A5F1-4A78-A059-E783F83ECC4B}"/>
              </a:ext>
            </a:extLst>
          </p:cNvPr>
          <p:cNvSpPr>
            <a:spLocks noGrp="1"/>
          </p:cNvSpPr>
          <p:nvPr>
            <p:ph type="dt" sz="half" idx="10"/>
          </p:nvPr>
        </p:nvSpPr>
        <p:spPr/>
        <p:txBody>
          <a:bodyPr/>
          <a:lstStyle/>
          <a:p>
            <a:fld id="{CCBE8E68-7362-4362-8337-53A2303C2BF8}" type="datetimeFigureOut">
              <a:rPr lang="pt-BR" smtClean="0"/>
              <a:t>13/03/2024</a:t>
            </a:fld>
            <a:endParaRPr lang="pt-BR"/>
          </a:p>
        </p:txBody>
      </p:sp>
      <p:sp>
        <p:nvSpPr>
          <p:cNvPr id="6" name="Espaço Reservado para Rodapé 5">
            <a:extLst>
              <a:ext uri="{FF2B5EF4-FFF2-40B4-BE49-F238E27FC236}">
                <a16:creationId xmlns:a16="http://schemas.microsoft.com/office/drawing/2014/main" id="{7F93D27C-5683-42EC-BAD7-CACA7742FA4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332FCA8-C6C5-4AC9-AD3A-CBE0B61AFDDE}"/>
              </a:ext>
            </a:extLst>
          </p:cNvPr>
          <p:cNvSpPr>
            <a:spLocks noGrp="1"/>
          </p:cNvSpPr>
          <p:nvPr>
            <p:ph type="sldNum" sz="quarter" idx="12"/>
          </p:nvPr>
        </p:nvSpPr>
        <p:spPr/>
        <p:txBody>
          <a:bodyPr/>
          <a:lstStyle/>
          <a:p>
            <a:fld id="{9BA125E1-086C-41AF-AB6C-9DCBC345AA6C}" type="slidenum">
              <a:rPr lang="pt-BR" smtClean="0"/>
              <a:t>‹nº›</a:t>
            </a:fld>
            <a:endParaRPr lang="pt-BR"/>
          </a:p>
        </p:txBody>
      </p:sp>
    </p:spTree>
    <p:extLst>
      <p:ext uri="{BB962C8B-B14F-4D97-AF65-F5344CB8AC3E}">
        <p14:creationId xmlns:p14="http://schemas.microsoft.com/office/powerpoint/2010/main" val="101373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AB11B0C-1193-4A5B-9007-017F95582F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EC0C89D-43A5-4181-AD10-5AE3E63A1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AD2B846-2D10-4881-A545-4C978CC9E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E8E68-7362-4362-8337-53A2303C2BF8}" type="datetimeFigureOut">
              <a:rPr lang="pt-BR" smtClean="0"/>
              <a:t>13/03/2024</a:t>
            </a:fld>
            <a:endParaRPr lang="pt-BR"/>
          </a:p>
        </p:txBody>
      </p:sp>
      <p:sp>
        <p:nvSpPr>
          <p:cNvPr id="5" name="Espaço Reservado para Rodapé 4">
            <a:extLst>
              <a:ext uri="{FF2B5EF4-FFF2-40B4-BE49-F238E27FC236}">
                <a16:creationId xmlns:a16="http://schemas.microsoft.com/office/drawing/2014/main" id="{F9916864-07B1-43CB-BA64-250D2D22A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8507AF1-16E9-4615-BD73-C950663D6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125E1-086C-41AF-AB6C-9DCBC345AA6C}" type="slidenum">
              <a:rPr lang="pt-BR" smtClean="0"/>
              <a:t>‹nº›</a:t>
            </a:fld>
            <a:endParaRPr lang="pt-BR"/>
          </a:p>
        </p:txBody>
      </p:sp>
    </p:spTree>
    <p:extLst>
      <p:ext uri="{BB962C8B-B14F-4D97-AF65-F5344CB8AC3E}">
        <p14:creationId xmlns:p14="http://schemas.microsoft.com/office/powerpoint/2010/main" val="2183829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Shape 35">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ítulo 1">
            <a:extLst>
              <a:ext uri="{FF2B5EF4-FFF2-40B4-BE49-F238E27FC236}">
                <a16:creationId xmlns:a16="http://schemas.microsoft.com/office/drawing/2014/main" id="{8ABDC455-2215-4113-818F-24AA4224557F}"/>
              </a:ext>
            </a:extLst>
          </p:cNvPr>
          <p:cNvSpPr>
            <a:spLocks noGrp="1"/>
          </p:cNvSpPr>
          <p:nvPr>
            <p:ph type="ctrTitle"/>
          </p:nvPr>
        </p:nvSpPr>
        <p:spPr>
          <a:xfrm>
            <a:off x="7088537" y="1823514"/>
            <a:ext cx="4569178" cy="1178847"/>
          </a:xfrm>
        </p:spPr>
        <p:txBody>
          <a:bodyPr>
            <a:normAutofit/>
          </a:bodyPr>
          <a:lstStyle/>
          <a:p>
            <a:r>
              <a:rPr lang="pt-BR" sz="5400" b="1" dirty="0">
                <a:latin typeface="Agency FB" panose="020B0503020202020204" pitchFamily="34" charset="0"/>
              </a:rPr>
              <a:t>BANCO DE DADOS</a:t>
            </a:r>
          </a:p>
        </p:txBody>
      </p:sp>
      <p:sp>
        <p:nvSpPr>
          <p:cNvPr id="19" name="Subtítulo 2">
            <a:extLst>
              <a:ext uri="{FF2B5EF4-FFF2-40B4-BE49-F238E27FC236}">
                <a16:creationId xmlns:a16="http://schemas.microsoft.com/office/drawing/2014/main" id="{57E32240-E922-40A6-8CBF-103018B3C453}"/>
              </a:ext>
            </a:extLst>
          </p:cNvPr>
          <p:cNvSpPr txBox="1">
            <a:spLocks/>
          </p:cNvSpPr>
          <p:nvPr/>
        </p:nvSpPr>
        <p:spPr>
          <a:xfrm>
            <a:off x="7779566" y="5402663"/>
            <a:ext cx="4023089" cy="7760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dirty="0" err="1"/>
              <a:t>Profª</a:t>
            </a:r>
            <a:r>
              <a:rPr lang="pt-BR" dirty="0"/>
              <a:t>. Danielle Amorim</a:t>
            </a:r>
          </a:p>
          <a:p>
            <a:r>
              <a:rPr lang="pt-BR" dirty="0"/>
              <a:t>danielle.christina@estacio.br</a:t>
            </a:r>
          </a:p>
        </p:txBody>
      </p:sp>
      <p:pic>
        <p:nvPicPr>
          <p:cNvPr id="1030" name="Picture 6" descr="Que tipo de Banco de Dados utilizar | Solvimm"/>
          <p:cNvPicPr>
            <a:picLocks noChangeAspect="1" noChangeArrowheads="1"/>
          </p:cNvPicPr>
          <p:nvPr/>
        </p:nvPicPr>
        <p:blipFill rotWithShape="1">
          <a:blip r:embed="rId2">
            <a:extLst>
              <a:ext uri="{28A0092B-C50C-407E-A947-70E740481C1C}">
                <a14:useLocalDpi xmlns:a14="http://schemas.microsoft.com/office/drawing/2010/main" val="0"/>
              </a:ext>
            </a:extLst>
          </a:blip>
          <a:srcRect l="15136" r="18335"/>
          <a:stretch/>
        </p:blipFill>
        <p:spPr bwMode="auto">
          <a:xfrm>
            <a:off x="1635024" y="1354804"/>
            <a:ext cx="4688447" cy="3963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90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700"/>
                                        <p:tgtEl>
                                          <p:spTgt spid="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fade">
                                      <p:cBhvr>
                                        <p:cTn id="15" dur="7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DE BD</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400" dirty="0"/>
              <a:t>Projetar um banco de dados, de maneira simplificada, envolve primeiramente a fase de levantamento de requisitos. </a:t>
            </a:r>
          </a:p>
          <a:p>
            <a:r>
              <a:rPr lang="pt-BR" sz="4400" dirty="0"/>
              <a:t>Após essa fase é que serão realizados os projetos conceitual, lógico e físico.</a:t>
            </a:r>
          </a:p>
        </p:txBody>
      </p:sp>
    </p:spTree>
    <p:extLst>
      <p:ext uri="{BB962C8B-B14F-4D97-AF65-F5344CB8AC3E}">
        <p14:creationId xmlns:p14="http://schemas.microsoft.com/office/powerpoint/2010/main" val="297892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DE BD</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lnSpcReduction="10000"/>
          </a:bodyPr>
          <a:lstStyle/>
          <a:p>
            <a:r>
              <a:rPr lang="pt-BR" sz="4000" dirty="0"/>
              <a:t>Ao construir um banco de dados, devemos ter em mente que há colaboradores desempenhando diversas tarefas associadas ao negócio em questão.</a:t>
            </a:r>
          </a:p>
          <a:p>
            <a:r>
              <a:rPr lang="pt-BR" sz="4000" dirty="0"/>
              <a:t>Assim, temos que adquirir conhecimento sobre o funcionamento das </a:t>
            </a:r>
            <a:r>
              <a:rPr lang="pt-BR" sz="4000" b="1" dirty="0"/>
              <a:t>rotinas</a:t>
            </a:r>
            <a:r>
              <a:rPr lang="pt-BR" sz="4000" dirty="0"/>
              <a:t> e </a:t>
            </a:r>
            <a:r>
              <a:rPr lang="pt-BR" sz="4000" b="1" dirty="0"/>
              <a:t>tarefas</a:t>
            </a:r>
            <a:r>
              <a:rPr lang="pt-BR" sz="4000" dirty="0"/>
              <a:t> para capturarmos as necessidades associadas à gestão de dados. </a:t>
            </a:r>
          </a:p>
        </p:txBody>
      </p:sp>
    </p:spTree>
    <p:extLst>
      <p:ext uri="{BB962C8B-B14F-4D97-AF65-F5344CB8AC3E}">
        <p14:creationId xmlns:p14="http://schemas.microsoft.com/office/powerpoint/2010/main" val="107239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LEVANTAMENTO DE REQUISITOS</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600" dirty="0"/>
              <a:t>Ao longo da etapa de levantamento de requisitos, o profissional de dados entrevista usuários para entender sobre o funcionamento do negócio e documentar os requisitos de dados de maneira completa e detalhada. Depois disso, pode dar início à próxima etapa: o projeto conceitual.</a:t>
            </a:r>
            <a:endParaRPr lang="pt-BR" sz="4400" dirty="0"/>
          </a:p>
        </p:txBody>
      </p:sp>
    </p:spTree>
    <p:extLst>
      <p:ext uri="{BB962C8B-B14F-4D97-AF65-F5344CB8AC3E}">
        <p14:creationId xmlns:p14="http://schemas.microsoft.com/office/powerpoint/2010/main" val="265514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LEVANTAMENTO DE REQUISITOS</a:t>
            </a:r>
            <a:endParaRPr lang="pt-BR" dirty="0"/>
          </a:p>
        </p:txBody>
      </p:sp>
      <p:pic>
        <p:nvPicPr>
          <p:cNvPr id="5" name="Imagem 4"/>
          <p:cNvPicPr>
            <a:picLocks noChangeAspect="1"/>
          </p:cNvPicPr>
          <p:nvPr/>
        </p:nvPicPr>
        <p:blipFill>
          <a:blip r:embed="rId2">
            <a:biLevel thresh="75000"/>
          </a:blip>
          <a:stretch>
            <a:fillRect/>
          </a:stretch>
        </p:blipFill>
        <p:spPr>
          <a:xfrm>
            <a:off x="1696887" y="1117682"/>
            <a:ext cx="7983139" cy="5348703"/>
          </a:xfrm>
          <a:prstGeom prst="rect">
            <a:avLst/>
          </a:prstGeom>
        </p:spPr>
      </p:pic>
    </p:spTree>
    <p:extLst>
      <p:ext uri="{BB962C8B-B14F-4D97-AF65-F5344CB8AC3E}">
        <p14:creationId xmlns:p14="http://schemas.microsoft.com/office/powerpoint/2010/main" val="37235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CONCEITUAL</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600" dirty="0"/>
              <a:t>O </a:t>
            </a:r>
            <a:r>
              <a:rPr lang="pt-BR" sz="3600" b="1" dirty="0"/>
              <a:t>projeto ou modelagem conceitual</a:t>
            </a:r>
            <a:r>
              <a:rPr lang="pt-BR" sz="3600" dirty="0"/>
              <a:t> envolve construir um modelo de dados de alto nível a partir dos requisitos de dados que contêm os principais objetos e seus relacionamentos, mapeados na etapa de levantamento de requisitos. </a:t>
            </a:r>
          </a:p>
          <a:p>
            <a:r>
              <a:rPr lang="pt-BR" sz="3600" dirty="0"/>
              <a:t>Nesta etapa, não há preocupação em saber detalhes sobre como os dados devem ser armazenados.</a:t>
            </a:r>
          </a:p>
        </p:txBody>
      </p:sp>
    </p:spTree>
    <p:extLst>
      <p:ext uri="{BB962C8B-B14F-4D97-AF65-F5344CB8AC3E}">
        <p14:creationId xmlns:p14="http://schemas.microsoft.com/office/powerpoint/2010/main" val="329022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CONCEITUAL</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000" dirty="0"/>
              <a:t>O projeto conceitual usa um diagrama gráfico, conhecido por </a:t>
            </a:r>
            <a:r>
              <a:rPr lang="pt-BR" sz="4000" b="1" dirty="0"/>
              <a:t>Diagrama de Entidade e Relacionamento (DER)</a:t>
            </a:r>
            <a:r>
              <a:rPr lang="pt-BR" sz="4000" dirty="0"/>
              <a:t>, que possui três elementos essenciais: </a:t>
            </a:r>
          </a:p>
          <a:p>
            <a:pPr lvl="1"/>
            <a:r>
              <a:rPr lang="pt-BR" sz="3600" b="1" dirty="0"/>
              <a:t>Entidades</a:t>
            </a:r>
            <a:r>
              <a:rPr lang="pt-BR" sz="3600" dirty="0"/>
              <a:t>, </a:t>
            </a:r>
          </a:p>
          <a:p>
            <a:pPr lvl="1"/>
            <a:r>
              <a:rPr lang="pt-BR" sz="3600" b="1" dirty="0"/>
              <a:t>relacionamentos</a:t>
            </a:r>
            <a:r>
              <a:rPr lang="pt-BR" sz="3600" dirty="0"/>
              <a:t> e </a:t>
            </a:r>
          </a:p>
          <a:p>
            <a:pPr lvl="1"/>
            <a:r>
              <a:rPr lang="pt-BR" sz="3600" b="1" dirty="0"/>
              <a:t>atributos</a:t>
            </a:r>
            <a:r>
              <a:rPr lang="pt-BR" sz="3600" dirty="0"/>
              <a:t>. </a:t>
            </a:r>
          </a:p>
        </p:txBody>
      </p:sp>
    </p:spTree>
    <p:extLst>
      <p:ext uri="{BB962C8B-B14F-4D97-AF65-F5344CB8AC3E}">
        <p14:creationId xmlns:p14="http://schemas.microsoft.com/office/powerpoint/2010/main" val="146336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CONCEITUAL</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600" dirty="0"/>
              <a:t>Em um DER:</a:t>
            </a:r>
          </a:p>
          <a:p>
            <a:pPr lvl="1"/>
            <a:r>
              <a:rPr lang="pt-BR" sz="3200" dirty="0"/>
              <a:t>cada </a:t>
            </a:r>
            <a:r>
              <a:rPr lang="pt-BR" sz="3200" b="1" dirty="0"/>
              <a:t>entidade</a:t>
            </a:r>
            <a:r>
              <a:rPr lang="pt-BR" sz="3200" dirty="0"/>
              <a:t> é representada por um </a:t>
            </a:r>
            <a:r>
              <a:rPr lang="pt-BR" sz="3200" b="1" dirty="0"/>
              <a:t>retângulo</a:t>
            </a:r>
            <a:r>
              <a:rPr lang="pt-BR" sz="3200" dirty="0"/>
              <a:t> com o seu nome. </a:t>
            </a:r>
          </a:p>
          <a:p>
            <a:pPr lvl="1"/>
            <a:r>
              <a:rPr lang="pt-BR" sz="3200" dirty="0"/>
              <a:t>cada </a:t>
            </a:r>
            <a:r>
              <a:rPr lang="pt-BR" sz="3200" b="1" dirty="0"/>
              <a:t>relacionamento</a:t>
            </a:r>
            <a:r>
              <a:rPr lang="pt-BR" sz="3200" dirty="0"/>
              <a:t>, por um </a:t>
            </a:r>
            <a:r>
              <a:rPr lang="pt-BR" sz="3200" b="1" dirty="0"/>
              <a:t>losango</a:t>
            </a:r>
            <a:r>
              <a:rPr lang="pt-BR" sz="3200" dirty="0"/>
              <a:t> ligado por linhas aos retângulos das entidades participantes do relacionamento. </a:t>
            </a:r>
          </a:p>
          <a:p>
            <a:pPr lvl="1"/>
            <a:r>
              <a:rPr lang="pt-BR" sz="3200" dirty="0"/>
              <a:t>os </a:t>
            </a:r>
            <a:r>
              <a:rPr lang="pt-BR" sz="3200" b="1" dirty="0"/>
              <a:t>atributos</a:t>
            </a:r>
            <a:r>
              <a:rPr lang="pt-BR" sz="3200" dirty="0"/>
              <a:t> são expressos graficamente ligados à entidade ou ao relacionamento ao qual fazem parte.</a:t>
            </a:r>
          </a:p>
        </p:txBody>
      </p:sp>
    </p:spTree>
    <p:extLst>
      <p:ext uri="{BB962C8B-B14F-4D97-AF65-F5344CB8AC3E}">
        <p14:creationId xmlns:p14="http://schemas.microsoft.com/office/powerpoint/2010/main" val="242708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CONCEITUAL</a:t>
            </a:r>
            <a:endParaRPr lang="pt-BR" dirty="0"/>
          </a:p>
        </p:txBody>
      </p:sp>
      <p:pic>
        <p:nvPicPr>
          <p:cNvPr id="5" name="Imagem 4"/>
          <p:cNvPicPr>
            <a:picLocks noChangeAspect="1"/>
          </p:cNvPicPr>
          <p:nvPr/>
        </p:nvPicPr>
        <p:blipFill>
          <a:blip r:embed="rId2"/>
          <a:stretch>
            <a:fillRect/>
          </a:stretch>
        </p:blipFill>
        <p:spPr>
          <a:xfrm>
            <a:off x="1458701" y="1479097"/>
            <a:ext cx="8641740" cy="4701534"/>
          </a:xfrm>
          <a:prstGeom prst="rect">
            <a:avLst/>
          </a:prstGeom>
        </p:spPr>
      </p:pic>
    </p:spTree>
    <p:extLst>
      <p:ext uri="{BB962C8B-B14F-4D97-AF65-F5344CB8AC3E}">
        <p14:creationId xmlns:p14="http://schemas.microsoft.com/office/powerpoint/2010/main" val="151209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LÓGICO</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200" dirty="0"/>
              <a:t>O projeto lógico, também conhecido por </a:t>
            </a:r>
            <a:r>
              <a:rPr lang="pt-BR" sz="3200" b="1" dirty="0"/>
              <a:t>modelo de dados de baixo nível</a:t>
            </a:r>
            <a:r>
              <a:rPr lang="pt-BR" sz="3200" dirty="0"/>
              <a:t>, objetiva transformar o modelo conceitual em um modelo lógico, que depende do tipo de SGBD escolhido. </a:t>
            </a:r>
          </a:p>
          <a:p>
            <a:r>
              <a:rPr lang="pt-BR" sz="3200" dirty="0"/>
              <a:t>Existem diversos modelos lógicos, por exemplo: Rede, hierárquico, relacional, orientado a objeto, grafos, chave-valor e XML. No entanto, atualmente, o mais popular é o relacional. Como exemplos de SGBD que fazem uso do modelo </a:t>
            </a:r>
            <a:r>
              <a:rPr lang="pt-BR" sz="3200" b="1" dirty="0"/>
              <a:t>relacional</a:t>
            </a:r>
            <a:r>
              <a:rPr lang="pt-BR" sz="3200" dirty="0"/>
              <a:t>, podemos citar: Oracle, MySQL, </a:t>
            </a:r>
            <a:r>
              <a:rPr lang="pt-BR" sz="3200" dirty="0" err="1"/>
              <a:t>PostgreSQL</a:t>
            </a:r>
            <a:r>
              <a:rPr lang="pt-BR" sz="3200" dirty="0"/>
              <a:t>, </a:t>
            </a:r>
            <a:r>
              <a:rPr lang="pt-BR" sz="3200" dirty="0" err="1"/>
              <a:t>SQlite</a:t>
            </a:r>
            <a:r>
              <a:rPr lang="pt-BR" sz="3200" dirty="0"/>
              <a:t> e </a:t>
            </a:r>
            <a:r>
              <a:rPr lang="pt-BR" sz="3200" dirty="0" err="1"/>
              <a:t>Sql</a:t>
            </a:r>
            <a:r>
              <a:rPr lang="pt-BR" sz="3200" dirty="0"/>
              <a:t> Server.</a:t>
            </a:r>
            <a:endParaRPr lang="pt-BR" sz="4000" dirty="0"/>
          </a:p>
        </p:txBody>
      </p:sp>
    </p:spTree>
    <p:extLst>
      <p:ext uri="{BB962C8B-B14F-4D97-AF65-F5344CB8AC3E}">
        <p14:creationId xmlns:p14="http://schemas.microsoft.com/office/powerpoint/2010/main" val="400052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LÓGICO</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600" dirty="0"/>
              <a:t>Como já vimos...</a:t>
            </a:r>
          </a:p>
          <a:p>
            <a:pPr lvl="1"/>
            <a:r>
              <a:rPr lang="pt-BR" sz="3200" dirty="0"/>
              <a:t>O modelo relacional de banco de dados surgiu na década de 1970 e representa os dados em estruturas chamadas </a:t>
            </a:r>
            <a:r>
              <a:rPr lang="pt-BR" sz="3200" b="1" dirty="0"/>
              <a:t>tabelas</a:t>
            </a:r>
            <a:r>
              <a:rPr lang="pt-BR" sz="3200" dirty="0"/>
              <a:t>. </a:t>
            </a:r>
          </a:p>
          <a:p>
            <a:pPr lvl="1"/>
            <a:r>
              <a:rPr lang="pt-BR" sz="3200" dirty="0"/>
              <a:t>Cada tabela possui um nome e coluna(s) que compõe(m) a sua estrutura. </a:t>
            </a:r>
          </a:p>
          <a:p>
            <a:pPr lvl="1"/>
            <a:r>
              <a:rPr lang="pt-BR" sz="3200" dirty="0"/>
              <a:t>Nossa tarefa é </a:t>
            </a:r>
            <a:r>
              <a:rPr lang="pt-BR" sz="3200" b="1" u="sng" dirty="0"/>
              <a:t>converter</a:t>
            </a:r>
            <a:r>
              <a:rPr lang="pt-BR" sz="3200" dirty="0"/>
              <a:t> o modelo conceitual para o lógico relacional. Para isso, utilizaremos regras bem definidas, que dependem dos elementos do DER.</a:t>
            </a:r>
          </a:p>
        </p:txBody>
      </p:sp>
    </p:spTree>
    <p:extLst>
      <p:ext uri="{BB962C8B-B14F-4D97-AF65-F5344CB8AC3E}">
        <p14:creationId xmlns:p14="http://schemas.microsoft.com/office/powerpoint/2010/main" val="131074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56A66-8510-4739-BC42-4957610D853B}"/>
              </a:ext>
            </a:extLst>
          </p:cNvPr>
          <p:cNvSpPr>
            <a:spLocks noGrp="1"/>
          </p:cNvSpPr>
          <p:nvPr>
            <p:ph type="title"/>
          </p:nvPr>
        </p:nvSpPr>
        <p:spPr/>
        <p:txBody>
          <a:bodyPr/>
          <a:lstStyle/>
          <a:p>
            <a:r>
              <a:rPr lang="pt-BR" dirty="0"/>
              <a:t>TEMA DA AULA</a:t>
            </a:r>
          </a:p>
        </p:txBody>
      </p:sp>
      <p:sp>
        <p:nvSpPr>
          <p:cNvPr id="3" name="Espaço Reservado para Conteúdo 2">
            <a:extLst>
              <a:ext uri="{FF2B5EF4-FFF2-40B4-BE49-F238E27FC236}">
                <a16:creationId xmlns:a16="http://schemas.microsoft.com/office/drawing/2014/main" id="{C7A79382-A0D5-468D-8FD2-1D5A58097BE3}"/>
              </a:ext>
            </a:extLst>
          </p:cNvPr>
          <p:cNvSpPr>
            <a:spLocks noGrp="1"/>
          </p:cNvSpPr>
          <p:nvPr>
            <p:ph idx="1"/>
          </p:nvPr>
        </p:nvSpPr>
        <p:spPr>
          <a:xfrm>
            <a:off x="683456" y="1488000"/>
            <a:ext cx="10727226" cy="4631446"/>
          </a:xfrm>
        </p:spPr>
        <p:txBody>
          <a:bodyPr/>
          <a:lstStyle/>
          <a:p>
            <a:pPr marL="0" indent="0">
              <a:buNone/>
            </a:pPr>
            <a:r>
              <a:rPr lang="pt-BR" b="1" dirty="0"/>
              <a:t>2. PROJETO DE BD - MODELAGEM CONCEITUAL</a:t>
            </a:r>
          </a:p>
          <a:p>
            <a:pPr marL="0" indent="0">
              <a:buNone/>
            </a:pPr>
            <a:endParaRPr lang="pt-BR" dirty="0"/>
          </a:p>
          <a:p>
            <a:pPr algn="just">
              <a:buFontTx/>
              <a:buChar char="-"/>
            </a:pPr>
            <a:r>
              <a:rPr lang="pt-BR" dirty="0"/>
              <a:t>Descrição das etapas de um projeto de banco de dados e dos componentes de um diagrama de entidade e relacionamento, além da modelagem de entidades e relacionamentos e de atributos.</a:t>
            </a:r>
          </a:p>
          <a:p>
            <a:pPr algn="just">
              <a:buFontTx/>
              <a:buChar char="-"/>
            </a:pPr>
            <a:r>
              <a:rPr lang="pt-BR" dirty="0"/>
              <a:t>Identificar as etapas de um projeto de banco de dados a fim de destacar a importância da modelagem conceitual com o uso de diagrama de entidade e relacionamento, atividade comum aos profissionais da área de análise de negócio e administração de dados.</a:t>
            </a:r>
          </a:p>
        </p:txBody>
      </p:sp>
    </p:spTree>
    <p:extLst>
      <p:ext uri="{BB962C8B-B14F-4D97-AF65-F5344CB8AC3E}">
        <p14:creationId xmlns:p14="http://schemas.microsoft.com/office/powerpoint/2010/main" val="74215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LÓGICO</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000" dirty="0"/>
              <a:t>No dia a dia, a conversão DER para o modelo lógico relacional é realizada com o auxílio de alguma </a:t>
            </a:r>
            <a:r>
              <a:rPr lang="pt-BR" sz="4000" b="1" dirty="0"/>
              <a:t>ferramenta de modelagem. </a:t>
            </a:r>
          </a:p>
          <a:p>
            <a:r>
              <a:rPr lang="pt-BR" sz="4000" dirty="0"/>
              <a:t>No entanto, todo profissional de tecnologia da informação precisa conhecer os princípios e regras utilizados nessa conversão. </a:t>
            </a:r>
          </a:p>
          <a:p>
            <a:r>
              <a:rPr lang="pt-BR" sz="4000" dirty="0"/>
              <a:t>Faremos a conversão manualmente!</a:t>
            </a:r>
            <a:endParaRPr lang="pt-BR" sz="5400" dirty="0"/>
          </a:p>
        </p:txBody>
      </p:sp>
    </p:spTree>
    <p:extLst>
      <p:ext uri="{BB962C8B-B14F-4D97-AF65-F5344CB8AC3E}">
        <p14:creationId xmlns:p14="http://schemas.microsoft.com/office/powerpoint/2010/main" val="2118088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LÓGICO</a:t>
            </a:r>
            <a:endParaRPr lang="pt-BR" dirty="0"/>
          </a:p>
        </p:txBody>
      </p:sp>
      <p:pic>
        <p:nvPicPr>
          <p:cNvPr id="5" name="Imagem 4"/>
          <p:cNvPicPr>
            <a:picLocks noChangeAspect="1"/>
          </p:cNvPicPr>
          <p:nvPr/>
        </p:nvPicPr>
        <p:blipFill>
          <a:blip r:embed="rId2"/>
          <a:stretch>
            <a:fillRect/>
          </a:stretch>
        </p:blipFill>
        <p:spPr>
          <a:xfrm>
            <a:off x="1177675" y="1742368"/>
            <a:ext cx="9437499" cy="3680969"/>
          </a:xfrm>
          <a:prstGeom prst="rect">
            <a:avLst/>
          </a:prstGeom>
        </p:spPr>
      </p:pic>
    </p:spTree>
    <p:extLst>
      <p:ext uri="{BB962C8B-B14F-4D97-AF65-F5344CB8AC3E}">
        <p14:creationId xmlns:p14="http://schemas.microsoft.com/office/powerpoint/2010/main" val="846465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LÓGICO</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200" dirty="0"/>
              <a:t>No modelo relacional, as entidades de um DER são representadas sob o formato de tabelas, por isso, no exemplo, aparecem as tabelas CLIENTE e CURSO. </a:t>
            </a:r>
          </a:p>
          <a:p>
            <a:r>
              <a:rPr lang="pt-BR" sz="3200" dirty="0"/>
              <a:t>Em especial, a mesma decisão foi tomada para representar o relacionamento INSCRICAO. </a:t>
            </a:r>
          </a:p>
          <a:p>
            <a:r>
              <a:rPr lang="pt-BR" sz="3200" dirty="0"/>
              <a:t>Perceba que nesse ponto do projeto ainda não definiremos as características dos atributos, tais como tipos de dados e tamanho. Basta apenas que eles estejam vinculados às suas tabelas.</a:t>
            </a:r>
            <a:endParaRPr lang="pt-BR" sz="4400" dirty="0"/>
          </a:p>
        </p:txBody>
      </p:sp>
    </p:spTree>
    <p:extLst>
      <p:ext uri="{BB962C8B-B14F-4D97-AF65-F5344CB8AC3E}">
        <p14:creationId xmlns:p14="http://schemas.microsoft.com/office/powerpoint/2010/main" val="2316321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FÍSICO</a:t>
            </a:r>
            <a:endParaRPr lang="pt-BR" dirty="0"/>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200" dirty="0"/>
              <a:t>Durante o projeto físico, definimos os </a:t>
            </a:r>
            <a:r>
              <a:rPr lang="pt-BR" sz="3200" b="1" dirty="0"/>
              <a:t>detalhes</a:t>
            </a:r>
            <a:r>
              <a:rPr lang="pt-BR" sz="3200" dirty="0"/>
              <a:t> de implementação dos objetos do banco de dados. No caso das tabelas, escolhemos os tipos de dados e tamanho das colunas, e especificamos se elas são opcionais ou obrigatórias.</a:t>
            </a:r>
          </a:p>
          <a:p>
            <a:r>
              <a:rPr lang="pt-BR" sz="3200" dirty="0"/>
              <a:t>Os relacionamentos são definidos por uma restrição especial em alguma(s) coluna(s) da tabela em questão. </a:t>
            </a:r>
          </a:p>
          <a:p>
            <a:r>
              <a:rPr lang="pt-BR" sz="3200" dirty="0"/>
              <a:t>Em geral, o projeto físico é realizado com o auxílio de alguma ferramenta gráfica de modelagem. </a:t>
            </a:r>
          </a:p>
        </p:txBody>
      </p:sp>
    </p:spTree>
    <p:extLst>
      <p:ext uri="{BB962C8B-B14F-4D97-AF65-F5344CB8AC3E}">
        <p14:creationId xmlns:p14="http://schemas.microsoft.com/office/powerpoint/2010/main" val="2607690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PROJETO FÍSICO</a:t>
            </a:r>
            <a:endParaRPr lang="pt-BR" dirty="0"/>
          </a:p>
        </p:txBody>
      </p:sp>
      <p:pic>
        <p:nvPicPr>
          <p:cNvPr id="5" name="Imagem 4"/>
          <p:cNvPicPr>
            <a:picLocks noChangeAspect="1"/>
          </p:cNvPicPr>
          <p:nvPr/>
        </p:nvPicPr>
        <p:blipFill>
          <a:blip r:embed="rId2"/>
          <a:stretch>
            <a:fillRect/>
          </a:stretch>
        </p:blipFill>
        <p:spPr>
          <a:xfrm>
            <a:off x="624590" y="1577711"/>
            <a:ext cx="10838151" cy="2742040"/>
          </a:xfrm>
          <a:prstGeom prst="rect">
            <a:avLst/>
          </a:prstGeom>
        </p:spPr>
      </p:pic>
      <p:sp>
        <p:nvSpPr>
          <p:cNvPr id="6" name="Retângulo 5"/>
          <p:cNvSpPr/>
          <p:nvPr/>
        </p:nvSpPr>
        <p:spPr>
          <a:xfrm>
            <a:off x="624590" y="5191119"/>
            <a:ext cx="10978831" cy="923330"/>
          </a:xfrm>
          <a:prstGeom prst="rect">
            <a:avLst/>
          </a:prstGeom>
        </p:spPr>
        <p:txBody>
          <a:bodyPr wrap="square">
            <a:spAutoFit/>
          </a:bodyPr>
          <a:lstStyle/>
          <a:p>
            <a:r>
              <a:rPr lang="pt-BR" dirty="0">
                <a:solidFill>
                  <a:srgbClr val="212529"/>
                </a:solidFill>
                <a:latin typeface="Roboto"/>
              </a:rPr>
              <a:t>Observe que, diferentemente do modelo lógico, cada coluna de tabela no modelo está especificada com detalhes relativos ao tipo de dados, além de restrições em algumas colunas indicadas pelos marcadores </a:t>
            </a:r>
            <a:r>
              <a:rPr lang="pt-BR" u="sng" dirty="0">
                <a:latin typeface="Roboto"/>
              </a:rPr>
              <a:t>FK</a:t>
            </a:r>
            <a:r>
              <a:rPr lang="pt-BR" dirty="0">
                <a:solidFill>
                  <a:srgbClr val="212529"/>
                </a:solidFill>
                <a:latin typeface="Roboto"/>
              </a:rPr>
              <a:t>, </a:t>
            </a:r>
            <a:r>
              <a:rPr lang="pt-BR" u="sng" dirty="0">
                <a:latin typeface="Roboto"/>
              </a:rPr>
              <a:t>PK</a:t>
            </a:r>
            <a:r>
              <a:rPr lang="pt-BR" dirty="0">
                <a:solidFill>
                  <a:srgbClr val="212529"/>
                </a:solidFill>
                <a:latin typeface="Roboto"/>
              </a:rPr>
              <a:t> e </a:t>
            </a:r>
            <a:r>
              <a:rPr lang="pt-BR" u="sng" dirty="0">
                <a:latin typeface="Roboto"/>
              </a:rPr>
              <a:t>N</a:t>
            </a:r>
            <a:r>
              <a:rPr lang="pt-BR" dirty="0">
                <a:solidFill>
                  <a:srgbClr val="212529"/>
                </a:solidFill>
                <a:latin typeface="Roboto"/>
              </a:rPr>
              <a:t>.</a:t>
            </a:r>
            <a:endParaRPr lang="pt-BR" dirty="0"/>
          </a:p>
        </p:txBody>
      </p:sp>
    </p:spTree>
    <p:extLst>
      <p:ext uri="{BB962C8B-B14F-4D97-AF65-F5344CB8AC3E}">
        <p14:creationId xmlns:p14="http://schemas.microsoft.com/office/powerpoint/2010/main" val="67675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normAutofit/>
          </a:bodyPr>
          <a:lstStyle/>
          <a:p>
            <a:r>
              <a:rPr lang="pt-BR" b="1" cap="all" dirty="0"/>
              <a:t>Resumindo...</a:t>
            </a:r>
            <a:endParaRPr lang="pt-BR" dirty="0"/>
          </a:p>
        </p:txBody>
      </p:sp>
      <p:pic>
        <p:nvPicPr>
          <p:cNvPr id="3" name="Imagem 2"/>
          <p:cNvPicPr>
            <a:picLocks noChangeAspect="1"/>
          </p:cNvPicPr>
          <p:nvPr/>
        </p:nvPicPr>
        <p:blipFill>
          <a:blip r:embed="rId2"/>
          <a:stretch>
            <a:fillRect/>
          </a:stretch>
        </p:blipFill>
        <p:spPr>
          <a:xfrm>
            <a:off x="199514" y="2214863"/>
            <a:ext cx="11578182" cy="2977247"/>
          </a:xfrm>
          <a:prstGeom prst="rect">
            <a:avLst/>
          </a:prstGeom>
        </p:spPr>
      </p:pic>
    </p:spTree>
    <p:extLst>
      <p:ext uri="{BB962C8B-B14F-4D97-AF65-F5344CB8AC3E}">
        <p14:creationId xmlns:p14="http://schemas.microsoft.com/office/powerpoint/2010/main" val="2597430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pPr marL="0" indent="0" algn="ctr">
              <a:buNone/>
            </a:pPr>
            <a:endParaRPr lang="pt-BR" sz="2400" b="1" dirty="0"/>
          </a:p>
          <a:p>
            <a:pPr marL="0" indent="0" algn="ctr">
              <a:buNone/>
            </a:pPr>
            <a:r>
              <a:rPr lang="pt-BR" sz="11500" b="1" dirty="0"/>
              <a:t>MODELAGEM CONCEITUAL</a:t>
            </a:r>
          </a:p>
        </p:txBody>
      </p:sp>
    </p:spTree>
    <p:extLst>
      <p:ext uri="{BB962C8B-B14F-4D97-AF65-F5344CB8AC3E}">
        <p14:creationId xmlns:p14="http://schemas.microsoft.com/office/powerpoint/2010/main" val="2718827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200" dirty="0"/>
              <a:t>Ao observarmos uma realidade, podemos identificar fatos que nos levam a conhecê-la de uma forma mais organizada. </a:t>
            </a:r>
          </a:p>
          <a:p>
            <a:r>
              <a:rPr lang="pt-BR" sz="3200" dirty="0"/>
              <a:t>Os fatos observados e modelados dizem algo a respeito do funcionamento de um negócio que estamos tentando compreender e manter.</a:t>
            </a:r>
          </a:p>
          <a:p>
            <a:r>
              <a:rPr lang="pt-BR" sz="3200" dirty="0"/>
              <a:t>O Modelo Conceitual é uma descrição mais abstrata da realidade, onde os fatos do mundo real são descritos de uma forma mais natural, bem como suas propriedades e relacionamentos.</a:t>
            </a:r>
            <a:endParaRPr lang="pt-BR" sz="4400" dirty="0"/>
          </a:p>
        </p:txBody>
      </p:sp>
    </p:spTree>
    <p:extLst>
      <p:ext uri="{BB962C8B-B14F-4D97-AF65-F5344CB8AC3E}">
        <p14:creationId xmlns:p14="http://schemas.microsoft.com/office/powerpoint/2010/main" val="1479447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pic>
        <p:nvPicPr>
          <p:cNvPr id="7" name="Imagem 6">
            <a:extLst>
              <a:ext uri="{FF2B5EF4-FFF2-40B4-BE49-F238E27FC236}">
                <a16:creationId xmlns:a16="http://schemas.microsoft.com/office/drawing/2014/main" id="{A5658BAC-B439-FBCE-B43A-3C5F8C5D3D9A}"/>
              </a:ext>
            </a:extLst>
          </p:cNvPr>
          <p:cNvPicPr>
            <a:picLocks noChangeAspect="1"/>
          </p:cNvPicPr>
          <p:nvPr/>
        </p:nvPicPr>
        <p:blipFill>
          <a:blip r:embed="rId2"/>
          <a:stretch>
            <a:fillRect/>
          </a:stretch>
        </p:blipFill>
        <p:spPr>
          <a:xfrm>
            <a:off x="2211475" y="1293832"/>
            <a:ext cx="7312579" cy="5133472"/>
          </a:xfrm>
          <a:prstGeom prst="rect">
            <a:avLst/>
          </a:prstGeom>
        </p:spPr>
      </p:pic>
    </p:spTree>
    <p:extLst>
      <p:ext uri="{BB962C8B-B14F-4D97-AF65-F5344CB8AC3E}">
        <p14:creationId xmlns:p14="http://schemas.microsoft.com/office/powerpoint/2010/main" val="2005388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pic>
        <p:nvPicPr>
          <p:cNvPr id="4" name="Imagem 3">
            <a:extLst>
              <a:ext uri="{FF2B5EF4-FFF2-40B4-BE49-F238E27FC236}">
                <a16:creationId xmlns:a16="http://schemas.microsoft.com/office/drawing/2014/main" id="{9DAD68C7-92D7-2139-ED29-2F77E9D804B2}"/>
              </a:ext>
            </a:extLst>
          </p:cNvPr>
          <p:cNvPicPr>
            <a:picLocks noChangeAspect="1"/>
          </p:cNvPicPr>
          <p:nvPr/>
        </p:nvPicPr>
        <p:blipFill>
          <a:blip r:embed="rId2"/>
          <a:stretch>
            <a:fillRect/>
          </a:stretch>
        </p:blipFill>
        <p:spPr>
          <a:xfrm>
            <a:off x="2757001" y="1441151"/>
            <a:ext cx="5817155" cy="4778378"/>
          </a:xfrm>
          <a:prstGeom prst="rect">
            <a:avLst/>
          </a:prstGeom>
        </p:spPr>
      </p:pic>
    </p:spTree>
    <p:extLst>
      <p:ext uri="{BB962C8B-B14F-4D97-AF65-F5344CB8AC3E}">
        <p14:creationId xmlns:p14="http://schemas.microsoft.com/office/powerpoint/2010/main" val="61022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fontScale="85000" lnSpcReduction="20000"/>
          </a:bodyPr>
          <a:lstStyle/>
          <a:p>
            <a:pPr algn="just"/>
            <a:r>
              <a:rPr lang="pt-BR" sz="4000" dirty="0"/>
              <a:t>Queremos construir um banco de dados. Por onde começamos?</a:t>
            </a:r>
          </a:p>
          <a:p>
            <a:pPr algn="just"/>
            <a:r>
              <a:rPr lang="pt-BR" sz="4000" dirty="0"/>
              <a:t>Em primeiro lugar, é necessário esclarecer que, ao construirmos um banco de dados, estamos </a:t>
            </a:r>
            <a:r>
              <a:rPr lang="pt-BR" sz="4000" b="1" dirty="0"/>
              <a:t>automatizando algum tipo de negócio</a:t>
            </a:r>
            <a:r>
              <a:rPr lang="pt-BR" sz="4000" dirty="0"/>
              <a:t>, ou mesmo parte dele. </a:t>
            </a:r>
          </a:p>
          <a:p>
            <a:pPr algn="just"/>
            <a:r>
              <a:rPr lang="pt-BR" sz="4000" dirty="0"/>
              <a:t>Segundo </a:t>
            </a:r>
            <a:r>
              <a:rPr lang="pt-BR" sz="4000" dirty="0" err="1"/>
              <a:t>Elmasri</a:t>
            </a:r>
            <a:r>
              <a:rPr lang="pt-BR" sz="4000" dirty="0"/>
              <a:t> e </a:t>
            </a:r>
            <a:r>
              <a:rPr lang="pt-BR" sz="4000" dirty="0" err="1"/>
              <a:t>Navathe</a:t>
            </a:r>
            <a:r>
              <a:rPr lang="pt-BR" sz="4000" dirty="0"/>
              <a:t> (2019), um </a:t>
            </a:r>
            <a:r>
              <a:rPr lang="pt-BR" sz="4000" b="1" dirty="0"/>
              <a:t>banco de dados representa algum aspecto do mundo real, às vezes chamado de minimundo ou de universo de discurso</a:t>
            </a:r>
            <a:r>
              <a:rPr lang="pt-BR" sz="4000" dirty="0"/>
              <a:t>. É fundamental conhecermos como o negócio funciona.</a:t>
            </a:r>
          </a:p>
        </p:txBody>
      </p:sp>
    </p:spTree>
    <p:extLst>
      <p:ext uri="{BB962C8B-B14F-4D97-AF65-F5344CB8AC3E}">
        <p14:creationId xmlns:p14="http://schemas.microsoft.com/office/powerpoint/2010/main" val="3341590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pic>
        <p:nvPicPr>
          <p:cNvPr id="5" name="Imagem 4">
            <a:extLst>
              <a:ext uri="{FF2B5EF4-FFF2-40B4-BE49-F238E27FC236}">
                <a16:creationId xmlns:a16="http://schemas.microsoft.com/office/drawing/2014/main" id="{5639F425-D0DB-0FCC-8B6F-28F367768799}"/>
              </a:ext>
            </a:extLst>
          </p:cNvPr>
          <p:cNvPicPr>
            <a:picLocks noChangeAspect="1"/>
          </p:cNvPicPr>
          <p:nvPr/>
        </p:nvPicPr>
        <p:blipFill>
          <a:blip r:embed="rId2"/>
          <a:stretch>
            <a:fillRect/>
          </a:stretch>
        </p:blipFill>
        <p:spPr>
          <a:xfrm>
            <a:off x="707791" y="1696278"/>
            <a:ext cx="10586990" cy="3869634"/>
          </a:xfrm>
          <a:prstGeom prst="rect">
            <a:avLst/>
          </a:prstGeom>
        </p:spPr>
      </p:pic>
    </p:spTree>
    <p:extLst>
      <p:ext uri="{BB962C8B-B14F-4D97-AF65-F5344CB8AC3E}">
        <p14:creationId xmlns:p14="http://schemas.microsoft.com/office/powerpoint/2010/main" val="1113734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fontScale="92500"/>
          </a:bodyPr>
          <a:lstStyle/>
          <a:p>
            <a:r>
              <a:rPr lang="pt-BR" dirty="0"/>
              <a:t>Esse modelo é utilizado para entendimento, transmissão, validação de conceitos e mapeamento do ambiente, possibilitando um melhor diálogo entre desenvolvedores e usuários.</a:t>
            </a:r>
          </a:p>
          <a:p>
            <a:r>
              <a:rPr lang="pt-BR" dirty="0"/>
              <a:t>Conforme relato de Machado (2004), o Modelo Conceitual deve ser sempre </a:t>
            </a:r>
            <a:r>
              <a:rPr lang="pt-BR" b="1" dirty="0"/>
              <a:t>a primeira etapa de um projeto </a:t>
            </a:r>
            <a:r>
              <a:rPr lang="pt-BR" dirty="0"/>
              <a:t>de um BD, onde o objetivo deste modelo é descrever de forma simples e facilmente compreensível pelos usuários finais as informações em um contexto de negócio, para posteriormente serem armazenadas em um banco de dados. </a:t>
            </a:r>
          </a:p>
          <a:p>
            <a:r>
              <a:rPr lang="pt-BR" dirty="0"/>
              <a:t>É uma definição de </a:t>
            </a:r>
            <a:r>
              <a:rPr lang="pt-BR" b="1" dirty="0"/>
              <a:t>alto nível </a:t>
            </a:r>
            <a:r>
              <a:rPr lang="pt-BR" dirty="0"/>
              <a:t>que retrata toda a realidade de uma organização, processo de negócio, setor, repartição, departamento etc. </a:t>
            </a:r>
            <a:endParaRPr lang="pt-BR" sz="4000" dirty="0"/>
          </a:p>
        </p:txBody>
      </p:sp>
    </p:spTree>
    <p:extLst>
      <p:ext uri="{BB962C8B-B14F-4D97-AF65-F5344CB8AC3E}">
        <p14:creationId xmlns:p14="http://schemas.microsoft.com/office/powerpoint/2010/main" val="587883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600" dirty="0"/>
              <a:t>É importante destacar que o Modelo Conceitual não está relacionado com o modelo de banco de dados, forma de acesso ou armazenamento dos dados. </a:t>
            </a:r>
          </a:p>
          <a:p>
            <a:r>
              <a:rPr lang="pt-BR" sz="3600" dirty="0"/>
              <a:t>Ele está focado em uma representação gráfica da uma realidade existente em um contexto de negócio.</a:t>
            </a:r>
          </a:p>
          <a:p>
            <a:r>
              <a:rPr lang="pt-BR" sz="3600" dirty="0"/>
              <a:t>Essa modelagem é feita utilizando o Modelo Entidade-relacionamento.</a:t>
            </a:r>
            <a:endParaRPr lang="pt-BR" sz="4800" dirty="0"/>
          </a:p>
        </p:txBody>
      </p:sp>
    </p:spTree>
    <p:extLst>
      <p:ext uri="{BB962C8B-B14F-4D97-AF65-F5344CB8AC3E}">
        <p14:creationId xmlns:p14="http://schemas.microsoft.com/office/powerpoint/2010/main" val="524412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600" dirty="0"/>
              <a:t>O </a:t>
            </a:r>
            <a:r>
              <a:rPr lang="pt-BR" sz="3600" b="1" dirty="0"/>
              <a:t>Modelo Entidade Relacionamento </a:t>
            </a:r>
            <a:r>
              <a:rPr lang="pt-BR" sz="3600" dirty="0"/>
              <a:t>(também chamado Modelo ER, ou simplesmente </a:t>
            </a:r>
            <a:r>
              <a:rPr lang="pt-BR" sz="3600" b="1" dirty="0"/>
              <a:t>MER</a:t>
            </a:r>
            <a:r>
              <a:rPr lang="pt-BR" sz="3600" dirty="0"/>
              <a:t>), é um modelo conceitual utilizado na Engenharia de Software para descrever os objetos (entidades) envolvidos em um domínio de negócios, com suas características (atributos) e como elas se relacionam entre si (relacionamentos).</a:t>
            </a:r>
            <a:endParaRPr lang="pt-BR" sz="4800" dirty="0"/>
          </a:p>
        </p:txBody>
      </p:sp>
    </p:spTree>
    <p:extLst>
      <p:ext uri="{BB962C8B-B14F-4D97-AF65-F5344CB8AC3E}">
        <p14:creationId xmlns:p14="http://schemas.microsoft.com/office/powerpoint/2010/main" val="1362408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3600" dirty="0"/>
              <a:t>Em geral, este modelo representa de forma abstrata a estrutura que possuirá o banco de dados da aplicação. Obviamente, o banco de dados poderá conter várias outras entidades, tais como chaves e tabelas intermediárias, que podem só fazer sentido no contexto de bases de dados relacionais.</a:t>
            </a:r>
            <a:endParaRPr lang="pt-BR" sz="4800" dirty="0"/>
          </a:p>
        </p:txBody>
      </p:sp>
    </p:spTree>
    <p:extLst>
      <p:ext uri="{BB962C8B-B14F-4D97-AF65-F5344CB8AC3E}">
        <p14:creationId xmlns:p14="http://schemas.microsoft.com/office/powerpoint/2010/main" val="2936912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fontScale="77500" lnSpcReduction="20000"/>
          </a:bodyPr>
          <a:lstStyle/>
          <a:p>
            <a:r>
              <a:rPr lang="pt-BR" sz="3600" b="1" dirty="0"/>
              <a:t>Observação: </a:t>
            </a:r>
            <a:r>
              <a:rPr lang="pt-BR" sz="3600" dirty="0"/>
              <a:t>Nem sempre criaremos modelos para um sistema completo, pois isso poderia resultar em um modelo muito extenso e difícil de interpretar. </a:t>
            </a:r>
          </a:p>
          <a:p>
            <a:r>
              <a:rPr lang="pt-BR" sz="3600" dirty="0"/>
              <a:t>Dependendo da magnitude do que estaremos desenvolvendo, podemos criar modelos apenas para uma </a:t>
            </a:r>
            <a:r>
              <a:rPr lang="pt-BR" sz="3600" b="1" dirty="0"/>
              <a:t>parte</a:t>
            </a:r>
            <a:r>
              <a:rPr lang="pt-BR" sz="3600" dirty="0"/>
              <a:t> do sistema, um módulo, ou mesmo uma funcionalidade. Imagine, por exemplo, um sistema ERP de grande porte que contemple vendas, finanças, recursos humanos, etc. </a:t>
            </a:r>
          </a:p>
          <a:p>
            <a:r>
              <a:rPr lang="pt-BR" sz="3600" dirty="0"/>
              <a:t>Várias entidades estão presentes em mais de uma parte do sistema, mas não seria muito interessante, e provavelmente nem mesmo necessário, criar um único modelo para todo o sistema, por isso pode-se </a:t>
            </a:r>
            <a:r>
              <a:rPr lang="pt-BR" sz="3600" b="1" dirty="0"/>
              <a:t>dividir a modelagem em várias partes menores.</a:t>
            </a:r>
            <a:endParaRPr lang="pt-BR" sz="4800" b="1" dirty="0"/>
          </a:p>
        </p:txBody>
      </p:sp>
    </p:spTree>
    <p:extLst>
      <p:ext uri="{BB962C8B-B14F-4D97-AF65-F5344CB8AC3E}">
        <p14:creationId xmlns:p14="http://schemas.microsoft.com/office/powerpoint/2010/main" val="434153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000" dirty="0"/>
              <a:t>Essa etapa servirá para a construção de diagrama de entidade e relacionamento (DER), em que há os conceitos essenciais: </a:t>
            </a:r>
          </a:p>
          <a:p>
            <a:pPr lvl="1"/>
            <a:r>
              <a:rPr lang="pt-BR" sz="3600" dirty="0"/>
              <a:t>Entidades, Relacionamentos e Atributos</a:t>
            </a:r>
          </a:p>
          <a:p>
            <a:r>
              <a:rPr lang="pt-BR" sz="4000" dirty="0"/>
              <a:t>Perceberemos que a construção desse diagrama é um processo incremental e sempre sujeito a revisões.</a:t>
            </a:r>
          </a:p>
        </p:txBody>
      </p:sp>
    </p:spTree>
    <p:extLst>
      <p:ext uri="{BB962C8B-B14F-4D97-AF65-F5344CB8AC3E}">
        <p14:creationId xmlns:p14="http://schemas.microsoft.com/office/powerpoint/2010/main" val="3999160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9FCBE28-53DF-47A2-AB73-D872D7EE3E0B}"/>
              </a:ext>
            </a:extLst>
          </p:cNvPr>
          <p:cNvSpPr>
            <a:spLocks noGrp="1"/>
          </p:cNvSpPr>
          <p:nvPr>
            <p:ph type="title"/>
          </p:nvPr>
        </p:nvSpPr>
        <p:spPr>
          <a:xfrm>
            <a:off x="199514" y="145627"/>
            <a:ext cx="10515600" cy="768773"/>
          </a:xfrm>
        </p:spPr>
        <p:txBody>
          <a:bodyPr/>
          <a:lstStyle/>
          <a:p>
            <a:r>
              <a:rPr lang="pt-BR" dirty="0"/>
              <a:t>Modelagem Conceitual</a:t>
            </a:r>
          </a:p>
        </p:txBody>
      </p:sp>
      <p:pic>
        <p:nvPicPr>
          <p:cNvPr id="6" name="Imagem 5"/>
          <p:cNvPicPr>
            <a:picLocks noChangeAspect="1"/>
          </p:cNvPicPr>
          <p:nvPr/>
        </p:nvPicPr>
        <p:blipFill>
          <a:blip r:embed="rId2"/>
          <a:stretch>
            <a:fillRect/>
          </a:stretch>
        </p:blipFill>
        <p:spPr>
          <a:xfrm>
            <a:off x="940075" y="2628832"/>
            <a:ext cx="10017133" cy="2020441"/>
          </a:xfrm>
          <a:prstGeom prst="rect">
            <a:avLst/>
          </a:prstGeom>
        </p:spPr>
      </p:pic>
    </p:spTree>
    <p:extLst>
      <p:ext uri="{BB962C8B-B14F-4D97-AF65-F5344CB8AC3E}">
        <p14:creationId xmlns:p14="http://schemas.microsoft.com/office/powerpoint/2010/main" val="1749796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fontScale="85000" lnSpcReduction="20000"/>
          </a:bodyPr>
          <a:lstStyle/>
          <a:p>
            <a:r>
              <a:rPr lang="pt-BR" sz="4100" b="1" dirty="0"/>
              <a:t>Entidades</a:t>
            </a:r>
            <a:endParaRPr lang="pt-BR" sz="4000" b="1" dirty="0"/>
          </a:p>
          <a:p>
            <a:pPr lvl="1"/>
            <a:r>
              <a:rPr lang="pt-BR" sz="3600" dirty="0"/>
              <a:t>Entidade é o nome dado ao conjunto de objetos do mundo real, sobre as quais há necessidade de manter as informações armazenadas.</a:t>
            </a:r>
          </a:p>
          <a:p>
            <a:pPr lvl="1"/>
            <a:r>
              <a:rPr lang="pt-BR" sz="3600" dirty="0"/>
              <a:t>Os </a:t>
            </a:r>
            <a:r>
              <a:rPr lang="pt-BR" sz="3600" b="1" dirty="0"/>
              <a:t>objetos</a:t>
            </a:r>
            <a:r>
              <a:rPr lang="pt-BR" sz="3600" dirty="0"/>
              <a:t> ou </a:t>
            </a:r>
            <a:r>
              <a:rPr lang="pt-BR" sz="3600" b="1" dirty="0"/>
              <a:t>partes</a:t>
            </a:r>
            <a:r>
              <a:rPr lang="pt-BR" sz="3600" dirty="0"/>
              <a:t> envolvidas de um domínio, podem ser classificados como físicos ou lógicos, de acordo sua existência no mundo real. </a:t>
            </a:r>
          </a:p>
          <a:p>
            <a:pPr lvl="1"/>
            <a:r>
              <a:rPr lang="pt-BR" sz="3600" b="1" dirty="0"/>
              <a:t>Entidades físicas</a:t>
            </a:r>
            <a:r>
              <a:rPr lang="pt-BR" sz="3600" dirty="0"/>
              <a:t>: são aquelas realmente tangíveis, existentes e visíveis no mundo real, como um cliente (uma pessoa, uma empresa) ou um produto (um carro, um computador, uma roupa). </a:t>
            </a:r>
          </a:p>
        </p:txBody>
      </p:sp>
    </p:spTree>
    <p:extLst>
      <p:ext uri="{BB962C8B-B14F-4D97-AF65-F5344CB8AC3E}">
        <p14:creationId xmlns:p14="http://schemas.microsoft.com/office/powerpoint/2010/main" val="3124517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fontScale="92500" lnSpcReduction="10000"/>
          </a:bodyPr>
          <a:lstStyle/>
          <a:p>
            <a:r>
              <a:rPr lang="pt-BR" sz="4100" b="1" dirty="0"/>
              <a:t>Entidades</a:t>
            </a:r>
            <a:endParaRPr lang="pt-BR" sz="4000" b="1" dirty="0"/>
          </a:p>
          <a:p>
            <a:pPr lvl="1"/>
            <a:r>
              <a:rPr lang="pt-BR" sz="3600" b="1" dirty="0"/>
              <a:t>Entidades lógicas:</a:t>
            </a:r>
            <a:r>
              <a:rPr lang="pt-BR" sz="3600" dirty="0"/>
              <a:t> são aquelas que existem geralmente em decorrência da interação entre ou com entidades físicas, que fazem sentido dentro de um certo domínio de negócios, mas que no mundo externo/real não são objetos físicos (que ocupam lugar no espaço). </a:t>
            </a:r>
          </a:p>
          <a:p>
            <a:pPr lvl="1"/>
            <a:r>
              <a:rPr lang="pt-BR" sz="3600" dirty="0"/>
              <a:t>Exemplos: uma venda ou uma classificação de um objeto (modelo, espécie, função de um usuário do sistema).</a:t>
            </a:r>
          </a:p>
        </p:txBody>
      </p:sp>
    </p:spTree>
    <p:extLst>
      <p:ext uri="{BB962C8B-B14F-4D97-AF65-F5344CB8AC3E}">
        <p14:creationId xmlns:p14="http://schemas.microsoft.com/office/powerpoint/2010/main" val="340894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pPr algn="just"/>
            <a:r>
              <a:rPr lang="pt-BR" sz="4000" dirty="0"/>
              <a:t>Veremos que a construção de um banco de dados é uma atividade dividida em </a:t>
            </a:r>
            <a:r>
              <a:rPr lang="pt-BR" sz="4000" b="1" dirty="0"/>
              <a:t>fases</a:t>
            </a:r>
            <a:r>
              <a:rPr lang="pt-BR" sz="4000" dirty="0"/>
              <a:t> bem definidas. </a:t>
            </a:r>
          </a:p>
          <a:p>
            <a:pPr algn="just"/>
            <a:r>
              <a:rPr lang="pt-BR" sz="4000" dirty="0"/>
              <a:t>Ao longo delas, costumamos usar </a:t>
            </a:r>
            <a:r>
              <a:rPr lang="pt-BR" sz="4000" b="1" dirty="0"/>
              <a:t>modelos de dados</a:t>
            </a:r>
            <a:r>
              <a:rPr lang="pt-BR" sz="4000" dirty="0"/>
              <a:t>, que servem para que o usuário tenha facilidade para entender a organização da estrutura do banco de dados sendo construído. </a:t>
            </a:r>
          </a:p>
        </p:txBody>
      </p:sp>
    </p:spTree>
    <p:extLst>
      <p:ext uri="{BB962C8B-B14F-4D97-AF65-F5344CB8AC3E}">
        <p14:creationId xmlns:p14="http://schemas.microsoft.com/office/powerpoint/2010/main" val="2459593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100" b="1" dirty="0"/>
              <a:t>Entidades</a:t>
            </a:r>
            <a:endParaRPr lang="pt-BR" sz="4000" b="1" dirty="0"/>
          </a:p>
          <a:p>
            <a:pPr lvl="1"/>
            <a:r>
              <a:rPr lang="pt-BR" sz="3200" dirty="0"/>
              <a:t>As entidades são nomeadas com substantivos concretos ou abstratos que representem de forma clara sua função dentro do domínio. Exemplos práticos de entidades comuns em vários sistemas são Cliente, Produto, Venda, Turma, Função, entre outros.</a:t>
            </a:r>
          </a:p>
          <a:p>
            <a:pPr lvl="1"/>
            <a:r>
              <a:rPr lang="pt-BR" sz="3200" dirty="0"/>
              <a:t>Representação Gráfica: retângulo</a:t>
            </a:r>
            <a:endParaRPr lang="pt-BR" sz="3600" dirty="0"/>
          </a:p>
        </p:txBody>
      </p:sp>
      <p:pic>
        <p:nvPicPr>
          <p:cNvPr id="4" name="Imagem 3"/>
          <p:cNvPicPr>
            <a:picLocks noChangeAspect="1"/>
          </p:cNvPicPr>
          <p:nvPr/>
        </p:nvPicPr>
        <p:blipFill>
          <a:blip r:embed="rId2"/>
          <a:stretch>
            <a:fillRect/>
          </a:stretch>
        </p:blipFill>
        <p:spPr>
          <a:xfrm>
            <a:off x="2725961" y="4839870"/>
            <a:ext cx="6917865" cy="1830123"/>
          </a:xfrm>
          <a:prstGeom prst="rect">
            <a:avLst/>
          </a:prstGeom>
        </p:spPr>
      </p:pic>
    </p:spTree>
    <p:extLst>
      <p:ext uri="{BB962C8B-B14F-4D97-AF65-F5344CB8AC3E}">
        <p14:creationId xmlns:p14="http://schemas.microsoft.com/office/powerpoint/2010/main" val="436062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100" b="1" dirty="0"/>
              <a:t>Relacionamentos</a:t>
            </a:r>
            <a:endParaRPr lang="pt-BR" sz="4000" b="1" dirty="0"/>
          </a:p>
          <a:p>
            <a:pPr lvl="1"/>
            <a:r>
              <a:rPr lang="pt-BR" sz="2800" dirty="0"/>
              <a:t>Uma vez que as entidades são identificadas, deve-se então definir como se dá o relacionamento entre elas.</a:t>
            </a:r>
          </a:p>
          <a:p>
            <a:pPr lvl="1"/>
            <a:r>
              <a:rPr lang="pt-BR" sz="2800" dirty="0"/>
              <a:t>As entidades podem se relacionar entre si, havendo assim uma associação, que conhecemos como </a:t>
            </a:r>
            <a:r>
              <a:rPr lang="pt-BR" sz="2800" b="1" dirty="0"/>
              <a:t>relacionamento</a:t>
            </a:r>
            <a:r>
              <a:rPr lang="pt-BR" sz="2800" dirty="0"/>
              <a:t>, que normalmente são representados por verbos. Como, por exemplo, “uma pessoa trabalha para uma empresa”</a:t>
            </a:r>
          </a:p>
          <a:p>
            <a:pPr lvl="1"/>
            <a:r>
              <a:rPr lang="pt-BR" sz="2800" dirty="0"/>
              <a:t>Representação Gráfica: losango</a:t>
            </a:r>
            <a:endParaRPr lang="pt-BR" sz="3200" dirty="0"/>
          </a:p>
        </p:txBody>
      </p:sp>
      <p:sp>
        <p:nvSpPr>
          <p:cNvPr id="6" name="Losango 5"/>
          <p:cNvSpPr/>
          <p:nvPr/>
        </p:nvSpPr>
        <p:spPr>
          <a:xfrm>
            <a:off x="1732771" y="5063655"/>
            <a:ext cx="1751526" cy="1382554"/>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p:cNvPicPr>
            <a:picLocks noChangeAspect="1"/>
          </p:cNvPicPr>
          <p:nvPr/>
        </p:nvPicPr>
        <p:blipFill>
          <a:blip r:embed="rId2"/>
          <a:stretch>
            <a:fillRect/>
          </a:stretch>
        </p:blipFill>
        <p:spPr>
          <a:xfrm>
            <a:off x="5034568" y="5344627"/>
            <a:ext cx="6745991" cy="1218988"/>
          </a:xfrm>
          <a:prstGeom prst="rect">
            <a:avLst/>
          </a:prstGeom>
        </p:spPr>
      </p:pic>
      <p:sp>
        <p:nvSpPr>
          <p:cNvPr id="8" name="Retângulo 7"/>
          <p:cNvSpPr/>
          <p:nvPr/>
        </p:nvSpPr>
        <p:spPr>
          <a:xfrm>
            <a:off x="4706718" y="5063655"/>
            <a:ext cx="1988173" cy="523220"/>
          </a:xfrm>
          <a:prstGeom prst="rect">
            <a:avLst/>
          </a:prstGeom>
        </p:spPr>
        <p:txBody>
          <a:bodyPr wrap="none">
            <a:spAutoFit/>
          </a:bodyPr>
          <a:lstStyle/>
          <a:p>
            <a:pPr lvl="1"/>
            <a:r>
              <a:rPr lang="pt-BR" sz="2800" dirty="0"/>
              <a:t>Exemplo:</a:t>
            </a:r>
            <a:endParaRPr lang="pt-BR" sz="3200" dirty="0"/>
          </a:p>
        </p:txBody>
      </p:sp>
    </p:spTree>
    <p:extLst>
      <p:ext uri="{BB962C8B-B14F-4D97-AF65-F5344CB8AC3E}">
        <p14:creationId xmlns:p14="http://schemas.microsoft.com/office/powerpoint/2010/main" val="1884856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100" b="1" dirty="0"/>
              <a:t>Atributos</a:t>
            </a:r>
            <a:endParaRPr lang="pt-BR" sz="4000" b="1" dirty="0"/>
          </a:p>
          <a:p>
            <a:pPr lvl="1"/>
            <a:r>
              <a:rPr lang="pt-BR" sz="2800" dirty="0"/>
              <a:t>Os atributos descrevem as propriedades das entidades. A entidade pessoa pode ter como atributo o nome, data de nascimento, idade, endereço. Como as entidades, também existem alguns tipos de atributos, que são: os atributos simples, atributos compostos, atributos multivalorados, atributos derivados e atributos chave. </a:t>
            </a:r>
          </a:p>
          <a:p>
            <a:pPr lvl="1"/>
            <a:r>
              <a:rPr lang="pt-BR" sz="2800" dirty="0"/>
              <a:t>Representação Gráfica:</a:t>
            </a:r>
          </a:p>
        </p:txBody>
      </p:sp>
      <p:pic>
        <p:nvPicPr>
          <p:cNvPr id="5" name="Imagem 4"/>
          <p:cNvPicPr>
            <a:picLocks noChangeAspect="1"/>
          </p:cNvPicPr>
          <p:nvPr/>
        </p:nvPicPr>
        <p:blipFill>
          <a:blip r:embed="rId2"/>
          <a:stretch>
            <a:fillRect/>
          </a:stretch>
        </p:blipFill>
        <p:spPr>
          <a:xfrm>
            <a:off x="3265195" y="4713668"/>
            <a:ext cx="7276121" cy="1846508"/>
          </a:xfrm>
          <a:prstGeom prst="rect">
            <a:avLst/>
          </a:prstGeom>
        </p:spPr>
      </p:pic>
    </p:spTree>
    <p:extLst>
      <p:ext uri="{BB962C8B-B14F-4D97-AF65-F5344CB8AC3E}">
        <p14:creationId xmlns:p14="http://schemas.microsoft.com/office/powerpoint/2010/main" val="2305073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Autofit/>
          </a:bodyPr>
          <a:lstStyle/>
          <a:p>
            <a:r>
              <a:rPr lang="pt-BR" sz="3200" dirty="0"/>
              <a:t>Enquanto o </a:t>
            </a:r>
            <a:r>
              <a:rPr lang="pt-BR" sz="3200" b="1" dirty="0"/>
              <a:t>MER</a:t>
            </a:r>
            <a:r>
              <a:rPr lang="pt-BR" sz="3200" dirty="0"/>
              <a:t> é um modelo conceitual, o Diagrama Entidade Relacionamento (Diagrama ER ou ainda </a:t>
            </a:r>
            <a:r>
              <a:rPr lang="pt-BR" sz="3200" b="1" dirty="0"/>
              <a:t>DER</a:t>
            </a:r>
            <a:r>
              <a:rPr lang="pt-BR" sz="3200" dirty="0"/>
              <a:t>) é a sua representação gráfica e principal ferramenta. </a:t>
            </a:r>
          </a:p>
          <a:p>
            <a:r>
              <a:rPr lang="pt-BR" sz="3200" dirty="0"/>
              <a:t>Em situações práticas, o diagrama é tido muitas vezes como sinônimo de modelo, uma vez que sem uma forma de visualizar as informações, o modelo pode ficar abstrato demais para auxiliar no desenvolvimento do sistema. </a:t>
            </a:r>
          </a:p>
          <a:p>
            <a:r>
              <a:rPr lang="pt-BR" sz="3200" dirty="0"/>
              <a:t>Dessa forma, quando se está modelando um domínio, o mais comum é já criar sua representação gráfica, seguindo algumas regras.</a:t>
            </a:r>
          </a:p>
        </p:txBody>
      </p:sp>
    </p:spTree>
    <p:extLst>
      <p:ext uri="{BB962C8B-B14F-4D97-AF65-F5344CB8AC3E}">
        <p14:creationId xmlns:p14="http://schemas.microsoft.com/office/powerpoint/2010/main" val="400667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Autofit/>
          </a:bodyPr>
          <a:lstStyle/>
          <a:p>
            <a:r>
              <a:rPr lang="pt-BR" sz="4000" dirty="0"/>
              <a:t>O diagrama facilita ainda a comunicação entre os integrantes da equipe, pois oferece uma linguagem comum utilizada tanto pelo analista, responsável por levantar os requisitos, e os desenvolvedores, responsáveis por implementar aquilo que foi modelado.</a:t>
            </a:r>
          </a:p>
          <a:p>
            <a:endParaRPr lang="pt-BR" sz="3200" dirty="0"/>
          </a:p>
        </p:txBody>
      </p:sp>
    </p:spTree>
    <p:extLst>
      <p:ext uri="{BB962C8B-B14F-4D97-AF65-F5344CB8AC3E}">
        <p14:creationId xmlns:p14="http://schemas.microsoft.com/office/powerpoint/2010/main" val="2897962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Modelagem Conceitual</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Autofit/>
          </a:bodyPr>
          <a:lstStyle/>
          <a:p>
            <a:r>
              <a:rPr lang="pt-BR" sz="4000" dirty="0"/>
              <a:t>Em sua notação original, proposta por Peter Chen (idealizador do modelo e do diagrama), as entidades deveriam ser representadas por retângulos, seus atributos por elipses e os relacionamentos por losangos, ligados às entidades por linhas, contendo também sua cardinalidade.</a:t>
            </a:r>
            <a:endParaRPr lang="pt-BR" sz="3200" dirty="0"/>
          </a:p>
        </p:txBody>
      </p:sp>
    </p:spTree>
    <p:extLst>
      <p:ext uri="{BB962C8B-B14F-4D97-AF65-F5344CB8AC3E}">
        <p14:creationId xmlns:p14="http://schemas.microsoft.com/office/powerpoint/2010/main" val="2820119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b="1" dirty="0"/>
              <a:t>Praticando um pouco</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Autofit/>
          </a:bodyPr>
          <a:lstStyle/>
          <a:p>
            <a:r>
              <a:rPr lang="pt-BR" dirty="0"/>
              <a:t>Agora vamos praticar um pouco,!</a:t>
            </a:r>
          </a:p>
          <a:p>
            <a:r>
              <a:rPr lang="pt-BR" dirty="0"/>
              <a:t>Pense num cenário fictício em que fomos contratados por uma instituição, e a mesma, precisa ter um sistema para controle de cursos, sabemos que precisamos ter informações dos alunos, dos cursos e de professores. De cada aluno, será necessário armazenar: seu nome, matrícula, data de nascimento e idade, de cada curso será necessário armazenar a descrição e quantidade de alunos inscritos, e do professor, o seu nome. </a:t>
            </a:r>
          </a:p>
          <a:p>
            <a:r>
              <a:rPr lang="pt-BR" dirty="0"/>
              <a:t>O primeiro passo a dar é identificar e descrever as </a:t>
            </a:r>
            <a:r>
              <a:rPr lang="pt-BR" b="1" dirty="0"/>
              <a:t>entidades</a:t>
            </a:r>
            <a:r>
              <a:rPr lang="pt-BR" dirty="0"/>
              <a:t>, os </a:t>
            </a:r>
            <a:r>
              <a:rPr lang="pt-BR" b="1" dirty="0"/>
              <a:t>atributos</a:t>
            </a:r>
            <a:r>
              <a:rPr lang="pt-BR" dirty="0"/>
              <a:t>.</a:t>
            </a:r>
            <a:endParaRPr lang="pt-BR" sz="2000" dirty="0"/>
          </a:p>
        </p:txBody>
      </p:sp>
    </p:spTree>
    <p:extLst>
      <p:ext uri="{BB962C8B-B14F-4D97-AF65-F5344CB8AC3E}">
        <p14:creationId xmlns:p14="http://schemas.microsoft.com/office/powerpoint/2010/main" val="3282584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b="1" dirty="0"/>
              <a:t>Praticando um pouco</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Autofit/>
          </a:bodyPr>
          <a:lstStyle/>
          <a:p>
            <a:r>
              <a:rPr lang="pt-BR" dirty="0"/>
              <a:t>Nesse cenário podemos identificar como entidades: aluno, curso e professor.</a:t>
            </a:r>
          </a:p>
          <a:p>
            <a:r>
              <a:rPr lang="pt-BR" dirty="0"/>
              <a:t>Portanto, os atributos da entidade aluno serão nome, data de nascimento e idade. </a:t>
            </a:r>
          </a:p>
          <a:p>
            <a:r>
              <a:rPr lang="pt-BR" dirty="0"/>
              <a:t>Os atributos da entidade curso serão descrição e quantidade de alunos inscritos.</a:t>
            </a:r>
          </a:p>
          <a:p>
            <a:r>
              <a:rPr lang="pt-BR" dirty="0"/>
              <a:t>A entidade Professor tem como atributo único o nome. </a:t>
            </a:r>
          </a:p>
          <a:p>
            <a:r>
              <a:rPr lang="pt-BR" dirty="0"/>
              <a:t>Como podemos representar de forma gráfica as entidades e os atributos identificados?</a:t>
            </a:r>
          </a:p>
        </p:txBody>
      </p:sp>
    </p:spTree>
    <p:extLst>
      <p:ext uri="{BB962C8B-B14F-4D97-AF65-F5344CB8AC3E}">
        <p14:creationId xmlns:p14="http://schemas.microsoft.com/office/powerpoint/2010/main" val="506936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b="1" dirty="0"/>
              <a:t>Praticando um pouco</a:t>
            </a:r>
          </a:p>
        </p:txBody>
      </p:sp>
      <p:pic>
        <p:nvPicPr>
          <p:cNvPr id="9" name="Imagem 8">
            <a:extLst>
              <a:ext uri="{FF2B5EF4-FFF2-40B4-BE49-F238E27FC236}">
                <a16:creationId xmlns:a16="http://schemas.microsoft.com/office/drawing/2014/main" id="{406BF494-5186-DDFD-3AD4-ACFA79D7F9DF}"/>
              </a:ext>
            </a:extLst>
          </p:cNvPr>
          <p:cNvPicPr>
            <a:picLocks noChangeAspect="1"/>
          </p:cNvPicPr>
          <p:nvPr/>
        </p:nvPicPr>
        <p:blipFill>
          <a:blip r:embed="rId2"/>
          <a:stretch>
            <a:fillRect/>
          </a:stretch>
        </p:blipFill>
        <p:spPr>
          <a:xfrm>
            <a:off x="915290" y="2114549"/>
            <a:ext cx="10361420" cy="3000789"/>
          </a:xfrm>
          <a:prstGeom prst="rect">
            <a:avLst/>
          </a:prstGeom>
        </p:spPr>
      </p:pic>
    </p:spTree>
    <p:extLst>
      <p:ext uri="{BB962C8B-B14F-4D97-AF65-F5344CB8AC3E}">
        <p14:creationId xmlns:p14="http://schemas.microsoft.com/office/powerpoint/2010/main" val="1644140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b="1" dirty="0"/>
              <a:t>Praticando um pouco</a:t>
            </a:r>
          </a:p>
        </p:txBody>
      </p:sp>
      <p:pic>
        <p:nvPicPr>
          <p:cNvPr id="6" name="Imagem 5">
            <a:extLst>
              <a:ext uri="{FF2B5EF4-FFF2-40B4-BE49-F238E27FC236}">
                <a16:creationId xmlns:a16="http://schemas.microsoft.com/office/drawing/2014/main" id="{4587B898-BC84-DE21-DDF9-E3B48FDC2B0B}"/>
              </a:ext>
            </a:extLst>
          </p:cNvPr>
          <p:cNvPicPr>
            <a:picLocks noChangeAspect="1"/>
          </p:cNvPicPr>
          <p:nvPr/>
        </p:nvPicPr>
        <p:blipFill>
          <a:blip r:embed="rId2"/>
          <a:stretch>
            <a:fillRect/>
          </a:stretch>
        </p:blipFill>
        <p:spPr>
          <a:xfrm>
            <a:off x="490331" y="1231458"/>
            <a:ext cx="6970643" cy="5105996"/>
          </a:xfrm>
          <a:prstGeom prst="rect">
            <a:avLst/>
          </a:prstGeom>
        </p:spPr>
      </p:pic>
      <p:sp>
        <p:nvSpPr>
          <p:cNvPr id="8" name="Retângulo 7">
            <a:extLst>
              <a:ext uri="{FF2B5EF4-FFF2-40B4-BE49-F238E27FC236}">
                <a16:creationId xmlns:a16="http://schemas.microsoft.com/office/drawing/2014/main" id="{4A229C71-4F28-8794-3345-9102F9BAA458}"/>
              </a:ext>
            </a:extLst>
          </p:cNvPr>
          <p:cNvSpPr/>
          <p:nvPr/>
        </p:nvSpPr>
        <p:spPr>
          <a:xfrm>
            <a:off x="7938052" y="3294125"/>
            <a:ext cx="3657600" cy="9806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00" b="1" dirty="0"/>
              <a:t>Elaborar MER e DER</a:t>
            </a:r>
          </a:p>
          <a:p>
            <a:pPr algn="ctr"/>
            <a:endParaRPr lang="pt-BR" dirty="0"/>
          </a:p>
        </p:txBody>
      </p:sp>
    </p:spTree>
    <p:extLst>
      <p:ext uri="{BB962C8B-B14F-4D97-AF65-F5344CB8AC3E}">
        <p14:creationId xmlns:p14="http://schemas.microsoft.com/office/powerpoint/2010/main" val="348729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fontScale="85000" lnSpcReduction="20000"/>
          </a:bodyPr>
          <a:lstStyle/>
          <a:p>
            <a:pPr algn="just"/>
            <a:r>
              <a:rPr lang="pt-BR" sz="4000" dirty="0"/>
              <a:t>Modelagem de Dados?</a:t>
            </a:r>
          </a:p>
          <a:p>
            <a:pPr lvl="1" algn="just"/>
            <a:r>
              <a:rPr lang="pt-BR" sz="4000" dirty="0"/>
              <a:t>O conhecimento da modelagem de dados é muito </a:t>
            </a:r>
            <a:r>
              <a:rPr lang="pt-BR" sz="4000" u="sng" dirty="0"/>
              <a:t>importante</a:t>
            </a:r>
            <a:r>
              <a:rPr lang="pt-BR" sz="4000" dirty="0"/>
              <a:t> para qualquer desenvolvedor que, em algum momento, construirá alguma aplicação que irá interagir com um banco de dados. </a:t>
            </a:r>
          </a:p>
          <a:p>
            <a:pPr lvl="1" algn="just"/>
            <a:r>
              <a:rPr lang="pt-BR" sz="4000" dirty="0"/>
              <a:t>O </a:t>
            </a:r>
            <a:r>
              <a:rPr lang="pt-BR" sz="4000" u="sng" dirty="0"/>
              <a:t>sucesso</a:t>
            </a:r>
            <a:r>
              <a:rPr lang="pt-BR" sz="4000" dirty="0"/>
              <a:t> da aplicação estará diretamente relacionado a uma modelagem bem feita, de modo a garantir dados consistentes, armazenados de forma eficiente, proporcionando bom desempenho e também a integridade dos dados.</a:t>
            </a:r>
          </a:p>
        </p:txBody>
      </p:sp>
    </p:spTree>
    <p:extLst>
      <p:ext uri="{BB962C8B-B14F-4D97-AF65-F5344CB8AC3E}">
        <p14:creationId xmlns:p14="http://schemas.microsoft.com/office/powerpoint/2010/main" val="38995967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b="1" dirty="0"/>
              <a:t>Praticando um pouco</a:t>
            </a:r>
          </a:p>
        </p:txBody>
      </p:sp>
      <p:pic>
        <p:nvPicPr>
          <p:cNvPr id="23" name="Imagem 22">
            <a:extLst>
              <a:ext uri="{FF2B5EF4-FFF2-40B4-BE49-F238E27FC236}">
                <a16:creationId xmlns:a16="http://schemas.microsoft.com/office/drawing/2014/main" id="{5B3ADC83-0F88-3FC6-5869-2119DDF9AF05}"/>
              </a:ext>
            </a:extLst>
          </p:cNvPr>
          <p:cNvPicPr>
            <a:picLocks noChangeAspect="1"/>
          </p:cNvPicPr>
          <p:nvPr/>
        </p:nvPicPr>
        <p:blipFill>
          <a:blip r:embed="rId2"/>
          <a:stretch>
            <a:fillRect/>
          </a:stretch>
        </p:blipFill>
        <p:spPr>
          <a:xfrm>
            <a:off x="788401" y="1468919"/>
            <a:ext cx="10197651" cy="4385797"/>
          </a:xfrm>
          <a:prstGeom prst="rect">
            <a:avLst/>
          </a:prstGeom>
        </p:spPr>
      </p:pic>
    </p:spTree>
    <p:extLst>
      <p:ext uri="{BB962C8B-B14F-4D97-AF65-F5344CB8AC3E}">
        <p14:creationId xmlns:p14="http://schemas.microsoft.com/office/powerpoint/2010/main" val="3167499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b="1" dirty="0"/>
              <a:t>Praticando um pouco</a:t>
            </a:r>
          </a:p>
        </p:txBody>
      </p:sp>
      <p:pic>
        <p:nvPicPr>
          <p:cNvPr id="4" name="Imagem 3">
            <a:extLst>
              <a:ext uri="{FF2B5EF4-FFF2-40B4-BE49-F238E27FC236}">
                <a16:creationId xmlns:a16="http://schemas.microsoft.com/office/drawing/2014/main" id="{77FC36DA-E20E-37F1-2CD9-9DE21A3B9E29}"/>
              </a:ext>
            </a:extLst>
          </p:cNvPr>
          <p:cNvPicPr>
            <a:picLocks noChangeAspect="1"/>
          </p:cNvPicPr>
          <p:nvPr/>
        </p:nvPicPr>
        <p:blipFill>
          <a:blip r:embed="rId2"/>
          <a:stretch>
            <a:fillRect/>
          </a:stretch>
        </p:blipFill>
        <p:spPr>
          <a:xfrm>
            <a:off x="715617" y="1191341"/>
            <a:ext cx="6042992" cy="5204566"/>
          </a:xfrm>
          <a:prstGeom prst="rect">
            <a:avLst/>
          </a:prstGeom>
        </p:spPr>
      </p:pic>
      <p:sp>
        <p:nvSpPr>
          <p:cNvPr id="6" name="Retângulo 5">
            <a:extLst>
              <a:ext uri="{FF2B5EF4-FFF2-40B4-BE49-F238E27FC236}">
                <a16:creationId xmlns:a16="http://schemas.microsoft.com/office/drawing/2014/main" id="{16CCA4C5-76E2-FC7D-CBE5-47C3ACA65FE0}"/>
              </a:ext>
            </a:extLst>
          </p:cNvPr>
          <p:cNvSpPr/>
          <p:nvPr/>
        </p:nvSpPr>
        <p:spPr>
          <a:xfrm>
            <a:off x="7818783" y="3108594"/>
            <a:ext cx="3657600" cy="9806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00" b="1" dirty="0"/>
              <a:t>Elaborar MER e DER</a:t>
            </a:r>
          </a:p>
          <a:p>
            <a:pPr algn="ctr"/>
            <a:endParaRPr lang="pt-BR" dirty="0"/>
          </a:p>
        </p:txBody>
      </p:sp>
    </p:spTree>
    <p:extLst>
      <p:ext uri="{BB962C8B-B14F-4D97-AF65-F5344CB8AC3E}">
        <p14:creationId xmlns:p14="http://schemas.microsoft.com/office/powerpoint/2010/main" val="335955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b="1" dirty="0"/>
              <a:t>Praticando um pouco</a:t>
            </a:r>
          </a:p>
        </p:txBody>
      </p:sp>
      <p:pic>
        <p:nvPicPr>
          <p:cNvPr id="22" name="Imagem 21">
            <a:extLst>
              <a:ext uri="{FF2B5EF4-FFF2-40B4-BE49-F238E27FC236}">
                <a16:creationId xmlns:a16="http://schemas.microsoft.com/office/drawing/2014/main" id="{1FFF41CF-ECBE-728C-6BA8-728581924915}"/>
              </a:ext>
            </a:extLst>
          </p:cNvPr>
          <p:cNvPicPr>
            <a:picLocks noChangeAspect="1"/>
          </p:cNvPicPr>
          <p:nvPr/>
        </p:nvPicPr>
        <p:blipFill>
          <a:blip r:embed="rId2"/>
          <a:stretch>
            <a:fillRect/>
          </a:stretch>
        </p:blipFill>
        <p:spPr>
          <a:xfrm>
            <a:off x="793710" y="1681149"/>
            <a:ext cx="10318802" cy="4163059"/>
          </a:xfrm>
          <a:prstGeom prst="rect">
            <a:avLst/>
          </a:prstGeom>
        </p:spPr>
      </p:pic>
    </p:spTree>
    <p:extLst>
      <p:ext uri="{BB962C8B-B14F-4D97-AF65-F5344CB8AC3E}">
        <p14:creationId xmlns:p14="http://schemas.microsoft.com/office/powerpoint/2010/main" val="692554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b="1" dirty="0"/>
              <a:t>Praticando um pouco</a:t>
            </a:r>
          </a:p>
        </p:txBody>
      </p:sp>
      <p:pic>
        <p:nvPicPr>
          <p:cNvPr id="3" name="Imagem 2"/>
          <p:cNvPicPr>
            <a:picLocks noChangeAspect="1"/>
          </p:cNvPicPr>
          <p:nvPr/>
        </p:nvPicPr>
        <p:blipFill>
          <a:blip r:embed="rId2"/>
          <a:stretch>
            <a:fillRect/>
          </a:stretch>
        </p:blipFill>
        <p:spPr>
          <a:xfrm>
            <a:off x="396529" y="1458773"/>
            <a:ext cx="8554039" cy="4531209"/>
          </a:xfrm>
          <a:prstGeom prst="rect">
            <a:avLst/>
          </a:prstGeom>
        </p:spPr>
      </p:pic>
    </p:spTree>
    <p:extLst>
      <p:ext uri="{BB962C8B-B14F-4D97-AF65-F5344CB8AC3E}">
        <p14:creationId xmlns:p14="http://schemas.microsoft.com/office/powerpoint/2010/main" val="4168111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b="1" dirty="0"/>
              <a:t>Praticando um pouco</a:t>
            </a:r>
          </a:p>
        </p:txBody>
      </p:sp>
      <p:pic>
        <p:nvPicPr>
          <p:cNvPr id="4" name="Imagem 3"/>
          <p:cNvPicPr>
            <a:picLocks noChangeAspect="1"/>
          </p:cNvPicPr>
          <p:nvPr/>
        </p:nvPicPr>
        <p:blipFill>
          <a:blip r:embed="rId2"/>
          <a:stretch>
            <a:fillRect/>
          </a:stretch>
        </p:blipFill>
        <p:spPr>
          <a:xfrm>
            <a:off x="2101711" y="1475856"/>
            <a:ext cx="7135053" cy="4580243"/>
          </a:xfrm>
          <a:prstGeom prst="rect">
            <a:avLst/>
          </a:prstGeom>
        </p:spPr>
      </p:pic>
    </p:spTree>
    <p:extLst>
      <p:ext uri="{BB962C8B-B14F-4D97-AF65-F5344CB8AC3E}">
        <p14:creationId xmlns:p14="http://schemas.microsoft.com/office/powerpoint/2010/main" val="2145548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DÚVIDAS?</a:t>
            </a:r>
          </a:p>
        </p:txBody>
      </p:sp>
      <p:pic>
        <p:nvPicPr>
          <p:cNvPr id="4" name="Picture 4" descr="http://wordpress.concurseirosolitario.com.br/wp-content/uploads/2015/02/duvid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528" y="1466640"/>
            <a:ext cx="6313140" cy="469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67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fontScale="92500" lnSpcReduction="10000"/>
          </a:bodyPr>
          <a:lstStyle/>
          <a:p>
            <a:pPr algn="just"/>
            <a:r>
              <a:rPr lang="pt-BR" sz="4000" dirty="0"/>
              <a:t>Modelagem de Dados?</a:t>
            </a:r>
          </a:p>
          <a:p>
            <a:pPr lvl="1" algn="just"/>
            <a:r>
              <a:rPr lang="pt-BR" sz="4000" dirty="0"/>
              <a:t>Modelar significa </a:t>
            </a:r>
            <a:r>
              <a:rPr lang="pt-BR" sz="4000" b="1" dirty="0"/>
              <a:t>criar um modelo </a:t>
            </a:r>
            <a:r>
              <a:rPr lang="pt-BR" sz="4000" dirty="0"/>
              <a:t>que represente as características de </a:t>
            </a:r>
            <a:r>
              <a:rPr lang="pt-BR" sz="4000" b="1" dirty="0"/>
              <a:t>funcionamento e comportamento de um objeto </a:t>
            </a:r>
            <a:r>
              <a:rPr lang="pt-BR" sz="4000" dirty="0"/>
              <a:t>qualquer.</a:t>
            </a:r>
          </a:p>
          <a:p>
            <a:pPr lvl="1" algn="just"/>
            <a:r>
              <a:rPr lang="pt-BR" sz="4000" dirty="0"/>
              <a:t>O objetivo da modelagem de dados é garantir que todos os objetos de dados existentes em determinado contexto e requeridos pela aplicação estejam representados com precisão dentro do Banco de Dados.</a:t>
            </a:r>
          </a:p>
          <a:p>
            <a:pPr marL="0" indent="0" algn="just">
              <a:buNone/>
            </a:pPr>
            <a:endParaRPr lang="pt-BR" sz="4000" dirty="0"/>
          </a:p>
        </p:txBody>
      </p:sp>
    </p:spTree>
    <p:extLst>
      <p:ext uri="{BB962C8B-B14F-4D97-AF65-F5344CB8AC3E}">
        <p14:creationId xmlns:p14="http://schemas.microsoft.com/office/powerpoint/2010/main" val="426056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000" dirty="0"/>
              <a:t>O projeto de um novo banco de dados dá-se em três fases, descritas a seguir:</a:t>
            </a:r>
          </a:p>
          <a:p>
            <a:pPr marL="1200150" lvl="1" indent="-742950">
              <a:buFont typeface="+mj-lt"/>
              <a:buAutoNum type="arabicPeriod"/>
            </a:pPr>
            <a:r>
              <a:rPr lang="pt-BR" sz="3600" b="1" dirty="0"/>
              <a:t>Modelagem Conceitual </a:t>
            </a:r>
            <a:r>
              <a:rPr lang="pt-BR" sz="3600" dirty="0"/>
              <a:t>– nesta primeira fase, é construído um modelo conceitual, na forma de um diagrama entidade-relacionamento. Este modelo captura as necessidades da organização em termos de armazenamento de dados de forma independente de implementação.</a:t>
            </a:r>
          </a:p>
        </p:txBody>
      </p:sp>
    </p:spTree>
    <p:extLst>
      <p:ext uri="{BB962C8B-B14F-4D97-AF65-F5344CB8AC3E}">
        <p14:creationId xmlns:p14="http://schemas.microsoft.com/office/powerpoint/2010/main" val="4173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000" dirty="0"/>
              <a:t>O projeto de um novo banco de dados dá-se em três fases, descritas a seguir:</a:t>
            </a:r>
          </a:p>
          <a:p>
            <a:pPr marL="1200150" lvl="1" indent="-742950">
              <a:buFont typeface="+mj-lt"/>
              <a:buAutoNum type="arabicPeriod" startAt="2"/>
            </a:pPr>
            <a:r>
              <a:rPr lang="pt-BR" sz="3600" b="1" dirty="0"/>
              <a:t>Projeto Lógico </a:t>
            </a:r>
            <a:r>
              <a:rPr lang="pt-BR" sz="3600" dirty="0"/>
              <a:t>– a etapa de projeto lógico objetiva transformar o modelo conceitual obtido na primeira fase em um modelo lógico. O modelo lógico define como o banco de dados será implementado em um SGBD específico.</a:t>
            </a:r>
          </a:p>
        </p:txBody>
      </p:sp>
    </p:spTree>
    <p:extLst>
      <p:ext uri="{BB962C8B-B14F-4D97-AF65-F5344CB8AC3E}">
        <p14:creationId xmlns:p14="http://schemas.microsoft.com/office/powerpoint/2010/main" val="386957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BE28-53DF-47A2-AB73-D872D7EE3E0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81D4511-2370-4D7F-B896-565656A50516}"/>
              </a:ext>
            </a:extLst>
          </p:cNvPr>
          <p:cNvSpPr>
            <a:spLocks noGrp="1"/>
          </p:cNvSpPr>
          <p:nvPr>
            <p:ph idx="1"/>
          </p:nvPr>
        </p:nvSpPr>
        <p:spPr>
          <a:xfrm>
            <a:off x="838200" y="1403594"/>
            <a:ext cx="10515600" cy="4351338"/>
          </a:xfrm>
        </p:spPr>
        <p:txBody>
          <a:bodyPr>
            <a:normAutofit/>
          </a:bodyPr>
          <a:lstStyle/>
          <a:p>
            <a:r>
              <a:rPr lang="pt-BR" sz="4000" dirty="0"/>
              <a:t>O projeto de um novo banco de dados dá-se em três fases, descritas a seguir:</a:t>
            </a:r>
          </a:p>
          <a:p>
            <a:pPr marL="1200150" lvl="1" indent="-742950">
              <a:buFont typeface="+mj-lt"/>
              <a:buAutoNum type="arabicPeriod" startAt="3"/>
            </a:pPr>
            <a:r>
              <a:rPr lang="pt-BR" sz="3600" b="1" dirty="0"/>
              <a:t>Projeto Físico </a:t>
            </a:r>
            <a:r>
              <a:rPr lang="pt-BR" sz="3600" dirty="0"/>
              <a:t>– na etapa de projeto físico, o modelo do banco de dados é enriquecido com detalhes que influenciam no desempenho do banco de dados, mas não interfere em sua funcionalidade. O modelo obtido neste passo é o modelo físico do banco de dados. </a:t>
            </a:r>
          </a:p>
        </p:txBody>
      </p:sp>
    </p:spTree>
    <p:extLst>
      <p:ext uri="{BB962C8B-B14F-4D97-AF65-F5344CB8AC3E}">
        <p14:creationId xmlns:p14="http://schemas.microsoft.com/office/powerpoint/2010/main" val="413262600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16004</TotalTime>
  <Words>2485</Words>
  <Application>Microsoft Office PowerPoint</Application>
  <PresentationFormat>Widescreen</PresentationFormat>
  <Paragraphs>160</Paragraphs>
  <Slides>55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55</vt:i4>
      </vt:variant>
    </vt:vector>
  </HeadingPairs>
  <TitlesOfParts>
    <vt:vector size="62" baseType="lpstr">
      <vt:lpstr>Agency FB</vt:lpstr>
      <vt:lpstr>Arial</vt:lpstr>
      <vt:lpstr>Calibri</vt:lpstr>
      <vt:lpstr>Calibri Light</vt:lpstr>
      <vt:lpstr>Roboto</vt:lpstr>
      <vt:lpstr>Rockwell</vt:lpstr>
      <vt:lpstr>Tema do Office</vt:lpstr>
      <vt:lpstr>BANCO DE DADOS</vt:lpstr>
      <vt:lpstr>TEMA DA AULA</vt:lpstr>
      <vt:lpstr>Introdução</vt:lpstr>
      <vt:lpstr>Introdução</vt:lpstr>
      <vt:lpstr>Introdução</vt:lpstr>
      <vt:lpstr>Introdução</vt:lpstr>
      <vt:lpstr>Introdução</vt:lpstr>
      <vt:lpstr>Introdução</vt:lpstr>
      <vt:lpstr>Introdução</vt:lpstr>
      <vt:lpstr>PROJETO DE BD</vt:lpstr>
      <vt:lpstr>PROJETO DE BD</vt:lpstr>
      <vt:lpstr>LEVANTAMENTO DE REQUISITOS</vt:lpstr>
      <vt:lpstr>LEVANTAMENTO DE REQUISITOS</vt:lpstr>
      <vt:lpstr>PROJETO CONCEITUAL</vt:lpstr>
      <vt:lpstr>PROJETO CONCEITUAL</vt:lpstr>
      <vt:lpstr>PROJETO CONCEITUAL</vt:lpstr>
      <vt:lpstr>PROJETO CONCEITUAL</vt:lpstr>
      <vt:lpstr>PROJETO LÓGICO</vt:lpstr>
      <vt:lpstr>PROJETO LÓGICO</vt:lpstr>
      <vt:lpstr>PROJETO LÓGICO</vt:lpstr>
      <vt:lpstr>PROJETO LÓGICO</vt:lpstr>
      <vt:lpstr>PROJETO LÓGICO</vt:lpstr>
      <vt:lpstr>PROJETO FÍSICO</vt:lpstr>
      <vt:lpstr>PROJETO FÍSICO</vt:lpstr>
      <vt:lpstr>Resumindo...</vt:lpstr>
      <vt:lpstr>Apresentação do PowerPoint</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Modelagem Conceitual</vt:lpstr>
      <vt:lpstr>Praticando um pouco</vt:lpstr>
      <vt:lpstr>Praticando um pouco</vt:lpstr>
      <vt:lpstr>Praticando um pouco</vt:lpstr>
      <vt:lpstr>Praticando um pouco</vt:lpstr>
      <vt:lpstr>Praticando um pouco</vt:lpstr>
      <vt:lpstr>Praticando um pouco</vt:lpstr>
      <vt:lpstr>Praticando um pouco</vt:lpstr>
      <vt:lpstr>Praticando um pouco</vt:lpstr>
      <vt:lpstr>Praticando um pouco</vt:lpstr>
      <vt:lpstr>DÚVIDAS?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de Serviços de T.I</dc:title>
  <dc:creator>Odecilia Barreira</dc:creator>
  <cp:lastModifiedBy>Danielle Christina Costa Amorim</cp:lastModifiedBy>
  <cp:revision>251</cp:revision>
  <cp:lastPrinted>2022-02-25T23:06:19Z</cp:lastPrinted>
  <dcterms:created xsi:type="dcterms:W3CDTF">2020-02-04T01:56:43Z</dcterms:created>
  <dcterms:modified xsi:type="dcterms:W3CDTF">2024-03-13T13:40:42Z</dcterms:modified>
</cp:coreProperties>
</file>