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60" r:id="rId4"/>
    <p:sldId id="261" r:id="rId5"/>
    <p:sldId id="272" r:id="rId6"/>
    <p:sldId id="266" r:id="rId7"/>
    <p:sldId id="273" r:id="rId8"/>
    <p:sldId id="275" r:id="rId9"/>
    <p:sldId id="276" r:id="rId10"/>
    <p:sldId id="277" r:id="rId11"/>
    <p:sldId id="27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9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86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51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2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24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86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84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04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97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E7DDDB-0E91-4597-8EC0-B79059CA80C6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03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DDB-0E91-4597-8EC0-B79059CA80C6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4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E7DDDB-0E91-4597-8EC0-B79059CA80C6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744E56-4520-436B-97A5-98D35EF2B98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88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FF25D12-EAD7-9F1B-F5D0-EFBF58A2A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3565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EA8BA5-8F1B-C779-0B09-655746011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609" y="3613355"/>
            <a:ext cx="10358927" cy="126836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pt-BR" sz="5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Redes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C595DD7-0724-52A9-3354-C0B7F18AB1B5}"/>
              </a:ext>
            </a:extLst>
          </p:cNvPr>
          <p:cNvSpPr/>
          <p:nvPr/>
        </p:nvSpPr>
        <p:spPr>
          <a:xfrm>
            <a:off x="4783480" y="5142081"/>
            <a:ext cx="344966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Prof.: Boanerges Teixeira</a:t>
            </a:r>
          </a:p>
        </p:txBody>
      </p:sp>
    </p:spTree>
    <p:extLst>
      <p:ext uri="{BB962C8B-B14F-4D97-AF65-F5344CB8AC3E}">
        <p14:creationId xmlns:p14="http://schemas.microsoft.com/office/powerpoint/2010/main" val="10011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63CFD-A697-3C3C-E709-80C283E5F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75512-35AC-E173-4B7B-25FD46EF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Definições Importantes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83D5C8-C2B1-CC97-9086-0A98D5FDBC0F}"/>
              </a:ext>
            </a:extLst>
          </p:cNvPr>
          <p:cNvSpPr txBox="1"/>
          <p:nvPr/>
        </p:nvSpPr>
        <p:spPr>
          <a:xfrm>
            <a:off x="463100" y="1737360"/>
            <a:ext cx="609845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14. NAT (Network </a:t>
            </a:r>
            <a:r>
              <a:rPr lang="pt-BR" b="1" dirty="0" err="1"/>
              <a:t>Address</a:t>
            </a:r>
            <a:r>
              <a:rPr lang="pt-BR" b="1" dirty="0"/>
              <a:t> </a:t>
            </a:r>
            <a:r>
              <a:rPr lang="pt-BR" b="1" dirty="0" err="1"/>
              <a:t>Translation</a:t>
            </a:r>
            <a:r>
              <a:rPr lang="pt-BR" b="1" dirty="0"/>
              <a:t>)</a:t>
            </a:r>
          </a:p>
          <a:p>
            <a:pPr>
              <a:buNone/>
            </a:pPr>
            <a:r>
              <a:rPr lang="pt-BR" sz="1600" dirty="0"/>
              <a:t>Tradução de endereços IP privados para um único IP público, usada em roteadores.</a:t>
            </a:r>
          </a:p>
          <a:p>
            <a:pPr>
              <a:buNone/>
            </a:pPr>
            <a:r>
              <a:rPr lang="pt-BR" b="1" dirty="0"/>
              <a:t>15. VPN (Virtual Private Network)</a:t>
            </a:r>
          </a:p>
          <a:p>
            <a:pPr>
              <a:buNone/>
            </a:pPr>
            <a:r>
              <a:rPr lang="pt-BR" sz="1600" dirty="0"/>
              <a:t>Cria um túnel seguro para acesso remoto à rede.</a:t>
            </a:r>
          </a:p>
          <a:p>
            <a:pPr>
              <a:buNone/>
            </a:pPr>
            <a:r>
              <a:rPr lang="pt-BR" b="1" dirty="0"/>
              <a:t>16. Firewall</a:t>
            </a:r>
          </a:p>
          <a:p>
            <a:pPr>
              <a:buNone/>
            </a:pPr>
            <a:r>
              <a:rPr lang="pt-BR" sz="1600" dirty="0"/>
              <a:t>Sistema que filtra tráfego de rede para bloquear acessos não autorizados.</a:t>
            </a:r>
          </a:p>
          <a:p>
            <a:pPr>
              <a:buNone/>
            </a:pPr>
            <a:r>
              <a:rPr lang="pt-BR" b="1" dirty="0"/>
              <a:t>17. Ping</a:t>
            </a:r>
          </a:p>
          <a:p>
            <a:pPr>
              <a:buNone/>
            </a:pPr>
            <a:r>
              <a:rPr lang="pt-BR" sz="1600" dirty="0"/>
              <a:t>Teste de conectividade que mede o tempo de resposta entre dispositivos.</a:t>
            </a:r>
          </a:p>
          <a:p>
            <a:pPr>
              <a:buNone/>
            </a:pPr>
            <a:r>
              <a:rPr lang="pt-BR" b="1" dirty="0"/>
              <a:t>18. Latência</a:t>
            </a:r>
          </a:p>
          <a:p>
            <a:pPr>
              <a:buNone/>
            </a:pPr>
            <a:r>
              <a:rPr lang="pt-BR" sz="1600" dirty="0"/>
              <a:t>Tempo que um pacote leva para viajar de um ponto a outro na rede.</a:t>
            </a:r>
          </a:p>
          <a:p>
            <a:pPr>
              <a:buNone/>
            </a:pPr>
            <a:r>
              <a:rPr lang="pt-BR" b="1" dirty="0"/>
              <a:t>19. </a:t>
            </a:r>
            <a:r>
              <a:rPr lang="pt-BR" b="1" dirty="0" err="1"/>
              <a:t>Packet</a:t>
            </a:r>
            <a:r>
              <a:rPr lang="pt-BR" b="1" dirty="0"/>
              <a:t> (Pacote)</a:t>
            </a:r>
          </a:p>
          <a:p>
            <a:pPr>
              <a:buNone/>
            </a:pPr>
            <a:r>
              <a:rPr lang="pt-BR" sz="1600" dirty="0"/>
              <a:t>Unidade de dados transmitida pela rede.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1DB157-68F1-0383-C462-A9008938999D}"/>
              </a:ext>
            </a:extLst>
          </p:cNvPr>
          <p:cNvSpPr txBox="1"/>
          <p:nvPr/>
        </p:nvSpPr>
        <p:spPr>
          <a:xfrm>
            <a:off x="6706829" y="1737360"/>
            <a:ext cx="60984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20. </a:t>
            </a:r>
            <a:r>
              <a:rPr lang="pt-BR" b="1" dirty="0" err="1"/>
              <a:t>Handshake</a:t>
            </a:r>
            <a:r>
              <a:rPr lang="pt-BR" b="1" dirty="0"/>
              <a:t> (Aperto de Mãos)</a:t>
            </a:r>
          </a:p>
          <a:p>
            <a:r>
              <a:rPr lang="pt-BR" sz="1600" dirty="0"/>
              <a:t>Processo de negociação entre dois dispositivos antes de </a:t>
            </a:r>
          </a:p>
          <a:p>
            <a:r>
              <a:rPr lang="pt-BR" sz="1600" dirty="0"/>
              <a:t>estabelecer comunicação. </a:t>
            </a:r>
          </a:p>
          <a:p>
            <a:r>
              <a:rPr lang="pt-BR" sz="1600" dirty="0"/>
              <a:t>Exemplo: </a:t>
            </a:r>
            <a:r>
              <a:rPr lang="pt-BR" sz="1600" b="1" dirty="0"/>
              <a:t>SYN → SYN-ACK → ACK</a:t>
            </a:r>
            <a:r>
              <a:rPr lang="pt-BR" sz="1600" dirty="0"/>
              <a:t> no TCP.</a:t>
            </a:r>
          </a:p>
          <a:p>
            <a:endParaRPr lang="pt-BR" sz="1600" dirty="0"/>
          </a:p>
          <a:p>
            <a:r>
              <a:rPr lang="pt-BR" sz="1600" b="1" dirty="0"/>
              <a:t>21. Multiplexação</a:t>
            </a:r>
          </a:p>
          <a:p>
            <a:pPr algn="just"/>
            <a:r>
              <a:rPr lang="pt-BR" sz="1600" dirty="0"/>
              <a:t>Multiplexação é uma técnica usada em redes de comunicação</a:t>
            </a:r>
          </a:p>
          <a:p>
            <a:pPr algn="just"/>
            <a:r>
              <a:rPr lang="pt-BR" sz="1600" dirty="0"/>
              <a:t>para transmitir </a:t>
            </a:r>
            <a:r>
              <a:rPr lang="pt-BR" sz="1600" b="1" dirty="0"/>
              <a:t>múltiplos sinais ou fluxos de dados </a:t>
            </a:r>
          </a:p>
          <a:p>
            <a:pPr algn="just"/>
            <a:r>
              <a:rPr lang="pt-BR" sz="1600" b="1" dirty="0"/>
              <a:t>simultaneamente</a:t>
            </a:r>
            <a:r>
              <a:rPr lang="pt-BR" sz="1600" dirty="0"/>
              <a:t> em um único meio físico ou lógico. </a:t>
            </a:r>
          </a:p>
          <a:p>
            <a:pPr algn="just"/>
            <a:r>
              <a:rPr lang="pt-BR" sz="1600" dirty="0"/>
              <a:t>O objetivo é </a:t>
            </a:r>
            <a:r>
              <a:rPr lang="pt-BR" sz="1600" b="1" dirty="0"/>
              <a:t>otimizar o uso da largura de banda</a:t>
            </a:r>
            <a:r>
              <a:rPr lang="pt-BR" sz="1600" dirty="0"/>
              <a:t> disponível.</a:t>
            </a:r>
          </a:p>
        </p:txBody>
      </p:sp>
    </p:spTree>
    <p:extLst>
      <p:ext uri="{BB962C8B-B14F-4D97-AF65-F5344CB8AC3E}">
        <p14:creationId xmlns:p14="http://schemas.microsoft.com/office/powerpoint/2010/main" val="2179513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3471B-FD6B-4CDC-A20A-8989CF9F2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9C203-F802-E008-7112-DC8E2700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Atividade Prática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F943E96-F9EA-B577-53D7-681A13FE7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906636"/>
            <a:ext cx="11233354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Capturando Pacotes TCP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Abra 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Wireshark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Escolha a interface de rede.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Filtro de captura: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tcp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Acesse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http://example.com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Identifique pacotes SYN, ACK, FIN.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Clique com o botão direito em um pacote e selecione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 TCP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Capturando Pacotes UDP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Mude o filtro para: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udp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nslookup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google.com 8.8.8.8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 pacotes DNS (UDP porta 53).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Comparação entre TCP e UDP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Identificar retransmissões no TCP.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Notar a ausência de garantia no UDP.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161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313BA2EE-2FCE-7853-ABED-41983661AE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3270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3F225A-B174-3E36-E1B4-C94A4F0A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260" y="1237251"/>
            <a:ext cx="10058400" cy="145075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“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"Na rede da vida, quem não se adapta ao protocolo, fica desconectado. O importante é continuar sempre ajustando os pacotes e avançando para o próximo destino! </a:t>
            </a:r>
            <a:r>
              <a:rPr lang="pt-BR" sz="20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”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38038A-7E39-84E9-5552-A72D542229C8}"/>
              </a:ext>
            </a:extLst>
          </p:cNvPr>
          <p:cNvSpPr txBox="1"/>
          <p:nvPr/>
        </p:nvSpPr>
        <p:spPr>
          <a:xfrm>
            <a:off x="1274260" y="305966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Anônimo</a:t>
            </a:r>
          </a:p>
        </p:txBody>
      </p:sp>
    </p:spTree>
    <p:extLst>
      <p:ext uri="{BB962C8B-B14F-4D97-AF65-F5344CB8AC3E}">
        <p14:creationId xmlns:p14="http://schemas.microsoft.com/office/powerpoint/2010/main" val="426055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F225A-B174-3E36-E1B4-C94A4F0A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b="1" dirty="0">
                <a:solidFill>
                  <a:schemeClr val="tx1"/>
                </a:solidFill>
                <a:latin typeface="Arial" panose="020B0604020202020204" pitchFamily="34" charset="0"/>
              </a:rPr>
              <a:t>1. Protocolos de Aplicação da Internet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520240-D183-B3FD-C7FA-B2102349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739305"/>
            <a:ext cx="991976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1.1 HTTP, FTP e TELNET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HTTP (Hypertext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Transfer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Protocol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Utilizado para comunicação na web.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Baseado no modelo cliente-servidor.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Funciona na porta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80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(ou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443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HTTPS, versão segura).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Métodos principais: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(requisição de dados),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(envio de dados),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DELETE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 outros.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Exemplo prático: Acesso a sites via navegador e comunicação entre APIs.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Ferramentas para teste: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curl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Postman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Wireshark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FTP (File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Transfer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Protocol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Protocolo para transferência de arquivos.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Utiliza duas portas: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21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(controle) 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(transferência de dados).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Modos de operação: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Ativo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Passivo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Ferramentas: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FileZilla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WinSCP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ftp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via terminal.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TELNET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Protocolo de acesso remoto.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Funciona na porta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23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Sem criptografia, tornando-o inseguro.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Substituído por SSH 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Secure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Shell).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Teste prático: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telnet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[IP_DO_SERVIDOR].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75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F225A-B174-3E36-E1B4-C94A4F0A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48" y="1091381"/>
            <a:ext cx="10058400" cy="527992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1. Protocolos de Aplicação da Internet</a:t>
            </a:r>
            <a:endParaRPr lang="pt-BR" sz="3000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5FE701-98F3-6566-C729-40E46FE937C4}"/>
              </a:ext>
            </a:extLst>
          </p:cNvPr>
          <p:cNvSpPr txBox="1"/>
          <p:nvPr/>
        </p:nvSpPr>
        <p:spPr>
          <a:xfrm>
            <a:off x="1392248" y="1966477"/>
            <a:ext cx="902970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1.2 Serviço de Correio Eletrônico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SMTP (</a:t>
            </a:r>
            <a:r>
              <a:rPr lang="pt-BR" sz="1600" b="1" dirty="0" err="1"/>
              <a:t>Simple</a:t>
            </a:r>
            <a:r>
              <a:rPr lang="pt-BR" sz="1600" b="1" dirty="0"/>
              <a:t> Mail </a:t>
            </a:r>
            <a:r>
              <a:rPr lang="pt-BR" sz="1600" b="1" dirty="0" err="1"/>
              <a:t>Transfer</a:t>
            </a:r>
            <a:r>
              <a:rPr lang="pt-BR" sz="1600" b="1" dirty="0"/>
              <a:t> </a:t>
            </a:r>
            <a:r>
              <a:rPr lang="pt-BR" sz="1600" b="1" dirty="0" err="1"/>
              <a:t>Protocol</a:t>
            </a:r>
            <a:r>
              <a:rPr lang="pt-BR" sz="1600" b="1" dirty="0"/>
              <a:t>)</a:t>
            </a:r>
            <a:r>
              <a:rPr lang="pt-BR" sz="1600" dirty="0"/>
              <a:t>: Envio de e-mails.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Porta </a:t>
            </a:r>
            <a:r>
              <a:rPr lang="pt-BR" sz="1600" b="1" dirty="0"/>
              <a:t>25</a:t>
            </a:r>
            <a:r>
              <a:rPr lang="pt-BR" sz="1600" dirty="0"/>
              <a:t> (ou </a:t>
            </a:r>
            <a:r>
              <a:rPr lang="pt-BR" sz="1600" b="1" dirty="0"/>
              <a:t>587</a:t>
            </a:r>
            <a:r>
              <a:rPr lang="pt-BR" sz="1600" dirty="0"/>
              <a:t> para conexões seguras, com STARTTLS).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Responsável pela comunicação entre servidores de e-mail.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Exemplo prático: Configuração de servidores SMTP (Gmail, Outlook).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POP3 (Post Office </a:t>
            </a:r>
            <a:r>
              <a:rPr lang="pt-BR" sz="1600" b="1" dirty="0" err="1"/>
              <a:t>Protocol</a:t>
            </a:r>
            <a:r>
              <a:rPr lang="pt-BR" sz="1600" b="1" dirty="0"/>
              <a:t> v3)</a:t>
            </a:r>
            <a:r>
              <a:rPr lang="pt-BR" sz="1600" dirty="0"/>
              <a:t>: Protocolo para recebimento de e-mails.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Porta </a:t>
            </a:r>
            <a:r>
              <a:rPr lang="pt-BR" sz="1600" b="1" dirty="0"/>
              <a:t>110</a:t>
            </a:r>
            <a:r>
              <a:rPr lang="pt-BR" sz="1600" dirty="0"/>
              <a:t> (ou </a:t>
            </a:r>
            <a:r>
              <a:rPr lang="pt-BR" sz="1600" b="1" dirty="0"/>
              <a:t>995</a:t>
            </a:r>
            <a:r>
              <a:rPr lang="pt-BR" sz="1600" dirty="0"/>
              <a:t> para conexões seguras).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Baixa as mensagens para o cliente e as remove do servidor.</a:t>
            </a:r>
          </a:p>
          <a:p>
            <a:pPr lvl="1"/>
            <a:endParaRPr lang="pt-B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IMAP (Internet </a:t>
            </a:r>
            <a:r>
              <a:rPr lang="pt-BR" sz="1600" b="1" dirty="0" err="1"/>
              <a:t>Message</a:t>
            </a:r>
            <a:r>
              <a:rPr lang="pt-BR" sz="1600" b="1" dirty="0"/>
              <a:t> Access </a:t>
            </a:r>
            <a:r>
              <a:rPr lang="pt-BR" sz="1600" b="1" dirty="0" err="1"/>
              <a:t>Protocol</a:t>
            </a:r>
            <a:r>
              <a:rPr lang="pt-BR" sz="1600" b="1" dirty="0"/>
              <a:t>)</a:t>
            </a:r>
            <a:r>
              <a:rPr lang="pt-BR" sz="1600" dirty="0"/>
              <a:t>: Acesso remoto a e-mails.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Porta </a:t>
            </a:r>
            <a:r>
              <a:rPr lang="pt-BR" sz="1600" b="1" dirty="0"/>
              <a:t>143</a:t>
            </a:r>
            <a:r>
              <a:rPr lang="pt-BR" sz="1600" dirty="0"/>
              <a:t> (ou </a:t>
            </a:r>
            <a:r>
              <a:rPr lang="pt-BR" sz="1600" b="1" dirty="0"/>
              <a:t>993</a:t>
            </a:r>
            <a:r>
              <a:rPr lang="pt-BR" sz="1600" dirty="0"/>
              <a:t> para conexões seguras).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Permite gerenciar mensagens diretamente no servidor.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Ideal para múltiplos dispositivos.</a:t>
            </a:r>
          </a:p>
        </p:txBody>
      </p:sp>
    </p:spTree>
    <p:extLst>
      <p:ext uri="{BB962C8B-B14F-4D97-AF65-F5344CB8AC3E}">
        <p14:creationId xmlns:p14="http://schemas.microsoft.com/office/powerpoint/2010/main" val="3711746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F225A-B174-3E36-E1B4-C94A4F0A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89871"/>
            <a:ext cx="9798828" cy="647489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1. Protocolos de Aplicação da Internet</a:t>
            </a:r>
            <a:endParaRPr lang="pt-BR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A92E04-F35C-502E-1C70-46FDF1FE7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972843"/>
            <a:ext cx="12693445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1.3 DNS, DHCP e SNMP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DNS (Domain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Name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System)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Converte nomes de domínio em endereços IP.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Porta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53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(UDP/TCP).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Tipos de registros: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AAAA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CNAME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MX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TXT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Ferramenta prática: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nslookup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dig.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DHCP (Dynamic Host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Configuration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Protocol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Atribuição dinâmica de endereços IP.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Porta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67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(servidor) 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68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(cliente).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Processo de leasing de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IPs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Teste prático: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ipconfig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renew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ou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dhclient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SNMP (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Simple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Network Management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Protocol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Monitoramento de dispositivos de rede.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Porta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161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(consulta) 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162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traps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Ferramentas: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snmpwalk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Zabbix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PRTG.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4304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8912-E715-E2FA-7A00-0D86A4575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AB592-6619-9C06-BD57-630E0CE7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89871"/>
            <a:ext cx="9798828" cy="647489"/>
          </a:xfrm>
        </p:spPr>
        <p:txBody>
          <a:bodyPr>
            <a:normAutofit/>
          </a:bodyPr>
          <a:lstStyle/>
          <a:p>
            <a:r>
              <a:rPr lang="pt-BR" altLang="pt-BR" sz="3200" b="1" dirty="0">
                <a:solidFill>
                  <a:schemeClr val="tx1"/>
                </a:solidFill>
                <a:latin typeface="Arial" panose="020B0604020202020204" pitchFamily="34" charset="0"/>
              </a:rPr>
              <a:t>1. Protocolos de Aplicação da Internet</a:t>
            </a:r>
            <a:endParaRPr lang="pt-BR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8A6E07-5C6F-043F-52F7-74C36DE06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89262"/>
            <a:ext cx="1269344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1.4 Monitoramento de Protocolos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Wireshark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Captura e análise de tráfego de rede.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Exemplos práticos de captura de pacotes HTTP, DNS, SMTP.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Imagem 10" descr="Interface gráfica do usuário, Aplicativo, Tabela&#10;&#10;O conteúdo gerado por IA pode estar incorreto.">
            <a:extLst>
              <a:ext uri="{FF2B5EF4-FFF2-40B4-BE49-F238E27FC236}">
                <a16:creationId xmlns:a16="http://schemas.microsoft.com/office/drawing/2014/main" id="{906FC8A0-3518-52EB-C39A-345509A1E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4" y="2713702"/>
            <a:ext cx="6552824" cy="34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80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F225A-B174-3E36-E1B4-C94A4F0A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Protocolos de Transporte da Internet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E993D1-C59C-4ED4-1CCB-3F9CA86BC1DA}"/>
              </a:ext>
            </a:extLst>
          </p:cNvPr>
          <p:cNvSpPr txBox="1"/>
          <p:nvPr/>
        </p:nvSpPr>
        <p:spPr>
          <a:xfrm>
            <a:off x="1097280" y="1956138"/>
            <a:ext cx="609845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2.1 Serviços da Camada de Transporte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Camada responsável por comunicação fim a fim.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Dois protocolos principais: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/>
              <a:t>TCP (</a:t>
            </a:r>
            <a:r>
              <a:rPr lang="pt-BR" sz="1600" b="1" dirty="0" err="1"/>
              <a:t>Transmission</a:t>
            </a:r>
            <a:r>
              <a:rPr lang="pt-BR" sz="1600" b="1" dirty="0"/>
              <a:t> </a:t>
            </a:r>
            <a:r>
              <a:rPr lang="pt-BR" sz="1600" b="1" dirty="0" err="1"/>
              <a:t>Control</a:t>
            </a:r>
            <a:r>
              <a:rPr lang="pt-BR" sz="1600" b="1" dirty="0"/>
              <a:t> </a:t>
            </a:r>
            <a:r>
              <a:rPr lang="pt-BR" sz="1600" b="1" dirty="0" err="1"/>
              <a:t>Protocol</a:t>
            </a:r>
            <a:r>
              <a:rPr lang="pt-BR" sz="1600" b="1" dirty="0"/>
              <a:t>)</a:t>
            </a:r>
            <a:r>
              <a:rPr lang="pt-BR" sz="1600" dirty="0"/>
              <a:t>: Confiável, orientado à conexão.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/>
              <a:t>UDP (User </a:t>
            </a:r>
            <a:r>
              <a:rPr lang="pt-BR" sz="1600" b="1" dirty="0" err="1"/>
              <a:t>Datagram</a:t>
            </a:r>
            <a:r>
              <a:rPr lang="pt-BR" sz="1600" b="1" dirty="0"/>
              <a:t> </a:t>
            </a:r>
            <a:r>
              <a:rPr lang="pt-BR" sz="1600" b="1" dirty="0" err="1"/>
              <a:t>Protocol</a:t>
            </a:r>
            <a:r>
              <a:rPr lang="pt-BR" sz="1600" b="1" dirty="0"/>
              <a:t>)</a:t>
            </a:r>
            <a:r>
              <a:rPr lang="pt-BR" sz="1600" dirty="0"/>
              <a:t>: Não confiável, sem controle de erro.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41A3901-9B8A-A482-E218-E3126BAC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759290"/>
            <a:ext cx="31469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2.2 Diferenças Entre TCP e UDP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9804FBEC-67B0-0278-ECD2-12749E75F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54931"/>
              </p:ext>
            </p:extLst>
          </p:nvPr>
        </p:nvGraphicFramePr>
        <p:xfrm>
          <a:off x="2062480" y="4146293"/>
          <a:ext cx="8127999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72130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28717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91613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Característica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UDP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93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Confiabilidade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Sim (confirmação de pacotes)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06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Controle de fluxo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43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Exemplo de 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Web, E-mail, Transferência de Arquivos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Streaming, Jogos Online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28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Protocolo de Conexão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68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890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DCBEC-0B63-9D05-5919-4C5A04EB0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85B21-6589-C184-3CA3-4C4476A6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Protocolos de Transporte da Internet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B17A3F-8DFD-5A8C-0FBD-4D1A8E754773}"/>
              </a:ext>
            </a:extLst>
          </p:cNvPr>
          <p:cNvSpPr txBox="1"/>
          <p:nvPr/>
        </p:nvSpPr>
        <p:spPr>
          <a:xfrm>
            <a:off x="669576" y="2177364"/>
            <a:ext cx="609845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2.3 Transferência de Dados Fim a Fim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TCP</a:t>
            </a:r>
            <a:r>
              <a:rPr lang="pt-BR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Três etapas do </a:t>
            </a:r>
            <a:r>
              <a:rPr lang="pt-BR" sz="1600" dirty="0" err="1"/>
              <a:t>handshake</a:t>
            </a:r>
            <a:r>
              <a:rPr lang="pt-BR" sz="1600" dirty="0"/>
              <a:t>: </a:t>
            </a:r>
            <a:r>
              <a:rPr lang="pt-BR" sz="1600" b="1" dirty="0"/>
              <a:t>SYN → SYN-ACK → ACK</a:t>
            </a:r>
            <a:r>
              <a:rPr lang="pt-B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Controle de fluxo via </a:t>
            </a:r>
            <a:r>
              <a:rPr lang="pt-BR" sz="1600" b="1" dirty="0"/>
              <a:t>janela deslizante</a:t>
            </a:r>
            <a:r>
              <a:rPr lang="pt-B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Reenvio de pacotes perdidos (retransmissão).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UDP</a:t>
            </a:r>
            <a:r>
              <a:rPr lang="pt-BR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Sem verificação de entrega.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Ideal para voz, vídeo e jogos online.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D0F0F4-896D-4A87-37AF-2E1868D353E5}"/>
              </a:ext>
            </a:extLst>
          </p:cNvPr>
          <p:cNvSpPr txBox="1"/>
          <p:nvPr/>
        </p:nvSpPr>
        <p:spPr>
          <a:xfrm>
            <a:off x="5890506" y="2177364"/>
            <a:ext cx="6098458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2.4 Pacote SYN (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Synchronize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que é?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é o primeiro pacote no processo de estabelecimento de conexão TCP. Ele é enviado pelo cliente para o servidor solicitando a abertura de uma conexão.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Função: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 a intenção de iniciar uma conexão.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 um número de sequência inicial 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para controle dos pacotes transmitidos.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Onde ver no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Wireshark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Filtro: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tcp.flags.syn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== 1 &amp;&amp;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tcp.flags.ack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== 0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Wireshark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aparece como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[SYN]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 campo “Info”.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49939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86E28-40A0-43F8-EA9B-16A8726DC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2E708-C6AA-C4F8-2A1D-1D6235D1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Protocolos de Transporte da Internet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D0B18C-FF08-9D9F-178F-F480BBB78667}"/>
              </a:ext>
            </a:extLst>
          </p:cNvPr>
          <p:cNvSpPr txBox="1"/>
          <p:nvPr/>
        </p:nvSpPr>
        <p:spPr>
          <a:xfrm>
            <a:off x="1097280" y="2038864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2.5 Pacote ACK (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Acknowledge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que é?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ACK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finaliza 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handshake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três vias (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SYN → SYN-ACK → ACK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Função: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Confirma o recebimento do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SYN-ACK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 servidor.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Após esse pacote, a comunicação TCP está estabelecida.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Onde ver no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Wireshark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Filtro: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tcp.flags.ack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== 1 &amp;&amp;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tcp.flags.syn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== 0 &amp;&amp;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tcp.flags.fin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== 0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Wireshark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aparece como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[ACK]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16D26A-08DE-6E3A-5F37-5F8E5CB4FB45}"/>
              </a:ext>
            </a:extLst>
          </p:cNvPr>
          <p:cNvSpPr txBox="1"/>
          <p:nvPr/>
        </p:nvSpPr>
        <p:spPr>
          <a:xfrm>
            <a:off x="7055628" y="2038864"/>
            <a:ext cx="4610346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2.6 Pacote FIN (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Finish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que é?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é enviado quando uma das partes deseja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encerrar a conexão TCP.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Função: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 que nenhum outro dado será enviado.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outra parte deve confirmar o encerramento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 um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ACK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Onde ver no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Wireshark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Filtro: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tcp.flags.fin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== 1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Wireshark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aparece como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[FIN]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41239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95878-9257-21AE-D3A0-C299DCF61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B5BC1-69ED-F093-1474-84717CCB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Definições Importantes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DE8E29-E91D-EFDF-E083-0F9EB1DA4896}"/>
              </a:ext>
            </a:extLst>
          </p:cNvPr>
          <p:cNvSpPr txBox="1"/>
          <p:nvPr/>
        </p:nvSpPr>
        <p:spPr>
          <a:xfrm>
            <a:off x="463100" y="1737360"/>
            <a:ext cx="609845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1. Protocolo</a:t>
            </a:r>
          </a:p>
          <a:p>
            <a:pPr>
              <a:buNone/>
            </a:pPr>
            <a:r>
              <a:rPr lang="pt-BR" sz="1600" dirty="0"/>
              <a:t>Conjunto de regras que define como dispositivos de rede se comunicam. Exemplo: HTTP, TCP, UDP.</a:t>
            </a:r>
          </a:p>
          <a:p>
            <a:pPr>
              <a:buNone/>
            </a:pPr>
            <a:r>
              <a:rPr lang="pt-BR" b="1" dirty="0"/>
              <a:t>2. TCP (</a:t>
            </a:r>
            <a:r>
              <a:rPr lang="pt-BR" b="1" dirty="0" err="1"/>
              <a:t>Transmission</a:t>
            </a:r>
            <a:r>
              <a:rPr lang="pt-BR" b="1" dirty="0"/>
              <a:t> </a:t>
            </a:r>
            <a:r>
              <a:rPr lang="pt-BR" b="1" dirty="0" err="1"/>
              <a:t>Control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)</a:t>
            </a:r>
          </a:p>
          <a:p>
            <a:pPr>
              <a:buNone/>
            </a:pPr>
            <a:r>
              <a:rPr lang="pt-BR" sz="1600" dirty="0"/>
              <a:t>Protocolo confiável, orientado à conexão, que garante entrega ordenada e sem erros.</a:t>
            </a:r>
          </a:p>
          <a:p>
            <a:pPr>
              <a:buNone/>
            </a:pPr>
            <a:r>
              <a:rPr lang="pt-BR" b="1" dirty="0"/>
              <a:t>3. UDP (User </a:t>
            </a:r>
            <a:r>
              <a:rPr lang="pt-BR" b="1" dirty="0" err="1"/>
              <a:t>Datagram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)</a:t>
            </a:r>
          </a:p>
          <a:p>
            <a:pPr>
              <a:buNone/>
            </a:pPr>
            <a:r>
              <a:rPr lang="pt-BR" sz="1600" dirty="0"/>
              <a:t>Protocolo rápido, sem conexão, que não garante entrega nem </a:t>
            </a:r>
          </a:p>
          <a:p>
            <a:pPr>
              <a:buNone/>
            </a:pPr>
            <a:r>
              <a:rPr lang="pt-BR" sz="1600" dirty="0"/>
              <a:t>ordem dos pacotes. Usado em streaming e jogos.</a:t>
            </a:r>
          </a:p>
          <a:p>
            <a:pPr>
              <a:buNone/>
            </a:pPr>
            <a:r>
              <a:rPr lang="pt-BR" b="1" dirty="0"/>
              <a:t>4. IP (Internet </a:t>
            </a:r>
            <a:r>
              <a:rPr lang="pt-BR" b="1" dirty="0" err="1"/>
              <a:t>Protocol</a:t>
            </a:r>
            <a:r>
              <a:rPr lang="pt-BR" b="1" dirty="0"/>
              <a:t>)</a:t>
            </a:r>
          </a:p>
          <a:p>
            <a:pPr>
              <a:buNone/>
            </a:pPr>
            <a:r>
              <a:rPr lang="pt-BR" sz="1600" dirty="0"/>
              <a:t>Identifica dispositivos na rede e roteia pacotes de dados entre eles. Exemplo: IPv4, IPv6.</a:t>
            </a:r>
          </a:p>
          <a:p>
            <a:pPr>
              <a:buNone/>
            </a:pPr>
            <a:r>
              <a:rPr lang="pt-BR" b="1" dirty="0"/>
              <a:t>5. Porta</a:t>
            </a:r>
          </a:p>
          <a:p>
            <a:pPr>
              <a:buNone/>
            </a:pPr>
            <a:r>
              <a:rPr lang="pt-BR" sz="1600" dirty="0"/>
              <a:t>Número que identifica um serviço dentro de um dispositivo. </a:t>
            </a:r>
          </a:p>
          <a:p>
            <a:pPr>
              <a:buNone/>
            </a:pPr>
            <a:r>
              <a:rPr lang="pt-BR" sz="1600" dirty="0"/>
              <a:t>Exemplo: HTTP usa a porta </a:t>
            </a:r>
            <a:r>
              <a:rPr lang="pt-BR" sz="1600" b="1" dirty="0"/>
              <a:t>80</a:t>
            </a:r>
            <a:r>
              <a:rPr lang="pt-BR" sz="1600" dirty="0"/>
              <a:t>, HTTPS usa </a:t>
            </a:r>
            <a:r>
              <a:rPr lang="pt-BR" sz="1600" b="1" dirty="0"/>
              <a:t>443</a:t>
            </a:r>
            <a:r>
              <a:rPr lang="pt-BR" sz="1600" dirty="0"/>
              <a:t>.</a:t>
            </a:r>
          </a:p>
          <a:p>
            <a:pPr>
              <a:buNone/>
            </a:pPr>
            <a:r>
              <a:rPr lang="pt-BR" b="1" dirty="0"/>
              <a:t>6. DNS (Domain </a:t>
            </a:r>
            <a:r>
              <a:rPr lang="pt-BR" b="1" dirty="0" err="1"/>
              <a:t>Name</a:t>
            </a:r>
            <a:r>
              <a:rPr lang="pt-BR" b="1" dirty="0"/>
              <a:t> System)</a:t>
            </a:r>
          </a:p>
          <a:p>
            <a:pPr>
              <a:buNone/>
            </a:pPr>
            <a:r>
              <a:rPr lang="pt-BR" sz="1600" dirty="0"/>
              <a:t>Traduz nomes de domínio (exemplo.com) para endereços IP.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F4B2A8-A219-E947-1220-16F35DB8D90A}"/>
              </a:ext>
            </a:extLst>
          </p:cNvPr>
          <p:cNvSpPr txBox="1"/>
          <p:nvPr/>
        </p:nvSpPr>
        <p:spPr>
          <a:xfrm>
            <a:off x="6308622" y="1922025"/>
            <a:ext cx="60984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7. DHCP (Dynamic Host </a:t>
            </a:r>
            <a:r>
              <a:rPr lang="pt-BR" b="1" dirty="0" err="1"/>
              <a:t>Configuration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)</a:t>
            </a:r>
          </a:p>
          <a:p>
            <a:pPr>
              <a:buNone/>
            </a:pPr>
            <a:r>
              <a:rPr lang="pt-BR" sz="1600" dirty="0"/>
              <a:t>Atribui dinamicamente endereços IP aos dispositivos em uma rede.</a:t>
            </a:r>
          </a:p>
          <a:p>
            <a:pPr>
              <a:buNone/>
            </a:pPr>
            <a:r>
              <a:rPr lang="pt-BR" b="1" dirty="0"/>
              <a:t>8. HTTP (Hypertext </a:t>
            </a:r>
            <a:r>
              <a:rPr lang="pt-BR" b="1" dirty="0" err="1"/>
              <a:t>Transfer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)</a:t>
            </a:r>
          </a:p>
          <a:p>
            <a:pPr>
              <a:buNone/>
            </a:pPr>
            <a:r>
              <a:rPr lang="pt-BR" sz="1600" dirty="0"/>
              <a:t>Protocolo da web que permite a comunicação entre navegadores e servidores.</a:t>
            </a:r>
          </a:p>
          <a:p>
            <a:pPr>
              <a:buNone/>
            </a:pPr>
            <a:r>
              <a:rPr lang="pt-BR" b="1" dirty="0"/>
              <a:t>9. HTTPS (Hypertext </a:t>
            </a:r>
            <a:r>
              <a:rPr lang="pt-BR" b="1" dirty="0" err="1"/>
              <a:t>Transfer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 </a:t>
            </a:r>
            <a:r>
              <a:rPr lang="pt-BR" b="1" dirty="0" err="1"/>
              <a:t>Secure</a:t>
            </a:r>
            <a:r>
              <a:rPr lang="pt-BR" b="1" dirty="0"/>
              <a:t>)</a:t>
            </a:r>
          </a:p>
          <a:p>
            <a:pPr>
              <a:buNone/>
            </a:pPr>
            <a:r>
              <a:rPr lang="pt-BR" sz="1600" dirty="0"/>
              <a:t>Versão segura do HTTP que usa criptografia SSL/TLS.</a:t>
            </a:r>
          </a:p>
          <a:p>
            <a:pPr>
              <a:buNone/>
            </a:pPr>
            <a:r>
              <a:rPr lang="pt-BR" b="1" dirty="0"/>
              <a:t>10. FTP (File </a:t>
            </a:r>
            <a:r>
              <a:rPr lang="pt-BR" b="1" dirty="0" err="1"/>
              <a:t>Transfer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)</a:t>
            </a:r>
          </a:p>
          <a:p>
            <a:pPr>
              <a:buNone/>
            </a:pPr>
            <a:r>
              <a:rPr lang="pt-BR" sz="1600" dirty="0"/>
              <a:t>Protocolo para transferência de arquivos entre dispositivos na rede.</a:t>
            </a:r>
          </a:p>
          <a:p>
            <a:pPr>
              <a:buNone/>
            </a:pPr>
            <a:r>
              <a:rPr lang="pt-BR" b="1" dirty="0"/>
              <a:t>11. SMTP (</a:t>
            </a:r>
            <a:r>
              <a:rPr lang="pt-BR" b="1" dirty="0" err="1"/>
              <a:t>Simple</a:t>
            </a:r>
            <a:r>
              <a:rPr lang="pt-BR" b="1" dirty="0"/>
              <a:t> Mail </a:t>
            </a:r>
            <a:r>
              <a:rPr lang="pt-BR" b="1" dirty="0" err="1"/>
              <a:t>Transfer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)</a:t>
            </a:r>
          </a:p>
          <a:p>
            <a:pPr>
              <a:buNone/>
            </a:pPr>
            <a:r>
              <a:rPr lang="pt-BR" sz="1600" dirty="0"/>
              <a:t>Protocolo usado para envio de e-mails.</a:t>
            </a:r>
          </a:p>
          <a:p>
            <a:pPr>
              <a:buNone/>
            </a:pPr>
            <a:r>
              <a:rPr lang="pt-BR" b="1" dirty="0"/>
              <a:t>12. IMAP (Internet </a:t>
            </a:r>
            <a:r>
              <a:rPr lang="pt-BR" b="1" dirty="0" err="1"/>
              <a:t>Message</a:t>
            </a:r>
            <a:r>
              <a:rPr lang="pt-BR" b="1" dirty="0"/>
              <a:t> Access </a:t>
            </a:r>
            <a:r>
              <a:rPr lang="pt-BR" b="1" dirty="0" err="1"/>
              <a:t>Protocol</a:t>
            </a:r>
            <a:r>
              <a:rPr lang="pt-BR" b="1" dirty="0"/>
              <a:t>)</a:t>
            </a:r>
          </a:p>
          <a:p>
            <a:pPr>
              <a:buNone/>
            </a:pPr>
            <a:r>
              <a:rPr lang="pt-BR" sz="1600" dirty="0"/>
              <a:t>Permite acessar e gerenciar e-mails diretamente no servidor, sem precisar baixá-los.</a:t>
            </a:r>
          </a:p>
          <a:p>
            <a:pPr>
              <a:buNone/>
            </a:pPr>
            <a:r>
              <a:rPr lang="pt-BR" b="1" dirty="0"/>
              <a:t>13. POP3 (Post Office </a:t>
            </a:r>
            <a:r>
              <a:rPr lang="pt-BR" b="1" dirty="0" err="1"/>
              <a:t>Protocol</a:t>
            </a:r>
            <a:r>
              <a:rPr lang="pt-BR" b="1" dirty="0"/>
              <a:t> v3)</a:t>
            </a:r>
          </a:p>
          <a:p>
            <a:pPr>
              <a:buNone/>
            </a:pPr>
            <a:r>
              <a:rPr lang="pt-BR" sz="1600" dirty="0"/>
              <a:t>Baixa e-mails do servidor para o cliente e os remove do servidor.</a:t>
            </a:r>
          </a:p>
        </p:txBody>
      </p:sp>
    </p:spTree>
    <p:extLst>
      <p:ext uri="{BB962C8B-B14F-4D97-AF65-F5344CB8AC3E}">
        <p14:creationId xmlns:p14="http://schemas.microsoft.com/office/powerpoint/2010/main" val="1475239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621</TotalTime>
  <Words>1445</Words>
  <Application>Microsoft Office PowerPoint</Application>
  <PresentationFormat>Widescreen</PresentationFormat>
  <Paragraphs>182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Google Sans</vt:lpstr>
      <vt:lpstr>Times New Roman</vt:lpstr>
      <vt:lpstr>Retrospectiva</vt:lpstr>
      <vt:lpstr>Protocolos de Redes</vt:lpstr>
      <vt:lpstr>1. Protocolos de Aplicação da Internet</vt:lpstr>
      <vt:lpstr>1. Protocolos de Aplicação da Internet</vt:lpstr>
      <vt:lpstr>1. Protocolos de Aplicação da Internet</vt:lpstr>
      <vt:lpstr>1. Protocolos de Aplicação da Internet</vt:lpstr>
      <vt:lpstr>2. Protocolos de Transporte da Internet</vt:lpstr>
      <vt:lpstr>2. Protocolos de Transporte da Internet</vt:lpstr>
      <vt:lpstr>2. Protocolos de Transporte da Internet</vt:lpstr>
      <vt:lpstr>Definições Importantes</vt:lpstr>
      <vt:lpstr>Definições Importantes</vt:lpstr>
      <vt:lpstr>Atividade Prática</vt:lpstr>
      <vt:lpstr>“"Na rede da vida, quem não se adapta ao protocolo, fica desconectado. O importante é continuar sempre ajustando os pacotes e avançando para o próximo destino! 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Boanerges Teixeira</dc:creator>
  <cp:lastModifiedBy>Boanerges Teixeira</cp:lastModifiedBy>
  <cp:revision>26</cp:revision>
  <dcterms:created xsi:type="dcterms:W3CDTF">2024-08-21T20:16:03Z</dcterms:created>
  <dcterms:modified xsi:type="dcterms:W3CDTF">2025-03-10T00:06:35Z</dcterms:modified>
</cp:coreProperties>
</file>