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5"/>
  </p:notesMasterIdLst>
  <p:sldIdLst>
    <p:sldId id="256" r:id="rId2"/>
    <p:sldId id="258" r:id="rId3"/>
    <p:sldId id="260" r:id="rId4"/>
    <p:sldId id="261" r:id="rId5"/>
    <p:sldId id="272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66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A418D-16F3-4126-95B6-E86B3E647FFD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91628-2985-476F-96D0-6048A7C1A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86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91628-2985-476F-96D0-6048A7C1A66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25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1D0A4-65D4-69F0-D94A-66C3DDEBC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749F900-4BEF-4DE8-8978-5934366949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9A67C11-A60E-BE60-C4FE-5B64CDCF8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7B0912-DD6B-820B-073C-57D0E2B01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91628-2985-476F-96D0-6048A7C1A66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82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95289-CDA2-D2CD-6F2C-0FA43595E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699E670-78AF-35C0-B69E-598764C12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1BB1B4F-8608-F8FB-8DC3-DB064C26C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233022-4A8B-7E9D-845E-A7F974463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91628-2985-476F-96D0-6048A7C1A66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41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6FB32-CCF5-3FA6-A680-2D8E83818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6BE605F-36A3-EDFE-E460-25EF139648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EC80AAD-7A52-21B9-5DF8-5D00BA1AE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31621-033E-4A0D-A052-2869CA4F1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91628-2985-476F-96D0-6048A7C1A66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495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794D8-D7BB-5316-A2B6-E56E9BFE4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0BF355A-DC78-6544-B281-34FF04F20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F959C0E-D2FF-380F-7025-1C1E50C7E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BD58BE-87E3-CDD0-3393-E1003B94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91628-2985-476F-96D0-6048A7C1A66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643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E658A-BE28-6115-2F77-8E485246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B4832FE-A78C-9A2A-F618-E6E3E4C3D5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129B3AB-8DFC-35DB-E569-704E9CD9B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0C67C6-A511-DC44-BFBE-1B1AFCE29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91628-2985-476F-96D0-6048A7C1A66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089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AC26E-79A3-7E10-EFB4-042239980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7A9EC63-54A6-1555-5FE8-E3282FC64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649EF72-365D-B672-9B3A-82D80F6D2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477FF4-B18F-2AE9-68C9-FA75BEE1F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91628-2985-476F-96D0-6048A7C1A66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456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B1165-262B-3FF0-3F50-7282BDF33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EE091E5-D742-8557-348E-9E60EE8FDB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3A25F71-F090-1EB4-D7C8-4E7257D3F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E7B553-DC26-5F3B-F587-C1CB01A90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91628-2985-476F-96D0-6048A7C1A66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02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DDB-0E91-4597-8EC0-B79059CA80C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29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DDB-0E91-4597-8EC0-B79059CA80C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86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DDB-0E91-4597-8EC0-B79059CA80C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51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DDB-0E91-4597-8EC0-B79059CA80C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2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DDB-0E91-4597-8EC0-B79059CA80C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24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DDB-0E91-4597-8EC0-B79059CA80C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86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DDB-0E91-4597-8EC0-B79059CA80C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84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DDB-0E91-4597-8EC0-B79059CA80C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04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DDB-0E91-4597-8EC0-B79059CA80C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97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E7DDDB-0E91-4597-8EC0-B79059CA80C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03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DDB-0E91-4597-8EC0-B79059CA80C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4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E7DDDB-0E91-4597-8EC0-B79059CA80C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88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FF25D12-EAD7-9F1B-F5D0-EFBF58A2A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3565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EA8BA5-8F1B-C779-0B09-655746011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609" y="3613355"/>
            <a:ext cx="10358927" cy="126836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pt-BR" sz="5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 de Redes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C595DD7-0724-52A9-3354-C0B7F18AB1B5}"/>
              </a:ext>
            </a:extLst>
          </p:cNvPr>
          <p:cNvSpPr/>
          <p:nvPr/>
        </p:nvSpPr>
        <p:spPr>
          <a:xfrm>
            <a:off x="4783480" y="5142081"/>
            <a:ext cx="344966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Prof.: Boanerges Teixeira</a:t>
            </a:r>
          </a:p>
        </p:txBody>
      </p:sp>
    </p:spTree>
    <p:extLst>
      <p:ext uri="{BB962C8B-B14F-4D97-AF65-F5344CB8AC3E}">
        <p14:creationId xmlns:p14="http://schemas.microsoft.com/office/powerpoint/2010/main" val="100117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4E9EE-EC0C-27FA-3E06-0C61FE8DF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1B2F2-8B32-A454-298E-22D93551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15" y="131226"/>
            <a:ext cx="9798828" cy="647489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chemeClr val="tx1"/>
                </a:solidFill>
                <a:latin typeface="Arial" panose="020B0604020202020204" pitchFamily="34" charset="0"/>
              </a:rPr>
              <a:t>2. FTP</a:t>
            </a:r>
            <a:endParaRPr lang="pt-BR" sz="3200" dirty="0"/>
          </a:p>
        </p:txBody>
      </p:sp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08627721-FA2C-2402-7E5C-C3ED5B82CD43}"/>
              </a:ext>
            </a:extLst>
          </p:cNvPr>
          <p:cNvSpPr/>
          <p:nvPr/>
        </p:nvSpPr>
        <p:spPr>
          <a:xfrm>
            <a:off x="8775290" y="1356852"/>
            <a:ext cx="2551471" cy="840658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3" name="Retângulo 2">
            <a:extLst>
              <a:ext uri="{FF2B5EF4-FFF2-40B4-BE49-F238E27FC236}">
                <a16:creationId xmlns:a16="http://schemas.microsoft.com/office/drawing/2014/main" id="{38173209-2AA8-937E-F54B-32FE6CB8EB88}"/>
              </a:ext>
            </a:extLst>
          </p:cNvPr>
          <p:cNvSpPr/>
          <p:nvPr/>
        </p:nvSpPr>
        <p:spPr>
          <a:xfrm>
            <a:off x="18190" y="1214285"/>
            <a:ext cx="2551471" cy="840658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AAD97C-BDBE-E691-1F91-AFE67DA8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748" y="852487"/>
            <a:ext cx="6474541" cy="54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55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A40D6-B128-F507-2A43-62C5DB2E5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E8510-9DEA-AE67-C293-A6B257E7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15" y="131226"/>
            <a:ext cx="9798828" cy="647489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chemeClr val="tx1"/>
                </a:solidFill>
                <a:latin typeface="Arial" panose="020B0604020202020204" pitchFamily="34" charset="0"/>
              </a:rPr>
              <a:t>2. FTP</a:t>
            </a:r>
            <a:endParaRPr lang="pt-BR" sz="3200" dirty="0"/>
          </a:p>
        </p:txBody>
      </p:sp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4B40EBC7-348C-460C-5821-ACA327B16B6B}"/>
              </a:ext>
            </a:extLst>
          </p:cNvPr>
          <p:cNvSpPr/>
          <p:nvPr/>
        </p:nvSpPr>
        <p:spPr>
          <a:xfrm>
            <a:off x="8775290" y="1356852"/>
            <a:ext cx="2551471" cy="840658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3" name="Retângulo 2">
            <a:extLst>
              <a:ext uri="{FF2B5EF4-FFF2-40B4-BE49-F238E27FC236}">
                <a16:creationId xmlns:a16="http://schemas.microsoft.com/office/drawing/2014/main" id="{4335A956-3EDB-E289-F64A-23182CE72D81}"/>
              </a:ext>
            </a:extLst>
          </p:cNvPr>
          <p:cNvSpPr/>
          <p:nvPr/>
        </p:nvSpPr>
        <p:spPr>
          <a:xfrm>
            <a:off x="18190" y="1214285"/>
            <a:ext cx="2551471" cy="840658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8D67EAA-7A5A-CC0D-E3C1-9E99BC589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593" y="967957"/>
            <a:ext cx="9268814" cy="5298166"/>
          </a:xfrm>
          <a:prstGeom prst="rect">
            <a:avLst/>
          </a:prstGeom>
        </p:spPr>
      </p:pic>
      <p:pic>
        <p:nvPicPr>
          <p:cNvPr id="9" name="Imagem 8" descr="Tabela&#10;&#10;O conteúdo gerado por IA pode estar incorreto.">
            <a:extLst>
              <a:ext uri="{FF2B5EF4-FFF2-40B4-BE49-F238E27FC236}">
                <a16:creationId xmlns:a16="http://schemas.microsoft.com/office/drawing/2014/main" id="{F4525478-6883-114E-8660-1906E9853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71" y="1696065"/>
            <a:ext cx="8613058" cy="45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77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6412D-3ADB-8CFE-3749-DD9DA29C4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9E1AA-23CD-6C45-3EC3-60A0F76B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15" y="131226"/>
            <a:ext cx="9798828" cy="647489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chemeClr val="tx1"/>
                </a:solidFill>
                <a:latin typeface="Arial" panose="020B0604020202020204" pitchFamily="34" charset="0"/>
              </a:rPr>
              <a:t>2. TELNET</a:t>
            </a:r>
            <a:endParaRPr lang="pt-BR" sz="3200" dirty="0"/>
          </a:p>
        </p:txBody>
      </p:sp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7029840E-6FFC-AA30-0B24-AD072F66CEF9}"/>
              </a:ext>
            </a:extLst>
          </p:cNvPr>
          <p:cNvSpPr/>
          <p:nvPr/>
        </p:nvSpPr>
        <p:spPr>
          <a:xfrm>
            <a:off x="8775290" y="1356852"/>
            <a:ext cx="2551471" cy="840658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3" name="Retângulo 2">
            <a:extLst>
              <a:ext uri="{FF2B5EF4-FFF2-40B4-BE49-F238E27FC236}">
                <a16:creationId xmlns:a16="http://schemas.microsoft.com/office/drawing/2014/main" id="{DD7D848A-3978-7D3B-0FB3-CF610E938946}"/>
              </a:ext>
            </a:extLst>
          </p:cNvPr>
          <p:cNvSpPr/>
          <p:nvPr/>
        </p:nvSpPr>
        <p:spPr>
          <a:xfrm>
            <a:off x="18190" y="1214285"/>
            <a:ext cx="2551471" cy="840658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9CD45C-EDD7-F013-9EE5-5170F09A6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05" y="778715"/>
            <a:ext cx="8215314" cy="521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97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7933-A93D-9D71-9DEC-B45242857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1B85-777C-14E6-65E8-7CAFAFF7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15" y="131226"/>
            <a:ext cx="9798828" cy="647489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chemeClr val="tx1"/>
                </a:solidFill>
                <a:latin typeface="Arial" panose="020B0604020202020204" pitchFamily="34" charset="0"/>
              </a:rPr>
              <a:t>2. TELNET</a:t>
            </a:r>
            <a:endParaRPr lang="pt-BR" sz="3200" dirty="0"/>
          </a:p>
        </p:txBody>
      </p:sp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49431240-FEA9-B055-546F-AE0862C4682D}"/>
              </a:ext>
            </a:extLst>
          </p:cNvPr>
          <p:cNvSpPr/>
          <p:nvPr/>
        </p:nvSpPr>
        <p:spPr>
          <a:xfrm>
            <a:off x="5014451" y="1371770"/>
            <a:ext cx="2551471" cy="840658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3" name="Retângulo 2">
            <a:extLst>
              <a:ext uri="{FF2B5EF4-FFF2-40B4-BE49-F238E27FC236}">
                <a16:creationId xmlns:a16="http://schemas.microsoft.com/office/drawing/2014/main" id="{4DDFEDF9-5B34-8DB5-38ED-A5C42DBE11C6}"/>
              </a:ext>
            </a:extLst>
          </p:cNvPr>
          <p:cNvSpPr/>
          <p:nvPr/>
        </p:nvSpPr>
        <p:spPr>
          <a:xfrm>
            <a:off x="18190" y="1214285"/>
            <a:ext cx="2551471" cy="840658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B69EA2F-65BB-044C-F4E8-A12212D0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229" y="1214285"/>
            <a:ext cx="5580790" cy="20488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2B6AA80-8E63-E18C-6825-8A76F2FACAD6}"/>
              </a:ext>
            </a:extLst>
          </p:cNvPr>
          <p:cNvSpPr txBox="1"/>
          <p:nvPr/>
        </p:nvSpPr>
        <p:spPr>
          <a:xfrm>
            <a:off x="772814" y="1072588"/>
            <a:ext cx="4393647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buNone/>
            </a:pPr>
            <a:endParaRPr lang="pt-BR" sz="1600" b="0" i="0" dirty="0">
              <a:solidFill>
                <a:srgbClr val="000000"/>
              </a:solidFill>
              <a:effectLst/>
            </a:endParaRPr>
          </a:p>
          <a:p>
            <a:pPr algn="just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A primeira linha mostra o cliente TELNET sendo executado com a indicação do endereço IP do servidor a ser conectado. O cliente inicia uma tentativa de conexão TCP à porta 23 do servidor. O servidor aceita a conexão e envia uma saudação, opcional e configurável por seu administrador. 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Imediatamente, o servidor inicia o processo de autenticação, solicitando a digitação da identificação (login) do usuário e, logo em seguida, da sua senha. Repare que a senha, ao contrário do login, não é exibida no terminal.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Como a autenticação foi bem-sucedida, o servidor disponibiliza o terminal e o Prompt de comandos, no qual o usuário digita o comando “</a:t>
            </a:r>
            <a:r>
              <a:rPr lang="pt-BR" sz="1600" b="0" i="0" dirty="0" err="1">
                <a:solidFill>
                  <a:srgbClr val="000000"/>
                </a:solidFill>
                <a:effectLst/>
              </a:rPr>
              <a:t>ls</a:t>
            </a:r>
            <a:r>
              <a:rPr lang="pt-BR" sz="1600" b="0" i="0" dirty="0">
                <a:solidFill>
                  <a:srgbClr val="000000"/>
                </a:solidFill>
                <a:effectLst/>
              </a:rPr>
              <a:t>” e recebe como resposta a lista de arquivos no diretório atual.</a:t>
            </a:r>
          </a:p>
          <a:p>
            <a:pPr algn="just"/>
            <a:r>
              <a:rPr lang="pt-BR" sz="1600" b="0" i="0" dirty="0">
                <a:solidFill>
                  <a:srgbClr val="000000"/>
                </a:solidFill>
                <a:effectLst/>
              </a:rPr>
              <a:t>O TELNET usa a porta 23 como padrão.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4C59B2-31A9-FD40-34C3-85B55B3BF2E3}"/>
              </a:ext>
            </a:extLst>
          </p:cNvPr>
          <p:cNvSpPr txBox="1"/>
          <p:nvPr/>
        </p:nvSpPr>
        <p:spPr>
          <a:xfrm>
            <a:off x="5613234" y="3436374"/>
            <a:ext cx="54051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0" i="0" dirty="0">
                <a:solidFill>
                  <a:srgbClr val="424242"/>
                </a:solidFill>
                <a:effectLst/>
              </a:rPr>
              <a:t>Atualmente, o protocolo TELNET está em desuso e é extremamente desaconselhável utilizá-lo na internet. A razão para isso é a falta de segurança. Toda a comunicação é transmitida em texto claro, ou seja, sem qualquer tipo de criptografia que impeça a captura de seus dados, inclusive senhas. A alternativa para acesso remoto atualmente é o protocolo SSH (</a:t>
            </a:r>
            <a:r>
              <a:rPr lang="pt-BR" sz="1600" b="0" i="0" dirty="0" err="1">
                <a:solidFill>
                  <a:srgbClr val="424242"/>
                </a:solidFill>
                <a:effectLst/>
              </a:rPr>
              <a:t>Secure</a:t>
            </a:r>
            <a:r>
              <a:rPr lang="pt-BR" sz="1600" b="0" i="0" dirty="0">
                <a:solidFill>
                  <a:srgbClr val="424242"/>
                </a:solidFill>
                <a:effectLst/>
              </a:rPr>
              <a:t> Shell </a:t>
            </a:r>
            <a:r>
              <a:rPr lang="pt-BR" sz="1600" b="0" i="0" dirty="0" err="1">
                <a:solidFill>
                  <a:srgbClr val="424242"/>
                </a:solidFill>
                <a:effectLst/>
              </a:rPr>
              <a:t>Protocol</a:t>
            </a:r>
            <a:r>
              <a:rPr lang="pt-BR" sz="1600" b="0" i="0" dirty="0">
                <a:solidFill>
                  <a:srgbClr val="424242"/>
                </a:solidFill>
                <a:effectLst/>
              </a:rPr>
              <a:t>), que possui criptografia e autenticação integrada.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50146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F225A-B174-3E36-E1B4-C94A4F0A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3. CORREIO ELETRÔNICO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D408A8-A66A-DF67-76EA-CE12AB37B15B}"/>
              </a:ext>
            </a:extLst>
          </p:cNvPr>
          <p:cNvSpPr txBox="1"/>
          <p:nvPr/>
        </p:nvSpPr>
        <p:spPr>
          <a:xfrm>
            <a:off x="1097280" y="1858150"/>
            <a:ext cx="10058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Um dos serviços mais antigos e mais usados na internet é o correio eletrônico, popularmente conhecido como e-mail, que recebeu esse nome como uma analogia direta ao serviço tradicional de correio postal.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O correio eletrônico é baseado em uma estrutura simples de serviços e protocolos, responsáveis pelas seguintes tarefas:</a:t>
            </a:r>
          </a:p>
          <a:p>
            <a:pPr algn="just">
              <a:buNone/>
            </a:pPr>
            <a:endParaRPr lang="pt-BR" sz="1600" b="0" i="0" dirty="0">
              <a:solidFill>
                <a:srgbClr val="000000"/>
              </a:solidFill>
              <a:effectLst/>
            </a:endParaRPr>
          </a:p>
          <a:p>
            <a:pPr algn="just">
              <a:buNone/>
            </a:pPr>
            <a:r>
              <a:rPr lang="pt-BR" sz="1600" b="1" i="0" dirty="0">
                <a:solidFill>
                  <a:srgbClr val="000000"/>
                </a:solidFill>
                <a:effectLst/>
              </a:rPr>
              <a:t>Recepção &gt;&gt; Enfileiramento &gt;&gt; Encaminhamento &gt;&gt; Armazenamento &gt;&gt; Resgate de mensagens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Os protocolos de correio eletrônico são usados pelos clientes de correio, instalados no terminal do usuário, para se comunicarem com os servidores de correio eletrônico.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algn="just"/>
            <a:r>
              <a:rPr lang="pt-BR" sz="1600" b="0" i="0" dirty="0">
                <a:solidFill>
                  <a:srgbClr val="000000"/>
                </a:solidFill>
                <a:effectLst/>
              </a:rPr>
              <a:t>Os principais sistemas operacionais possuem clientes nativos, geralmente mais limitados em recursos. Em ambientes corporativos, clientes mais sofisticados costumam ser preferidos, como o Outlook ou o Thunderbird. Do lado do servidor, processos dedicados realizam as tarefas de transmissão, armazenamento e acesso aos e-mails.</a:t>
            </a:r>
          </a:p>
        </p:txBody>
      </p:sp>
    </p:spTree>
    <p:extLst>
      <p:ext uri="{BB962C8B-B14F-4D97-AF65-F5344CB8AC3E}">
        <p14:creationId xmlns:p14="http://schemas.microsoft.com/office/powerpoint/2010/main" val="2162890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C314B-1428-896B-CDFB-3ED327296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448A7-2E0F-6AE8-EF95-42FC7F0D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3. CORREIO ELETRÔNICO - SMTP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46AEAE-C8C2-0E34-8020-220BF93EF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3045"/>
            <a:ext cx="4392009" cy="4448674"/>
          </a:xfrm>
          <a:prstGeom prst="rect">
            <a:avLst/>
          </a:prstGeom>
        </p:spPr>
      </p:pic>
      <p:pic>
        <p:nvPicPr>
          <p:cNvPr id="6" name="Imagem 5" descr="Interface gráfica do usuário, Diagrama&#10;&#10;O conteúdo gerado por IA pode estar incorreto.">
            <a:extLst>
              <a:ext uri="{FF2B5EF4-FFF2-40B4-BE49-F238E27FC236}">
                <a16:creationId xmlns:a16="http://schemas.microsoft.com/office/drawing/2014/main" id="{85B66DFC-B99A-9A9A-5273-445E5ADC2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72" y="2042037"/>
            <a:ext cx="4057650" cy="11811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6926BCF-93A4-CAE3-03D9-E88F3A272230}"/>
              </a:ext>
            </a:extLst>
          </p:cNvPr>
          <p:cNvSpPr txBox="1"/>
          <p:nvPr/>
        </p:nvSpPr>
        <p:spPr>
          <a:xfrm>
            <a:off x="5866171" y="3429000"/>
            <a:ext cx="6098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Repare que o último item é semelhante a uma caixa de correio física, como usado em muitos prédios. As mensagens recebidas são colocadas nessa caixa e, posteriormente, o destinatário precisará acessar sua caixa para receber o que está ali armazenado.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 </a:t>
            </a:r>
          </a:p>
          <a:p>
            <a:pPr algn="just"/>
            <a:r>
              <a:rPr lang="pt-BR" sz="1600" b="0" i="0" dirty="0">
                <a:solidFill>
                  <a:srgbClr val="424242"/>
                </a:solidFill>
                <a:effectLst/>
              </a:rPr>
              <a:t>As etapas 2 e 4 ocorreram nos servidores como tarefas internas. Porém, nas etapas 1 e 3 ocorreu transmissão através da rede. E essas duas etapas têm em comum o protocolo de aplicação usado para a transmissão da mensagem: o </a:t>
            </a:r>
            <a:r>
              <a:rPr lang="pt-BR" sz="1600" b="1" i="0" dirty="0">
                <a:solidFill>
                  <a:srgbClr val="424242"/>
                </a:solidFill>
                <a:effectLst/>
              </a:rPr>
              <a:t>SMTP (</a:t>
            </a:r>
            <a:r>
              <a:rPr lang="pt-BR" sz="1600" b="1" i="0" dirty="0" err="1">
                <a:solidFill>
                  <a:srgbClr val="424242"/>
                </a:solidFill>
                <a:effectLst/>
              </a:rPr>
              <a:t>Simple</a:t>
            </a:r>
            <a:r>
              <a:rPr lang="pt-BR" sz="1600" b="1" i="0" dirty="0">
                <a:solidFill>
                  <a:srgbClr val="424242"/>
                </a:solidFill>
                <a:effectLst/>
              </a:rPr>
              <a:t> Mail </a:t>
            </a:r>
            <a:r>
              <a:rPr lang="pt-BR" sz="1600" b="1" i="0" dirty="0" err="1">
                <a:solidFill>
                  <a:srgbClr val="424242"/>
                </a:solidFill>
                <a:effectLst/>
              </a:rPr>
              <a:t>Transport</a:t>
            </a:r>
            <a:r>
              <a:rPr lang="pt-BR" sz="1600" b="1" i="0" dirty="0">
                <a:solidFill>
                  <a:srgbClr val="424242"/>
                </a:solidFill>
                <a:effectLst/>
              </a:rPr>
              <a:t> </a:t>
            </a:r>
            <a:r>
              <a:rPr lang="pt-BR" sz="1600" b="1" i="0" dirty="0" err="1">
                <a:solidFill>
                  <a:srgbClr val="424242"/>
                </a:solidFill>
                <a:effectLst/>
              </a:rPr>
              <a:t>Protocol</a:t>
            </a:r>
            <a:r>
              <a:rPr lang="pt-BR" sz="1600" b="1" i="0" dirty="0">
                <a:solidFill>
                  <a:srgbClr val="424242"/>
                </a:solidFill>
                <a:effectLst/>
              </a:rPr>
              <a:t>)</a:t>
            </a:r>
            <a:r>
              <a:rPr lang="pt-BR" sz="1600" b="0" i="0" dirty="0">
                <a:solidFill>
                  <a:srgbClr val="424242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271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083DD-9257-023B-1AEA-E0EB5AD49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D89B2-DF52-194C-021F-4BEA23A5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3. CORREIO ELETRÔNICO - SMTP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8CD36A-801C-EDA1-79AD-4262D626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41" y="1972442"/>
            <a:ext cx="6082083" cy="234883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72B1180-FE64-D292-847A-2388D47F851E}"/>
              </a:ext>
            </a:extLst>
          </p:cNvPr>
          <p:cNvSpPr txBox="1"/>
          <p:nvPr/>
        </p:nvSpPr>
        <p:spPr>
          <a:xfrm>
            <a:off x="6913306" y="1972442"/>
            <a:ext cx="42423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0" i="0" dirty="0">
                <a:solidFill>
                  <a:srgbClr val="424242"/>
                </a:solidFill>
                <a:effectLst/>
              </a:rPr>
              <a:t>Toda a conversa pelo protocolo SMTP, desde a negociação inicial até o término da transmissão da mensagem, será feita com caracteres de texto. Portanto, assim como vimos no HTTP, se o tráfego for capturado será possível observar com facilidade toda a comunicação.</a:t>
            </a:r>
            <a:endParaRPr lang="pt-BR" sz="1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E119F4-3D4E-846F-F829-2AE960558F79}"/>
              </a:ext>
            </a:extLst>
          </p:cNvPr>
          <p:cNvSpPr txBox="1"/>
          <p:nvPr/>
        </p:nvSpPr>
        <p:spPr>
          <a:xfrm>
            <a:off x="394520" y="4584963"/>
            <a:ext cx="60984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As linhas iniciadas com “S:” indicam conteúdo enviado pelo servidor (servidor Y).</a:t>
            </a:r>
            <a:br>
              <a:rPr lang="pt-BR" sz="1600" b="0" i="0" dirty="0">
                <a:solidFill>
                  <a:srgbClr val="424242"/>
                </a:solidFill>
                <a:effectLst/>
              </a:rPr>
            </a:br>
            <a:r>
              <a:rPr lang="pt-BR" sz="1600" b="0" i="0" dirty="0">
                <a:solidFill>
                  <a:srgbClr val="424242"/>
                </a:solidFill>
                <a:effectLst/>
              </a:rPr>
              <a:t> 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As linhas iniciadas com “C:” indicam o conteúdo enviado pelo cliente (servidor X).</a:t>
            </a:r>
          </a:p>
          <a:p>
            <a:pPr algn="just"/>
            <a:r>
              <a:rPr lang="pt-BR" sz="1600" b="0" i="0" dirty="0">
                <a:solidFill>
                  <a:srgbClr val="424242"/>
                </a:solidFill>
                <a:effectLst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89963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E6282-8428-2FF0-BF0B-328594F53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509D3-3608-DFF0-A1DD-C82EE862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3. CORREIO ELETRÔNICO - SMTP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A716F3-5560-70FD-90CA-8BC3AA2EDDDD}"/>
              </a:ext>
            </a:extLst>
          </p:cNvPr>
          <p:cNvSpPr txBox="1"/>
          <p:nvPr/>
        </p:nvSpPr>
        <p:spPr>
          <a:xfrm>
            <a:off x="1097279" y="1737360"/>
            <a:ext cx="484632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endParaRPr lang="pt-BR" sz="1600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A autenticação é, quase sempre, realizada por meio de senha pessoal.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O servidor somente retransmitirá uma mensagem para outro servidor se ela tiver sido recebida de um usuário devidamente autenticado.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O cliente utiliza funções de </a:t>
            </a:r>
            <a:r>
              <a:rPr lang="pt-BR" sz="1600" b="0" i="0" dirty="0" err="1">
                <a:solidFill>
                  <a:srgbClr val="000000"/>
                </a:solidFill>
                <a:effectLst/>
              </a:rPr>
              <a:t>hashing</a:t>
            </a:r>
            <a:r>
              <a:rPr lang="pt-BR" sz="1600" b="0" i="0" dirty="0">
                <a:solidFill>
                  <a:srgbClr val="000000"/>
                </a:solidFill>
                <a:effectLst/>
              </a:rPr>
              <a:t> para enviar a senha ao servidor, impedindo que ela seja interceptada mesmo quando a comunicação não é criptografada.</a:t>
            </a:r>
          </a:p>
          <a:p>
            <a:pPr algn="just"/>
            <a:endParaRPr lang="pt-BR" sz="1600" b="0" i="0" dirty="0">
              <a:solidFill>
                <a:srgbClr val="000000"/>
              </a:solidFill>
              <a:effectLst/>
            </a:endParaRPr>
          </a:p>
          <a:p>
            <a:pPr algn="just">
              <a:buNone/>
            </a:pPr>
            <a:r>
              <a:rPr lang="pt-BR" sz="1600" b="1" i="0" dirty="0">
                <a:solidFill>
                  <a:srgbClr val="000000"/>
                </a:solidFill>
                <a:effectLst/>
              </a:rPr>
              <a:t>Uso de criptografia com o protocolo SMTP</a:t>
            </a:r>
          </a:p>
          <a:p>
            <a:pPr algn="just"/>
            <a:r>
              <a:rPr lang="pt-BR" sz="1600" b="0" i="0" dirty="0">
                <a:solidFill>
                  <a:srgbClr val="000000"/>
                </a:solidFill>
                <a:effectLst/>
              </a:rPr>
              <a:t>Atualmente, a grande maioria das comunicações SMTP é feita com o uso de criptografia, protegendo toda a comunicação, inclusive o conteúdo das mensagens, de captura por terceiros.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A884BE3-D272-FCDA-F588-2195F1E13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49386"/>
            <a:ext cx="6096000" cy="35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22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E023F-786D-A695-F27F-E120D9895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E4DA4-E87B-0C95-A54B-0AD967CD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pt-BR" sz="3500" b="1" dirty="0">
                <a:latin typeface="+mn-lt"/>
              </a:rPr>
            </a:br>
            <a:r>
              <a:rPr lang="pt-BR" sz="3500" b="1" dirty="0">
                <a:latin typeface="+mn-lt"/>
              </a:rPr>
              <a:t>3. </a:t>
            </a:r>
            <a:r>
              <a:rPr lang="pt-BR" sz="3600" b="1" dirty="0">
                <a:latin typeface="+mn-lt"/>
              </a:rPr>
              <a:t>CORREIO ELETRÔNICO  </a:t>
            </a:r>
            <a:r>
              <a:rPr lang="pt-BR" sz="3600" b="1" dirty="0"/>
              <a:t>- </a:t>
            </a:r>
            <a:r>
              <a:rPr lang="pt-BR" sz="3500" b="1" i="0" dirty="0">
                <a:solidFill>
                  <a:srgbClr val="121212"/>
                </a:solidFill>
                <a:effectLst/>
                <a:latin typeface="+mn-lt"/>
              </a:rPr>
              <a:t>Protocolos POP3 e IMAP</a:t>
            </a:r>
            <a:br>
              <a:rPr lang="pt-BR" sz="3500" b="1" i="0" dirty="0">
                <a:solidFill>
                  <a:srgbClr val="121212"/>
                </a:solidFill>
                <a:effectLst/>
                <a:latin typeface="+mn-lt"/>
              </a:rPr>
            </a:br>
            <a:r>
              <a:rPr lang="pt-BR" sz="2800" i="1" dirty="0">
                <a:solidFill>
                  <a:srgbClr val="121212"/>
                </a:solidFill>
                <a:effectLst/>
                <a:latin typeface="+mn-lt"/>
              </a:rPr>
              <a:t>Resgatando mensagens no servidor</a:t>
            </a:r>
            <a:endParaRPr lang="pt-BR" sz="2800" i="1" dirty="0">
              <a:latin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B72B3F-084E-3831-A170-391251EC5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684" y="1875963"/>
            <a:ext cx="5979088" cy="191506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A4DF029-676D-2D62-64DD-1138EC54FECA}"/>
              </a:ext>
            </a:extLst>
          </p:cNvPr>
          <p:cNvSpPr txBox="1"/>
          <p:nvPr/>
        </p:nvSpPr>
        <p:spPr>
          <a:xfrm>
            <a:off x="1097280" y="4189231"/>
            <a:ext cx="104064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Os protocolos POP e IMAP também podem ser chamados de agentes de acesso a mensagens (MAA – Mail Agent Access), ambos utilizam o protocolo de transporte TCP.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 </a:t>
            </a:r>
          </a:p>
          <a:p>
            <a:pPr algn="just"/>
            <a:r>
              <a:rPr lang="pt-BR" sz="1600" b="0" i="0" dirty="0">
                <a:solidFill>
                  <a:srgbClr val="424242"/>
                </a:solidFill>
                <a:effectLst/>
              </a:rPr>
              <a:t>Assim como você usa uma chave para as caixas de correio de casa, para acessar a sua caixa no servidor será necessária uma autenticação, por meio de senha pessoal. Após a autenticação, o conteúdo fica disponível para ser lido, apagado ou modificado. Mas as semelhanças entre o POP e o IMAP param por aqui.</a:t>
            </a:r>
          </a:p>
        </p:txBody>
      </p:sp>
    </p:spTree>
    <p:extLst>
      <p:ext uri="{BB962C8B-B14F-4D97-AF65-F5344CB8AC3E}">
        <p14:creationId xmlns:p14="http://schemas.microsoft.com/office/powerpoint/2010/main" val="2918588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18BD8-F29E-A9F3-D187-0A8EAE39D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3898B-7E3F-03FA-6440-6F5A90DA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pt-BR" sz="3500" b="1" dirty="0">
                <a:latin typeface="+mn-lt"/>
              </a:rPr>
            </a:br>
            <a:r>
              <a:rPr lang="pt-BR" sz="3500" b="1" dirty="0">
                <a:latin typeface="+mn-lt"/>
              </a:rPr>
              <a:t>3. </a:t>
            </a:r>
            <a:r>
              <a:rPr lang="pt-BR" sz="3600" b="1" dirty="0">
                <a:latin typeface="+mn-lt"/>
              </a:rPr>
              <a:t>CORREIO ELETRÔNICO  </a:t>
            </a:r>
            <a:r>
              <a:rPr lang="pt-BR" sz="3600" b="1" dirty="0"/>
              <a:t>- </a:t>
            </a:r>
            <a:r>
              <a:rPr lang="pt-BR" sz="3500" b="1" i="0" dirty="0">
                <a:solidFill>
                  <a:srgbClr val="121212"/>
                </a:solidFill>
                <a:effectLst/>
                <a:latin typeface="+mn-lt"/>
              </a:rPr>
              <a:t>Protocolo POP3</a:t>
            </a:r>
            <a:br>
              <a:rPr lang="pt-BR" sz="3500" b="1" i="0" dirty="0">
                <a:solidFill>
                  <a:srgbClr val="121212"/>
                </a:solidFill>
                <a:effectLst/>
                <a:latin typeface="+mn-lt"/>
              </a:rPr>
            </a:br>
            <a:r>
              <a:rPr lang="pt-BR" sz="2800" i="1" dirty="0">
                <a:solidFill>
                  <a:srgbClr val="121212"/>
                </a:solidFill>
                <a:effectLst/>
                <a:latin typeface="+mn-lt"/>
              </a:rPr>
              <a:t>Resgatando mensagens no servidor</a:t>
            </a:r>
            <a:endParaRPr lang="pt-BR" sz="2800" i="1" dirty="0"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16E89B-4417-D586-D1AC-D55F5AB10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9496"/>
            <a:ext cx="5740977" cy="22875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A550945-6E92-413F-F126-B897DC370805}"/>
              </a:ext>
            </a:extLst>
          </p:cNvPr>
          <p:cNvSpPr txBox="1"/>
          <p:nvPr/>
        </p:nvSpPr>
        <p:spPr>
          <a:xfrm>
            <a:off x="7296764" y="1737360"/>
            <a:ext cx="36170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endParaRPr lang="pt-BR" sz="1600" b="0" i="0" dirty="0">
              <a:solidFill>
                <a:srgbClr val="000000"/>
              </a:solidFill>
              <a:effectLst/>
            </a:endParaRPr>
          </a:p>
          <a:p>
            <a:pPr algn="just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O POP não possui recursos para alteração de mensagens ou para criar e mover entre pastas.</a:t>
            </a:r>
            <a:br>
              <a:rPr lang="pt-BR" sz="1600" b="0" i="0" dirty="0">
                <a:solidFill>
                  <a:srgbClr val="000000"/>
                </a:solidFill>
                <a:effectLst/>
              </a:rPr>
            </a:br>
            <a:r>
              <a:rPr lang="pt-BR" sz="16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algn="just"/>
            <a:r>
              <a:rPr lang="pt-BR" sz="1600" b="0" i="0" dirty="0">
                <a:solidFill>
                  <a:srgbClr val="000000"/>
                </a:solidFill>
                <a:effectLst/>
              </a:rPr>
              <a:t>O protocolo POP atende bem a clientes que farão todo o armazenamento do histórico de mensagens no terminal do usuário, fazendo da caixa no servidor apenas um ponto de passagem temporário.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E268E23-0BDE-E6ED-1E0E-1B6E5661F861}"/>
              </a:ext>
            </a:extLst>
          </p:cNvPr>
          <p:cNvSpPr txBox="1"/>
          <p:nvPr/>
        </p:nvSpPr>
        <p:spPr>
          <a:xfrm>
            <a:off x="1097279" y="4700359"/>
            <a:ext cx="10058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sz="1800" b="1" i="0" dirty="0">
                <a:solidFill>
                  <a:srgbClr val="000000"/>
                </a:solidFill>
                <a:effectLst/>
              </a:rPr>
              <a:t>O cliente se conecta ao servidor  &gt;&gt;  O cliente é autenticado  &gt;&gt;  Cliente obtém a lista de mensagens armazenadas  &gt;&gt;  Baixa as mensagens novas  &gt;&gt;  Apaga ou não as mensagens do servidor  &gt;&gt;  O cliente encerra a conexão.</a:t>
            </a:r>
          </a:p>
        </p:txBody>
      </p:sp>
    </p:spTree>
    <p:extLst>
      <p:ext uri="{BB962C8B-B14F-4D97-AF65-F5344CB8AC3E}">
        <p14:creationId xmlns:p14="http://schemas.microsoft.com/office/powerpoint/2010/main" val="2073615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F225A-B174-3E36-E1B4-C94A4F0A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b="1" dirty="0">
                <a:solidFill>
                  <a:schemeClr val="tx1"/>
                </a:solidFill>
                <a:latin typeface="Arial" panose="020B0604020202020204" pitchFamily="34" charset="0"/>
              </a:rPr>
              <a:t>1. HTTP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82677A-B46E-CD4A-6217-37230008BD9C}"/>
              </a:ext>
            </a:extLst>
          </p:cNvPr>
          <p:cNvSpPr txBox="1"/>
          <p:nvPr/>
        </p:nvSpPr>
        <p:spPr>
          <a:xfrm>
            <a:off x="448351" y="1618279"/>
            <a:ext cx="459559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endParaRPr lang="pt-BR" sz="1600" b="0" i="0" dirty="0">
              <a:solidFill>
                <a:srgbClr val="000000"/>
              </a:solidFill>
              <a:effectLst/>
            </a:endParaRPr>
          </a:p>
          <a:p>
            <a:pPr algn="just">
              <a:buNone/>
            </a:pPr>
            <a:r>
              <a:rPr lang="pt-BR" sz="1600" b="1" i="0" dirty="0">
                <a:solidFill>
                  <a:srgbClr val="000000"/>
                </a:solidFill>
                <a:effectLst/>
              </a:rPr>
              <a:t>As mensagens de requisição seguem o formato: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Linha de Requisição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Linhas de Cabeçalho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Linha sem conteúdo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000000"/>
                </a:solidFill>
                <a:effectLst/>
              </a:rPr>
              <a:t>Corpo da Entidade (nem sempre usado)</a:t>
            </a:r>
          </a:p>
          <a:p>
            <a:pPr algn="just"/>
            <a:r>
              <a:rPr lang="pt-BR" sz="1600" b="0" i="0" dirty="0">
                <a:solidFill>
                  <a:srgbClr val="000000"/>
                </a:solidFill>
                <a:effectLst/>
              </a:rPr>
              <a:t>A linha de requisição sempre começa com um </a:t>
            </a:r>
            <a:r>
              <a:rPr lang="pt-BR" sz="1600" b="1" i="0" dirty="0">
                <a:solidFill>
                  <a:srgbClr val="000000"/>
                </a:solidFill>
                <a:effectLst/>
              </a:rPr>
              <a:t>método</a:t>
            </a:r>
            <a:r>
              <a:rPr lang="pt-BR" sz="1600" b="0" i="0" dirty="0">
                <a:solidFill>
                  <a:srgbClr val="000000"/>
                </a:solidFill>
                <a:effectLst/>
              </a:rPr>
              <a:t>, que indica a ação que está sendo requisitada. As linhas de cabeçalho podem ser incluídas para carregar informações adicionais na mensagem de requisição. O corpo da entidade é usado quando o cliente precisa enviar dados ao servidor – por exemplo, quando preenchemos um formulário e esses dados estão sendo enviados para o servidor.</a:t>
            </a:r>
          </a:p>
        </p:txBody>
      </p:sp>
      <p:pic>
        <p:nvPicPr>
          <p:cNvPr id="13" name="Imagem 12" descr="Texto&#10;&#10;O conteúdo gerado por IA pode estar incorreto.">
            <a:extLst>
              <a:ext uri="{FF2B5EF4-FFF2-40B4-BE49-F238E27FC236}">
                <a16:creationId xmlns:a16="http://schemas.microsoft.com/office/drawing/2014/main" id="{3EC6C845-34E6-3D14-C780-380FCAC83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78" y="1883750"/>
            <a:ext cx="6382854" cy="185496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7E74A91-B2AF-FB2F-7DDE-3F8660FA9E0A}"/>
              </a:ext>
            </a:extLst>
          </p:cNvPr>
          <p:cNvSpPr txBox="1"/>
          <p:nvPr/>
        </p:nvSpPr>
        <p:spPr>
          <a:xfrm>
            <a:off x="5209377" y="3885106"/>
            <a:ext cx="653427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0" i="0" dirty="0">
                <a:solidFill>
                  <a:srgbClr val="424242"/>
                </a:solidFill>
                <a:effectLst/>
              </a:rPr>
              <a:t>No exemplo acima, temos na linha de requisição o método GET, usado quando o cliente deseja requisitar algum conteúdo. Ele é seguido pelo recurso que está sendo solicitado. No exemplo, o caractere “/” representa a raiz de um site, ou seja, a página principal. Mas poderia ter sido indicado um nome específico de conteúdo, como uma imagem ou outra página em HTML (/imagem.jpg ou /pagina.html). A linha de requisição termina com a indicação da versão do protocolo HTTP (1.1) que está sendo usada pelo navegador.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275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6E90E-2554-BFB9-EE01-8ECE53F7E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AA0DD-A6A7-4EAC-AC56-E30C5C78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pt-BR" sz="3500" b="1" dirty="0">
                <a:latin typeface="+mn-lt"/>
              </a:rPr>
            </a:br>
            <a:r>
              <a:rPr lang="pt-BR" sz="3500" b="1" dirty="0">
                <a:latin typeface="+mn-lt"/>
              </a:rPr>
              <a:t>3. </a:t>
            </a:r>
            <a:r>
              <a:rPr lang="pt-BR" sz="3600" b="1" dirty="0">
                <a:latin typeface="+mn-lt"/>
              </a:rPr>
              <a:t>CORREIO ELETRÔNICO  </a:t>
            </a:r>
            <a:r>
              <a:rPr lang="pt-BR" sz="3600" b="1" dirty="0"/>
              <a:t>- </a:t>
            </a:r>
            <a:r>
              <a:rPr lang="pt-BR" sz="3500" b="1" i="0" dirty="0">
                <a:solidFill>
                  <a:srgbClr val="121212"/>
                </a:solidFill>
                <a:effectLst/>
                <a:latin typeface="+mn-lt"/>
              </a:rPr>
              <a:t>Protocolos POP3</a:t>
            </a:r>
            <a:br>
              <a:rPr lang="pt-BR" sz="3500" b="1" i="0" dirty="0">
                <a:solidFill>
                  <a:srgbClr val="121212"/>
                </a:solidFill>
                <a:effectLst/>
                <a:latin typeface="+mn-lt"/>
              </a:rPr>
            </a:br>
            <a:r>
              <a:rPr lang="pt-BR" sz="2800" i="1" dirty="0">
                <a:solidFill>
                  <a:srgbClr val="121212"/>
                </a:solidFill>
                <a:effectLst/>
                <a:latin typeface="+mn-lt"/>
              </a:rPr>
              <a:t>Resgatando mensagens no servidor</a:t>
            </a:r>
            <a:endParaRPr lang="pt-BR" sz="2800" i="1" dirty="0"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62BF7F-3CDF-A055-589F-842BC028E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19" y="1854517"/>
            <a:ext cx="5740977" cy="22875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4491AA7-8357-C72D-4790-6DB215F79CDD}"/>
              </a:ext>
            </a:extLst>
          </p:cNvPr>
          <p:cNvSpPr txBox="1"/>
          <p:nvPr/>
        </p:nvSpPr>
        <p:spPr>
          <a:xfrm>
            <a:off x="1097280" y="4377197"/>
            <a:ext cx="107161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  <a:latin typeface="__Inter_a184c8"/>
              </a:rPr>
              <a:t>As linhas iniciadas com “S:” indicam conteúdo enviado pelo servidor (servidor Y). As linhas iniciadas com “C:” indicam o conteúdo enviado pelo cliente (cliente de correio da usuária Maria). Com facilidade, podemos analisar a conversa pelo protocolo POP e entender o que aconteceu: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424242"/>
                </a:solidFill>
                <a:effectLst/>
                <a:latin typeface="__Inter_a184c8"/>
              </a:rPr>
              <a:t>A usuária Maria se conectou ao servidor POP e fez sua autenticação (linhas 1 a 5).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424242"/>
                </a:solidFill>
                <a:effectLst/>
                <a:latin typeface="__Inter_a184c8"/>
              </a:rPr>
              <a:t>Em seguida, por meio do comando LIST, foi informada de que duas mensagens estavam presentes em sua caixa de correio (linhas 6 a 10).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424242"/>
                </a:solidFill>
                <a:effectLst/>
                <a:latin typeface="__Inter_a184c8"/>
              </a:rPr>
              <a:t>Leu cada uma delas (comando RETR nas linhas 11 e 17) e as apagou em seguida (comando DELE nas linhas 15 e 21).</a:t>
            </a:r>
          </a:p>
        </p:txBody>
      </p:sp>
    </p:spTree>
    <p:extLst>
      <p:ext uri="{BB962C8B-B14F-4D97-AF65-F5344CB8AC3E}">
        <p14:creationId xmlns:p14="http://schemas.microsoft.com/office/powerpoint/2010/main" val="1210480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5B6E3-1DBA-25C5-555A-3801999DD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14294-BE83-357F-E8E5-069E8E6C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pt-BR" sz="3500" b="1" dirty="0">
                <a:latin typeface="+mn-lt"/>
              </a:rPr>
            </a:br>
            <a:r>
              <a:rPr lang="pt-BR" sz="3500" b="1" dirty="0">
                <a:latin typeface="+mn-lt"/>
              </a:rPr>
              <a:t>3. </a:t>
            </a:r>
            <a:r>
              <a:rPr lang="pt-BR" sz="3600" b="1" dirty="0">
                <a:latin typeface="+mn-lt"/>
              </a:rPr>
              <a:t>CORREIO ELETRÔNICO  </a:t>
            </a:r>
            <a:r>
              <a:rPr lang="pt-BR" sz="3600" b="1" dirty="0"/>
              <a:t>- </a:t>
            </a:r>
            <a:r>
              <a:rPr lang="pt-BR" sz="3500" b="1" i="0" dirty="0">
                <a:solidFill>
                  <a:srgbClr val="121212"/>
                </a:solidFill>
                <a:effectLst/>
                <a:latin typeface="+mn-lt"/>
              </a:rPr>
              <a:t>Protocolos IMAP</a:t>
            </a:r>
            <a:br>
              <a:rPr lang="pt-BR" sz="3500" b="1" i="0" dirty="0">
                <a:solidFill>
                  <a:srgbClr val="121212"/>
                </a:solidFill>
                <a:effectLst/>
                <a:latin typeface="+mn-lt"/>
              </a:rPr>
            </a:br>
            <a:r>
              <a:rPr lang="pt-BR" sz="2800" i="1" dirty="0">
                <a:solidFill>
                  <a:srgbClr val="121212"/>
                </a:solidFill>
                <a:effectLst/>
                <a:latin typeface="+mn-lt"/>
              </a:rPr>
              <a:t>Resgatando mensagens no servidor</a:t>
            </a:r>
            <a:endParaRPr lang="pt-BR" sz="2800" i="1" dirty="0">
              <a:latin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CC24D3-55FD-1038-0A2A-BEBC47CB31EB}"/>
              </a:ext>
            </a:extLst>
          </p:cNvPr>
          <p:cNvSpPr txBox="1"/>
          <p:nvPr/>
        </p:nvSpPr>
        <p:spPr>
          <a:xfrm>
            <a:off x="1097280" y="2028616"/>
            <a:ext cx="10058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sz="1600" b="0" i="0" dirty="0">
                <a:solidFill>
                  <a:srgbClr val="121212"/>
                </a:solidFill>
                <a:effectLst/>
              </a:rPr>
              <a:t>O protocolo IMAP foi criado para resolver limitações do POP. Com ele, podemos ter um servidor de correio que armazena as mensagens do usuário indefinidamente e permite organizá-las em pastas. Também possui funções avançadas, como pesquisa de mensagens no servidor (busca por endereços, assunto e texto).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121212"/>
                </a:solidFill>
                <a:effectLst/>
              </a:rPr>
              <a:t> </a:t>
            </a:r>
          </a:p>
          <a:p>
            <a:pPr algn="just"/>
            <a:r>
              <a:rPr lang="pt-BR" sz="1600" b="0" i="0" dirty="0">
                <a:solidFill>
                  <a:srgbClr val="121212"/>
                </a:solidFill>
                <a:effectLst/>
              </a:rPr>
              <a:t>O IMAP permite marcar mensagens (lida, não lida, respondida) e prevê o uso simultâneo de diversas caixas de mensagens para o mesmo usuário, sendo possível mover mensagens entre essas caixas. Os clientes de correio costumam exibir essas diversas caixas como uma árvore de pastas ao usuário, facilitando a organização das mensagens. Quando o volume de mensagens armazenadas é muito grande e definitivo, não apenas temporário, esses são recursos essenciais para o usuário, do contrário seria muito difícil encontrar uma mensagem posteriormente.</a:t>
            </a:r>
          </a:p>
        </p:txBody>
      </p:sp>
    </p:spTree>
    <p:extLst>
      <p:ext uri="{BB962C8B-B14F-4D97-AF65-F5344CB8AC3E}">
        <p14:creationId xmlns:p14="http://schemas.microsoft.com/office/powerpoint/2010/main" val="2611264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76560-1981-B796-98FB-E3B7C0224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70698-843A-AEBC-3074-8D0DC9A4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pt-BR" sz="3500" b="1" dirty="0">
                <a:latin typeface="+mn-lt"/>
              </a:rPr>
            </a:br>
            <a:r>
              <a:rPr lang="pt-BR" sz="3500" b="1" dirty="0">
                <a:latin typeface="+mn-lt"/>
              </a:rPr>
              <a:t>3. </a:t>
            </a:r>
            <a:r>
              <a:rPr lang="pt-BR" sz="3600" b="1" dirty="0">
                <a:latin typeface="+mn-lt"/>
              </a:rPr>
              <a:t>CORREIO ELETRÔNICO  </a:t>
            </a:r>
            <a:r>
              <a:rPr lang="pt-BR" sz="3600" b="1" dirty="0"/>
              <a:t>- </a:t>
            </a:r>
            <a:r>
              <a:rPr lang="pt-BR" sz="3500" b="1" i="0" dirty="0">
                <a:solidFill>
                  <a:srgbClr val="121212"/>
                </a:solidFill>
                <a:effectLst/>
                <a:latin typeface="+mn-lt"/>
              </a:rPr>
              <a:t>WEBMAIL</a:t>
            </a:r>
            <a:br>
              <a:rPr lang="pt-BR" sz="3500" b="1" i="0" dirty="0">
                <a:solidFill>
                  <a:srgbClr val="121212"/>
                </a:solidFill>
                <a:effectLst/>
                <a:latin typeface="+mn-lt"/>
              </a:rPr>
            </a:br>
            <a:r>
              <a:rPr lang="pt-BR" sz="2800" i="1" dirty="0">
                <a:solidFill>
                  <a:srgbClr val="121212"/>
                </a:solidFill>
                <a:effectLst/>
                <a:latin typeface="+mn-lt"/>
              </a:rPr>
              <a:t>Resgatando mensagens no servidor</a:t>
            </a:r>
            <a:endParaRPr lang="pt-BR" sz="2800" i="1" dirty="0">
              <a:latin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A32ACD-BC8E-E1B8-E67E-746F669E18F8}"/>
              </a:ext>
            </a:extLst>
          </p:cNvPr>
          <p:cNvSpPr txBox="1"/>
          <p:nvPr/>
        </p:nvSpPr>
        <p:spPr>
          <a:xfrm>
            <a:off x="1097280" y="2028616"/>
            <a:ext cx="10058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  <a:latin typeface="__Inter_a184c8"/>
              </a:rPr>
              <a:t>Atualmente, é muito comum acessar o serviço de correio por meio de um navegador web, o que é conhecido como Webmail. Esse acesso ao servidor Webmail é feito por meio do protocolo HTTP (ou HTTPS).</a:t>
            </a:r>
          </a:p>
          <a:p>
            <a:pPr algn="just">
              <a:buNone/>
            </a:pPr>
            <a:endParaRPr lang="pt-BR" sz="1600" dirty="0">
              <a:solidFill>
                <a:srgbClr val="424242"/>
              </a:solidFill>
              <a:latin typeface="__Inter_a184c8"/>
            </a:endParaRPr>
          </a:p>
          <a:p>
            <a:pPr algn="just">
              <a:buNone/>
            </a:pPr>
            <a:r>
              <a:rPr lang="pt-BR" sz="1600" b="1" i="0" dirty="0">
                <a:effectLst/>
                <a:highlight>
                  <a:srgbClr val="FFFF00"/>
                </a:highlight>
                <a:latin typeface="__Inter_a184c8"/>
              </a:rPr>
              <a:t>Atenção</a:t>
            </a:r>
          </a:p>
          <a:p>
            <a:pPr algn="just"/>
            <a:r>
              <a:rPr lang="pt-BR" sz="1600" dirty="0">
                <a:effectLst/>
                <a:highlight>
                  <a:srgbClr val="FFFF00"/>
                </a:highlight>
              </a:rPr>
              <a:t>É importante ressaltar que o HTTP </a:t>
            </a:r>
            <a:r>
              <a:rPr lang="pt-BR" sz="1600" b="1" dirty="0">
                <a:effectLst/>
                <a:highlight>
                  <a:srgbClr val="FFFF00"/>
                </a:highlight>
              </a:rPr>
              <a:t>não pode ser considerado</a:t>
            </a:r>
            <a:r>
              <a:rPr lang="pt-BR" sz="1600" dirty="0">
                <a:effectLst/>
                <a:highlight>
                  <a:srgbClr val="FFFF00"/>
                </a:highlight>
              </a:rPr>
              <a:t> um protocolo de correio eletrônico.</a:t>
            </a:r>
          </a:p>
          <a:p>
            <a:pPr algn="just"/>
            <a:endParaRPr lang="pt-BR" sz="1600" dirty="0">
              <a:highlight>
                <a:srgbClr val="FFFF00"/>
              </a:highlight>
            </a:endParaRPr>
          </a:p>
          <a:p>
            <a:pPr algn="just">
              <a:buNone/>
            </a:pPr>
            <a:r>
              <a:rPr lang="pt-BR" sz="1600" b="1" i="0" dirty="0">
                <a:solidFill>
                  <a:srgbClr val="121212"/>
                </a:solidFill>
                <a:effectLst/>
                <a:latin typeface="__Inter_a184c8"/>
              </a:rPr>
              <a:t>Quando usamos um Webmail, estamos acessando somente uma página web que se apresenta como um cliente de e-mail</a:t>
            </a:r>
            <a:r>
              <a:rPr lang="pt-BR" sz="1600" b="0" i="0" dirty="0">
                <a:solidFill>
                  <a:srgbClr val="121212"/>
                </a:solidFill>
                <a:effectLst/>
                <a:latin typeface="__Inter_a184c8"/>
              </a:rPr>
              <a:t>. O verdadeiro acesso ao servidor de correio ocorre por trás das cortinas (no chamado </a:t>
            </a:r>
            <a:r>
              <a:rPr lang="pt-BR" sz="1600" b="0" i="0" dirty="0" err="1">
                <a:solidFill>
                  <a:srgbClr val="121212"/>
                </a:solidFill>
                <a:effectLst/>
                <a:latin typeface="__Inter_a184c8"/>
              </a:rPr>
              <a:t>backend</a:t>
            </a:r>
            <a:r>
              <a:rPr lang="pt-BR" sz="1600" b="0" i="0" dirty="0">
                <a:solidFill>
                  <a:srgbClr val="121212"/>
                </a:solidFill>
                <a:effectLst/>
                <a:latin typeface="__Inter_a184c8"/>
              </a:rPr>
              <a:t>), invisível para o usuário. 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121212"/>
                </a:solidFill>
                <a:effectLst/>
                <a:latin typeface="__Inter_a184c8"/>
              </a:rPr>
              <a:t> </a:t>
            </a:r>
          </a:p>
          <a:p>
            <a:pPr algn="just"/>
            <a:r>
              <a:rPr lang="pt-BR" sz="1600" b="0" i="0" dirty="0">
                <a:solidFill>
                  <a:srgbClr val="121212"/>
                </a:solidFill>
                <a:effectLst/>
                <a:latin typeface="__Inter_a184c8"/>
              </a:rPr>
              <a:t>No servidor Webmail, um programa acessa nossa caixa de e-mails no servidor de correio e monta uma página com o conteúdo das mensagens.</a:t>
            </a:r>
          </a:p>
          <a:p>
            <a:pPr algn="just"/>
            <a:endParaRPr lang="pt-BR" sz="1600" dirty="0">
              <a:effectLst/>
              <a:highlight>
                <a:srgbClr val="FFFF00"/>
              </a:highlight>
            </a:endParaRPr>
          </a:p>
          <a:p>
            <a:pPr algn="just">
              <a:buNone/>
            </a:pPr>
            <a:endParaRPr lang="pt-BR" sz="1600" b="0" i="0" dirty="0">
              <a:solidFill>
                <a:srgbClr val="12121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1942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BF155-8A83-273F-2F04-4336F784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36799-44B2-202D-EA3F-7A8E767C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pt-BR" sz="4500" b="1" dirty="0">
                <a:latin typeface="+mn-lt"/>
              </a:rPr>
            </a:br>
            <a:r>
              <a:rPr lang="pt-BR" sz="4500" b="1" dirty="0">
                <a:latin typeface="+mn-lt"/>
              </a:rPr>
              <a:t>4. Protocolos DNS</a:t>
            </a:r>
            <a:endParaRPr lang="pt-BR" sz="4500" i="1" dirty="0">
              <a:latin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F2E556-E67D-B61E-9ADE-DD774E8D93DC}"/>
              </a:ext>
            </a:extLst>
          </p:cNvPr>
          <p:cNvSpPr txBox="1"/>
          <p:nvPr/>
        </p:nvSpPr>
        <p:spPr>
          <a:xfrm>
            <a:off x="1066800" y="3960655"/>
            <a:ext cx="10058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Uma das principais configurações de rede de um sistema operacional são os endereços dos servidores de DNS para onde as consultas serão encaminhadas. Geralmente, utilizam-se servidores na rede do próprio provedor ou empresa, pois as respostas tendem a ser mais rápidas.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Esse tipo de consulta é chamado de </a:t>
            </a:r>
            <a:r>
              <a:rPr lang="pt-BR" sz="1600" b="1" i="0" dirty="0">
                <a:solidFill>
                  <a:srgbClr val="424242"/>
                </a:solidFill>
                <a:effectLst/>
              </a:rPr>
              <a:t>recursiva</a:t>
            </a:r>
            <a:r>
              <a:rPr lang="pt-BR" sz="1600" b="0" i="0" dirty="0">
                <a:solidFill>
                  <a:srgbClr val="424242"/>
                </a:solidFill>
                <a:effectLst/>
              </a:rPr>
              <a:t>, pois o cliente pede ao servidor para resolver o nome procurado. Mas para descobrir o endereço procurado, o servidor DNS usará um tipo de consulta chamado de </a:t>
            </a:r>
            <a:r>
              <a:rPr lang="pt-BR" sz="1600" b="1" i="0" dirty="0">
                <a:solidFill>
                  <a:srgbClr val="424242"/>
                </a:solidFill>
                <a:effectLst/>
              </a:rPr>
              <a:t>iterativo</a:t>
            </a:r>
            <a:r>
              <a:rPr lang="pt-BR" sz="1600" b="0" i="0" dirty="0">
                <a:solidFill>
                  <a:srgbClr val="424242"/>
                </a:solidFill>
                <a:effectLst/>
              </a:rPr>
              <a:t>.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 </a:t>
            </a:r>
          </a:p>
          <a:p>
            <a:pPr algn="just"/>
            <a:r>
              <a:rPr lang="pt-BR" sz="1600" b="0" i="0" dirty="0">
                <a:solidFill>
                  <a:srgbClr val="424242"/>
                </a:solidFill>
                <a:effectLst/>
              </a:rPr>
              <a:t>Como já vimos, as informações de DNS estão distribuídas, então, a busca envolverá não apenas uma, mas algumas consultas. </a:t>
            </a:r>
          </a:p>
          <a:p>
            <a:pPr algn="just">
              <a:buNone/>
            </a:pPr>
            <a:endParaRPr lang="pt-BR" sz="1600" b="0" i="0" dirty="0">
              <a:solidFill>
                <a:srgbClr val="121212"/>
              </a:solidFill>
              <a:effectLst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BCA67E-C114-0ABA-59E2-334E5B49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34" y="1893477"/>
            <a:ext cx="8685418" cy="209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63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889E1-6201-EE2F-115D-6DBF43D3A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BEDFE-9AEB-5432-68B8-F021D2BD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500" b="1" dirty="0">
                <a:latin typeface="+mn-lt"/>
              </a:rPr>
              <a:t>4. Protocolos DNS</a:t>
            </a:r>
            <a:endParaRPr lang="pt-BR" sz="4500" i="1" dirty="0"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18B7FF-F0D4-DC4C-964E-D0E60652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92" y="1774667"/>
            <a:ext cx="3895725" cy="43719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6371098-206D-3BB8-D811-EDB6860F7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987" y="1774667"/>
            <a:ext cx="5477336" cy="449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55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D2B21-5BD5-7260-90DA-F102268B8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21556-974E-03C4-35C4-1FEFEADF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500" b="1" dirty="0">
                <a:latin typeface="+mn-lt"/>
              </a:rPr>
              <a:t>5. Protocolos DHCP</a:t>
            </a:r>
            <a:endParaRPr lang="pt-BR" sz="4500" i="1" dirty="0">
              <a:latin typeface="+mn-lt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8FFC458-E336-E21D-459F-CC1AD65562F0}"/>
              </a:ext>
            </a:extLst>
          </p:cNvPr>
          <p:cNvSpPr txBox="1"/>
          <p:nvPr/>
        </p:nvSpPr>
        <p:spPr>
          <a:xfrm>
            <a:off x="1097280" y="1915113"/>
            <a:ext cx="10058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Nos primórdios da internet, cada vez que um dispositivo precisava se conectar a uma rede, o seu administrador era responsável por definir um endereço para ele e configurá-lo manualmente. Esse modo de trabalho tem alguns inconvenientes, como: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Necessidade de intervenção manual no dispositivo.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Controle dos endereços alocados a cada dispositivo.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4603FB-DAC1-A6C2-9898-E1B9AA172D8A}"/>
              </a:ext>
            </a:extLst>
          </p:cNvPr>
          <p:cNvSpPr txBox="1"/>
          <p:nvPr/>
        </p:nvSpPr>
        <p:spPr>
          <a:xfrm>
            <a:off x="1097279" y="3908748"/>
            <a:ext cx="10058399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effectLst/>
                <a:latin typeface="__Inter_a184c8"/>
              </a:rPr>
              <a:t>Para resolver esses problemas, tornando a conexão do dispositivo algo simples, foi desenvolvido o protocolo DHCP (Dynamic Host </a:t>
            </a:r>
            <a:r>
              <a:rPr lang="pt-BR" b="0" i="0" dirty="0" err="1">
                <a:effectLst/>
                <a:latin typeface="__Inter_a184c8"/>
              </a:rPr>
              <a:t>Configuration</a:t>
            </a:r>
            <a:r>
              <a:rPr lang="pt-BR" b="0" i="0" dirty="0">
                <a:effectLst/>
                <a:latin typeface="__Inter_a184c8"/>
              </a:rPr>
              <a:t> </a:t>
            </a:r>
            <a:r>
              <a:rPr lang="pt-BR" b="0" i="0" dirty="0" err="1">
                <a:effectLst/>
                <a:latin typeface="__Inter_a184c8"/>
              </a:rPr>
              <a:t>Protocol</a:t>
            </a:r>
            <a:r>
              <a:rPr lang="pt-BR" b="0" i="0" dirty="0">
                <a:effectLst/>
                <a:latin typeface="__Inter_a184c8"/>
              </a:rPr>
              <a:t>), ou Protocolo de configuração dinâmica de estações, em tradução livre.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34282A-F6D3-0CFE-8710-8245EC84B47C}"/>
              </a:ext>
            </a:extLst>
          </p:cNvPr>
          <p:cNvSpPr txBox="1"/>
          <p:nvPr/>
        </p:nvSpPr>
        <p:spPr>
          <a:xfrm>
            <a:off x="1097278" y="5120600"/>
            <a:ext cx="100583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0" i="0" dirty="0">
                <a:solidFill>
                  <a:srgbClr val="424242"/>
                </a:solidFill>
                <a:effectLst/>
              </a:rPr>
              <a:t>Em resumo, o DHCP é um protocolo que permite a um servidor na rede configurar automaticamente todas as estações que a ele se conectarem.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17512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0900-E6DA-0713-CD2C-0D244F55F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9CBB1-4AF2-30EF-E806-04E875D3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500" b="1" dirty="0">
                <a:latin typeface="+mn-lt"/>
              </a:rPr>
              <a:t>5. Protocolos DHCP</a:t>
            </a:r>
            <a:endParaRPr lang="pt-BR" sz="4500" i="1" dirty="0">
              <a:latin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F2A15A-7487-C53B-F7FE-D866AE5A23C9}"/>
              </a:ext>
            </a:extLst>
          </p:cNvPr>
          <p:cNvSpPr txBox="1"/>
          <p:nvPr/>
        </p:nvSpPr>
        <p:spPr>
          <a:xfrm>
            <a:off x="6259215" y="1910629"/>
            <a:ext cx="49053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O algoritmo do protocolo DHCP permite que um cliente se conecte na rede sem qualquer configuração prévia de rede ou servidor. Na prática, a única configuração necessária no dispositivo é para que ele tente obter seu endereço por meio do DHCP, tipicamente uma configuração de fábrica dos principais sistemas operacionais no mercado.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 </a:t>
            </a:r>
          </a:p>
          <a:p>
            <a:pPr algn="just"/>
            <a:r>
              <a:rPr lang="pt-BR" sz="1600" b="0" i="0" dirty="0">
                <a:solidFill>
                  <a:srgbClr val="424242"/>
                </a:solidFill>
                <a:effectLst/>
              </a:rPr>
              <a:t>Quando um dispositivo se conecta a uma rede, ele inicia o processo de </a:t>
            </a:r>
            <a:r>
              <a:rPr lang="pt-BR" sz="1600" b="1" i="0" dirty="0">
                <a:solidFill>
                  <a:srgbClr val="424242"/>
                </a:solidFill>
                <a:effectLst/>
              </a:rPr>
              <a:t>descoberta</a:t>
            </a:r>
            <a:r>
              <a:rPr lang="pt-BR" sz="1600" b="0" i="0" dirty="0">
                <a:solidFill>
                  <a:srgbClr val="424242"/>
                </a:solidFill>
                <a:effectLst/>
              </a:rPr>
              <a:t> do protocolo DHCP. Esse processo é feito com um pacote transmitido em </a:t>
            </a:r>
            <a:r>
              <a:rPr lang="pt-BR" sz="1600" b="1" i="0" dirty="0">
                <a:solidFill>
                  <a:srgbClr val="424242"/>
                </a:solidFill>
                <a:effectLst/>
              </a:rPr>
              <a:t>broadcast</a:t>
            </a:r>
            <a:r>
              <a:rPr lang="pt-BR" sz="1600" b="0" i="0" dirty="0">
                <a:solidFill>
                  <a:srgbClr val="424242"/>
                </a:solidFill>
                <a:effectLst/>
              </a:rPr>
              <a:t> na rede, ou seja, recebido por todas as demais estações conectadas na rede.  Apenas o servidor DHCP deve responder a essa solicitação.</a:t>
            </a:r>
          </a:p>
        </p:txBody>
      </p:sp>
      <p:pic>
        <p:nvPicPr>
          <p:cNvPr id="6" name="Imagem 5" descr="Diagrama&#10;&#10;O conteúdo gerado por IA pode estar incorreto.">
            <a:extLst>
              <a:ext uri="{FF2B5EF4-FFF2-40B4-BE49-F238E27FC236}">
                <a16:creationId xmlns:a16="http://schemas.microsoft.com/office/drawing/2014/main" id="{030637B3-E6A3-E78C-ECDF-4D5B32F8E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5" y="2057399"/>
            <a:ext cx="5713525" cy="26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90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9AE09-A014-EF44-EDD7-ADBBF4ED0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15418-0146-0FDB-0D93-ADD44832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500" b="1" dirty="0">
                <a:latin typeface="+mn-lt"/>
              </a:rPr>
              <a:t>5. Protocolos DHCP</a:t>
            </a:r>
            <a:endParaRPr lang="pt-BR" sz="4500" i="1" dirty="0">
              <a:latin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A3AC8E-9F75-AB51-A8C6-6591A12C3463}"/>
              </a:ext>
            </a:extLst>
          </p:cNvPr>
          <p:cNvSpPr txBox="1"/>
          <p:nvPr/>
        </p:nvSpPr>
        <p:spPr>
          <a:xfrm>
            <a:off x="6250305" y="3265038"/>
            <a:ext cx="4905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  <a:latin typeface="__Inter_a184c8"/>
              </a:rPr>
              <a:t>Na resposta, o servidor DHCP se identifica e oferece um endereço para uso dessa estação. A negociação continua com o cliente requisitando o uso do endereço IP oferecido e o servidor responde com as informações necessárias para a configuração da rede.</a:t>
            </a:r>
            <a:endParaRPr lang="pt-BR" sz="1600" b="0" i="0" dirty="0">
              <a:solidFill>
                <a:srgbClr val="424242"/>
              </a:solidFill>
              <a:effectLst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5F8149-2FBF-C23B-D592-A70DDD7AB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490" y="2042651"/>
            <a:ext cx="4667296" cy="37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90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2C3EE-9785-3631-28BE-E18BBCE8B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A20BC-BB44-4B11-B565-D12D1101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500" b="1" dirty="0">
                <a:latin typeface="+mn-lt"/>
              </a:rPr>
              <a:t>5. Protocolos DHCP</a:t>
            </a:r>
            <a:endParaRPr lang="pt-BR" sz="4500" i="1" dirty="0">
              <a:latin typeface="+mn-lt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3AAA913-144A-A94B-7944-7DCAA8B46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558531"/>
              </p:ext>
            </p:extLst>
          </p:nvPr>
        </p:nvGraphicFramePr>
        <p:xfrm>
          <a:off x="1066801" y="2157689"/>
          <a:ext cx="10058398" cy="1450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347388349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33577778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50363029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19526828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91050882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56649611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337191494"/>
                    </a:ext>
                  </a:extLst>
                </a:gridCol>
              </a:tblGrid>
              <a:tr h="2901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Pacote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Emissor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Endereço de origem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Endereço de destino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Protocolo de transporte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Porta de origem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Porta de destino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extLst>
                  <a:ext uri="{0D108BD9-81ED-4DB2-BD59-A6C34878D82A}">
                    <a16:rowId xmlns:a16="http://schemas.microsoft.com/office/drawing/2014/main" val="2291799453"/>
                  </a:ext>
                </a:extLst>
              </a:tr>
              <a:tr h="2901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DHCPDISCOVER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Cliente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0.0.0.0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255.255.255.255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UDP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68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67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extLst>
                  <a:ext uri="{0D108BD9-81ED-4DB2-BD59-A6C34878D82A}">
                    <a16:rowId xmlns:a16="http://schemas.microsoft.com/office/drawing/2014/main" val="998550178"/>
                  </a:ext>
                </a:extLst>
              </a:tr>
              <a:tr h="2901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DHCPOFFER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Servidor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IP do servidor DHCP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IP oferecido ao cliente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UDP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67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68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extLst>
                  <a:ext uri="{0D108BD9-81ED-4DB2-BD59-A6C34878D82A}">
                    <a16:rowId xmlns:a16="http://schemas.microsoft.com/office/drawing/2014/main" val="39882576"/>
                  </a:ext>
                </a:extLst>
              </a:tr>
              <a:tr h="2901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DHCPREQUEST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Cliente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0.0.0.0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255.255.255.255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UDP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68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67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extLst>
                  <a:ext uri="{0D108BD9-81ED-4DB2-BD59-A6C34878D82A}">
                    <a16:rowId xmlns:a16="http://schemas.microsoft.com/office/drawing/2014/main" val="3276040058"/>
                  </a:ext>
                </a:extLst>
              </a:tr>
              <a:tr h="2901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DHCPACK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Servidor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IP do servidor DHCP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IP concedido ao cliente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 dirty="0">
                          <a:effectLst/>
                        </a:rPr>
                        <a:t> UDP</a:t>
                      </a:r>
                      <a:endParaRPr lang="pt-BR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>
                          <a:effectLst/>
                        </a:rPr>
                        <a:t> 67</a:t>
                      </a:r>
                      <a:endParaRPr lang="pt-B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000" kern="100" dirty="0">
                          <a:effectLst/>
                        </a:rPr>
                        <a:t> 68</a:t>
                      </a:r>
                      <a:endParaRPr lang="pt-BR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3" marR="7563" marT="7563" marB="7563" anchor="ctr"/>
                </a:tc>
                <a:extLst>
                  <a:ext uri="{0D108BD9-81ED-4DB2-BD59-A6C34878D82A}">
                    <a16:rowId xmlns:a16="http://schemas.microsoft.com/office/drawing/2014/main" val="189577357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E531A389-3711-8A9E-54D7-311ABF81BCC1}"/>
              </a:ext>
            </a:extLst>
          </p:cNvPr>
          <p:cNvSpPr txBox="1"/>
          <p:nvPr/>
        </p:nvSpPr>
        <p:spPr>
          <a:xfrm>
            <a:off x="1066800" y="3875971"/>
            <a:ext cx="100888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0" i="0" dirty="0">
                <a:solidFill>
                  <a:srgbClr val="424242"/>
                </a:solidFill>
                <a:effectLst/>
              </a:rPr>
              <a:t>O servidor DHCP informa ao cliente o endereço IP que deve ser usado, máscara de rede, endereço de gateway e servidores de DNS. Também pode ser usado para passar configurações adicionais como servidor para ajustar o relógio.</a:t>
            </a:r>
            <a:endParaRPr lang="pt-BR" sz="1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C71E7C-CB0B-144C-290E-C3F46753EB6C}"/>
              </a:ext>
            </a:extLst>
          </p:cNvPr>
          <p:cNvSpPr txBox="1"/>
          <p:nvPr/>
        </p:nvSpPr>
        <p:spPr>
          <a:xfrm>
            <a:off x="1036321" y="4728273"/>
            <a:ext cx="100888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1" i="1" dirty="0">
                <a:solidFill>
                  <a:srgbClr val="001D35"/>
                </a:solidFill>
                <a:latin typeface="Google Sans"/>
              </a:rPr>
              <a:t>Obs.: </a:t>
            </a:r>
            <a:r>
              <a:rPr lang="pt-BR" sz="1600" b="1" i="1" dirty="0">
                <a:solidFill>
                  <a:srgbClr val="001D35"/>
                </a:solidFill>
                <a:effectLst/>
                <a:latin typeface="Google Sans"/>
              </a:rPr>
              <a:t>Gateway é um sistema que permite a comunicação entre redes diferentes, ou entre diferentes aplicativos. A palavra gateway significa "portão" ou "portal" em inglês.</a:t>
            </a:r>
            <a:endParaRPr lang="pt-BR" sz="1600" b="1" i="1" dirty="0"/>
          </a:p>
        </p:txBody>
      </p:sp>
    </p:spTree>
    <p:extLst>
      <p:ext uri="{BB962C8B-B14F-4D97-AF65-F5344CB8AC3E}">
        <p14:creationId xmlns:p14="http://schemas.microsoft.com/office/powerpoint/2010/main" val="2659522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E5FF6-22E6-DECA-25A3-58C4A7AD8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1E2CD-87FA-79A9-865F-707744DB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500" b="1" dirty="0">
                <a:latin typeface="+mn-lt"/>
              </a:rPr>
              <a:t>5. Protocolos DHCP</a:t>
            </a:r>
            <a:endParaRPr lang="pt-BR" sz="4500" i="1" dirty="0">
              <a:latin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CCE43A-5979-8D5D-37C5-CA16E8700E46}"/>
              </a:ext>
            </a:extLst>
          </p:cNvPr>
          <p:cNvSpPr txBox="1"/>
          <p:nvPr/>
        </p:nvSpPr>
        <p:spPr>
          <a:xfrm>
            <a:off x="1097280" y="1880529"/>
            <a:ext cx="100888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O DHCP foi projetado para funcionar em redes pequenas e grandes, em que há grande volume de dispositivos chegando e saindo. Um dos problemas desse cenário é o esgotamento dos endereços de rede, visto que um endereço é alocado para cada dispositivo. A solução adotada pelo DHCP foi criar um prazo de vida para cada concessão. O dispositivo conectado na rede, continua usando o mesmo endereço, porém, o dispositivo que se desconecta perde a concessão após algum tempo e quando fizer uma nova requisição ao servidor DHCP poderá receber outro endereço.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 </a:t>
            </a:r>
          </a:p>
          <a:p>
            <a:pPr algn="just"/>
            <a:r>
              <a:rPr lang="pt-BR" sz="1600" b="0" i="0" dirty="0">
                <a:solidFill>
                  <a:srgbClr val="424242"/>
                </a:solidFill>
                <a:effectLst/>
              </a:rPr>
              <a:t>Esse prazo de vida é chamado de </a:t>
            </a:r>
            <a:r>
              <a:rPr lang="pt-BR" sz="1600" b="1" i="0" dirty="0" err="1">
                <a:solidFill>
                  <a:srgbClr val="424242"/>
                </a:solidFill>
                <a:effectLst/>
              </a:rPr>
              <a:t>lease</a:t>
            </a:r>
            <a:r>
              <a:rPr lang="pt-BR" sz="1600" b="1" i="0" dirty="0">
                <a:solidFill>
                  <a:srgbClr val="424242"/>
                </a:solidFill>
                <a:effectLst/>
              </a:rPr>
              <a:t> time</a:t>
            </a:r>
            <a:r>
              <a:rPr lang="pt-BR" sz="1600" b="0" i="0" dirty="0">
                <a:solidFill>
                  <a:srgbClr val="424242"/>
                </a:solidFill>
                <a:effectLst/>
              </a:rPr>
              <a:t>, que é definido pelo administrador do servidor DHCP e informado ao cliente no ato da concessão. O cliente deve solicitar a renovação da concessão do endereço após a metade do </a:t>
            </a:r>
            <a:r>
              <a:rPr lang="pt-BR" sz="1600" b="0" i="0" dirty="0" err="1">
                <a:solidFill>
                  <a:srgbClr val="424242"/>
                </a:solidFill>
                <a:effectLst/>
              </a:rPr>
              <a:t>lease</a:t>
            </a:r>
            <a:r>
              <a:rPr lang="pt-BR" sz="1600" b="0" i="0" dirty="0">
                <a:solidFill>
                  <a:srgbClr val="424242"/>
                </a:solidFill>
                <a:effectLst/>
              </a:rPr>
              <a:t> time.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823ABFC-7238-D0B1-512F-3217B98D3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134" y="3886036"/>
            <a:ext cx="6154841" cy="225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38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F225A-B174-3E36-E1B4-C94A4F0A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248" y="1091381"/>
            <a:ext cx="10058400" cy="527992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chemeClr val="tx1"/>
                </a:solidFill>
                <a:latin typeface="Arial" panose="020B0604020202020204" pitchFamily="34" charset="0"/>
              </a:rPr>
              <a:t>1. HTTP</a:t>
            </a:r>
            <a:endParaRPr lang="pt-BR" sz="3000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A90C9C-8482-50F2-5B08-565D3AC95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046" y="1921483"/>
            <a:ext cx="6322142" cy="231565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AD9D720-259A-AB99-72CA-3D653D678E7C}"/>
              </a:ext>
            </a:extLst>
          </p:cNvPr>
          <p:cNvSpPr txBox="1"/>
          <p:nvPr/>
        </p:nvSpPr>
        <p:spPr>
          <a:xfrm>
            <a:off x="685800" y="1921483"/>
            <a:ext cx="499724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Para cada requisição recebida, o servidor enviará uma mensagem de resposta. As mensagens de </a:t>
            </a:r>
            <a:r>
              <a:rPr lang="pt-BR" sz="1600" b="1" i="0" dirty="0">
                <a:solidFill>
                  <a:srgbClr val="424242"/>
                </a:solidFill>
                <a:effectLst/>
              </a:rPr>
              <a:t>resposta</a:t>
            </a:r>
            <a:r>
              <a:rPr lang="pt-BR" sz="1600" b="0" i="0" dirty="0">
                <a:solidFill>
                  <a:srgbClr val="424242"/>
                </a:solidFill>
                <a:effectLst/>
              </a:rPr>
              <a:t> seguem o formato: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Linha de Estado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Linhas de Cabeçalho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Linha sem conteúdo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424242"/>
                </a:solidFill>
                <a:effectLst/>
              </a:rPr>
              <a:t>Corpo da Entidade (dados/conteúdo requisitados)</a:t>
            </a:r>
          </a:p>
        </p:txBody>
      </p:sp>
    </p:spTree>
    <p:extLst>
      <p:ext uri="{BB962C8B-B14F-4D97-AF65-F5344CB8AC3E}">
        <p14:creationId xmlns:p14="http://schemas.microsoft.com/office/powerpoint/2010/main" val="3711746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82C0E-58AA-A386-9192-55B219E40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44725-87EE-201F-8DDF-D69742D0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500" b="1" dirty="0">
                <a:latin typeface="+mn-lt"/>
              </a:rPr>
              <a:t>6. Protocolos SMTP</a:t>
            </a:r>
            <a:endParaRPr lang="pt-BR" sz="4500" i="1" dirty="0">
              <a:latin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004150-B42A-B353-F60E-556B01E432CE}"/>
              </a:ext>
            </a:extLst>
          </p:cNvPr>
          <p:cNvSpPr txBox="1"/>
          <p:nvPr/>
        </p:nvSpPr>
        <p:spPr>
          <a:xfrm>
            <a:off x="1097279" y="2044628"/>
            <a:ext cx="100583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0" i="0" dirty="0">
                <a:solidFill>
                  <a:srgbClr val="121212"/>
                </a:solidFill>
                <a:effectLst/>
              </a:rPr>
              <a:t>Um dos pontos mais críticos de uma rede é o seu </a:t>
            </a:r>
            <a:r>
              <a:rPr lang="pt-BR" sz="1600" b="1" i="0" dirty="0">
                <a:solidFill>
                  <a:srgbClr val="121212"/>
                </a:solidFill>
                <a:effectLst/>
              </a:rPr>
              <a:t>gerenciamento</a:t>
            </a:r>
            <a:r>
              <a:rPr lang="pt-BR" sz="1600" b="0" i="0" dirty="0">
                <a:solidFill>
                  <a:srgbClr val="121212"/>
                </a:solidFill>
                <a:effectLst/>
              </a:rPr>
              <a:t>, que inclui a monitoração dos equipamentos e serviços. Uma boa gerência é aquela que consegue evitar ao máximo todos os impactos ao funcionamento da rede. Ela deve ser capaz de detectar falhas inesperadas, grandes ou pequenas, prever e corrigir problemas antes de causarem algum transtorno.</a:t>
            </a:r>
            <a:endParaRPr lang="pt-BR" sz="16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60ED99-A91F-FC5C-99FB-CF7CDA4CBCF9}"/>
              </a:ext>
            </a:extLst>
          </p:cNvPr>
          <p:cNvSpPr txBox="1"/>
          <p:nvPr/>
        </p:nvSpPr>
        <p:spPr>
          <a:xfrm>
            <a:off x="1097278" y="3736155"/>
            <a:ext cx="100583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0" i="0" dirty="0">
                <a:solidFill>
                  <a:srgbClr val="424242"/>
                </a:solidFill>
                <a:effectLst/>
              </a:rPr>
              <a:t>Para esse monitoramento, as equipes contam com ferramentas de software sofisticadas, capazes de agregar e processar dados de inúmeros equipamentos e serviços, gerar gráficos e dados para acompanhamento e disparar alertas em casos em que uma ação imediata é necessária.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84977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2788F-34B2-528C-7778-D5FB9AF01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FFFFC-E3A7-F925-E920-37E2F3AF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500" b="1" dirty="0">
                <a:latin typeface="+mn-lt"/>
              </a:rPr>
              <a:t>6. Protocolos SMTP</a:t>
            </a:r>
            <a:endParaRPr lang="pt-BR" sz="4500" i="1" dirty="0">
              <a:latin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723455-4199-1CF4-4A73-93C4DD15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30" y="1911912"/>
            <a:ext cx="5018293" cy="433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26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01CAA-65B7-6862-3DDE-69543EFDF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39B6C-9CF7-EEB3-A234-24685EF1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500" b="1" dirty="0">
                <a:latin typeface="+mn-lt"/>
              </a:rPr>
              <a:t>6. Protocolos SMTP</a:t>
            </a:r>
            <a:endParaRPr lang="pt-BR" sz="4500" i="1" dirty="0">
              <a:latin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E427DA-447D-6C7B-42BD-C4C6669105CB}"/>
              </a:ext>
            </a:extLst>
          </p:cNvPr>
          <p:cNvSpPr txBox="1"/>
          <p:nvPr/>
        </p:nvSpPr>
        <p:spPr>
          <a:xfrm>
            <a:off x="5895667" y="2280602"/>
            <a:ext cx="60984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0" i="0" dirty="0">
                <a:solidFill>
                  <a:srgbClr val="424242"/>
                </a:solidFill>
                <a:effectLst/>
              </a:rPr>
              <a:t>A estação de gerenciamento de rede pode buscar as informações sobre um elemento gerenciado por meio das consultas, com o protocolo SNMP. A cada pergunta, a estação coleta dados para o monitoramento sobre um ou mais recursos gerenciados. Por exemplo, pode fazer consultas sobre o uso instantâneo de uma interface de rede, consumo de memória ou temperatura do processador.</a:t>
            </a:r>
            <a:endParaRPr lang="pt-BR" sz="1600" dirty="0"/>
          </a:p>
        </p:txBody>
      </p:sp>
      <p:pic>
        <p:nvPicPr>
          <p:cNvPr id="7" name="Imagem 6" descr="Diagrama&#10;&#10;O conteúdo gerado por IA pode estar incorreto.">
            <a:extLst>
              <a:ext uri="{FF2B5EF4-FFF2-40B4-BE49-F238E27FC236}">
                <a16:creationId xmlns:a16="http://schemas.microsoft.com/office/drawing/2014/main" id="{72822889-737C-7B63-99D9-615D50714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45" y="2116481"/>
            <a:ext cx="4745706" cy="346756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1BB3840-508E-6A7F-5445-6A9AA8BB1B22}"/>
              </a:ext>
            </a:extLst>
          </p:cNvPr>
          <p:cNvSpPr txBox="1"/>
          <p:nvPr/>
        </p:nvSpPr>
        <p:spPr>
          <a:xfrm>
            <a:off x="5895667" y="4376523"/>
            <a:ext cx="6098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0" i="0" dirty="0">
                <a:solidFill>
                  <a:srgbClr val="424242"/>
                </a:solidFill>
                <a:effectLst/>
              </a:rPr>
              <a:t>Em geral, as consultas são feitas periodicamente pela estação de gerenciamento, um modelo conhecido como </a:t>
            </a:r>
            <a:r>
              <a:rPr lang="pt-BR" sz="1600" b="1" i="0" dirty="0" err="1">
                <a:solidFill>
                  <a:srgbClr val="424242"/>
                </a:solidFill>
                <a:effectLst/>
              </a:rPr>
              <a:t>polling</a:t>
            </a:r>
            <a:r>
              <a:rPr lang="pt-BR" sz="1600" b="0" i="0" dirty="0">
                <a:solidFill>
                  <a:srgbClr val="424242"/>
                </a:solidFill>
                <a:effectLst/>
              </a:rPr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99680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B0E57-9B77-90CA-D569-04022D45E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04638-6E6A-0C32-801F-1D3BB055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500" b="1" dirty="0">
                <a:latin typeface="+mn-lt"/>
              </a:rPr>
              <a:t>6. Protocolos SMTP</a:t>
            </a:r>
            <a:endParaRPr lang="pt-BR" sz="4500" i="1" dirty="0">
              <a:latin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C205F2-F182-0C66-76A6-2BFE269167E7}"/>
              </a:ext>
            </a:extLst>
          </p:cNvPr>
          <p:cNvSpPr txBox="1"/>
          <p:nvPr/>
        </p:nvSpPr>
        <p:spPr>
          <a:xfrm>
            <a:off x="1300070" y="3820355"/>
            <a:ext cx="98556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0" i="0" dirty="0">
                <a:solidFill>
                  <a:srgbClr val="424242"/>
                </a:solidFill>
                <a:effectLst/>
                <a:latin typeface="__Inter_a184c8"/>
              </a:rPr>
              <a:t>O agente de um elemento também pode ser configurado para notificar uma estação de gerenciamento imediatamente após a ocorrência de algum evento. Esse tipo de notificação é chamado de </a:t>
            </a:r>
            <a:r>
              <a:rPr lang="pt-BR" sz="1600" b="1" i="0" dirty="0" err="1">
                <a:solidFill>
                  <a:srgbClr val="424242"/>
                </a:solidFill>
                <a:effectLst/>
                <a:latin typeface="__Inter_a184c8"/>
              </a:rPr>
              <a:t>trap</a:t>
            </a:r>
            <a:r>
              <a:rPr lang="pt-BR" sz="1600" b="0" i="0" dirty="0">
                <a:solidFill>
                  <a:srgbClr val="424242"/>
                </a:solidFill>
                <a:effectLst/>
                <a:latin typeface="__Inter_a184c8"/>
              </a:rPr>
              <a:t>. Pode ser usado, por exemplo, para notificar uma falha em um componente eletrônico do elemento ou uma tentativa de acesso indevido.</a:t>
            </a:r>
          </a:p>
          <a:p>
            <a:pPr algn="just"/>
            <a:endParaRPr lang="pt-BR" sz="1600" dirty="0">
              <a:solidFill>
                <a:srgbClr val="424242"/>
              </a:solidFill>
              <a:latin typeface="__Inter_a184c8"/>
            </a:endParaRPr>
          </a:p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  <a:latin typeface="__Inter_a184c8"/>
              </a:rPr>
              <a:t>O </a:t>
            </a:r>
            <a:r>
              <a:rPr lang="pt-BR" sz="1600" b="1" i="0" dirty="0" err="1">
                <a:solidFill>
                  <a:srgbClr val="424242"/>
                </a:solidFill>
                <a:effectLst/>
                <a:latin typeface="__Inter_a184c8"/>
              </a:rPr>
              <a:t>trap</a:t>
            </a:r>
            <a:r>
              <a:rPr lang="pt-BR" sz="1600" b="0" i="0" dirty="0">
                <a:solidFill>
                  <a:srgbClr val="424242"/>
                </a:solidFill>
                <a:effectLst/>
                <a:latin typeface="__Inter_a184c8"/>
              </a:rPr>
              <a:t> permite notificar um evento com mais rapidez, porém, como o SNMP utiliza o protocolo de transporte UDP, não há como garantir que o pacote com a notificação foi recebido.</a:t>
            </a:r>
          </a:p>
          <a:p>
            <a:pPr algn="just">
              <a:buNone/>
            </a:pPr>
            <a:r>
              <a:rPr lang="pt-BR" sz="1600" b="0" i="0" dirty="0">
                <a:solidFill>
                  <a:srgbClr val="424242"/>
                </a:solidFill>
                <a:effectLst/>
                <a:latin typeface="__Inter_a184c8"/>
              </a:rPr>
              <a:t> </a:t>
            </a:r>
          </a:p>
          <a:p>
            <a:pPr algn="just"/>
            <a:r>
              <a:rPr lang="pt-BR" sz="1600" b="0" i="0" dirty="0">
                <a:solidFill>
                  <a:srgbClr val="424242"/>
                </a:solidFill>
                <a:effectLst/>
                <a:latin typeface="__Inter_a184c8"/>
              </a:rPr>
              <a:t>Os agentes escutam a porta 161 para as consultas e enviam </a:t>
            </a:r>
            <a:r>
              <a:rPr lang="pt-BR" sz="1600" b="1" i="0" dirty="0" err="1">
                <a:solidFill>
                  <a:srgbClr val="424242"/>
                </a:solidFill>
                <a:effectLst/>
                <a:latin typeface="__Inter_a184c8"/>
              </a:rPr>
              <a:t>traps</a:t>
            </a:r>
            <a:r>
              <a:rPr lang="pt-BR" sz="1600" b="0" i="0" dirty="0">
                <a:solidFill>
                  <a:srgbClr val="424242"/>
                </a:solidFill>
                <a:effectLst/>
                <a:latin typeface="__Inter_a184c8"/>
              </a:rPr>
              <a:t> destinados à porta 162.</a:t>
            </a:r>
          </a:p>
          <a:p>
            <a:pPr algn="just"/>
            <a:endParaRPr lang="pt-BR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1FB401-6A26-A0DF-4A11-0911A3067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05" y="2073192"/>
            <a:ext cx="5553990" cy="17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18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F225A-B174-3E36-E1B4-C94A4F0A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89871"/>
            <a:ext cx="9798828" cy="647489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chemeClr val="tx1"/>
                </a:solidFill>
                <a:latin typeface="Arial" panose="020B0604020202020204" pitchFamily="34" charset="0"/>
              </a:rPr>
              <a:t>1. HTTP</a:t>
            </a:r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F65756-CDCB-63E8-5830-5A69AC418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58" y="1870096"/>
            <a:ext cx="53625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04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08912-E715-E2FA-7A00-0D86A4575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AB592-6619-9C06-BD57-630E0CE7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15" y="131226"/>
            <a:ext cx="9798828" cy="647489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chemeClr val="tx1"/>
                </a:solidFill>
                <a:latin typeface="Arial" panose="020B0604020202020204" pitchFamily="34" charset="0"/>
              </a:rPr>
              <a:t>1. HTTP</a:t>
            </a:r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519A40-FAFB-BD25-3E69-658B537FB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269" y="692896"/>
            <a:ext cx="6217920" cy="5472208"/>
          </a:xfrm>
          <a:prstGeom prst="rect">
            <a:avLst/>
          </a:prstGeom>
        </p:spPr>
      </p:pic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512FCBBF-80F7-CAA2-1C56-84E2ACB088D4}"/>
              </a:ext>
            </a:extLst>
          </p:cNvPr>
          <p:cNvSpPr/>
          <p:nvPr/>
        </p:nvSpPr>
        <p:spPr>
          <a:xfrm>
            <a:off x="8775290" y="1356852"/>
            <a:ext cx="2551471" cy="840658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85688CD8-2649-A9D2-9BB1-84EBCC7AD619}"/>
              </a:ext>
            </a:extLst>
          </p:cNvPr>
          <p:cNvSpPr/>
          <p:nvPr/>
        </p:nvSpPr>
        <p:spPr>
          <a:xfrm>
            <a:off x="181896" y="1229033"/>
            <a:ext cx="2551471" cy="840658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280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A1D8E-9A26-145C-2AB7-FB23DC9E6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02956-7A89-49A4-9F2D-C9451E0D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15" y="131226"/>
            <a:ext cx="9798828" cy="647489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chemeClr val="tx1"/>
                </a:solidFill>
                <a:latin typeface="Arial" panose="020B0604020202020204" pitchFamily="34" charset="0"/>
              </a:rPr>
              <a:t>1. HTTP</a:t>
            </a:r>
            <a:endParaRPr lang="pt-BR" sz="3200" dirty="0"/>
          </a:p>
        </p:txBody>
      </p:sp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E5C008AB-707E-5823-FB9F-D0DC56EB49A7}"/>
              </a:ext>
            </a:extLst>
          </p:cNvPr>
          <p:cNvSpPr/>
          <p:nvPr/>
        </p:nvSpPr>
        <p:spPr>
          <a:xfrm>
            <a:off x="8775290" y="1356852"/>
            <a:ext cx="2551471" cy="840658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D2C3D0B6-4A47-4D5B-A3F9-57C7A71CCDBE}"/>
              </a:ext>
            </a:extLst>
          </p:cNvPr>
          <p:cNvSpPr/>
          <p:nvPr/>
        </p:nvSpPr>
        <p:spPr>
          <a:xfrm>
            <a:off x="181896" y="1229033"/>
            <a:ext cx="2551471" cy="840658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EC22B2-34DB-EB92-46F5-00AB10DD1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357" y="778714"/>
            <a:ext cx="8556030" cy="540032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D8D5E4A-3D8F-C1E9-8090-A965F9FA8B7B}"/>
              </a:ext>
            </a:extLst>
          </p:cNvPr>
          <p:cNvSpPr txBox="1"/>
          <p:nvPr/>
        </p:nvSpPr>
        <p:spPr>
          <a:xfrm>
            <a:off x="772815" y="3111910"/>
            <a:ext cx="28257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0" i="0" dirty="0">
                <a:solidFill>
                  <a:srgbClr val="424242"/>
                </a:solidFill>
                <a:effectLst/>
              </a:rPr>
              <a:t>* A conexão TCP será encerrada quando o cliente não tiver mais requisições a fazer, ou pelo servidor, após um período sem atividade.</a:t>
            </a:r>
            <a:endParaRPr lang="pt-BR" sz="16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496C07C-1C9F-6978-4916-D88510211F9F}"/>
              </a:ext>
            </a:extLst>
          </p:cNvPr>
          <p:cNvSpPr/>
          <p:nvPr/>
        </p:nvSpPr>
        <p:spPr>
          <a:xfrm>
            <a:off x="3407369" y="131225"/>
            <a:ext cx="4982005" cy="647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 dirty="0">
                <a:solidFill>
                  <a:srgbClr val="424242"/>
                </a:solidFill>
                <a:effectLst/>
                <a:latin typeface="__Inter_a184c8"/>
              </a:rPr>
              <a:t>protocolo://hospedeiro:porta/caminho/recurso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356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522DD-1F3B-9A4A-0D60-C3FC0B82A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1D69-EFA2-D4B0-AF4E-D8EBA430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15" y="131226"/>
            <a:ext cx="9798828" cy="647489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chemeClr val="tx1"/>
                </a:solidFill>
                <a:latin typeface="Arial" panose="020B0604020202020204" pitchFamily="34" charset="0"/>
              </a:rPr>
              <a:t>1. URL – </a:t>
            </a:r>
            <a:r>
              <a:rPr lang="pt-BR" altLang="pt-BR" sz="3200" b="1" dirty="0" err="1">
                <a:solidFill>
                  <a:schemeClr val="tx1"/>
                </a:solidFill>
                <a:latin typeface="Arial" panose="020B0604020202020204" pitchFamily="34" charset="0"/>
              </a:rPr>
              <a:t>Uniform</a:t>
            </a:r>
            <a:r>
              <a:rPr lang="pt-BR" altLang="pt-BR" sz="32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3200" b="1" dirty="0" err="1">
                <a:solidFill>
                  <a:schemeClr val="tx1"/>
                </a:solidFill>
                <a:latin typeface="Arial" panose="020B0604020202020204" pitchFamily="34" charset="0"/>
              </a:rPr>
              <a:t>Resource</a:t>
            </a:r>
            <a:r>
              <a:rPr lang="pt-BR" altLang="pt-BR" sz="32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3200" b="1" dirty="0" err="1">
                <a:solidFill>
                  <a:schemeClr val="tx1"/>
                </a:solidFill>
                <a:latin typeface="Arial" panose="020B0604020202020204" pitchFamily="34" charset="0"/>
              </a:rPr>
              <a:t>Locator</a:t>
            </a:r>
            <a:endParaRPr lang="pt-BR" sz="3200" dirty="0"/>
          </a:p>
        </p:txBody>
      </p:sp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0231F4E6-F5B1-9B81-6122-59A2FB3C1A43}"/>
              </a:ext>
            </a:extLst>
          </p:cNvPr>
          <p:cNvSpPr/>
          <p:nvPr/>
        </p:nvSpPr>
        <p:spPr>
          <a:xfrm>
            <a:off x="8775290" y="1356852"/>
            <a:ext cx="2551471" cy="840658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3" name="Retângulo 2">
            <a:extLst>
              <a:ext uri="{FF2B5EF4-FFF2-40B4-BE49-F238E27FC236}">
                <a16:creationId xmlns:a16="http://schemas.microsoft.com/office/drawing/2014/main" id="{F2C4CD8F-B703-2279-E2A3-455196BCBAF0}"/>
              </a:ext>
            </a:extLst>
          </p:cNvPr>
          <p:cNvSpPr/>
          <p:nvPr/>
        </p:nvSpPr>
        <p:spPr>
          <a:xfrm>
            <a:off x="18190" y="1214285"/>
            <a:ext cx="2551471" cy="840658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E237824-F203-CBBF-01FA-3D3BBDB3B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698" y="778715"/>
            <a:ext cx="6330592" cy="55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31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F5697-9B84-5588-F7EB-BF0FFFB5F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EA91D-C10C-F5AE-1028-79EFA943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15" y="131226"/>
            <a:ext cx="9798828" cy="647489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chemeClr val="tx1"/>
                </a:solidFill>
                <a:latin typeface="Arial" panose="020B0604020202020204" pitchFamily="34" charset="0"/>
              </a:rPr>
              <a:t>1. HTTPS</a:t>
            </a:r>
            <a:endParaRPr lang="pt-BR" sz="3200" dirty="0"/>
          </a:p>
        </p:txBody>
      </p:sp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A8C86291-2E17-9CC5-C969-F91E284D0F98}"/>
              </a:ext>
            </a:extLst>
          </p:cNvPr>
          <p:cNvSpPr/>
          <p:nvPr/>
        </p:nvSpPr>
        <p:spPr>
          <a:xfrm>
            <a:off x="8775290" y="1356852"/>
            <a:ext cx="2551471" cy="840658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3" name="Retângulo 2">
            <a:extLst>
              <a:ext uri="{FF2B5EF4-FFF2-40B4-BE49-F238E27FC236}">
                <a16:creationId xmlns:a16="http://schemas.microsoft.com/office/drawing/2014/main" id="{42F709FC-99EF-E21E-BA60-F51C83FF935A}"/>
              </a:ext>
            </a:extLst>
          </p:cNvPr>
          <p:cNvSpPr/>
          <p:nvPr/>
        </p:nvSpPr>
        <p:spPr>
          <a:xfrm>
            <a:off x="18190" y="1214285"/>
            <a:ext cx="2551471" cy="840658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320BCC-6315-7107-C690-F6355E5D7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67" y="943897"/>
            <a:ext cx="8554065" cy="49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10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7209B-B376-66D5-E1B8-B7A73B5E7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DC99D-1726-E372-88B9-59AD6E3E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15" y="131226"/>
            <a:ext cx="9798828" cy="647489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chemeClr val="tx1"/>
                </a:solidFill>
                <a:latin typeface="Arial" panose="020B0604020202020204" pitchFamily="34" charset="0"/>
              </a:rPr>
              <a:t>2. FTP</a:t>
            </a:r>
            <a:endParaRPr lang="pt-BR" sz="3200" dirty="0"/>
          </a:p>
        </p:txBody>
      </p:sp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EF576AE9-663E-36FA-4FF3-65584BDED579}"/>
              </a:ext>
            </a:extLst>
          </p:cNvPr>
          <p:cNvSpPr/>
          <p:nvPr/>
        </p:nvSpPr>
        <p:spPr>
          <a:xfrm>
            <a:off x="8775290" y="1356852"/>
            <a:ext cx="2551471" cy="840658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3" name="Retângulo 2">
            <a:extLst>
              <a:ext uri="{FF2B5EF4-FFF2-40B4-BE49-F238E27FC236}">
                <a16:creationId xmlns:a16="http://schemas.microsoft.com/office/drawing/2014/main" id="{99D2C214-FC50-5ED8-2840-3B165C302432}"/>
              </a:ext>
            </a:extLst>
          </p:cNvPr>
          <p:cNvSpPr/>
          <p:nvPr/>
        </p:nvSpPr>
        <p:spPr>
          <a:xfrm>
            <a:off x="18190" y="1214285"/>
            <a:ext cx="2551471" cy="840658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A31C30-362E-6F57-D521-FFFCAF66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236" y="778714"/>
            <a:ext cx="7016790" cy="55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60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774</TotalTime>
  <Words>2688</Words>
  <Application>Microsoft Office PowerPoint</Application>
  <PresentationFormat>Widescreen</PresentationFormat>
  <Paragraphs>184</Paragraphs>
  <Slides>33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1" baseType="lpstr">
      <vt:lpstr>__Inter_a184c8</vt:lpstr>
      <vt:lpstr>Aptos</vt:lpstr>
      <vt:lpstr>Arial</vt:lpstr>
      <vt:lpstr>Calibri</vt:lpstr>
      <vt:lpstr>Calibri Light</vt:lpstr>
      <vt:lpstr>Google Sans</vt:lpstr>
      <vt:lpstr>Times New Roman</vt:lpstr>
      <vt:lpstr>Retrospectiva</vt:lpstr>
      <vt:lpstr>Protocolos de Redes</vt:lpstr>
      <vt:lpstr>1. HTTP</vt:lpstr>
      <vt:lpstr>1. HTTP</vt:lpstr>
      <vt:lpstr>1. HTTP</vt:lpstr>
      <vt:lpstr>1. HTTP</vt:lpstr>
      <vt:lpstr>1. HTTP</vt:lpstr>
      <vt:lpstr>1. URL – Uniform Resource Locator</vt:lpstr>
      <vt:lpstr>1. HTTPS</vt:lpstr>
      <vt:lpstr>2. FTP</vt:lpstr>
      <vt:lpstr>2. FTP</vt:lpstr>
      <vt:lpstr>2. FTP</vt:lpstr>
      <vt:lpstr>2. TELNET</vt:lpstr>
      <vt:lpstr>2. TELNET</vt:lpstr>
      <vt:lpstr>3. CORREIO ELETRÔNICO</vt:lpstr>
      <vt:lpstr>3. CORREIO ELETRÔNICO - SMTP</vt:lpstr>
      <vt:lpstr>3. CORREIO ELETRÔNICO - SMTP</vt:lpstr>
      <vt:lpstr>3. CORREIO ELETRÔNICO - SMTP</vt:lpstr>
      <vt:lpstr> 3. CORREIO ELETRÔNICO  - Protocolos POP3 e IMAP Resgatando mensagens no servidor</vt:lpstr>
      <vt:lpstr> 3. CORREIO ELETRÔNICO  - Protocolo POP3 Resgatando mensagens no servidor</vt:lpstr>
      <vt:lpstr> 3. CORREIO ELETRÔNICO  - Protocolos POP3 Resgatando mensagens no servidor</vt:lpstr>
      <vt:lpstr> 3. CORREIO ELETRÔNICO  - Protocolos IMAP Resgatando mensagens no servidor</vt:lpstr>
      <vt:lpstr> 3. CORREIO ELETRÔNICO  - WEBMAIL Resgatando mensagens no servidor</vt:lpstr>
      <vt:lpstr> 4. Protocolos DNS</vt:lpstr>
      <vt:lpstr>4. Protocolos DNS</vt:lpstr>
      <vt:lpstr>5. Protocolos DHCP</vt:lpstr>
      <vt:lpstr>5. Protocolos DHCP</vt:lpstr>
      <vt:lpstr>5. Protocolos DHCP</vt:lpstr>
      <vt:lpstr>5. Protocolos DHCP</vt:lpstr>
      <vt:lpstr>5. Protocolos DHCP</vt:lpstr>
      <vt:lpstr>6. Protocolos SMTP</vt:lpstr>
      <vt:lpstr>6. Protocolos SMTP</vt:lpstr>
      <vt:lpstr>6. Protocolos SMTP</vt:lpstr>
      <vt:lpstr>6. Protocolos SMTP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Boanerges Teixeira</dc:creator>
  <cp:lastModifiedBy>Boanerges Teixeira</cp:lastModifiedBy>
  <cp:revision>42</cp:revision>
  <dcterms:created xsi:type="dcterms:W3CDTF">2024-08-21T20:16:03Z</dcterms:created>
  <dcterms:modified xsi:type="dcterms:W3CDTF">2025-03-16T23:02:34Z</dcterms:modified>
</cp:coreProperties>
</file>