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58" r:id="rId8"/>
    <p:sldId id="263" r:id="rId9"/>
    <p:sldId id="264" r:id="rId10"/>
    <p:sldId id="265" r:id="rId11"/>
    <p:sldId id="259" r:id="rId12"/>
    <p:sldId id="267" r:id="rId13"/>
    <p:sldId id="262" r:id="rId14"/>
    <p:sldId id="268" r:id="rId15"/>
    <p:sldId id="261"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E76A0-2F76-4412-8509-DC3660A0C5B5}" v="1" dt="2020-09-15T11:39:07.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4" d="100"/>
          <a:sy n="104" d="100"/>
        </p:scale>
        <p:origin x="126" y="24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garet Duff" userId="73a48738-b831-4375-b9ac-fba1da5242aa" providerId="ADAL" clId="{DB2E76A0-2F76-4412-8509-DC3660A0C5B5}"/>
    <pc:docChg chg="custSel modSld">
      <pc:chgData name="Margaret Duff" userId="73a48738-b831-4375-b9ac-fba1da5242aa" providerId="ADAL" clId="{DB2E76A0-2F76-4412-8509-DC3660A0C5B5}" dt="2020-09-15T13:33:40.988" v="16" actId="1076"/>
      <pc:docMkLst>
        <pc:docMk/>
      </pc:docMkLst>
      <pc:sldChg chg="modSp">
        <pc:chgData name="Margaret Duff" userId="73a48738-b831-4375-b9ac-fba1da5242aa" providerId="ADAL" clId="{DB2E76A0-2F76-4412-8509-DC3660A0C5B5}" dt="2020-09-15T13:33:40.988" v="16" actId="1076"/>
        <pc:sldMkLst>
          <pc:docMk/>
          <pc:sldMk cId="3980177028" sldId="256"/>
        </pc:sldMkLst>
        <pc:spChg chg="mod">
          <ac:chgData name="Margaret Duff" userId="73a48738-b831-4375-b9ac-fba1da5242aa" providerId="ADAL" clId="{DB2E76A0-2F76-4412-8509-DC3660A0C5B5}" dt="2020-09-15T13:33:37.605" v="15" actId="1076"/>
          <ac:spMkLst>
            <pc:docMk/>
            <pc:sldMk cId="3980177028" sldId="256"/>
            <ac:spMk id="2" creationId="{B98C0013-7C53-40A2-A95C-0F0B41117C09}"/>
          </ac:spMkLst>
        </pc:spChg>
        <pc:spChg chg="mod">
          <ac:chgData name="Margaret Duff" userId="73a48738-b831-4375-b9ac-fba1da5242aa" providerId="ADAL" clId="{DB2E76A0-2F76-4412-8509-DC3660A0C5B5}" dt="2020-09-15T13:33:34.473" v="14" actId="1076"/>
          <ac:spMkLst>
            <pc:docMk/>
            <pc:sldMk cId="3980177028" sldId="256"/>
            <ac:spMk id="3" creationId="{EFA06693-F9BC-43E7-B25E-2145606B3CDF}"/>
          </ac:spMkLst>
        </pc:spChg>
        <pc:picChg chg="mod">
          <ac:chgData name="Margaret Duff" userId="73a48738-b831-4375-b9ac-fba1da5242aa" providerId="ADAL" clId="{DB2E76A0-2F76-4412-8509-DC3660A0C5B5}" dt="2020-09-15T13:33:40.988" v="16" actId="1076"/>
          <ac:picMkLst>
            <pc:docMk/>
            <pc:sldMk cId="3980177028" sldId="256"/>
            <ac:picMk id="4" creationId="{7F5C53A3-3983-42B2-B0E6-C616C6756617}"/>
          </ac:picMkLst>
        </pc:picChg>
      </pc:sldChg>
      <pc:sldChg chg="modSp">
        <pc:chgData name="Margaret Duff" userId="73a48738-b831-4375-b9ac-fba1da5242aa" providerId="ADAL" clId="{DB2E76A0-2F76-4412-8509-DC3660A0C5B5}" dt="2020-09-15T11:39:40.394" v="5" actId="2711"/>
        <pc:sldMkLst>
          <pc:docMk/>
          <pc:sldMk cId="199991118" sldId="261"/>
        </pc:sldMkLst>
        <pc:spChg chg="mod">
          <ac:chgData name="Margaret Duff" userId="73a48738-b831-4375-b9ac-fba1da5242aa" providerId="ADAL" clId="{DB2E76A0-2F76-4412-8509-DC3660A0C5B5}" dt="2020-09-15T11:39:40.394" v="5" actId="2711"/>
          <ac:spMkLst>
            <pc:docMk/>
            <pc:sldMk cId="199991118" sldId="261"/>
            <ac:spMk id="6" creationId="{0AB541BE-47D5-45D1-96A1-DF74B79E11C1}"/>
          </ac:spMkLst>
        </pc:spChg>
      </pc:sldChg>
      <pc:sldChg chg="modSp">
        <pc:chgData name="Margaret Duff" userId="73a48738-b831-4375-b9ac-fba1da5242aa" providerId="ADAL" clId="{DB2E76A0-2F76-4412-8509-DC3660A0C5B5}" dt="2020-09-15T11:39:12.705" v="2" actId="27636"/>
        <pc:sldMkLst>
          <pc:docMk/>
          <pc:sldMk cId="192216534" sldId="262"/>
        </pc:sldMkLst>
        <pc:spChg chg="mod">
          <ac:chgData name="Margaret Duff" userId="73a48738-b831-4375-b9ac-fba1da5242aa" providerId="ADAL" clId="{DB2E76A0-2F76-4412-8509-DC3660A0C5B5}" dt="2020-09-15T11:39:12.705" v="2" actId="27636"/>
          <ac:spMkLst>
            <pc:docMk/>
            <pc:sldMk cId="192216534" sldId="262"/>
            <ac:spMk id="3" creationId="{F135CB9F-380A-4380-AFB7-21B56E7A99A4}"/>
          </ac:spMkLst>
        </pc:spChg>
      </pc:sldChg>
      <pc:sldChg chg="modSp">
        <pc:chgData name="Margaret Duff" userId="73a48738-b831-4375-b9ac-fba1da5242aa" providerId="ADAL" clId="{DB2E76A0-2F76-4412-8509-DC3660A0C5B5}" dt="2020-09-15T13:32:54.063" v="11" actId="1076"/>
        <pc:sldMkLst>
          <pc:docMk/>
          <pc:sldMk cId="3642651281" sldId="267"/>
        </pc:sldMkLst>
        <pc:spChg chg="mod">
          <ac:chgData name="Margaret Duff" userId="73a48738-b831-4375-b9ac-fba1da5242aa" providerId="ADAL" clId="{DB2E76A0-2F76-4412-8509-DC3660A0C5B5}" dt="2020-09-15T13:32:54.063" v="11" actId="1076"/>
          <ac:spMkLst>
            <pc:docMk/>
            <pc:sldMk cId="3642651281" sldId="267"/>
            <ac:spMk id="5" creationId="{8ABE2DC8-6EFA-4C7C-A43A-E338FE69C97A}"/>
          </ac:spMkLst>
        </pc:spChg>
      </pc:sldChg>
      <pc:sldChg chg="modSp">
        <pc:chgData name="Margaret Duff" userId="73a48738-b831-4375-b9ac-fba1da5242aa" providerId="ADAL" clId="{DB2E76A0-2F76-4412-8509-DC3660A0C5B5}" dt="2020-09-15T11:39:55.232" v="6" actId="2711"/>
        <pc:sldMkLst>
          <pc:docMk/>
          <pc:sldMk cId="4223964951" sldId="269"/>
        </pc:sldMkLst>
        <pc:spChg chg="mod">
          <ac:chgData name="Margaret Duff" userId="73a48738-b831-4375-b9ac-fba1da5242aa" providerId="ADAL" clId="{DB2E76A0-2F76-4412-8509-DC3660A0C5B5}" dt="2020-09-15T11:39:55.232" v="6" actId="2711"/>
          <ac:spMkLst>
            <pc:docMk/>
            <pc:sldMk cId="4223964951" sldId="269"/>
            <ac:spMk id="3" creationId="{9C92B469-A261-4AB4-B265-4EFCF694C535}"/>
          </ac:spMkLst>
        </pc:spChg>
      </pc:sldChg>
      <pc:sldChg chg="modSp">
        <pc:chgData name="Margaret Duff" userId="73a48738-b831-4375-b9ac-fba1da5242aa" providerId="ADAL" clId="{DB2E76A0-2F76-4412-8509-DC3660A0C5B5}" dt="2020-09-15T11:40:33.820" v="10" actId="20577"/>
        <pc:sldMkLst>
          <pc:docMk/>
          <pc:sldMk cId="1612495730" sldId="270"/>
        </pc:sldMkLst>
        <pc:spChg chg="mod">
          <ac:chgData name="Margaret Duff" userId="73a48738-b831-4375-b9ac-fba1da5242aa" providerId="ADAL" clId="{DB2E76A0-2F76-4412-8509-DC3660A0C5B5}" dt="2020-09-15T11:40:33.820" v="10" actId="20577"/>
          <ac:spMkLst>
            <pc:docMk/>
            <pc:sldMk cId="1612495730" sldId="270"/>
            <ac:spMk id="3" creationId="{25C7AF27-7147-4460-8CB9-31A1E78CCF57}"/>
          </ac:spMkLst>
        </pc:spChg>
      </pc:sldChg>
      <pc:sldChg chg="modSp">
        <pc:chgData name="Margaret Duff" userId="73a48738-b831-4375-b9ac-fba1da5242aa" providerId="ADAL" clId="{DB2E76A0-2F76-4412-8509-DC3660A0C5B5}" dt="2020-09-15T11:40:26.820" v="9" actId="2711"/>
        <pc:sldMkLst>
          <pc:docMk/>
          <pc:sldMk cId="3581353832" sldId="271"/>
        </pc:sldMkLst>
        <pc:spChg chg="mod">
          <ac:chgData name="Margaret Duff" userId="73a48738-b831-4375-b9ac-fba1da5242aa" providerId="ADAL" clId="{DB2E76A0-2F76-4412-8509-DC3660A0C5B5}" dt="2020-09-15T11:40:26.820" v="9" actId="2711"/>
          <ac:spMkLst>
            <pc:docMk/>
            <pc:sldMk cId="3581353832" sldId="271"/>
            <ac:spMk id="3" creationId="{4390FBBF-9C19-4275-9976-65B44511CB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332E-D67A-4782-B0B3-52B63151F9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DD2A4FC-7D99-4D18-B124-7322AF69D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A767CF-7750-4208-9F0C-C19B09150E6A}"/>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994F9735-469F-4597-A075-95D55B5BA4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B1F5CF-51BF-4BAD-96F8-3B431EC74FF0}"/>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351487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3EDA-3402-4E71-9ADD-D66D54FF4D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FBA517-5AB8-4A4D-816C-2B5709E79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13134B-4DCC-4ABD-8145-94C99D4097E2}"/>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5964DFA0-291E-41FE-8A9E-73FAD92934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74548-0C3A-446D-8C33-219A6A8EFD06}"/>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335009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0D1FC-67AB-49B8-B69E-4355C0DB27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F6CF98-6C70-4980-97BE-0999074D2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A923F1-9066-4A72-81A4-E5E7DF24818A}"/>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71956D01-5D4E-456B-9EAC-639D23E13F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CA4E22-99E9-4221-8A1E-C250B4B616E2}"/>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58432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FE62-4F03-4445-9379-DAF14A119D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F405C1-BA68-4FED-889A-AA8646AF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C35EC1-7DFA-471E-8BFD-C795D9DAB719}"/>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2FD70E02-57E1-463B-AF5B-F7FC9ECDF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AEA553-B7F7-43D1-A234-FE813A8034DD}"/>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362750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1A6D-E7F6-4AE5-BEE9-2C9D7DA61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8049D7A-2158-4297-BF12-A39A3D76C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90AA75-4598-4348-9B0F-061F624E47AD}"/>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5F6CB947-B55A-4C9B-9781-6CF8AB08A1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48985D-300E-4F01-AEDF-CD01A0672A64}"/>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198110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C152-937F-4AAF-8BC8-59D54E8465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F51FFE-F316-4624-AFB2-E5FAF6E0D3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A39217-54A0-4E2D-A255-C25642970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620E49-3F55-431D-8471-67ECED3929A7}"/>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6" name="Footer Placeholder 5">
            <a:extLst>
              <a:ext uri="{FF2B5EF4-FFF2-40B4-BE49-F238E27FC236}">
                <a16:creationId xmlns:a16="http://schemas.microsoft.com/office/drawing/2014/main" id="{0C9D3341-238E-49DE-9C16-AC0624006F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5E5989-B827-400A-90F8-4C97A84F3D73}"/>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106848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76A-2493-4438-B992-CD4B5EDAEE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D295DC-F657-4AAC-BD83-8FA8A0D05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1511F-E13F-42A9-835F-0C2E7C755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CE0991-6EED-4DD4-8B75-EEB95059E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F8E19-383B-4385-B207-F72AA9F39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D0167E-1F0F-49B3-A4F3-C4193852E275}"/>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8" name="Footer Placeholder 7">
            <a:extLst>
              <a:ext uri="{FF2B5EF4-FFF2-40B4-BE49-F238E27FC236}">
                <a16:creationId xmlns:a16="http://schemas.microsoft.com/office/drawing/2014/main" id="{AD736122-0135-48B5-A6D3-5BE6C724F86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612E89-ACA2-40A8-B0C3-49CC8BB9A43B}"/>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350854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CF59-9735-4500-BCDE-637587AE5BA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E7BC59-B00B-4373-891F-BA58668C5CFF}"/>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4" name="Footer Placeholder 3">
            <a:extLst>
              <a:ext uri="{FF2B5EF4-FFF2-40B4-BE49-F238E27FC236}">
                <a16:creationId xmlns:a16="http://schemas.microsoft.com/office/drawing/2014/main" id="{77929046-29DF-42AB-B877-4779E594E8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B05805A-8621-4D34-B913-D2DA2323B783}"/>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74517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5A875-3279-4645-BD53-DFA3C4DEB8E4}"/>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3" name="Footer Placeholder 2">
            <a:extLst>
              <a:ext uri="{FF2B5EF4-FFF2-40B4-BE49-F238E27FC236}">
                <a16:creationId xmlns:a16="http://schemas.microsoft.com/office/drawing/2014/main" id="{CD41CEC5-B3AD-4C1C-B6EF-D4354DAFE0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A1CA70-6EA0-4E38-B48A-05A176DCAD69}"/>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123708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ADB5-BDDC-466D-9132-1528AA5FF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3C056-6E36-4F24-85E8-1D77E5016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6C4211-090F-4534-998E-A226DF90E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24440-6245-4995-991F-8BD8FAA6E0F8}"/>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6" name="Footer Placeholder 5">
            <a:extLst>
              <a:ext uri="{FF2B5EF4-FFF2-40B4-BE49-F238E27FC236}">
                <a16:creationId xmlns:a16="http://schemas.microsoft.com/office/drawing/2014/main" id="{D6CCFE84-AD65-419B-A2DA-B2110E7C44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04DA38-4E92-476C-BB13-95DA66902E02}"/>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108112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D92B-10A3-44F7-9210-94CE7C0EE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28E28F-AFB7-465E-9C2A-B3BA15BBC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FA3670-A9E6-412E-90FB-A095BC482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92391-BE00-4CF4-87A0-DD81B51578B8}"/>
              </a:ext>
            </a:extLst>
          </p:cNvPr>
          <p:cNvSpPr>
            <a:spLocks noGrp="1"/>
          </p:cNvSpPr>
          <p:nvPr>
            <p:ph type="dt" sz="half" idx="10"/>
          </p:nvPr>
        </p:nvSpPr>
        <p:spPr/>
        <p:txBody>
          <a:bodyPr/>
          <a:lstStyle/>
          <a:p>
            <a:fld id="{804F19AA-FC41-488E-858F-ADAA5A074A87}" type="datetimeFigureOut">
              <a:rPr lang="en-GB" smtClean="0"/>
              <a:t>15/09/2020</a:t>
            </a:fld>
            <a:endParaRPr lang="en-GB"/>
          </a:p>
        </p:txBody>
      </p:sp>
      <p:sp>
        <p:nvSpPr>
          <p:cNvPr id="6" name="Footer Placeholder 5">
            <a:extLst>
              <a:ext uri="{FF2B5EF4-FFF2-40B4-BE49-F238E27FC236}">
                <a16:creationId xmlns:a16="http://schemas.microsoft.com/office/drawing/2014/main" id="{CF7BA90B-5AA5-4021-9B94-499001C143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B76444-05AD-4294-ABC3-E44BC9652E9C}"/>
              </a:ext>
            </a:extLst>
          </p:cNvPr>
          <p:cNvSpPr>
            <a:spLocks noGrp="1"/>
          </p:cNvSpPr>
          <p:nvPr>
            <p:ph type="sldNum" sz="quarter" idx="12"/>
          </p:nvPr>
        </p:nvSpPr>
        <p:spPr/>
        <p:txBody>
          <a:bodyPr/>
          <a:lstStyle/>
          <a:p>
            <a:fld id="{9EBDD486-4F01-49E7-8D22-793B209851D6}" type="slidenum">
              <a:rPr lang="en-GB" smtClean="0"/>
              <a:t>‹#›</a:t>
            </a:fld>
            <a:endParaRPr lang="en-GB"/>
          </a:p>
        </p:txBody>
      </p:sp>
    </p:spTree>
    <p:extLst>
      <p:ext uri="{BB962C8B-B14F-4D97-AF65-F5344CB8AC3E}">
        <p14:creationId xmlns:p14="http://schemas.microsoft.com/office/powerpoint/2010/main" val="209402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97705-02BD-432A-A4D6-F930FF9E0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F5BB51-0AEE-4227-8C34-300308E4A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82D23-1E93-43FA-9D3E-6FD2FF0E0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F19AA-FC41-488E-858F-ADAA5A074A87}" type="datetimeFigureOut">
              <a:rPr lang="en-GB" smtClean="0"/>
              <a:t>15/09/2020</a:t>
            </a:fld>
            <a:endParaRPr lang="en-GB"/>
          </a:p>
        </p:txBody>
      </p:sp>
      <p:sp>
        <p:nvSpPr>
          <p:cNvPr id="5" name="Footer Placeholder 4">
            <a:extLst>
              <a:ext uri="{FF2B5EF4-FFF2-40B4-BE49-F238E27FC236}">
                <a16:creationId xmlns:a16="http://schemas.microsoft.com/office/drawing/2014/main" id="{4D53C165-18D3-4081-A0B6-FD4321E86D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FA2C1F3-43EE-4765-A853-CE689C328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DD486-4F01-49E7-8D22-793B209851D6}" type="slidenum">
              <a:rPr lang="en-GB" smtClean="0"/>
              <a:t>‹#›</a:t>
            </a:fld>
            <a:endParaRPr lang="en-GB"/>
          </a:p>
        </p:txBody>
      </p:sp>
    </p:spTree>
    <p:extLst>
      <p:ext uri="{BB962C8B-B14F-4D97-AF65-F5344CB8AC3E}">
        <p14:creationId xmlns:p14="http://schemas.microsoft.com/office/powerpoint/2010/main" val="247411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pixabay.com/en/eye-green-red-rimmed-iris-pupil-309755/"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lessons.github.io/intro-linux/00_schedu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Oxygen15.04.1-computer-laptop.sv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0013-7C53-40A2-A95C-0F0B41117C09}"/>
              </a:ext>
            </a:extLst>
          </p:cNvPr>
          <p:cNvSpPr>
            <a:spLocks noGrp="1"/>
          </p:cNvSpPr>
          <p:nvPr>
            <p:ph type="ctrTitle"/>
          </p:nvPr>
        </p:nvSpPr>
        <p:spPr>
          <a:xfrm>
            <a:off x="1524000" y="263381"/>
            <a:ext cx="9144000" cy="2387600"/>
          </a:xfrm>
        </p:spPr>
        <p:txBody>
          <a:bodyPr/>
          <a:lstStyle/>
          <a:p>
            <a:r>
              <a:rPr lang="en-GB" dirty="0"/>
              <a:t>Introduction to UNIX</a:t>
            </a:r>
          </a:p>
        </p:txBody>
      </p:sp>
      <p:sp>
        <p:nvSpPr>
          <p:cNvPr id="3" name="Subtitle 2">
            <a:extLst>
              <a:ext uri="{FF2B5EF4-FFF2-40B4-BE49-F238E27FC236}">
                <a16:creationId xmlns:a16="http://schemas.microsoft.com/office/drawing/2014/main" id="{EFA06693-F9BC-43E7-B25E-2145606B3CDF}"/>
              </a:ext>
            </a:extLst>
          </p:cNvPr>
          <p:cNvSpPr>
            <a:spLocks noGrp="1"/>
          </p:cNvSpPr>
          <p:nvPr>
            <p:ph type="subTitle" idx="1"/>
          </p:nvPr>
        </p:nvSpPr>
        <p:spPr>
          <a:xfrm>
            <a:off x="1524000" y="2752438"/>
            <a:ext cx="9144000" cy="1655762"/>
          </a:xfrm>
        </p:spPr>
        <p:txBody>
          <a:bodyPr/>
          <a:lstStyle/>
          <a:p>
            <a:r>
              <a:rPr lang="en-GB" dirty="0"/>
              <a:t>Eike Mueller, </a:t>
            </a:r>
            <a:r>
              <a:rPr lang="en-GB" u="sng" dirty="0"/>
              <a:t>Margaret Duff</a:t>
            </a:r>
            <a:r>
              <a:rPr lang="en-GB" dirty="0"/>
              <a:t>, Will Graham </a:t>
            </a:r>
          </a:p>
        </p:txBody>
      </p:sp>
      <p:pic>
        <p:nvPicPr>
          <p:cNvPr id="4" name="Picture 3">
            <a:extLst>
              <a:ext uri="{FF2B5EF4-FFF2-40B4-BE49-F238E27FC236}">
                <a16:creationId xmlns:a16="http://schemas.microsoft.com/office/drawing/2014/main" id="{7F5C53A3-3983-42B2-B0E6-C616C6756617}"/>
              </a:ext>
            </a:extLst>
          </p:cNvPr>
          <p:cNvPicPr>
            <a:picLocks noChangeAspect="1"/>
          </p:cNvPicPr>
          <p:nvPr/>
        </p:nvPicPr>
        <p:blipFill>
          <a:blip r:embed="rId2"/>
          <a:stretch>
            <a:fillRect/>
          </a:stretch>
        </p:blipFill>
        <p:spPr>
          <a:xfrm>
            <a:off x="2641601" y="3465513"/>
            <a:ext cx="6671224" cy="2054354"/>
          </a:xfrm>
          <a:prstGeom prst="rect">
            <a:avLst/>
          </a:prstGeom>
        </p:spPr>
      </p:pic>
    </p:spTree>
    <p:extLst>
      <p:ext uri="{BB962C8B-B14F-4D97-AF65-F5344CB8AC3E}">
        <p14:creationId xmlns:p14="http://schemas.microsoft.com/office/powerpoint/2010/main" val="398017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F49F-D8DF-4004-B1D3-C79DC5D94AF0}"/>
              </a:ext>
            </a:extLst>
          </p:cNvPr>
          <p:cNvSpPr>
            <a:spLocks noGrp="1"/>
          </p:cNvSpPr>
          <p:nvPr>
            <p:ph type="title"/>
          </p:nvPr>
        </p:nvSpPr>
        <p:spPr/>
        <p:txBody>
          <a:bodyPr/>
          <a:lstStyle/>
          <a:p>
            <a:r>
              <a:rPr lang="en-GB" dirty="0"/>
              <a:t>2. Accessing the </a:t>
            </a:r>
            <a:r>
              <a:rPr lang="en-GB" dirty="0" err="1"/>
              <a:t>linux</a:t>
            </a:r>
            <a:r>
              <a:rPr lang="en-GB" dirty="0"/>
              <a:t> shell </a:t>
            </a:r>
          </a:p>
        </p:txBody>
      </p:sp>
      <p:sp>
        <p:nvSpPr>
          <p:cNvPr id="3" name="Content Placeholder 2">
            <a:extLst>
              <a:ext uri="{FF2B5EF4-FFF2-40B4-BE49-F238E27FC236}">
                <a16:creationId xmlns:a16="http://schemas.microsoft.com/office/drawing/2014/main" id="{F135CB9F-380A-4380-AFB7-21B56E7A99A4}"/>
              </a:ext>
            </a:extLst>
          </p:cNvPr>
          <p:cNvSpPr>
            <a:spLocks noGrp="1"/>
          </p:cNvSpPr>
          <p:nvPr>
            <p:ph idx="1"/>
          </p:nvPr>
        </p:nvSpPr>
        <p:spPr>
          <a:xfrm>
            <a:off x="3249037" y="1563869"/>
            <a:ext cx="5756418" cy="1901644"/>
          </a:xfrm>
        </p:spPr>
        <p:style>
          <a:lnRef idx="2">
            <a:schemeClr val="accent1"/>
          </a:lnRef>
          <a:fillRef idx="1">
            <a:schemeClr val="lt1"/>
          </a:fillRef>
          <a:effectRef idx="0">
            <a:schemeClr val="accent1"/>
          </a:effectRef>
          <a:fontRef idx="minor">
            <a:schemeClr val="dk1"/>
          </a:fontRef>
        </p:style>
        <p:txBody>
          <a:bodyPr>
            <a:normAutofit fontScale="92500"/>
          </a:bodyPr>
          <a:lstStyle/>
          <a:p>
            <a:pPr marL="0" indent="0">
              <a:buNone/>
            </a:pPr>
            <a:r>
              <a:rPr lang="pt-BR" dirty="0">
                <a:latin typeface="Miriam Fixed" panose="020B0604020202020204" pitchFamily="49" charset="-79"/>
                <a:cs typeface="Miriam Fixed" panose="020B0604020202020204" pitchFamily="49" charset="-79"/>
              </a:rPr>
              <a:t>cp RS50001/intro-linux.tar.gz .</a:t>
            </a:r>
          </a:p>
          <a:p>
            <a:pPr marL="0" indent="0">
              <a:buNone/>
            </a:pPr>
            <a:r>
              <a:rPr lang="en-GB" dirty="0">
                <a:latin typeface="Miriam Fixed" panose="020B0604020202020204" pitchFamily="49" charset="-79"/>
                <a:cs typeface="Miriam Fixed" panose="020B0604020202020204" pitchFamily="49" charset="-79"/>
              </a:rPr>
              <a:t>tar -</a:t>
            </a:r>
            <a:r>
              <a:rPr lang="en-GB" dirty="0" err="1">
                <a:latin typeface="Miriam Fixed" panose="020B0604020202020204" pitchFamily="49" charset="-79"/>
                <a:cs typeface="Miriam Fixed" panose="020B0604020202020204" pitchFamily="49" charset="-79"/>
              </a:rPr>
              <a:t>xzf</a:t>
            </a:r>
            <a:r>
              <a:rPr lang="en-GB" dirty="0">
                <a:latin typeface="Miriam Fixed" panose="020B0604020202020204" pitchFamily="49" charset="-79"/>
                <a:cs typeface="Miriam Fixed" panose="020B0604020202020204" pitchFamily="49" charset="-79"/>
              </a:rPr>
              <a:t> intro-linux.tar.gz</a:t>
            </a:r>
          </a:p>
          <a:p>
            <a:pPr marL="0" indent="0">
              <a:buNone/>
            </a:pPr>
            <a:r>
              <a:rPr lang="en-GB" dirty="0">
                <a:latin typeface="Miriam Fixed" panose="020B0604020202020204" pitchFamily="49" charset="-79"/>
                <a:cs typeface="Miriam Fixed" panose="020B0604020202020204" pitchFamily="49" charset="-79"/>
              </a:rPr>
              <a:t>ls</a:t>
            </a:r>
          </a:p>
        </p:txBody>
      </p:sp>
      <p:pic>
        <p:nvPicPr>
          <p:cNvPr id="5" name="Picture 4">
            <a:extLst>
              <a:ext uri="{FF2B5EF4-FFF2-40B4-BE49-F238E27FC236}">
                <a16:creationId xmlns:a16="http://schemas.microsoft.com/office/drawing/2014/main" id="{F310D150-9BB0-4E42-9A3F-1CF11459B6F5}"/>
              </a:ext>
            </a:extLst>
          </p:cNvPr>
          <p:cNvPicPr>
            <a:picLocks noChangeAspect="1"/>
          </p:cNvPicPr>
          <p:nvPr/>
        </p:nvPicPr>
        <p:blipFill rotWithShape="1">
          <a:blip r:embed="rId2"/>
          <a:srcRect t="3496" r="51907" b="55704"/>
          <a:stretch/>
        </p:blipFill>
        <p:spPr>
          <a:xfrm>
            <a:off x="194751" y="3725475"/>
            <a:ext cx="11598179" cy="2767400"/>
          </a:xfrm>
          <a:prstGeom prst="rect">
            <a:avLst/>
          </a:prstGeom>
        </p:spPr>
      </p:pic>
    </p:spTree>
    <p:extLst>
      <p:ext uri="{BB962C8B-B14F-4D97-AF65-F5344CB8AC3E}">
        <p14:creationId xmlns:p14="http://schemas.microsoft.com/office/powerpoint/2010/main" val="19221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39FE-072B-4583-82D0-4426279EC259}"/>
              </a:ext>
            </a:extLst>
          </p:cNvPr>
          <p:cNvSpPr>
            <a:spLocks noGrp="1"/>
          </p:cNvSpPr>
          <p:nvPr>
            <p:ph type="title"/>
          </p:nvPr>
        </p:nvSpPr>
        <p:spPr/>
        <p:txBody>
          <a:bodyPr/>
          <a:lstStyle/>
          <a:p>
            <a:r>
              <a:rPr lang="en-GB" dirty="0"/>
              <a:t>3. Navigating files and directories </a:t>
            </a:r>
          </a:p>
        </p:txBody>
      </p:sp>
      <p:pic>
        <p:nvPicPr>
          <p:cNvPr id="6" name="Graphic 5" descr="Folder">
            <a:extLst>
              <a:ext uri="{FF2B5EF4-FFF2-40B4-BE49-F238E27FC236}">
                <a16:creationId xmlns:a16="http://schemas.microsoft.com/office/drawing/2014/main" id="{7727DC69-15C9-430C-9A66-385228FAF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2065" y="1908126"/>
            <a:ext cx="778513" cy="778513"/>
          </a:xfrm>
          <a:prstGeom prst="rect">
            <a:avLst/>
          </a:prstGeom>
        </p:spPr>
      </p:pic>
      <p:pic>
        <p:nvPicPr>
          <p:cNvPr id="9" name="Graphic 8" descr="Folder">
            <a:extLst>
              <a:ext uri="{FF2B5EF4-FFF2-40B4-BE49-F238E27FC236}">
                <a16:creationId xmlns:a16="http://schemas.microsoft.com/office/drawing/2014/main" id="{C1D044A6-7CEB-49E9-A84C-AE9A95ECF8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57847" y="2702734"/>
            <a:ext cx="778513" cy="778513"/>
          </a:xfrm>
          <a:prstGeom prst="rect">
            <a:avLst/>
          </a:prstGeom>
        </p:spPr>
      </p:pic>
      <p:pic>
        <p:nvPicPr>
          <p:cNvPr id="10" name="Graphic 9" descr="Folder">
            <a:extLst>
              <a:ext uri="{FF2B5EF4-FFF2-40B4-BE49-F238E27FC236}">
                <a16:creationId xmlns:a16="http://schemas.microsoft.com/office/drawing/2014/main" id="{9B694A39-738D-4696-B606-B73D7F644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4956" y="1941888"/>
            <a:ext cx="778513" cy="778513"/>
          </a:xfrm>
          <a:prstGeom prst="rect">
            <a:avLst/>
          </a:prstGeom>
        </p:spPr>
      </p:pic>
      <p:pic>
        <p:nvPicPr>
          <p:cNvPr id="11" name="Graphic 10" descr="Folder">
            <a:extLst>
              <a:ext uri="{FF2B5EF4-FFF2-40B4-BE49-F238E27FC236}">
                <a16:creationId xmlns:a16="http://schemas.microsoft.com/office/drawing/2014/main" id="{40174BAE-109A-4E6E-ABB7-B739ED9402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4632" y="1941888"/>
            <a:ext cx="778513" cy="778513"/>
          </a:xfrm>
          <a:prstGeom prst="rect">
            <a:avLst/>
          </a:prstGeom>
        </p:spPr>
      </p:pic>
      <p:pic>
        <p:nvPicPr>
          <p:cNvPr id="12" name="Graphic 11" descr="Folder">
            <a:extLst>
              <a:ext uri="{FF2B5EF4-FFF2-40B4-BE49-F238E27FC236}">
                <a16:creationId xmlns:a16="http://schemas.microsoft.com/office/drawing/2014/main" id="{9876A06E-B157-4A33-A9C2-4EB672C4AF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28326" y="2720401"/>
            <a:ext cx="778513" cy="778513"/>
          </a:xfrm>
          <a:prstGeom prst="rect">
            <a:avLst/>
          </a:prstGeom>
        </p:spPr>
      </p:pic>
      <p:pic>
        <p:nvPicPr>
          <p:cNvPr id="13" name="Graphic 12" descr="Folder">
            <a:extLst>
              <a:ext uri="{FF2B5EF4-FFF2-40B4-BE49-F238E27FC236}">
                <a16:creationId xmlns:a16="http://schemas.microsoft.com/office/drawing/2014/main" id="{C3165193-026F-4E2F-A5C6-D2A21AC75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39538" y="2698021"/>
            <a:ext cx="778513" cy="778513"/>
          </a:xfrm>
          <a:prstGeom prst="rect">
            <a:avLst/>
          </a:prstGeom>
        </p:spPr>
      </p:pic>
      <p:pic>
        <p:nvPicPr>
          <p:cNvPr id="14" name="Graphic 13" descr="Folder">
            <a:extLst>
              <a:ext uri="{FF2B5EF4-FFF2-40B4-BE49-F238E27FC236}">
                <a16:creationId xmlns:a16="http://schemas.microsoft.com/office/drawing/2014/main" id="{C7E860B8-E6BE-4F15-BEAD-96013D5C9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9794" y="1924221"/>
            <a:ext cx="778513" cy="778513"/>
          </a:xfrm>
          <a:prstGeom prst="rect">
            <a:avLst/>
          </a:prstGeom>
        </p:spPr>
      </p:pic>
      <p:pic>
        <p:nvPicPr>
          <p:cNvPr id="15" name="Graphic 14" descr="Folder">
            <a:extLst>
              <a:ext uri="{FF2B5EF4-FFF2-40B4-BE49-F238E27FC236}">
                <a16:creationId xmlns:a16="http://schemas.microsoft.com/office/drawing/2014/main" id="{D4B86114-D757-4660-9578-71A3A50D84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21433" y="1249494"/>
            <a:ext cx="778513" cy="778513"/>
          </a:xfrm>
          <a:prstGeom prst="rect">
            <a:avLst/>
          </a:prstGeom>
        </p:spPr>
      </p:pic>
      <p:pic>
        <p:nvPicPr>
          <p:cNvPr id="16" name="Graphic 15" descr="Folder">
            <a:extLst>
              <a:ext uri="{FF2B5EF4-FFF2-40B4-BE49-F238E27FC236}">
                <a16:creationId xmlns:a16="http://schemas.microsoft.com/office/drawing/2014/main" id="{14B9AE44-838E-40A5-AA8B-26E0B13D09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439" y="3637166"/>
            <a:ext cx="778513" cy="778513"/>
          </a:xfrm>
          <a:prstGeom prst="rect">
            <a:avLst/>
          </a:prstGeom>
        </p:spPr>
      </p:pic>
      <p:pic>
        <p:nvPicPr>
          <p:cNvPr id="17" name="Graphic 16" descr="Folder">
            <a:extLst>
              <a:ext uri="{FF2B5EF4-FFF2-40B4-BE49-F238E27FC236}">
                <a16:creationId xmlns:a16="http://schemas.microsoft.com/office/drawing/2014/main" id="{29A1684D-B142-4D4E-BA1E-9DC7002EAA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440" y="4373694"/>
            <a:ext cx="778513" cy="778513"/>
          </a:xfrm>
          <a:prstGeom prst="rect">
            <a:avLst/>
          </a:prstGeom>
        </p:spPr>
      </p:pic>
      <p:pic>
        <p:nvPicPr>
          <p:cNvPr id="18" name="Graphic 17" descr="Folder">
            <a:extLst>
              <a:ext uri="{FF2B5EF4-FFF2-40B4-BE49-F238E27FC236}">
                <a16:creationId xmlns:a16="http://schemas.microsoft.com/office/drawing/2014/main" id="{002DEC7C-0E84-4C83-BBDD-60E779AB69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1254" y="5185275"/>
            <a:ext cx="778513" cy="778513"/>
          </a:xfrm>
          <a:prstGeom prst="rect">
            <a:avLst/>
          </a:prstGeom>
        </p:spPr>
      </p:pic>
      <p:pic>
        <p:nvPicPr>
          <p:cNvPr id="19" name="Graphic 18" descr="Folder">
            <a:extLst>
              <a:ext uri="{FF2B5EF4-FFF2-40B4-BE49-F238E27FC236}">
                <a16:creationId xmlns:a16="http://schemas.microsoft.com/office/drawing/2014/main" id="{5A48411C-AEA6-45A9-AD87-005F63AC5B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1140" y="5185275"/>
            <a:ext cx="778513" cy="778513"/>
          </a:xfrm>
          <a:prstGeom prst="rect">
            <a:avLst/>
          </a:prstGeom>
        </p:spPr>
      </p:pic>
      <p:pic>
        <p:nvPicPr>
          <p:cNvPr id="20" name="Graphic 19" descr="Folder">
            <a:extLst>
              <a:ext uri="{FF2B5EF4-FFF2-40B4-BE49-F238E27FC236}">
                <a16:creationId xmlns:a16="http://schemas.microsoft.com/office/drawing/2014/main" id="{78CE30FF-AA39-4A0B-8390-2A85D14270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487" y="5215596"/>
            <a:ext cx="778513" cy="778513"/>
          </a:xfrm>
          <a:prstGeom prst="rect">
            <a:avLst/>
          </a:prstGeom>
        </p:spPr>
      </p:pic>
      <p:pic>
        <p:nvPicPr>
          <p:cNvPr id="21" name="Graphic 20" descr="Folder">
            <a:extLst>
              <a:ext uri="{FF2B5EF4-FFF2-40B4-BE49-F238E27FC236}">
                <a16:creationId xmlns:a16="http://schemas.microsoft.com/office/drawing/2014/main" id="{1DE9ADA0-7E40-4C0B-9511-1350FC54C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8463" y="5185274"/>
            <a:ext cx="778513" cy="778513"/>
          </a:xfrm>
          <a:prstGeom prst="rect">
            <a:avLst/>
          </a:prstGeom>
        </p:spPr>
      </p:pic>
      <p:sp>
        <p:nvSpPr>
          <p:cNvPr id="22" name="TextBox 21">
            <a:extLst>
              <a:ext uri="{FF2B5EF4-FFF2-40B4-BE49-F238E27FC236}">
                <a16:creationId xmlns:a16="http://schemas.microsoft.com/office/drawing/2014/main" id="{9BFA7417-DE26-4E47-A47D-0EB66730C6E3}"/>
              </a:ext>
            </a:extLst>
          </p:cNvPr>
          <p:cNvSpPr txBox="1"/>
          <p:nvPr/>
        </p:nvSpPr>
        <p:spPr>
          <a:xfrm>
            <a:off x="5592042" y="1861462"/>
            <a:ext cx="405352" cy="369332"/>
          </a:xfrm>
          <a:prstGeom prst="rect">
            <a:avLst/>
          </a:prstGeom>
          <a:noFill/>
        </p:spPr>
        <p:txBody>
          <a:bodyPr wrap="square" rtlCol="0">
            <a:spAutoFit/>
          </a:bodyPr>
          <a:lstStyle/>
          <a:p>
            <a:r>
              <a:rPr lang="en-GB" dirty="0"/>
              <a:t>/</a:t>
            </a:r>
          </a:p>
        </p:txBody>
      </p:sp>
      <p:sp>
        <p:nvSpPr>
          <p:cNvPr id="23" name="TextBox 22">
            <a:extLst>
              <a:ext uri="{FF2B5EF4-FFF2-40B4-BE49-F238E27FC236}">
                <a16:creationId xmlns:a16="http://schemas.microsoft.com/office/drawing/2014/main" id="{5837740D-25DA-4012-955B-FDE9A4AFE10F}"/>
              </a:ext>
            </a:extLst>
          </p:cNvPr>
          <p:cNvSpPr txBox="1"/>
          <p:nvPr/>
        </p:nvSpPr>
        <p:spPr>
          <a:xfrm>
            <a:off x="1277590" y="2606609"/>
            <a:ext cx="537328" cy="369332"/>
          </a:xfrm>
          <a:prstGeom prst="rect">
            <a:avLst/>
          </a:prstGeom>
          <a:noFill/>
        </p:spPr>
        <p:txBody>
          <a:bodyPr wrap="square" rtlCol="0">
            <a:spAutoFit/>
          </a:bodyPr>
          <a:lstStyle/>
          <a:p>
            <a:r>
              <a:rPr lang="en-GB" dirty="0"/>
              <a:t>bin</a:t>
            </a:r>
          </a:p>
        </p:txBody>
      </p:sp>
      <p:sp>
        <p:nvSpPr>
          <p:cNvPr id="24" name="TextBox 23">
            <a:extLst>
              <a:ext uri="{FF2B5EF4-FFF2-40B4-BE49-F238E27FC236}">
                <a16:creationId xmlns:a16="http://schemas.microsoft.com/office/drawing/2014/main" id="{58BFDC8D-AC81-4E1F-99F5-C994064FA4B0}"/>
              </a:ext>
            </a:extLst>
          </p:cNvPr>
          <p:cNvSpPr txBox="1"/>
          <p:nvPr/>
        </p:nvSpPr>
        <p:spPr>
          <a:xfrm>
            <a:off x="2489257" y="2570875"/>
            <a:ext cx="874555" cy="369332"/>
          </a:xfrm>
          <a:prstGeom prst="rect">
            <a:avLst/>
          </a:prstGeom>
          <a:noFill/>
        </p:spPr>
        <p:txBody>
          <a:bodyPr wrap="square" rtlCol="0">
            <a:spAutoFit/>
          </a:bodyPr>
          <a:lstStyle/>
          <a:p>
            <a:r>
              <a:rPr lang="en-GB" dirty="0"/>
              <a:t>data</a:t>
            </a:r>
          </a:p>
        </p:txBody>
      </p:sp>
      <p:sp>
        <p:nvSpPr>
          <p:cNvPr id="25" name="TextBox 24">
            <a:extLst>
              <a:ext uri="{FF2B5EF4-FFF2-40B4-BE49-F238E27FC236}">
                <a16:creationId xmlns:a16="http://schemas.microsoft.com/office/drawing/2014/main" id="{05795557-543F-4CDA-834E-3D755647AF65}"/>
              </a:ext>
            </a:extLst>
          </p:cNvPr>
          <p:cNvSpPr txBox="1"/>
          <p:nvPr/>
        </p:nvSpPr>
        <p:spPr>
          <a:xfrm>
            <a:off x="10060556" y="2641663"/>
            <a:ext cx="595891" cy="369332"/>
          </a:xfrm>
          <a:prstGeom prst="rect">
            <a:avLst/>
          </a:prstGeom>
          <a:noFill/>
        </p:spPr>
        <p:txBody>
          <a:bodyPr wrap="square" rtlCol="0">
            <a:spAutoFit/>
          </a:bodyPr>
          <a:lstStyle/>
          <a:p>
            <a:r>
              <a:rPr lang="en-GB" dirty="0" err="1"/>
              <a:t>tmp</a:t>
            </a:r>
            <a:endParaRPr lang="en-GB" dirty="0"/>
          </a:p>
        </p:txBody>
      </p:sp>
      <p:sp>
        <p:nvSpPr>
          <p:cNvPr id="26" name="TextBox 25">
            <a:extLst>
              <a:ext uri="{FF2B5EF4-FFF2-40B4-BE49-F238E27FC236}">
                <a16:creationId xmlns:a16="http://schemas.microsoft.com/office/drawing/2014/main" id="{3BD0E5DA-AA5B-4C0D-9BF4-C0343DA14488}"/>
              </a:ext>
            </a:extLst>
          </p:cNvPr>
          <p:cNvSpPr txBox="1"/>
          <p:nvPr/>
        </p:nvSpPr>
        <p:spPr>
          <a:xfrm>
            <a:off x="4063136" y="1837168"/>
            <a:ext cx="1016109" cy="769441"/>
          </a:xfrm>
          <a:prstGeom prst="rect">
            <a:avLst/>
          </a:prstGeom>
          <a:noFill/>
        </p:spPr>
        <p:txBody>
          <a:bodyPr wrap="square" rtlCol="0">
            <a:spAutoFit/>
          </a:bodyPr>
          <a:lstStyle/>
          <a:p>
            <a:r>
              <a:rPr lang="en-GB" sz="4400" dirty="0"/>
              <a:t>…</a:t>
            </a:r>
          </a:p>
        </p:txBody>
      </p:sp>
      <p:sp>
        <p:nvSpPr>
          <p:cNvPr id="27" name="TextBox 26">
            <a:extLst>
              <a:ext uri="{FF2B5EF4-FFF2-40B4-BE49-F238E27FC236}">
                <a16:creationId xmlns:a16="http://schemas.microsoft.com/office/drawing/2014/main" id="{11BD8597-C5AD-444D-9706-B25514B687D4}"/>
              </a:ext>
            </a:extLst>
          </p:cNvPr>
          <p:cNvSpPr txBox="1"/>
          <p:nvPr/>
        </p:nvSpPr>
        <p:spPr>
          <a:xfrm>
            <a:off x="8018688" y="1857903"/>
            <a:ext cx="1016109" cy="769441"/>
          </a:xfrm>
          <a:prstGeom prst="rect">
            <a:avLst/>
          </a:prstGeom>
          <a:noFill/>
        </p:spPr>
        <p:txBody>
          <a:bodyPr wrap="square" rtlCol="0">
            <a:spAutoFit/>
          </a:bodyPr>
          <a:lstStyle/>
          <a:p>
            <a:r>
              <a:rPr lang="en-GB" sz="4400" dirty="0"/>
              <a:t>…</a:t>
            </a:r>
          </a:p>
        </p:txBody>
      </p:sp>
      <p:sp>
        <p:nvSpPr>
          <p:cNvPr id="28" name="TextBox 27">
            <a:extLst>
              <a:ext uri="{FF2B5EF4-FFF2-40B4-BE49-F238E27FC236}">
                <a16:creationId xmlns:a16="http://schemas.microsoft.com/office/drawing/2014/main" id="{9CC376C7-21B8-4CFF-8F52-46DA19C7BFF7}"/>
              </a:ext>
            </a:extLst>
          </p:cNvPr>
          <p:cNvSpPr txBox="1"/>
          <p:nvPr/>
        </p:nvSpPr>
        <p:spPr>
          <a:xfrm>
            <a:off x="4522669" y="2574540"/>
            <a:ext cx="1016109" cy="769441"/>
          </a:xfrm>
          <a:prstGeom prst="rect">
            <a:avLst/>
          </a:prstGeom>
          <a:noFill/>
        </p:spPr>
        <p:txBody>
          <a:bodyPr wrap="square" rtlCol="0">
            <a:spAutoFit/>
          </a:bodyPr>
          <a:lstStyle/>
          <a:p>
            <a:r>
              <a:rPr lang="en-GB" sz="4400" dirty="0"/>
              <a:t>…</a:t>
            </a:r>
          </a:p>
        </p:txBody>
      </p:sp>
      <p:sp>
        <p:nvSpPr>
          <p:cNvPr id="29" name="TextBox 28">
            <a:extLst>
              <a:ext uri="{FF2B5EF4-FFF2-40B4-BE49-F238E27FC236}">
                <a16:creationId xmlns:a16="http://schemas.microsoft.com/office/drawing/2014/main" id="{26ADB441-8CF5-4FF0-B13A-44B4637D7C99}"/>
              </a:ext>
            </a:extLst>
          </p:cNvPr>
          <p:cNvSpPr txBox="1"/>
          <p:nvPr/>
        </p:nvSpPr>
        <p:spPr>
          <a:xfrm>
            <a:off x="6839381" y="2624193"/>
            <a:ext cx="1016109" cy="769441"/>
          </a:xfrm>
          <a:prstGeom prst="rect">
            <a:avLst/>
          </a:prstGeom>
          <a:noFill/>
        </p:spPr>
        <p:txBody>
          <a:bodyPr wrap="square" rtlCol="0">
            <a:spAutoFit/>
          </a:bodyPr>
          <a:lstStyle/>
          <a:p>
            <a:r>
              <a:rPr lang="en-GB" sz="4400" dirty="0"/>
              <a:t>…</a:t>
            </a:r>
          </a:p>
        </p:txBody>
      </p:sp>
      <p:sp>
        <p:nvSpPr>
          <p:cNvPr id="30" name="TextBox 29">
            <a:extLst>
              <a:ext uri="{FF2B5EF4-FFF2-40B4-BE49-F238E27FC236}">
                <a16:creationId xmlns:a16="http://schemas.microsoft.com/office/drawing/2014/main" id="{ADB50AF6-51FC-495D-AA0D-01597B16BE90}"/>
              </a:ext>
            </a:extLst>
          </p:cNvPr>
          <p:cNvSpPr txBox="1"/>
          <p:nvPr/>
        </p:nvSpPr>
        <p:spPr>
          <a:xfrm rot="5400000">
            <a:off x="1923612" y="6168200"/>
            <a:ext cx="1016109" cy="769441"/>
          </a:xfrm>
          <a:prstGeom prst="rect">
            <a:avLst/>
          </a:prstGeom>
          <a:noFill/>
        </p:spPr>
        <p:txBody>
          <a:bodyPr wrap="square" rtlCol="0">
            <a:spAutoFit/>
          </a:bodyPr>
          <a:lstStyle/>
          <a:p>
            <a:r>
              <a:rPr lang="en-GB" sz="4400" dirty="0"/>
              <a:t>…</a:t>
            </a:r>
          </a:p>
        </p:txBody>
      </p:sp>
      <p:sp>
        <p:nvSpPr>
          <p:cNvPr id="34" name="TextBox 33">
            <a:extLst>
              <a:ext uri="{FF2B5EF4-FFF2-40B4-BE49-F238E27FC236}">
                <a16:creationId xmlns:a16="http://schemas.microsoft.com/office/drawing/2014/main" id="{54FBB808-41F9-4247-ABC0-D9B62D5D2132}"/>
              </a:ext>
            </a:extLst>
          </p:cNvPr>
          <p:cNvSpPr txBox="1"/>
          <p:nvPr/>
        </p:nvSpPr>
        <p:spPr>
          <a:xfrm>
            <a:off x="6211881" y="2442678"/>
            <a:ext cx="874555" cy="369332"/>
          </a:xfrm>
          <a:prstGeom prst="rect">
            <a:avLst/>
          </a:prstGeom>
          <a:noFill/>
        </p:spPr>
        <p:txBody>
          <a:bodyPr wrap="square" rtlCol="0">
            <a:spAutoFit/>
          </a:bodyPr>
          <a:lstStyle/>
          <a:p>
            <a:r>
              <a:rPr lang="en-GB" dirty="0" err="1"/>
              <a:t>jupyter</a:t>
            </a:r>
            <a:endParaRPr lang="en-GB" dirty="0"/>
          </a:p>
        </p:txBody>
      </p:sp>
      <p:sp>
        <p:nvSpPr>
          <p:cNvPr id="35" name="TextBox 34">
            <a:extLst>
              <a:ext uri="{FF2B5EF4-FFF2-40B4-BE49-F238E27FC236}">
                <a16:creationId xmlns:a16="http://schemas.microsoft.com/office/drawing/2014/main" id="{3C8554A3-0E61-4957-AE69-960216C1F7AB}"/>
              </a:ext>
            </a:extLst>
          </p:cNvPr>
          <p:cNvSpPr txBox="1"/>
          <p:nvPr/>
        </p:nvSpPr>
        <p:spPr>
          <a:xfrm>
            <a:off x="5079245" y="3273020"/>
            <a:ext cx="1778536" cy="369332"/>
          </a:xfrm>
          <a:prstGeom prst="rect">
            <a:avLst/>
          </a:prstGeom>
          <a:noFill/>
        </p:spPr>
        <p:txBody>
          <a:bodyPr wrap="square" rtlCol="0">
            <a:spAutoFit/>
          </a:bodyPr>
          <a:lstStyle/>
          <a:p>
            <a:r>
              <a:rPr lang="en-GB" dirty="0"/>
              <a:t>jupyter-magd21</a:t>
            </a:r>
          </a:p>
        </p:txBody>
      </p:sp>
      <p:sp>
        <p:nvSpPr>
          <p:cNvPr id="36" name="TextBox 35">
            <a:extLst>
              <a:ext uri="{FF2B5EF4-FFF2-40B4-BE49-F238E27FC236}">
                <a16:creationId xmlns:a16="http://schemas.microsoft.com/office/drawing/2014/main" id="{8AF092A3-72E4-4287-881A-6FD461366700}"/>
              </a:ext>
            </a:extLst>
          </p:cNvPr>
          <p:cNvSpPr txBox="1"/>
          <p:nvPr/>
        </p:nvSpPr>
        <p:spPr>
          <a:xfrm>
            <a:off x="5415699" y="4132639"/>
            <a:ext cx="944447" cy="369332"/>
          </a:xfrm>
          <a:prstGeom prst="rect">
            <a:avLst/>
          </a:prstGeom>
          <a:noFill/>
        </p:spPr>
        <p:txBody>
          <a:bodyPr wrap="square" rtlCol="0">
            <a:spAutoFit/>
          </a:bodyPr>
          <a:lstStyle/>
          <a:p>
            <a:r>
              <a:rPr lang="en-GB" dirty="0"/>
              <a:t>data</a:t>
            </a:r>
          </a:p>
        </p:txBody>
      </p:sp>
      <p:sp>
        <p:nvSpPr>
          <p:cNvPr id="37" name="TextBox 36">
            <a:extLst>
              <a:ext uri="{FF2B5EF4-FFF2-40B4-BE49-F238E27FC236}">
                <a16:creationId xmlns:a16="http://schemas.microsoft.com/office/drawing/2014/main" id="{AEE2DC33-2D6E-491B-A9C9-15C9F1CC7BE1}"/>
              </a:ext>
            </a:extLst>
          </p:cNvPr>
          <p:cNvSpPr txBox="1"/>
          <p:nvPr/>
        </p:nvSpPr>
        <p:spPr>
          <a:xfrm>
            <a:off x="5213023" y="4912947"/>
            <a:ext cx="1535554" cy="369332"/>
          </a:xfrm>
          <a:prstGeom prst="rect">
            <a:avLst/>
          </a:prstGeom>
          <a:noFill/>
        </p:spPr>
        <p:txBody>
          <a:bodyPr wrap="square" rtlCol="0">
            <a:spAutoFit/>
          </a:bodyPr>
          <a:lstStyle/>
          <a:p>
            <a:r>
              <a:rPr lang="en-GB" dirty="0"/>
              <a:t>data-shell</a:t>
            </a:r>
          </a:p>
        </p:txBody>
      </p:sp>
      <p:sp>
        <p:nvSpPr>
          <p:cNvPr id="38" name="TextBox 37">
            <a:extLst>
              <a:ext uri="{FF2B5EF4-FFF2-40B4-BE49-F238E27FC236}">
                <a16:creationId xmlns:a16="http://schemas.microsoft.com/office/drawing/2014/main" id="{C8BA1DEC-045C-4796-834F-0BA57C0B62CC}"/>
              </a:ext>
            </a:extLst>
          </p:cNvPr>
          <p:cNvSpPr txBox="1"/>
          <p:nvPr/>
        </p:nvSpPr>
        <p:spPr>
          <a:xfrm>
            <a:off x="1814918" y="5712324"/>
            <a:ext cx="1182806" cy="369332"/>
          </a:xfrm>
          <a:prstGeom prst="rect">
            <a:avLst/>
          </a:prstGeom>
          <a:noFill/>
        </p:spPr>
        <p:txBody>
          <a:bodyPr wrap="square" rtlCol="0">
            <a:spAutoFit/>
          </a:bodyPr>
          <a:lstStyle/>
          <a:p>
            <a:r>
              <a:rPr lang="en-GB" dirty="0"/>
              <a:t>creatures</a:t>
            </a:r>
          </a:p>
        </p:txBody>
      </p:sp>
      <p:sp>
        <p:nvSpPr>
          <p:cNvPr id="39" name="TextBox 38">
            <a:extLst>
              <a:ext uri="{FF2B5EF4-FFF2-40B4-BE49-F238E27FC236}">
                <a16:creationId xmlns:a16="http://schemas.microsoft.com/office/drawing/2014/main" id="{F7E2FF8E-1D87-4257-95EE-A944FCC9A4BB}"/>
              </a:ext>
            </a:extLst>
          </p:cNvPr>
          <p:cNvSpPr txBox="1"/>
          <p:nvPr/>
        </p:nvSpPr>
        <p:spPr>
          <a:xfrm>
            <a:off x="3508170" y="5733678"/>
            <a:ext cx="1016109" cy="369332"/>
          </a:xfrm>
          <a:prstGeom prst="rect">
            <a:avLst/>
          </a:prstGeom>
          <a:noFill/>
        </p:spPr>
        <p:txBody>
          <a:bodyPr wrap="square" rtlCol="0">
            <a:spAutoFit/>
          </a:bodyPr>
          <a:lstStyle/>
          <a:p>
            <a:r>
              <a:rPr lang="en-GB" dirty="0"/>
              <a:t>data</a:t>
            </a:r>
          </a:p>
        </p:txBody>
      </p:sp>
      <p:sp>
        <p:nvSpPr>
          <p:cNvPr id="40" name="TextBox 39">
            <a:extLst>
              <a:ext uri="{FF2B5EF4-FFF2-40B4-BE49-F238E27FC236}">
                <a16:creationId xmlns:a16="http://schemas.microsoft.com/office/drawing/2014/main" id="{DDAB61FF-2ACC-4870-8E19-12899D1D2F3F}"/>
              </a:ext>
            </a:extLst>
          </p:cNvPr>
          <p:cNvSpPr txBox="1"/>
          <p:nvPr/>
        </p:nvSpPr>
        <p:spPr>
          <a:xfrm>
            <a:off x="5291924" y="5750681"/>
            <a:ext cx="1236277" cy="369332"/>
          </a:xfrm>
          <a:prstGeom prst="rect">
            <a:avLst/>
          </a:prstGeom>
          <a:noFill/>
        </p:spPr>
        <p:txBody>
          <a:bodyPr wrap="square" rtlCol="0">
            <a:spAutoFit/>
          </a:bodyPr>
          <a:lstStyle/>
          <a:p>
            <a:r>
              <a:rPr lang="en-GB" dirty="0"/>
              <a:t>molecules</a:t>
            </a:r>
          </a:p>
        </p:txBody>
      </p:sp>
      <p:sp>
        <p:nvSpPr>
          <p:cNvPr id="41" name="TextBox 40">
            <a:extLst>
              <a:ext uri="{FF2B5EF4-FFF2-40B4-BE49-F238E27FC236}">
                <a16:creationId xmlns:a16="http://schemas.microsoft.com/office/drawing/2014/main" id="{4351A8A5-1BC8-4060-B2E4-2AA418AF0588}"/>
              </a:ext>
            </a:extLst>
          </p:cNvPr>
          <p:cNvSpPr txBox="1"/>
          <p:nvPr/>
        </p:nvSpPr>
        <p:spPr>
          <a:xfrm>
            <a:off x="7768142" y="5733678"/>
            <a:ext cx="2126490" cy="369332"/>
          </a:xfrm>
          <a:prstGeom prst="rect">
            <a:avLst/>
          </a:prstGeom>
          <a:noFill/>
        </p:spPr>
        <p:txBody>
          <a:bodyPr wrap="square" rtlCol="0">
            <a:spAutoFit/>
          </a:bodyPr>
          <a:lstStyle/>
          <a:p>
            <a:r>
              <a:rPr lang="en-GB" dirty="0"/>
              <a:t>north-pacific-gyre</a:t>
            </a:r>
          </a:p>
        </p:txBody>
      </p:sp>
      <p:pic>
        <p:nvPicPr>
          <p:cNvPr id="42" name="Graphic 41" descr="Folder">
            <a:extLst>
              <a:ext uri="{FF2B5EF4-FFF2-40B4-BE49-F238E27FC236}">
                <a16:creationId xmlns:a16="http://schemas.microsoft.com/office/drawing/2014/main" id="{7BB1D7A5-918E-4173-8A7E-2019179EDC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9431" y="5185273"/>
            <a:ext cx="778513" cy="778513"/>
          </a:xfrm>
          <a:prstGeom prst="rect">
            <a:avLst/>
          </a:prstGeom>
        </p:spPr>
      </p:pic>
      <p:sp>
        <p:nvSpPr>
          <p:cNvPr id="43" name="TextBox 42">
            <a:extLst>
              <a:ext uri="{FF2B5EF4-FFF2-40B4-BE49-F238E27FC236}">
                <a16:creationId xmlns:a16="http://schemas.microsoft.com/office/drawing/2014/main" id="{A388E4A5-BEB2-4CC5-BE48-2C6823A7E50F}"/>
              </a:ext>
            </a:extLst>
          </p:cNvPr>
          <p:cNvSpPr txBox="1"/>
          <p:nvPr/>
        </p:nvSpPr>
        <p:spPr>
          <a:xfrm>
            <a:off x="10461391" y="5750681"/>
            <a:ext cx="1262250" cy="369332"/>
          </a:xfrm>
          <a:prstGeom prst="rect">
            <a:avLst/>
          </a:prstGeom>
          <a:noFill/>
        </p:spPr>
        <p:txBody>
          <a:bodyPr wrap="square" rtlCol="0">
            <a:spAutoFit/>
          </a:bodyPr>
          <a:lstStyle/>
          <a:p>
            <a:r>
              <a:rPr lang="en-GB" dirty="0"/>
              <a:t>writing</a:t>
            </a:r>
          </a:p>
        </p:txBody>
      </p:sp>
      <p:cxnSp>
        <p:nvCxnSpPr>
          <p:cNvPr id="46" name="Straight Arrow Connector 45">
            <a:extLst>
              <a:ext uri="{FF2B5EF4-FFF2-40B4-BE49-F238E27FC236}">
                <a16:creationId xmlns:a16="http://schemas.microsoft.com/office/drawing/2014/main" id="{447A6653-8EF4-48F2-A85D-7E2AF57608A9}"/>
              </a:ext>
            </a:extLst>
          </p:cNvPr>
          <p:cNvCxnSpPr/>
          <p:nvPr/>
        </p:nvCxnSpPr>
        <p:spPr>
          <a:xfrm flipH="1">
            <a:off x="2037007" y="1751165"/>
            <a:ext cx="3232952" cy="33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AC77385-EBBC-46D7-A221-9A340EF25BF8}"/>
              </a:ext>
            </a:extLst>
          </p:cNvPr>
          <p:cNvCxnSpPr/>
          <p:nvPr/>
        </p:nvCxnSpPr>
        <p:spPr>
          <a:xfrm flipH="1">
            <a:off x="3275040" y="1833503"/>
            <a:ext cx="2105856" cy="337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648095E-847B-4998-AACA-FB857A50F0CE}"/>
              </a:ext>
            </a:extLst>
          </p:cNvPr>
          <p:cNvCxnSpPr/>
          <p:nvPr/>
        </p:nvCxnSpPr>
        <p:spPr>
          <a:xfrm>
            <a:off x="5980800" y="1887387"/>
            <a:ext cx="339708" cy="13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560C22B-9124-43CD-AD5B-7231AAF8D71E}"/>
              </a:ext>
            </a:extLst>
          </p:cNvPr>
          <p:cNvCxnSpPr/>
          <p:nvPr/>
        </p:nvCxnSpPr>
        <p:spPr>
          <a:xfrm>
            <a:off x="6129794" y="1797619"/>
            <a:ext cx="3734335" cy="26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F5B1090-48C9-49CD-AE69-6564D955AE6E}"/>
              </a:ext>
            </a:extLst>
          </p:cNvPr>
          <p:cNvCxnSpPr/>
          <p:nvPr/>
        </p:nvCxnSpPr>
        <p:spPr>
          <a:xfrm flipH="1">
            <a:off x="4327968" y="2588745"/>
            <a:ext cx="1752252" cy="2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307E48E-36F6-451D-88EA-F91594905150}"/>
              </a:ext>
            </a:extLst>
          </p:cNvPr>
          <p:cNvCxnSpPr>
            <a:stCxn id="34" idx="1"/>
          </p:cNvCxnSpPr>
          <p:nvPr/>
        </p:nvCxnSpPr>
        <p:spPr>
          <a:xfrm flipH="1">
            <a:off x="6062207" y="2627344"/>
            <a:ext cx="149674" cy="27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D3DCF6E-9634-41F8-8382-76C45A1DBBAC}"/>
              </a:ext>
            </a:extLst>
          </p:cNvPr>
          <p:cNvCxnSpPr/>
          <p:nvPr/>
        </p:nvCxnSpPr>
        <p:spPr>
          <a:xfrm>
            <a:off x="6966674" y="2578342"/>
            <a:ext cx="956166" cy="30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24A64B3-2399-429F-B112-E2D8AE2FE49B}"/>
              </a:ext>
            </a:extLst>
          </p:cNvPr>
          <p:cNvCxnSpPr/>
          <p:nvPr/>
        </p:nvCxnSpPr>
        <p:spPr>
          <a:xfrm>
            <a:off x="5844033" y="3539981"/>
            <a:ext cx="0" cy="205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520C0D9-45EE-4079-819A-249E486116BF}"/>
              </a:ext>
            </a:extLst>
          </p:cNvPr>
          <p:cNvCxnSpPr>
            <a:cxnSpLocks/>
          </p:cNvCxnSpPr>
          <p:nvPr/>
        </p:nvCxnSpPr>
        <p:spPr>
          <a:xfrm flipH="1">
            <a:off x="5821051" y="4384691"/>
            <a:ext cx="22983" cy="18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56E065B-5A36-47A5-828E-46F7B0BA1C64}"/>
              </a:ext>
            </a:extLst>
          </p:cNvPr>
          <p:cNvCxnSpPr/>
          <p:nvPr/>
        </p:nvCxnSpPr>
        <p:spPr>
          <a:xfrm flipH="1">
            <a:off x="5706743" y="5185273"/>
            <a:ext cx="10839" cy="21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A3656D8-1F48-4F00-B2A7-CCDEF52CAC66}"/>
              </a:ext>
            </a:extLst>
          </p:cNvPr>
          <p:cNvCxnSpPr/>
          <p:nvPr/>
        </p:nvCxnSpPr>
        <p:spPr>
          <a:xfrm flipH="1">
            <a:off x="2631406" y="4912947"/>
            <a:ext cx="2696920" cy="36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FF03109-2621-459A-8817-DDBD304CEE18}"/>
              </a:ext>
            </a:extLst>
          </p:cNvPr>
          <p:cNvCxnSpPr>
            <a:stCxn id="37" idx="1"/>
          </p:cNvCxnSpPr>
          <p:nvPr/>
        </p:nvCxnSpPr>
        <p:spPr>
          <a:xfrm flipH="1">
            <a:off x="4299445" y="5097613"/>
            <a:ext cx="913578" cy="26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1143D71-4018-4391-BCBC-7EEE0042DE43}"/>
              </a:ext>
            </a:extLst>
          </p:cNvPr>
          <p:cNvCxnSpPr/>
          <p:nvPr/>
        </p:nvCxnSpPr>
        <p:spPr>
          <a:xfrm>
            <a:off x="6129794" y="4907228"/>
            <a:ext cx="2057421"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A72D76F-502C-42C7-8F38-3E65A5246F5A}"/>
              </a:ext>
            </a:extLst>
          </p:cNvPr>
          <p:cNvCxnSpPr/>
          <p:nvPr/>
        </p:nvCxnSpPr>
        <p:spPr>
          <a:xfrm>
            <a:off x="6226370" y="4574603"/>
            <a:ext cx="4430077" cy="57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F8773ED-2374-489D-A78A-36529E554B78}"/>
              </a:ext>
            </a:extLst>
          </p:cNvPr>
          <p:cNvSpPr txBox="1"/>
          <p:nvPr/>
        </p:nvSpPr>
        <p:spPr>
          <a:xfrm rot="5400000">
            <a:off x="3434513" y="6162434"/>
            <a:ext cx="1016109" cy="769441"/>
          </a:xfrm>
          <a:prstGeom prst="rect">
            <a:avLst/>
          </a:prstGeom>
          <a:noFill/>
        </p:spPr>
        <p:txBody>
          <a:bodyPr wrap="square" rtlCol="0">
            <a:spAutoFit/>
          </a:bodyPr>
          <a:lstStyle/>
          <a:p>
            <a:r>
              <a:rPr lang="en-GB" sz="4400" dirty="0"/>
              <a:t>…</a:t>
            </a:r>
          </a:p>
        </p:txBody>
      </p:sp>
      <p:sp>
        <p:nvSpPr>
          <p:cNvPr id="76" name="TextBox 75">
            <a:extLst>
              <a:ext uri="{FF2B5EF4-FFF2-40B4-BE49-F238E27FC236}">
                <a16:creationId xmlns:a16="http://schemas.microsoft.com/office/drawing/2014/main" id="{96605B02-4947-4B96-8B1F-CA367976328A}"/>
              </a:ext>
            </a:extLst>
          </p:cNvPr>
          <p:cNvSpPr txBox="1"/>
          <p:nvPr/>
        </p:nvSpPr>
        <p:spPr>
          <a:xfrm rot="5400000">
            <a:off x="5478078" y="6162433"/>
            <a:ext cx="1016109" cy="769441"/>
          </a:xfrm>
          <a:prstGeom prst="rect">
            <a:avLst/>
          </a:prstGeom>
          <a:noFill/>
        </p:spPr>
        <p:txBody>
          <a:bodyPr wrap="square" rtlCol="0">
            <a:spAutoFit/>
          </a:bodyPr>
          <a:lstStyle/>
          <a:p>
            <a:r>
              <a:rPr lang="en-GB" sz="4400" dirty="0"/>
              <a:t>…</a:t>
            </a:r>
          </a:p>
        </p:txBody>
      </p:sp>
      <p:sp>
        <p:nvSpPr>
          <p:cNvPr id="77" name="TextBox 76">
            <a:extLst>
              <a:ext uri="{FF2B5EF4-FFF2-40B4-BE49-F238E27FC236}">
                <a16:creationId xmlns:a16="http://schemas.microsoft.com/office/drawing/2014/main" id="{644E76B4-D5F0-4B41-BE1C-25C2AC679EA0}"/>
              </a:ext>
            </a:extLst>
          </p:cNvPr>
          <p:cNvSpPr txBox="1"/>
          <p:nvPr/>
        </p:nvSpPr>
        <p:spPr>
          <a:xfrm rot="5400000">
            <a:off x="8403408" y="6117443"/>
            <a:ext cx="1016109" cy="769441"/>
          </a:xfrm>
          <a:prstGeom prst="rect">
            <a:avLst/>
          </a:prstGeom>
          <a:noFill/>
        </p:spPr>
        <p:txBody>
          <a:bodyPr wrap="square" rtlCol="0">
            <a:spAutoFit/>
          </a:bodyPr>
          <a:lstStyle/>
          <a:p>
            <a:r>
              <a:rPr lang="en-GB" sz="4400" dirty="0"/>
              <a:t>…</a:t>
            </a:r>
          </a:p>
        </p:txBody>
      </p:sp>
      <p:sp>
        <p:nvSpPr>
          <p:cNvPr id="78" name="TextBox 77">
            <a:extLst>
              <a:ext uri="{FF2B5EF4-FFF2-40B4-BE49-F238E27FC236}">
                <a16:creationId xmlns:a16="http://schemas.microsoft.com/office/drawing/2014/main" id="{55737837-64F3-4C10-BD82-A070DEBBC4AB}"/>
              </a:ext>
            </a:extLst>
          </p:cNvPr>
          <p:cNvSpPr txBox="1"/>
          <p:nvPr/>
        </p:nvSpPr>
        <p:spPr>
          <a:xfrm rot="5400000">
            <a:off x="10666395" y="6204990"/>
            <a:ext cx="1016109" cy="769441"/>
          </a:xfrm>
          <a:prstGeom prst="rect">
            <a:avLst/>
          </a:prstGeom>
          <a:noFill/>
        </p:spPr>
        <p:txBody>
          <a:bodyPr wrap="square" rtlCol="0">
            <a:spAutoFit/>
          </a:bodyPr>
          <a:lstStyle/>
          <a:p>
            <a:r>
              <a:rPr lang="en-GB" sz="4400" dirty="0"/>
              <a:t>…</a:t>
            </a:r>
          </a:p>
        </p:txBody>
      </p:sp>
      <p:sp>
        <p:nvSpPr>
          <p:cNvPr id="81" name="Oval 80">
            <a:extLst>
              <a:ext uri="{FF2B5EF4-FFF2-40B4-BE49-F238E27FC236}">
                <a16:creationId xmlns:a16="http://schemas.microsoft.com/office/drawing/2014/main" id="{F61EA69A-1562-4BB0-A8FE-7715190E92C7}"/>
              </a:ext>
            </a:extLst>
          </p:cNvPr>
          <p:cNvSpPr/>
          <p:nvPr/>
        </p:nvSpPr>
        <p:spPr>
          <a:xfrm>
            <a:off x="5030723" y="1249494"/>
            <a:ext cx="1349617" cy="10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a:extLst>
              <a:ext uri="{FF2B5EF4-FFF2-40B4-BE49-F238E27FC236}">
                <a16:creationId xmlns:a16="http://schemas.microsoft.com/office/drawing/2014/main" id="{A12EA9B8-B5E2-4FF0-AD4C-733D309CE384}"/>
              </a:ext>
            </a:extLst>
          </p:cNvPr>
          <p:cNvSpPr txBox="1"/>
          <p:nvPr/>
        </p:nvSpPr>
        <p:spPr>
          <a:xfrm>
            <a:off x="6441002" y="1275915"/>
            <a:ext cx="1924844" cy="369332"/>
          </a:xfrm>
          <a:prstGeom prst="rect">
            <a:avLst/>
          </a:prstGeom>
          <a:noFill/>
          <a:ln>
            <a:solidFill>
              <a:srgbClr val="FF0000"/>
            </a:solidFill>
          </a:ln>
        </p:spPr>
        <p:txBody>
          <a:bodyPr wrap="square" rtlCol="0">
            <a:spAutoFit/>
          </a:bodyPr>
          <a:lstStyle/>
          <a:p>
            <a:r>
              <a:rPr lang="en-GB" dirty="0"/>
              <a:t>Root directory</a:t>
            </a:r>
          </a:p>
        </p:txBody>
      </p:sp>
      <p:sp>
        <p:nvSpPr>
          <p:cNvPr id="83" name="Oval 82">
            <a:extLst>
              <a:ext uri="{FF2B5EF4-FFF2-40B4-BE49-F238E27FC236}">
                <a16:creationId xmlns:a16="http://schemas.microsoft.com/office/drawing/2014/main" id="{32DC9912-51B2-4313-9C4C-69C1C6766645}"/>
              </a:ext>
            </a:extLst>
          </p:cNvPr>
          <p:cNvSpPr/>
          <p:nvPr/>
        </p:nvSpPr>
        <p:spPr>
          <a:xfrm>
            <a:off x="4936351" y="2607771"/>
            <a:ext cx="1792382" cy="135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D693D9B7-2B2B-4CF6-90EF-A9C356619E09}"/>
              </a:ext>
            </a:extLst>
          </p:cNvPr>
          <p:cNvSpPr txBox="1"/>
          <p:nvPr/>
        </p:nvSpPr>
        <p:spPr>
          <a:xfrm>
            <a:off x="6748577" y="3630688"/>
            <a:ext cx="1924844" cy="646331"/>
          </a:xfrm>
          <a:prstGeom prst="rect">
            <a:avLst/>
          </a:prstGeom>
          <a:noFill/>
          <a:ln>
            <a:solidFill>
              <a:srgbClr val="FF0000"/>
            </a:solidFill>
          </a:ln>
        </p:spPr>
        <p:txBody>
          <a:bodyPr wrap="square" rtlCol="0">
            <a:spAutoFit/>
          </a:bodyPr>
          <a:lstStyle/>
          <a:p>
            <a:r>
              <a:rPr lang="en-GB" dirty="0"/>
              <a:t>Home directory </a:t>
            </a:r>
          </a:p>
          <a:p>
            <a:pPr algn="ctr"/>
            <a:r>
              <a:rPr lang="en-GB" dirty="0"/>
              <a:t>~</a:t>
            </a:r>
          </a:p>
        </p:txBody>
      </p:sp>
      <p:pic>
        <p:nvPicPr>
          <p:cNvPr id="89" name="Picture 88" descr="A picture containing plate, device&#10;&#10;Description automatically generated">
            <a:extLst>
              <a:ext uri="{FF2B5EF4-FFF2-40B4-BE49-F238E27FC236}">
                <a16:creationId xmlns:a16="http://schemas.microsoft.com/office/drawing/2014/main" id="{8D921B3A-56FD-48E5-AD2C-0176DF916C7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05248" y="4857091"/>
            <a:ext cx="1262990" cy="717010"/>
          </a:xfrm>
          <a:prstGeom prst="rect">
            <a:avLst/>
          </a:prstGeom>
        </p:spPr>
      </p:pic>
      <p:sp>
        <p:nvSpPr>
          <p:cNvPr id="90" name="TextBox 89">
            <a:extLst>
              <a:ext uri="{FF2B5EF4-FFF2-40B4-BE49-F238E27FC236}">
                <a16:creationId xmlns:a16="http://schemas.microsoft.com/office/drawing/2014/main" id="{5E00022B-B7DA-4579-9CAD-7BE537FC6F80}"/>
              </a:ext>
            </a:extLst>
          </p:cNvPr>
          <p:cNvSpPr txBox="1"/>
          <p:nvPr/>
        </p:nvSpPr>
        <p:spPr>
          <a:xfrm>
            <a:off x="575600" y="4447220"/>
            <a:ext cx="2192124" cy="369332"/>
          </a:xfrm>
          <a:prstGeom prst="rect">
            <a:avLst/>
          </a:prstGeom>
          <a:noFill/>
          <a:ln>
            <a:solidFill>
              <a:srgbClr val="FF0000"/>
            </a:solidFill>
          </a:ln>
        </p:spPr>
        <p:txBody>
          <a:bodyPr wrap="square" rtlCol="0">
            <a:spAutoFit/>
          </a:bodyPr>
          <a:lstStyle/>
          <a:p>
            <a:r>
              <a:rPr lang="en-GB" dirty="0"/>
              <a:t>Working directory </a:t>
            </a:r>
          </a:p>
        </p:txBody>
      </p:sp>
      <p:sp>
        <p:nvSpPr>
          <p:cNvPr id="91" name="Rectangle 90">
            <a:extLst>
              <a:ext uri="{FF2B5EF4-FFF2-40B4-BE49-F238E27FC236}">
                <a16:creationId xmlns:a16="http://schemas.microsoft.com/office/drawing/2014/main" id="{37E89175-1267-4C7E-A4EA-96EC4F287246}"/>
              </a:ext>
            </a:extLst>
          </p:cNvPr>
          <p:cNvSpPr/>
          <p:nvPr/>
        </p:nvSpPr>
        <p:spPr>
          <a:xfrm>
            <a:off x="858717" y="3595497"/>
            <a:ext cx="3131755" cy="369332"/>
          </a:xfrm>
          <a:prstGeom prst="rect">
            <a:avLst/>
          </a:prstGeom>
          <a:ln>
            <a:solidFill>
              <a:srgbClr val="FF0000"/>
            </a:solidFill>
          </a:ln>
        </p:spPr>
        <p:txBody>
          <a:bodyPr wrap="none">
            <a:spAutoFit/>
          </a:bodyPr>
          <a:lstStyle/>
          <a:p>
            <a:r>
              <a:rPr lang="en-GB" dirty="0"/>
              <a:t>/</a:t>
            </a:r>
            <a:r>
              <a:rPr lang="en-GB" dirty="0" err="1"/>
              <a:t>jupyter</a:t>
            </a:r>
            <a:r>
              <a:rPr lang="en-GB" dirty="0"/>
              <a:t>/jupyter-magd21/data/</a:t>
            </a:r>
          </a:p>
        </p:txBody>
      </p:sp>
      <p:cxnSp>
        <p:nvCxnSpPr>
          <p:cNvPr id="93" name="Straight Arrow Connector 92">
            <a:extLst>
              <a:ext uri="{FF2B5EF4-FFF2-40B4-BE49-F238E27FC236}">
                <a16:creationId xmlns:a16="http://schemas.microsoft.com/office/drawing/2014/main" id="{BD6B8F5D-0233-4A44-9EFB-C0B6C01BFC7B}"/>
              </a:ext>
            </a:extLst>
          </p:cNvPr>
          <p:cNvCxnSpPr/>
          <p:nvPr/>
        </p:nvCxnSpPr>
        <p:spPr>
          <a:xfrm>
            <a:off x="4081536" y="3877772"/>
            <a:ext cx="997708" cy="18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9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1"/>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8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84" grpId="2" animBg="1"/>
      <p:bldP spid="90" grpId="0" animBg="1"/>
      <p:bldP spid="90" grpId="1" animBg="1"/>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85D9-9B14-4506-98BE-B729E0B5EF35}"/>
              </a:ext>
            </a:extLst>
          </p:cNvPr>
          <p:cNvSpPr>
            <a:spLocks noGrp="1"/>
          </p:cNvSpPr>
          <p:nvPr>
            <p:ph type="title"/>
          </p:nvPr>
        </p:nvSpPr>
        <p:spPr/>
        <p:txBody>
          <a:bodyPr/>
          <a:lstStyle/>
          <a:p>
            <a:r>
              <a:rPr lang="en-GB" dirty="0"/>
              <a:t>Navigating files and directories</a:t>
            </a:r>
          </a:p>
        </p:txBody>
      </p:sp>
      <p:sp>
        <p:nvSpPr>
          <p:cNvPr id="6" name="Content Placeholder 5">
            <a:extLst>
              <a:ext uri="{FF2B5EF4-FFF2-40B4-BE49-F238E27FC236}">
                <a16:creationId xmlns:a16="http://schemas.microsoft.com/office/drawing/2014/main" id="{0AB541BE-47D5-45D1-96A1-DF74B79E11C1}"/>
              </a:ext>
            </a:extLst>
          </p:cNvPr>
          <p:cNvSpPr>
            <a:spLocks noGrp="1"/>
          </p:cNvSpPr>
          <p:nvPr>
            <p:ph idx="1"/>
          </p:nvPr>
        </p:nvSpPr>
        <p:spPr/>
        <p:txBody>
          <a:bodyPr>
            <a:normAutofit fontScale="62500" lnSpcReduction="20000"/>
          </a:bodyPr>
          <a:lstStyle/>
          <a:p>
            <a:r>
              <a:rPr lang="en-GB" dirty="0"/>
              <a:t>The file system is responsible for managing information on the disk.</a:t>
            </a:r>
          </a:p>
          <a:p>
            <a:r>
              <a:rPr lang="en-GB" dirty="0"/>
              <a:t>Information is stored in files, which are stored in directories (folders).</a:t>
            </a:r>
          </a:p>
          <a:p>
            <a:r>
              <a:rPr lang="en-GB" dirty="0"/>
              <a:t>Directories can also store other directories, which forms a directory tree.</a:t>
            </a:r>
          </a:p>
          <a:p>
            <a:r>
              <a:rPr lang="en-GB" dirty="0">
                <a:latin typeface="Miriam Fixed" panose="020B0509050101010101" pitchFamily="49" charset="-79"/>
                <a:cs typeface="Miriam Fixed" panose="020B0509050101010101" pitchFamily="49" charset="-79"/>
              </a:rPr>
              <a:t>cd</a:t>
            </a:r>
            <a:r>
              <a:rPr lang="en-GB" dirty="0"/>
              <a:t> path changes the current working directory.</a:t>
            </a:r>
          </a:p>
          <a:p>
            <a:r>
              <a:rPr lang="en-GB" dirty="0">
                <a:latin typeface="Miriam Fixed" panose="020B0509050101010101" pitchFamily="49" charset="-79"/>
                <a:cs typeface="Miriam Fixed" panose="020B0509050101010101" pitchFamily="49" charset="-79"/>
              </a:rPr>
              <a:t>ls</a:t>
            </a:r>
            <a:r>
              <a:rPr lang="en-GB" dirty="0"/>
              <a:t> path prints a listing of a specific file or directory; ls on its own lists the current working directory.</a:t>
            </a:r>
          </a:p>
          <a:p>
            <a:r>
              <a:rPr lang="en-GB" dirty="0" err="1">
                <a:latin typeface="Miriam Fixed" panose="020B0509050101010101" pitchFamily="49" charset="-79"/>
                <a:cs typeface="Miriam Fixed" panose="020B0509050101010101" pitchFamily="49" charset="-79"/>
              </a:rPr>
              <a:t>pwd</a:t>
            </a:r>
            <a:r>
              <a:rPr lang="en-GB" dirty="0"/>
              <a:t> prints the user's current working directory.</a:t>
            </a:r>
          </a:p>
          <a:p>
            <a:r>
              <a:rPr lang="en-GB" dirty="0"/>
              <a:t>/ on its own is the root directory of the whole file system.</a:t>
            </a:r>
          </a:p>
          <a:p>
            <a:r>
              <a:rPr lang="en-GB" dirty="0"/>
              <a:t>A relative path specifies a location starting from the current location.</a:t>
            </a:r>
          </a:p>
          <a:p>
            <a:r>
              <a:rPr lang="en-GB" dirty="0"/>
              <a:t>An absolute path specifies a location from the root of the file system.</a:t>
            </a:r>
          </a:p>
          <a:p>
            <a:r>
              <a:rPr lang="en-GB" dirty="0"/>
              <a:t>Directory names in a path are separated with / on Unix, but \ on Windows.</a:t>
            </a:r>
          </a:p>
          <a:p>
            <a:r>
              <a:rPr lang="en-GB" dirty="0"/>
              <a:t>.. means 'the directory above the current one'; . on its own means 'the current directory'.</a:t>
            </a:r>
          </a:p>
          <a:p>
            <a:r>
              <a:rPr lang="en-GB" dirty="0"/>
              <a:t>Most files' names are </a:t>
            </a:r>
            <a:r>
              <a:rPr lang="en-GB" dirty="0" err="1"/>
              <a:t>something.extension</a:t>
            </a:r>
            <a:r>
              <a:rPr lang="en-GB" dirty="0"/>
              <a:t>. The extension isn't required, and doesn't guarantee anything, but is normally used to indicate the type of data in the file.</a:t>
            </a:r>
          </a:p>
        </p:txBody>
      </p:sp>
      <p:cxnSp>
        <p:nvCxnSpPr>
          <p:cNvPr id="8" name="Google Shape;92;p13">
            <a:extLst>
              <a:ext uri="{FF2B5EF4-FFF2-40B4-BE49-F238E27FC236}">
                <a16:creationId xmlns:a16="http://schemas.microsoft.com/office/drawing/2014/main" id="{960BFE13-64F5-4EA0-A8A1-C83DD5B5DF23}"/>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9" name="Google Shape;93;p13">
            <a:extLst>
              <a:ext uri="{FF2B5EF4-FFF2-40B4-BE49-F238E27FC236}">
                <a16:creationId xmlns:a16="http://schemas.microsoft.com/office/drawing/2014/main" id="{817899C7-C9DF-49F8-ABC6-C70FF87C45F2}"/>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19999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CCA9-997D-4AE4-BBDF-CCC95666A22B}"/>
              </a:ext>
            </a:extLst>
          </p:cNvPr>
          <p:cNvSpPr>
            <a:spLocks noGrp="1"/>
          </p:cNvSpPr>
          <p:nvPr>
            <p:ph type="title"/>
          </p:nvPr>
        </p:nvSpPr>
        <p:spPr/>
        <p:txBody>
          <a:bodyPr/>
          <a:lstStyle/>
          <a:p>
            <a:r>
              <a:rPr lang="en-GB" dirty="0"/>
              <a:t>4. Working with files and directories </a:t>
            </a:r>
          </a:p>
        </p:txBody>
      </p:sp>
      <p:sp>
        <p:nvSpPr>
          <p:cNvPr id="3" name="Content Placeholder 2">
            <a:extLst>
              <a:ext uri="{FF2B5EF4-FFF2-40B4-BE49-F238E27FC236}">
                <a16:creationId xmlns:a16="http://schemas.microsoft.com/office/drawing/2014/main" id="{9C92B469-A261-4AB4-B265-4EFCF694C535}"/>
              </a:ext>
            </a:extLst>
          </p:cNvPr>
          <p:cNvSpPr>
            <a:spLocks noGrp="1"/>
          </p:cNvSpPr>
          <p:nvPr>
            <p:ph idx="1"/>
          </p:nvPr>
        </p:nvSpPr>
        <p:spPr/>
        <p:txBody>
          <a:bodyPr>
            <a:normAutofit fontScale="77500" lnSpcReduction="20000"/>
          </a:bodyPr>
          <a:lstStyle/>
          <a:p>
            <a:r>
              <a:rPr lang="en-GB" dirty="0">
                <a:latin typeface="Miriam Fixed" panose="020B0509050101010101" pitchFamily="49" charset="-79"/>
                <a:cs typeface="Miriam Fixed" panose="020B0509050101010101" pitchFamily="49" charset="-79"/>
              </a:rPr>
              <a:t>cp</a:t>
            </a:r>
            <a:r>
              <a:rPr lang="en-GB" dirty="0"/>
              <a:t> old new copies a file.</a:t>
            </a:r>
          </a:p>
          <a:p>
            <a:r>
              <a:rPr lang="en-GB" dirty="0" err="1">
                <a:latin typeface="Miriam Fixed" panose="020B0509050101010101" pitchFamily="49" charset="-79"/>
                <a:cs typeface="Miriam Fixed" panose="020B0509050101010101" pitchFamily="49" charset="-79"/>
              </a:rPr>
              <a:t>mkdir</a:t>
            </a:r>
            <a:r>
              <a:rPr lang="en-GB" dirty="0"/>
              <a:t> path creates a new directory.</a:t>
            </a:r>
          </a:p>
          <a:p>
            <a:r>
              <a:rPr lang="en-GB" dirty="0">
                <a:latin typeface="Miriam Fixed" panose="020B0509050101010101" pitchFamily="49" charset="-79"/>
                <a:cs typeface="Miriam Fixed" panose="020B0509050101010101" pitchFamily="49" charset="-79"/>
              </a:rPr>
              <a:t>mv</a:t>
            </a:r>
            <a:r>
              <a:rPr lang="en-GB" dirty="0"/>
              <a:t> old new moves (renames) a file or directory.</a:t>
            </a:r>
          </a:p>
          <a:p>
            <a:r>
              <a:rPr lang="en-GB" dirty="0">
                <a:latin typeface="Miriam Fixed" panose="020B0509050101010101" pitchFamily="49" charset="-79"/>
                <a:cs typeface="Miriam Fixed" panose="020B0509050101010101" pitchFamily="49" charset="-79"/>
              </a:rPr>
              <a:t>rm</a:t>
            </a:r>
            <a:r>
              <a:rPr lang="en-GB" dirty="0"/>
              <a:t> path removes (deletes) a file.</a:t>
            </a:r>
          </a:p>
          <a:p>
            <a:r>
              <a:rPr lang="en-GB" dirty="0"/>
              <a:t>* matches zero or more characters in a filename, so *.txt matches all files ending in .txt.</a:t>
            </a:r>
          </a:p>
          <a:p>
            <a:r>
              <a:rPr lang="en-GB" dirty="0"/>
              <a:t>? matches any single character in a filename, so ?.txt matches a.txt but not any.txt.</a:t>
            </a:r>
          </a:p>
          <a:p>
            <a:r>
              <a:rPr lang="en-GB" dirty="0"/>
              <a:t>Use of the Control key may be described in many ways, including Ctrl-X, Control-X, and ^X.</a:t>
            </a:r>
          </a:p>
          <a:p>
            <a:r>
              <a:rPr lang="en-GB" dirty="0"/>
              <a:t>The shell does not have a trash bin: once something is deleted, it's really gone.</a:t>
            </a:r>
          </a:p>
          <a:p>
            <a:r>
              <a:rPr lang="en-GB" dirty="0"/>
              <a:t>Depending on the type of work you do, you may need a more powerful text editor than Nano.</a:t>
            </a:r>
          </a:p>
          <a:p>
            <a:endParaRPr lang="en-GB" dirty="0"/>
          </a:p>
        </p:txBody>
      </p:sp>
      <p:cxnSp>
        <p:nvCxnSpPr>
          <p:cNvPr id="4" name="Google Shape;92;p13">
            <a:extLst>
              <a:ext uri="{FF2B5EF4-FFF2-40B4-BE49-F238E27FC236}">
                <a16:creationId xmlns:a16="http://schemas.microsoft.com/office/drawing/2014/main" id="{389FA756-9F9B-4DA6-8A54-C6DAF9A76EF9}"/>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5" name="Google Shape;93;p13">
            <a:extLst>
              <a:ext uri="{FF2B5EF4-FFF2-40B4-BE49-F238E27FC236}">
                <a16:creationId xmlns:a16="http://schemas.microsoft.com/office/drawing/2014/main" id="{3DC31A73-44EE-4BCF-83D0-3D4DE964AC5E}"/>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422396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B6C9-838D-49E5-815A-631519AB0F23}"/>
              </a:ext>
            </a:extLst>
          </p:cNvPr>
          <p:cNvSpPr>
            <a:spLocks noGrp="1"/>
          </p:cNvSpPr>
          <p:nvPr>
            <p:ph type="title"/>
          </p:nvPr>
        </p:nvSpPr>
        <p:spPr/>
        <p:txBody>
          <a:bodyPr/>
          <a:lstStyle/>
          <a:p>
            <a:r>
              <a:rPr lang="en-GB" dirty="0"/>
              <a:t>5. Pipes and filters </a:t>
            </a:r>
          </a:p>
        </p:txBody>
      </p:sp>
      <p:sp>
        <p:nvSpPr>
          <p:cNvPr id="3" name="Content Placeholder 2">
            <a:extLst>
              <a:ext uri="{FF2B5EF4-FFF2-40B4-BE49-F238E27FC236}">
                <a16:creationId xmlns:a16="http://schemas.microsoft.com/office/drawing/2014/main" id="{25C7AF27-7147-4460-8CB9-31A1E78CCF57}"/>
              </a:ext>
            </a:extLst>
          </p:cNvPr>
          <p:cNvSpPr>
            <a:spLocks noGrp="1"/>
          </p:cNvSpPr>
          <p:nvPr>
            <p:ph idx="1"/>
          </p:nvPr>
        </p:nvSpPr>
        <p:spPr/>
        <p:txBody>
          <a:bodyPr>
            <a:normAutofit fontScale="92500" lnSpcReduction="10000"/>
          </a:bodyPr>
          <a:lstStyle/>
          <a:p>
            <a:r>
              <a:rPr lang="en-GB" dirty="0">
                <a:latin typeface="Miriam Fixed" panose="020B0509050101010101" pitchFamily="49" charset="-79"/>
                <a:cs typeface="Miriam Fixed" panose="020B0509050101010101" pitchFamily="49" charset="-79"/>
              </a:rPr>
              <a:t>cat</a:t>
            </a:r>
            <a:r>
              <a:rPr lang="en-GB" dirty="0"/>
              <a:t> displays the contents of its inputs.</a:t>
            </a:r>
          </a:p>
          <a:p>
            <a:r>
              <a:rPr lang="en-GB" dirty="0">
                <a:latin typeface="Miriam Fixed" panose="020B0509050101010101" pitchFamily="49" charset="-79"/>
                <a:cs typeface="Miriam Fixed" panose="020B0509050101010101" pitchFamily="49" charset="-79"/>
              </a:rPr>
              <a:t>head</a:t>
            </a:r>
            <a:r>
              <a:rPr lang="en-GB" dirty="0"/>
              <a:t> displays the first 10 lines of its input.</a:t>
            </a:r>
          </a:p>
          <a:p>
            <a:r>
              <a:rPr lang="en-GB" dirty="0">
                <a:latin typeface="Miriam Fixed" panose="020B0509050101010101" pitchFamily="49" charset="-79"/>
                <a:cs typeface="Miriam Fixed" panose="020B0509050101010101" pitchFamily="49" charset="-79"/>
              </a:rPr>
              <a:t>tail</a:t>
            </a:r>
            <a:r>
              <a:rPr lang="en-GB" dirty="0"/>
              <a:t> displays the last 10 lines of its input.</a:t>
            </a:r>
          </a:p>
          <a:p>
            <a:r>
              <a:rPr lang="en-GB" dirty="0">
                <a:latin typeface="Miriam Fixed" panose="020B0509050101010101" pitchFamily="49" charset="-79"/>
                <a:cs typeface="Miriam Fixed" panose="020B0509050101010101" pitchFamily="49" charset="-79"/>
              </a:rPr>
              <a:t>sort</a:t>
            </a:r>
            <a:r>
              <a:rPr lang="en-GB" dirty="0"/>
              <a:t> sorts its inputs.</a:t>
            </a:r>
          </a:p>
          <a:p>
            <a:r>
              <a:rPr lang="en-GB" dirty="0" err="1">
                <a:latin typeface="Miriam Fixed" panose="020B0509050101010101" pitchFamily="49" charset="-79"/>
                <a:cs typeface="Miriam Fixed" panose="020B0509050101010101" pitchFamily="49" charset="-79"/>
              </a:rPr>
              <a:t>wc</a:t>
            </a:r>
            <a:r>
              <a:rPr lang="en-GB" dirty="0"/>
              <a:t> counts lines, words, and characters in its inputs.</a:t>
            </a:r>
          </a:p>
          <a:p>
            <a:r>
              <a:rPr lang="en-GB" dirty="0"/>
              <a:t>command &gt; file redirects a command's output to a file.</a:t>
            </a:r>
          </a:p>
          <a:p>
            <a:r>
              <a:rPr lang="en-GB" dirty="0"/>
              <a:t>first | second is a pipeline: the output of the first command is used as the input to the second.</a:t>
            </a:r>
          </a:p>
          <a:p>
            <a:r>
              <a:rPr lang="en-GB" dirty="0"/>
              <a:t>The best way to use the shell is to use pipes to combine simple single-purpose programs (filters).</a:t>
            </a:r>
          </a:p>
        </p:txBody>
      </p:sp>
      <p:cxnSp>
        <p:nvCxnSpPr>
          <p:cNvPr id="4" name="Google Shape;92;p13">
            <a:extLst>
              <a:ext uri="{FF2B5EF4-FFF2-40B4-BE49-F238E27FC236}">
                <a16:creationId xmlns:a16="http://schemas.microsoft.com/office/drawing/2014/main" id="{990C8B2A-1F61-4E6A-BECB-ADA7FD297B43}"/>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5" name="Google Shape;93;p13">
            <a:extLst>
              <a:ext uri="{FF2B5EF4-FFF2-40B4-BE49-F238E27FC236}">
                <a16:creationId xmlns:a16="http://schemas.microsoft.com/office/drawing/2014/main" id="{8E1D6C90-EC29-4A1B-88B3-C81DED1657C3}"/>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161249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C383-864C-4B6E-BDAE-2B2427E9CE06}"/>
              </a:ext>
            </a:extLst>
          </p:cNvPr>
          <p:cNvSpPr>
            <a:spLocks noGrp="1"/>
          </p:cNvSpPr>
          <p:nvPr>
            <p:ph type="title"/>
          </p:nvPr>
        </p:nvSpPr>
        <p:spPr/>
        <p:txBody>
          <a:bodyPr/>
          <a:lstStyle/>
          <a:p>
            <a:r>
              <a:rPr lang="en-GB" dirty="0"/>
              <a:t>6. Finding Things</a:t>
            </a:r>
          </a:p>
        </p:txBody>
      </p:sp>
      <p:sp>
        <p:nvSpPr>
          <p:cNvPr id="3" name="Content Placeholder 2">
            <a:extLst>
              <a:ext uri="{FF2B5EF4-FFF2-40B4-BE49-F238E27FC236}">
                <a16:creationId xmlns:a16="http://schemas.microsoft.com/office/drawing/2014/main" id="{4390FBBF-9C19-4275-9976-65B44511CB74}"/>
              </a:ext>
            </a:extLst>
          </p:cNvPr>
          <p:cNvSpPr>
            <a:spLocks noGrp="1"/>
          </p:cNvSpPr>
          <p:nvPr>
            <p:ph idx="1"/>
          </p:nvPr>
        </p:nvSpPr>
        <p:spPr/>
        <p:txBody>
          <a:bodyPr/>
          <a:lstStyle/>
          <a:p>
            <a:r>
              <a:rPr lang="en-GB" dirty="0">
                <a:latin typeface="Miriam Fixed" panose="020B0509050101010101" pitchFamily="49" charset="-79"/>
                <a:cs typeface="Miriam Fixed" panose="020B0509050101010101" pitchFamily="49" charset="-79"/>
              </a:rPr>
              <a:t>find</a:t>
            </a:r>
            <a:r>
              <a:rPr lang="en-GB" dirty="0"/>
              <a:t> finds files with specific properties that match patterns.</a:t>
            </a:r>
          </a:p>
          <a:p>
            <a:r>
              <a:rPr lang="en-GB" dirty="0">
                <a:latin typeface="Miriam Fixed" panose="020B0509050101010101" pitchFamily="49" charset="-79"/>
                <a:cs typeface="Miriam Fixed" panose="020B0509050101010101" pitchFamily="49" charset="-79"/>
              </a:rPr>
              <a:t>grep</a:t>
            </a:r>
            <a:r>
              <a:rPr lang="en-GB" dirty="0"/>
              <a:t> selects lines in files that match patterns.</a:t>
            </a:r>
          </a:p>
          <a:p>
            <a:r>
              <a:rPr lang="en-GB" dirty="0">
                <a:latin typeface="Miriam Fixed" panose="020B0509050101010101" pitchFamily="49" charset="-79"/>
                <a:cs typeface="Miriam Fixed" panose="020B0509050101010101" pitchFamily="49" charset="-79"/>
              </a:rPr>
              <a:t>--help </a:t>
            </a:r>
            <a:r>
              <a:rPr lang="en-GB" dirty="0"/>
              <a:t>is a flag supported by many bash commands, and programs that can be run from within Bash, to display more information on how to use these commands or programs.</a:t>
            </a:r>
          </a:p>
          <a:p>
            <a:r>
              <a:rPr lang="en-GB" dirty="0">
                <a:latin typeface="Miriam Fixed" panose="020B0509050101010101" pitchFamily="49" charset="-79"/>
                <a:cs typeface="Miriam Fixed" panose="020B0509050101010101" pitchFamily="49" charset="-79"/>
              </a:rPr>
              <a:t>man</a:t>
            </a:r>
            <a:r>
              <a:rPr lang="en-GB" dirty="0"/>
              <a:t> command displays the manual page for a given command.</a:t>
            </a:r>
          </a:p>
          <a:p>
            <a:r>
              <a:rPr lang="en-GB" dirty="0">
                <a:latin typeface="Miriam Fixed" panose="020B0509050101010101" pitchFamily="49" charset="-79"/>
                <a:cs typeface="Miriam Fixed" panose="020B0509050101010101" pitchFamily="49" charset="-79"/>
              </a:rPr>
              <a:t>$(</a:t>
            </a:r>
            <a:r>
              <a:rPr lang="en-GB" dirty="0"/>
              <a:t>command</a:t>
            </a:r>
            <a:r>
              <a:rPr lang="en-GB" dirty="0">
                <a:latin typeface="Miriam Fixed" panose="020B0509050101010101" pitchFamily="49" charset="-79"/>
                <a:cs typeface="Miriam Fixed" panose="020B0509050101010101" pitchFamily="49" charset="-79"/>
              </a:rPr>
              <a:t>)</a:t>
            </a:r>
            <a:r>
              <a:rPr lang="en-GB" dirty="0"/>
              <a:t> inserts a command's output in place.</a:t>
            </a:r>
          </a:p>
        </p:txBody>
      </p:sp>
      <p:cxnSp>
        <p:nvCxnSpPr>
          <p:cNvPr id="5" name="Google Shape;92;p13">
            <a:extLst>
              <a:ext uri="{FF2B5EF4-FFF2-40B4-BE49-F238E27FC236}">
                <a16:creationId xmlns:a16="http://schemas.microsoft.com/office/drawing/2014/main" id="{B9C615BB-5B5E-4DF2-8DD1-319AB0F71C0F}"/>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6" name="Google Shape;93;p13">
            <a:extLst>
              <a:ext uri="{FF2B5EF4-FFF2-40B4-BE49-F238E27FC236}">
                <a16:creationId xmlns:a16="http://schemas.microsoft.com/office/drawing/2014/main" id="{B14931A5-2902-4E71-82DF-B45239548FD0}"/>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358135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B0EF-51B0-45D4-8503-05FC3283C42B}"/>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593CFBC9-5FAE-47D1-A1BD-18D5096BAE96}"/>
              </a:ext>
            </a:extLst>
          </p:cNvPr>
          <p:cNvSpPr>
            <a:spLocks noGrp="1"/>
          </p:cNvSpPr>
          <p:nvPr>
            <p:ph idx="1"/>
          </p:nvPr>
        </p:nvSpPr>
        <p:spPr>
          <a:xfrm>
            <a:off x="838200" y="1863333"/>
            <a:ext cx="10515600" cy="4351338"/>
          </a:xfrm>
        </p:spPr>
        <p:txBody>
          <a:bodyPr/>
          <a:lstStyle/>
          <a:p>
            <a:pPr marL="0" indent="0">
              <a:buNone/>
            </a:pPr>
            <a:r>
              <a:rPr lang="en-GB" dirty="0"/>
              <a:t>To motivate the use of the shell and to guide you through the basics of the file systems and the shell. To provide you with some resources that you will be able to go back to in the future. </a:t>
            </a:r>
          </a:p>
        </p:txBody>
      </p:sp>
      <p:cxnSp>
        <p:nvCxnSpPr>
          <p:cNvPr id="5" name="Google Shape;92;p13">
            <a:extLst>
              <a:ext uri="{FF2B5EF4-FFF2-40B4-BE49-F238E27FC236}">
                <a16:creationId xmlns:a16="http://schemas.microsoft.com/office/drawing/2014/main" id="{BB848D24-1FE1-4C6D-B6F4-B7BB76ADF49B}"/>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6" name="Google Shape;93;p13">
            <a:extLst>
              <a:ext uri="{FF2B5EF4-FFF2-40B4-BE49-F238E27FC236}">
                <a16:creationId xmlns:a16="http://schemas.microsoft.com/office/drawing/2014/main" id="{384B9802-CEB2-4F8E-AB87-84DC6EE5BD0E}"/>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407322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E2A4-96FA-44B6-A727-B5F32745E057}"/>
              </a:ext>
            </a:extLst>
          </p:cNvPr>
          <p:cNvSpPr>
            <a:spLocks noGrp="1"/>
          </p:cNvSpPr>
          <p:nvPr>
            <p:ph type="title"/>
          </p:nvPr>
        </p:nvSpPr>
        <p:spPr/>
        <p:txBody>
          <a:bodyPr/>
          <a:lstStyle/>
          <a:p>
            <a:r>
              <a:rPr lang="en-GB" dirty="0"/>
              <a:t>Objectives</a:t>
            </a:r>
          </a:p>
        </p:txBody>
      </p:sp>
      <p:sp>
        <p:nvSpPr>
          <p:cNvPr id="4" name="Content Placeholder 2">
            <a:extLst>
              <a:ext uri="{FF2B5EF4-FFF2-40B4-BE49-F238E27FC236}">
                <a16:creationId xmlns:a16="http://schemas.microsoft.com/office/drawing/2014/main" id="{BF8A5ED6-0D8D-4703-83D3-1BB45B98629C}"/>
              </a:ext>
            </a:extLst>
          </p:cNvPr>
          <p:cNvSpPr>
            <a:spLocks noGrp="1"/>
          </p:cNvSpPr>
          <p:nvPr>
            <p:ph idx="1"/>
          </p:nvPr>
        </p:nvSpPr>
        <p:spPr>
          <a:xfrm>
            <a:off x="762785" y="1489435"/>
            <a:ext cx="10992440" cy="4791223"/>
          </a:xfrm>
        </p:spPr>
        <p:txBody>
          <a:bodyPr>
            <a:normAutofit fontScale="62500" lnSpcReduction="20000"/>
          </a:bodyPr>
          <a:lstStyle/>
          <a:p>
            <a:pPr marL="0" indent="0">
              <a:buNone/>
            </a:pPr>
            <a:r>
              <a:rPr lang="en-GB" dirty="0"/>
              <a:t>In this session, you will have to chance to see, try and ask questions on the following topics:</a:t>
            </a:r>
          </a:p>
          <a:p>
            <a:r>
              <a:rPr lang="en-GB" dirty="0"/>
              <a:t>Motivation </a:t>
            </a:r>
          </a:p>
          <a:p>
            <a:pPr lvl="1"/>
            <a:r>
              <a:rPr lang="en-GB" dirty="0"/>
              <a:t>What is a command shell and why would I use one? </a:t>
            </a:r>
          </a:p>
          <a:p>
            <a:r>
              <a:rPr lang="en-GB" dirty="0"/>
              <a:t>Accessing a Linux shell </a:t>
            </a:r>
          </a:p>
          <a:p>
            <a:pPr lvl="1"/>
            <a:r>
              <a:rPr lang="en-GB" dirty="0"/>
              <a:t>Where and how can I log on to </a:t>
            </a:r>
            <a:r>
              <a:rPr lang="en-GB" dirty="0" err="1"/>
              <a:t>linux</a:t>
            </a:r>
            <a:r>
              <a:rPr lang="en-GB" dirty="0"/>
              <a:t>?</a:t>
            </a:r>
          </a:p>
          <a:p>
            <a:r>
              <a:rPr lang="en-GB" dirty="0"/>
              <a:t>Navigating Files and Directories</a:t>
            </a:r>
          </a:p>
          <a:p>
            <a:pPr lvl="1"/>
            <a:r>
              <a:rPr lang="en-GB" dirty="0"/>
              <a:t>How can I move around on my computer?</a:t>
            </a:r>
          </a:p>
          <a:p>
            <a:pPr lvl="1"/>
            <a:r>
              <a:rPr lang="en-GB" dirty="0"/>
              <a:t>How can I see what files and directories I have?</a:t>
            </a:r>
          </a:p>
          <a:p>
            <a:pPr lvl="1"/>
            <a:r>
              <a:rPr lang="en-GB" dirty="0"/>
              <a:t>How can I specify the location of a file or directory on my computer?</a:t>
            </a:r>
          </a:p>
          <a:p>
            <a:r>
              <a:rPr lang="en-GB" dirty="0"/>
              <a:t>Working with files and directories</a:t>
            </a:r>
          </a:p>
          <a:p>
            <a:pPr lvl="1"/>
            <a:r>
              <a:rPr lang="en-GB" dirty="0"/>
              <a:t>How can I create, copy, and delete files and directories?</a:t>
            </a:r>
          </a:p>
          <a:p>
            <a:pPr lvl="1"/>
            <a:r>
              <a:rPr lang="en-GB" dirty="0"/>
              <a:t>How can I edit files?</a:t>
            </a:r>
          </a:p>
          <a:p>
            <a:r>
              <a:rPr lang="en-GB" dirty="0"/>
              <a:t>Pipes and filters</a:t>
            </a:r>
          </a:p>
          <a:p>
            <a:pPr lvl="1"/>
            <a:r>
              <a:rPr lang="en-GB" dirty="0"/>
              <a:t>	How can I combine existing commands to do new things?</a:t>
            </a:r>
          </a:p>
          <a:p>
            <a:r>
              <a:rPr lang="en-GB" dirty="0"/>
              <a:t>Finding things</a:t>
            </a:r>
          </a:p>
          <a:p>
            <a:pPr lvl="1"/>
            <a:r>
              <a:rPr lang="en-GB" dirty="0"/>
              <a:t>How can I find files?</a:t>
            </a:r>
          </a:p>
          <a:p>
            <a:pPr lvl="1"/>
            <a:r>
              <a:rPr lang="en-GB" dirty="0"/>
              <a:t>How can I find things in files? </a:t>
            </a:r>
          </a:p>
        </p:txBody>
      </p:sp>
      <p:cxnSp>
        <p:nvCxnSpPr>
          <p:cNvPr id="7" name="Google Shape;92;p13">
            <a:extLst>
              <a:ext uri="{FF2B5EF4-FFF2-40B4-BE49-F238E27FC236}">
                <a16:creationId xmlns:a16="http://schemas.microsoft.com/office/drawing/2014/main" id="{4D8C251D-9B41-4E74-A89D-3B732FC9D030}"/>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8" name="Google Shape;93;p13">
            <a:extLst>
              <a:ext uri="{FF2B5EF4-FFF2-40B4-BE49-F238E27FC236}">
                <a16:creationId xmlns:a16="http://schemas.microsoft.com/office/drawing/2014/main" id="{5452FB0C-2552-423B-87D4-EF8BDC63E524}"/>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140452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49B-F775-48AC-AA22-BB7E4C2C5334}"/>
              </a:ext>
            </a:extLst>
          </p:cNvPr>
          <p:cNvSpPr>
            <a:spLocks noGrp="1"/>
          </p:cNvSpPr>
          <p:nvPr>
            <p:ph type="title"/>
          </p:nvPr>
        </p:nvSpPr>
        <p:spPr/>
        <p:txBody>
          <a:bodyPr/>
          <a:lstStyle/>
          <a:p>
            <a:r>
              <a:rPr lang="en-GB" dirty="0"/>
              <a:t>The Plan </a:t>
            </a:r>
          </a:p>
        </p:txBody>
      </p:sp>
      <p:sp>
        <p:nvSpPr>
          <p:cNvPr id="3" name="Content Placeholder 2">
            <a:extLst>
              <a:ext uri="{FF2B5EF4-FFF2-40B4-BE49-F238E27FC236}">
                <a16:creationId xmlns:a16="http://schemas.microsoft.com/office/drawing/2014/main" id="{BA8DEAD7-309A-4229-B5F1-BD4E3DC50C96}"/>
              </a:ext>
            </a:extLst>
          </p:cNvPr>
          <p:cNvSpPr>
            <a:spLocks noGrp="1"/>
          </p:cNvSpPr>
          <p:nvPr>
            <p:ph idx="1"/>
          </p:nvPr>
        </p:nvSpPr>
        <p:spPr/>
        <p:txBody>
          <a:bodyPr>
            <a:normAutofit fontScale="92500" lnSpcReduction="10000"/>
          </a:bodyPr>
          <a:lstStyle/>
          <a:p>
            <a:r>
              <a:rPr lang="en-GB" dirty="0"/>
              <a:t>We will be following the lessons here: </a:t>
            </a:r>
          </a:p>
          <a:p>
            <a:pPr lvl="1"/>
            <a:r>
              <a:rPr lang="en-GB" dirty="0">
                <a:hlinkClick r:id="rId2"/>
              </a:rPr>
              <a:t>https://arc-lessons.github.io/intro-linux/00_schedule.html</a:t>
            </a:r>
            <a:endParaRPr lang="en-GB" dirty="0"/>
          </a:p>
          <a:p>
            <a:r>
              <a:rPr lang="en-GB" dirty="0"/>
              <a:t>Each lesson will have a 5-10min intro from me before leaving you to work through the lesson. If you can have your camera on that would be great! </a:t>
            </a:r>
          </a:p>
          <a:p>
            <a:r>
              <a:rPr lang="en-GB" dirty="0"/>
              <a:t>If you need help you can type in the chat or raise your hand.</a:t>
            </a:r>
          </a:p>
          <a:p>
            <a:pPr lvl="1"/>
            <a:r>
              <a:rPr lang="en-GB" dirty="0"/>
              <a:t>If it is easy to fix we might be able to answer in the chat</a:t>
            </a:r>
          </a:p>
          <a:p>
            <a:pPr lvl="1"/>
            <a:r>
              <a:rPr lang="en-GB" dirty="0"/>
              <a:t>For more complicated problems one of us will invite you into a breakout room where you can share your screen</a:t>
            </a:r>
          </a:p>
          <a:p>
            <a:pPr lvl="1"/>
            <a:r>
              <a:rPr lang="en-GB" dirty="0"/>
              <a:t>Please </a:t>
            </a:r>
            <a:r>
              <a:rPr lang="en-GB" dirty="0" err="1"/>
              <a:t>please</a:t>
            </a:r>
            <a:r>
              <a:rPr lang="en-GB" dirty="0"/>
              <a:t> use us for help! </a:t>
            </a:r>
          </a:p>
          <a:p>
            <a:r>
              <a:rPr lang="en-GB" dirty="0"/>
              <a:t>We will have a break approx. half way </a:t>
            </a:r>
            <a:r>
              <a:rPr lang="en-GB" dirty="0" err="1"/>
              <a:t>thorugh</a:t>
            </a:r>
            <a:r>
              <a:rPr lang="en-GB" dirty="0"/>
              <a:t> and aim to finish by 12:30 for lunch! </a:t>
            </a:r>
          </a:p>
          <a:p>
            <a:endParaRPr lang="en-GB" dirty="0"/>
          </a:p>
        </p:txBody>
      </p:sp>
      <p:cxnSp>
        <p:nvCxnSpPr>
          <p:cNvPr id="4" name="Google Shape;92;p13">
            <a:extLst>
              <a:ext uri="{FF2B5EF4-FFF2-40B4-BE49-F238E27FC236}">
                <a16:creationId xmlns:a16="http://schemas.microsoft.com/office/drawing/2014/main" id="{4F385584-7F2E-4FCE-BCAB-A5B13E0FDA77}"/>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5" name="Google Shape;93;p13">
            <a:extLst>
              <a:ext uri="{FF2B5EF4-FFF2-40B4-BE49-F238E27FC236}">
                <a16:creationId xmlns:a16="http://schemas.microsoft.com/office/drawing/2014/main" id="{A82977D6-242D-40ED-8F88-560743468E16}"/>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347314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79A2-6C3B-43F0-B4D1-8C4C08B75461}"/>
              </a:ext>
            </a:extLst>
          </p:cNvPr>
          <p:cNvSpPr>
            <a:spLocks noGrp="1"/>
          </p:cNvSpPr>
          <p:nvPr>
            <p:ph type="title"/>
          </p:nvPr>
        </p:nvSpPr>
        <p:spPr>
          <a:xfrm>
            <a:off x="632201" y="275891"/>
            <a:ext cx="10515600" cy="1325563"/>
          </a:xfrm>
        </p:spPr>
        <p:txBody>
          <a:bodyPr/>
          <a:lstStyle/>
          <a:p>
            <a:r>
              <a:rPr lang="en-GB" dirty="0"/>
              <a:t>Motivation – What does a computer do? </a:t>
            </a:r>
          </a:p>
        </p:txBody>
      </p:sp>
      <p:pic>
        <p:nvPicPr>
          <p:cNvPr id="5" name="Picture 4" descr="A screen shot of an open computer sitting on top of each other&#10;&#10;Description automatically generated">
            <a:extLst>
              <a:ext uri="{FF2B5EF4-FFF2-40B4-BE49-F238E27FC236}">
                <a16:creationId xmlns:a16="http://schemas.microsoft.com/office/drawing/2014/main" id="{64F54BA3-3B10-41DB-932B-75B7ACA3AAE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99660" y="2125324"/>
            <a:ext cx="3007936" cy="3007936"/>
          </a:xfrm>
          <a:prstGeom prst="rect">
            <a:avLst/>
          </a:prstGeom>
        </p:spPr>
      </p:pic>
      <p:cxnSp>
        <p:nvCxnSpPr>
          <p:cNvPr id="8" name="Straight Arrow Connector 7">
            <a:extLst>
              <a:ext uri="{FF2B5EF4-FFF2-40B4-BE49-F238E27FC236}">
                <a16:creationId xmlns:a16="http://schemas.microsoft.com/office/drawing/2014/main" id="{0E3572D4-83DD-4389-B1B2-72FC48D897DE}"/>
              </a:ext>
            </a:extLst>
          </p:cNvPr>
          <p:cNvCxnSpPr>
            <a:cxnSpLocks/>
          </p:cNvCxnSpPr>
          <p:nvPr/>
        </p:nvCxnSpPr>
        <p:spPr>
          <a:xfrm flipV="1">
            <a:off x="7347577" y="1946177"/>
            <a:ext cx="838480" cy="57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35132AB-610D-438B-BE2F-81DF687A000C}"/>
              </a:ext>
            </a:extLst>
          </p:cNvPr>
          <p:cNvCxnSpPr/>
          <p:nvPr/>
        </p:nvCxnSpPr>
        <p:spPr>
          <a:xfrm flipH="1" flipV="1">
            <a:off x="3805646" y="1907177"/>
            <a:ext cx="1323703"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83EA56-C9F0-41C7-986C-D4EF7D789465}"/>
              </a:ext>
            </a:extLst>
          </p:cNvPr>
          <p:cNvCxnSpPr/>
          <p:nvPr/>
        </p:nvCxnSpPr>
        <p:spPr>
          <a:xfrm flipH="1">
            <a:off x="3622766" y="4632960"/>
            <a:ext cx="147174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8651A5-CCCC-4138-B3CA-5B84008FC625}"/>
              </a:ext>
            </a:extLst>
          </p:cNvPr>
          <p:cNvCxnSpPr/>
          <p:nvPr/>
        </p:nvCxnSpPr>
        <p:spPr>
          <a:xfrm>
            <a:off x="7620000" y="4667794"/>
            <a:ext cx="1384663" cy="39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41DA9B-20BA-44CD-BB22-02C8B446396E}"/>
              </a:ext>
            </a:extLst>
          </p:cNvPr>
          <p:cNvSpPr txBox="1"/>
          <p:nvPr/>
        </p:nvSpPr>
        <p:spPr>
          <a:xfrm>
            <a:off x="8312331" y="1449101"/>
            <a:ext cx="2827211" cy="461665"/>
          </a:xfrm>
          <a:prstGeom prst="rect">
            <a:avLst/>
          </a:prstGeom>
          <a:noFill/>
        </p:spPr>
        <p:txBody>
          <a:bodyPr wrap="square" rtlCol="0">
            <a:spAutoFit/>
          </a:bodyPr>
          <a:lstStyle/>
          <a:p>
            <a:r>
              <a:rPr lang="en-GB" sz="2400" dirty="0"/>
              <a:t>Runs programs </a:t>
            </a:r>
          </a:p>
        </p:txBody>
      </p:sp>
      <p:sp>
        <p:nvSpPr>
          <p:cNvPr id="16" name="TextBox 15">
            <a:extLst>
              <a:ext uri="{FF2B5EF4-FFF2-40B4-BE49-F238E27FC236}">
                <a16:creationId xmlns:a16="http://schemas.microsoft.com/office/drawing/2014/main" id="{0CAD7C38-0159-496E-B06A-7FB26B402973}"/>
              </a:ext>
            </a:extLst>
          </p:cNvPr>
          <p:cNvSpPr txBox="1"/>
          <p:nvPr/>
        </p:nvSpPr>
        <p:spPr>
          <a:xfrm>
            <a:off x="1881051" y="1684968"/>
            <a:ext cx="2098766" cy="461665"/>
          </a:xfrm>
          <a:prstGeom prst="rect">
            <a:avLst/>
          </a:prstGeom>
          <a:noFill/>
        </p:spPr>
        <p:txBody>
          <a:bodyPr wrap="square" rtlCol="0">
            <a:spAutoFit/>
          </a:bodyPr>
          <a:lstStyle/>
          <a:p>
            <a:r>
              <a:rPr lang="en-GB" sz="2400" dirty="0"/>
              <a:t>Stores data </a:t>
            </a:r>
          </a:p>
        </p:txBody>
      </p:sp>
      <p:sp>
        <p:nvSpPr>
          <p:cNvPr id="17" name="TextBox 16">
            <a:extLst>
              <a:ext uri="{FF2B5EF4-FFF2-40B4-BE49-F238E27FC236}">
                <a16:creationId xmlns:a16="http://schemas.microsoft.com/office/drawing/2014/main" id="{447EBAF0-DDAC-4A39-A723-17B9E11965E4}"/>
              </a:ext>
            </a:extLst>
          </p:cNvPr>
          <p:cNvSpPr txBox="1"/>
          <p:nvPr/>
        </p:nvSpPr>
        <p:spPr>
          <a:xfrm>
            <a:off x="9248503" y="4650377"/>
            <a:ext cx="2508068" cy="1200329"/>
          </a:xfrm>
          <a:prstGeom prst="rect">
            <a:avLst/>
          </a:prstGeom>
          <a:noFill/>
        </p:spPr>
        <p:txBody>
          <a:bodyPr wrap="square" rtlCol="0">
            <a:spAutoFit/>
          </a:bodyPr>
          <a:lstStyle/>
          <a:p>
            <a:r>
              <a:rPr lang="en-GB" sz="2400" dirty="0"/>
              <a:t>Communicates with other computers</a:t>
            </a:r>
          </a:p>
        </p:txBody>
      </p:sp>
      <p:sp>
        <p:nvSpPr>
          <p:cNvPr id="18" name="TextBox 17">
            <a:extLst>
              <a:ext uri="{FF2B5EF4-FFF2-40B4-BE49-F238E27FC236}">
                <a16:creationId xmlns:a16="http://schemas.microsoft.com/office/drawing/2014/main" id="{9223E09B-53E2-4FD2-B01D-133FD7D9F483}"/>
              </a:ext>
            </a:extLst>
          </p:cNvPr>
          <p:cNvSpPr txBox="1"/>
          <p:nvPr/>
        </p:nvSpPr>
        <p:spPr>
          <a:xfrm>
            <a:off x="1801776" y="5133260"/>
            <a:ext cx="2665721" cy="461665"/>
          </a:xfrm>
          <a:prstGeom prst="rect">
            <a:avLst/>
          </a:prstGeom>
          <a:noFill/>
        </p:spPr>
        <p:txBody>
          <a:bodyPr wrap="square" rtlCol="0">
            <a:spAutoFit/>
          </a:bodyPr>
          <a:lstStyle/>
          <a:p>
            <a:r>
              <a:rPr lang="en-GB" sz="2400" dirty="0"/>
              <a:t>Interacts with us </a:t>
            </a:r>
          </a:p>
        </p:txBody>
      </p:sp>
      <p:sp>
        <p:nvSpPr>
          <p:cNvPr id="20" name="Oval 19">
            <a:extLst>
              <a:ext uri="{FF2B5EF4-FFF2-40B4-BE49-F238E27FC236}">
                <a16:creationId xmlns:a16="http://schemas.microsoft.com/office/drawing/2014/main" id="{288CCF1B-7604-4E10-90B1-CD0DBE9702AB}"/>
              </a:ext>
            </a:extLst>
          </p:cNvPr>
          <p:cNvSpPr/>
          <p:nvPr/>
        </p:nvSpPr>
        <p:spPr>
          <a:xfrm>
            <a:off x="1410789" y="4746171"/>
            <a:ext cx="3056708" cy="11045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Google Shape;92;p13">
            <a:extLst>
              <a:ext uri="{FF2B5EF4-FFF2-40B4-BE49-F238E27FC236}">
                <a16:creationId xmlns:a16="http://schemas.microsoft.com/office/drawing/2014/main" id="{C4D7CBCD-D091-4549-B819-709822AD3DEA}"/>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22" name="Google Shape;93;p13">
            <a:extLst>
              <a:ext uri="{FF2B5EF4-FFF2-40B4-BE49-F238E27FC236}">
                <a16:creationId xmlns:a16="http://schemas.microsoft.com/office/drawing/2014/main" id="{96BDAC0E-4BD8-4CC1-B550-79AF0B3542E2}"/>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173199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B24D-10EF-4405-91B9-E599CBEADCBA}"/>
              </a:ext>
            </a:extLst>
          </p:cNvPr>
          <p:cNvSpPr>
            <a:spLocks noGrp="1"/>
          </p:cNvSpPr>
          <p:nvPr>
            <p:ph type="title"/>
          </p:nvPr>
        </p:nvSpPr>
        <p:spPr/>
        <p:txBody>
          <a:bodyPr/>
          <a:lstStyle/>
          <a:p>
            <a:r>
              <a:rPr lang="en-GB" dirty="0"/>
              <a:t>Motivation – How do we interact with a computer? </a:t>
            </a:r>
          </a:p>
        </p:txBody>
      </p:sp>
      <p:pic>
        <p:nvPicPr>
          <p:cNvPr id="4" name="Picture 3">
            <a:extLst>
              <a:ext uri="{FF2B5EF4-FFF2-40B4-BE49-F238E27FC236}">
                <a16:creationId xmlns:a16="http://schemas.microsoft.com/office/drawing/2014/main" id="{4528547D-9C5B-446A-BFAE-D3B70453D06D}"/>
              </a:ext>
            </a:extLst>
          </p:cNvPr>
          <p:cNvPicPr>
            <a:picLocks noChangeAspect="1"/>
          </p:cNvPicPr>
          <p:nvPr/>
        </p:nvPicPr>
        <p:blipFill rotWithShape="1">
          <a:blip r:embed="rId2"/>
          <a:srcRect t="-695" r="50000"/>
          <a:stretch/>
        </p:blipFill>
        <p:spPr>
          <a:xfrm>
            <a:off x="838200" y="1869639"/>
            <a:ext cx="4105059" cy="2325131"/>
          </a:xfrm>
          <a:prstGeom prst="rect">
            <a:avLst/>
          </a:prstGeom>
        </p:spPr>
      </p:pic>
      <p:pic>
        <p:nvPicPr>
          <p:cNvPr id="5" name="Picture 4">
            <a:extLst>
              <a:ext uri="{FF2B5EF4-FFF2-40B4-BE49-F238E27FC236}">
                <a16:creationId xmlns:a16="http://schemas.microsoft.com/office/drawing/2014/main" id="{1673B8A1-0832-4F5C-B262-C3655A1607AE}"/>
              </a:ext>
            </a:extLst>
          </p:cNvPr>
          <p:cNvPicPr>
            <a:picLocks noChangeAspect="1"/>
          </p:cNvPicPr>
          <p:nvPr/>
        </p:nvPicPr>
        <p:blipFill rotWithShape="1">
          <a:blip r:embed="rId3"/>
          <a:srcRect t="-695" r="50000"/>
          <a:stretch/>
        </p:blipFill>
        <p:spPr>
          <a:xfrm>
            <a:off x="7248743" y="1784797"/>
            <a:ext cx="4105059" cy="2325131"/>
          </a:xfrm>
          <a:prstGeom prst="rect">
            <a:avLst/>
          </a:prstGeom>
        </p:spPr>
      </p:pic>
      <p:sp>
        <p:nvSpPr>
          <p:cNvPr id="6" name="TextBox 5">
            <a:extLst>
              <a:ext uri="{FF2B5EF4-FFF2-40B4-BE49-F238E27FC236}">
                <a16:creationId xmlns:a16="http://schemas.microsoft.com/office/drawing/2014/main" id="{572E3EC0-137C-4E17-9B89-D239E625A163}"/>
              </a:ext>
            </a:extLst>
          </p:cNvPr>
          <p:cNvSpPr txBox="1"/>
          <p:nvPr/>
        </p:nvSpPr>
        <p:spPr>
          <a:xfrm>
            <a:off x="518474" y="4194770"/>
            <a:ext cx="5429839" cy="1200329"/>
          </a:xfrm>
          <a:prstGeom prst="rect">
            <a:avLst/>
          </a:prstGeom>
          <a:noFill/>
        </p:spPr>
        <p:txBody>
          <a:bodyPr wrap="square" rtlCol="0">
            <a:spAutoFit/>
          </a:bodyPr>
          <a:lstStyle/>
          <a:p>
            <a:r>
              <a:rPr lang="en-GB" dirty="0"/>
              <a:t>Graphical User Interface (GUI)</a:t>
            </a:r>
          </a:p>
          <a:p>
            <a:pPr marL="285750" indent="-285750">
              <a:buFont typeface="Arial" panose="020B0604020202020204" pitchFamily="34" charset="0"/>
              <a:buChar char="•"/>
            </a:pPr>
            <a:r>
              <a:rPr lang="en-GB" dirty="0"/>
              <a:t>Windows, icons and pointers –clicking </a:t>
            </a:r>
          </a:p>
          <a:p>
            <a:pPr marL="285750" indent="-285750">
              <a:buFont typeface="Arial" panose="020B0604020202020204" pitchFamily="34" charset="0"/>
              <a:buChar char="•"/>
            </a:pPr>
            <a:r>
              <a:rPr lang="en-GB" dirty="0"/>
              <a:t>Simple set of actions and programs that can do exactly those things </a:t>
            </a:r>
          </a:p>
        </p:txBody>
      </p:sp>
      <p:sp>
        <p:nvSpPr>
          <p:cNvPr id="7" name="TextBox 6">
            <a:extLst>
              <a:ext uri="{FF2B5EF4-FFF2-40B4-BE49-F238E27FC236}">
                <a16:creationId xmlns:a16="http://schemas.microsoft.com/office/drawing/2014/main" id="{E29E7A87-E6F6-4115-87CD-0C078F73AE58}"/>
              </a:ext>
            </a:extLst>
          </p:cNvPr>
          <p:cNvSpPr txBox="1"/>
          <p:nvPr/>
        </p:nvSpPr>
        <p:spPr>
          <a:xfrm>
            <a:off x="6675749" y="4109928"/>
            <a:ext cx="5429839" cy="1754326"/>
          </a:xfrm>
          <a:prstGeom prst="rect">
            <a:avLst/>
          </a:prstGeom>
          <a:noFill/>
        </p:spPr>
        <p:txBody>
          <a:bodyPr wrap="square" rtlCol="0">
            <a:spAutoFit/>
          </a:bodyPr>
          <a:lstStyle/>
          <a:p>
            <a:r>
              <a:rPr lang="en-GB" dirty="0"/>
              <a:t>The shell -  simple language and a </a:t>
            </a:r>
            <a:r>
              <a:rPr lang="en-GB" u="sng" dirty="0"/>
              <a:t>command line </a:t>
            </a:r>
            <a:r>
              <a:rPr lang="en-GB" dirty="0"/>
              <a:t>interface</a:t>
            </a:r>
          </a:p>
          <a:p>
            <a:pPr marL="285750" indent="-285750">
              <a:buFont typeface="Arial" panose="020B0604020202020204" pitchFamily="34" charset="0"/>
              <a:buChar char="•"/>
            </a:pPr>
            <a:r>
              <a:rPr lang="en-GB" dirty="0"/>
              <a:t> </a:t>
            </a:r>
            <a:r>
              <a:rPr lang="en-GB" u="sng" dirty="0"/>
              <a:t>Read-evaluate-print loop</a:t>
            </a:r>
            <a:r>
              <a:rPr lang="en-GB" dirty="0"/>
              <a:t> (REPL) – you type a command, press enter. The shell reads it, executes it, prints the output, prints the prompt and waits for you to enter a new command. </a:t>
            </a:r>
          </a:p>
        </p:txBody>
      </p:sp>
      <p:cxnSp>
        <p:nvCxnSpPr>
          <p:cNvPr id="8" name="Google Shape;92;p13">
            <a:extLst>
              <a:ext uri="{FF2B5EF4-FFF2-40B4-BE49-F238E27FC236}">
                <a16:creationId xmlns:a16="http://schemas.microsoft.com/office/drawing/2014/main" id="{0D73833D-F34D-4CFB-9D4D-494B633CDC94}"/>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9" name="Google Shape;93;p13">
            <a:extLst>
              <a:ext uri="{FF2B5EF4-FFF2-40B4-BE49-F238E27FC236}">
                <a16:creationId xmlns:a16="http://schemas.microsoft.com/office/drawing/2014/main" id="{55597883-6A8D-4945-A530-B45E1CF2189C}"/>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169929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9C56-D9FF-49D3-B851-818B43989A38}"/>
              </a:ext>
            </a:extLst>
          </p:cNvPr>
          <p:cNvSpPr>
            <a:spLocks noGrp="1"/>
          </p:cNvSpPr>
          <p:nvPr>
            <p:ph type="title"/>
          </p:nvPr>
        </p:nvSpPr>
        <p:spPr/>
        <p:txBody>
          <a:bodyPr/>
          <a:lstStyle/>
          <a:p>
            <a:r>
              <a:rPr lang="en-GB" dirty="0"/>
              <a:t>Motivation – costs and benefits </a:t>
            </a:r>
          </a:p>
        </p:txBody>
      </p:sp>
      <p:graphicFrame>
        <p:nvGraphicFramePr>
          <p:cNvPr id="4" name="Table 4">
            <a:extLst>
              <a:ext uri="{FF2B5EF4-FFF2-40B4-BE49-F238E27FC236}">
                <a16:creationId xmlns:a16="http://schemas.microsoft.com/office/drawing/2014/main" id="{C618B353-4FC6-494B-AE0E-4C2574DF7DF5}"/>
              </a:ext>
            </a:extLst>
          </p:cNvPr>
          <p:cNvGraphicFramePr>
            <a:graphicFrameLocks noGrp="1"/>
          </p:cNvGraphicFramePr>
          <p:nvPr>
            <p:extLst>
              <p:ext uri="{D42A27DB-BD31-4B8C-83A1-F6EECF244321}">
                <p14:modId xmlns:p14="http://schemas.microsoft.com/office/powerpoint/2010/main" val="207479444"/>
              </p:ext>
            </p:extLst>
          </p:nvPr>
        </p:nvGraphicFramePr>
        <p:xfrm>
          <a:off x="1095465" y="1748351"/>
          <a:ext cx="10001070" cy="3434323"/>
        </p:xfrm>
        <a:graphic>
          <a:graphicData uri="http://schemas.openxmlformats.org/drawingml/2006/table">
            <a:tbl>
              <a:tblPr firstRow="1" firstCol="1" bandRow="1">
                <a:tableStyleId>{5C22544A-7EE6-4342-B048-85BDC9FD1C3A}</a:tableStyleId>
              </a:tblPr>
              <a:tblGrid>
                <a:gridCol w="850538">
                  <a:extLst>
                    <a:ext uri="{9D8B030D-6E8A-4147-A177-3AD203B41FA5}">
                      <a16:colId xmlns:a16="http://schemas.microsoft.com/office/drawing/2014/main" val="3751387580"/>
                    </a:ext>
                  </a:extLst>
                </a:gridCol>
                <a:gridCol w="3823062">
                  <a:extLst>
                    <a:ext uri="{9D8B030D-6E8A-4147-A177-3AD203B41FA5}">
                      <a16:colId xmlns:a16="http://schemas.microsoft.com/office/drawing/2014/main" val="2562344811"/>
                    </a:ext>
                  </a:extLst>
                </a:gridCol>
                <a:gridCol w="5327470">
                  <a:extLst>
                    <a:ext uri="{9D8B030D-6E8A-4147-A177-3AD203B41FA5}">
                      <a16:colId xmlns:a16="http://schemas.microsoft.com/office/drawing/2014/main" val="2846416918"/>
                    </a:ext>
                  </a:extLst>
                </a:gridCol>
              </a:tblGrid>
              <a:tr h="508243">
                <a:tc>
                  <a:txBody>
                    <a:bodyPr/>
                    <a:lstStyle/>
                    <a:p>
                      <a:endParaRPr lang="en-GB" dirty="0"/>
                    </a:p>
                  </a:txBody>
                  <a:tcPr/>
                </a:tc>
                <a:tc>
                  <a:txBody>
                    <a:bodyPr/>
                    <a:lstStyle/>
                    <a:p>
                      <a:r>
                        <a:rPr lang="en-GB" dirty="0"/>
                        <a:t>Costs </a:t>
                      </a:r>
                    </a:p>
                  </a:txBody>
                  <a:tcPr/>
                </a:tc>
                <a:tc>
                  <a:txBody>
                    <a:bodyPr/>
                    <a:lstStyle/>
                    <a:p>
                      <a:r>
                        <a:rPr lang="en-GB" dirty="0"/>
                        <a:t>Benefits</a:t>
                      </a:r>
                    </a:p>
                  </a:txBody>
                  <a:tcPr/>
                </a:tc>
                <a:extLst>
                  <a:ext uri="{0D108BD9-81ED-4DB2-BD59-A6C34878D82A}">
                    <a16:rowId xmlns:a16="http://schemas.microsoft.com/office/drawing/2014/main" val="2207906941"/>
                  </a:ext>
                </a:extLst>
              </a:tr>
              <a:tr h="1411837">
                <a:tc>
                  <a:txBody>
                    <a:bodyPr/>
                    <a:lstStyle/>
                    <a:p>
                      <a:r>
                        <a:rPr lang="en-GB" dirty="0"/>
                        <a:t>GUI</a:t>
                      </a:r>
                    </a:p>
                  </a:txBody>
                  <a:tcPr/>
                </a:tc>
                <a:tc>
                  <a:txBody>
                    <a:bodyPr/>
                    <a:lstStyle/>
                    <a:p>
                      <a:pPr marL="285750" indent="-285750">
                        <a:buFont typeface="Arial" panose="020B0604020202020204" pitchFamily="34" charset="0"/>
                        <a:buChar char="•"/>
                      </a:pPr>
                      <a:r>
                        <a:rPr lang="en-GB" dirty="0"/>
                        <a:t>Repeating tasks can be time consuming and easy to make mistakes </a:t>
                      </a:r>
                    </a:p>
                    <a:p>
                      <a:pPr marL="285750" indent="-285750">
                        <a:buFont typeface="Arial" panose="020B0604020202020204" pitchFamily="34" charset="0"/>
                        <a:buChar char="•"/>
                      </a:pPr>
                      <a:r>
                        <a:rPr lang="en-GB" dirty="0"/>
                        <a:t>It is difficult to be reproducible </a:t>
                      </a:r>
                    </a:p>
                    <a:p>
                      <a:pPr marL="285750" indent="-285750">
                        <a:buFont typeface="Arial" panose="020B0604020202020204" pitchFamily="34" charset="0"/>
                        <a:buChar char="•"/>
                      </a:pPr>
                      <a:r>
                        <a:rPr lang="en-GB" dirty="0"/>
                        <a:t>Sometimes limited with options </a:t>
                      </a:r>
                    </a:p>
                  </a:txBody>
                  <a:tcPr/>
                </a:tc>
                <a:tc>
                  <a:txBody>
                    <a:bodyPr/>
                    <a:lstStyle/>
                    <a:p>
                      <a:pPr marL="285750" indent="-285750">
                        <a:buFont typeface="Arial" panose="020B0604020202020204" pitchFamily="34" charset="0"/>
                        <a:buChar char="•"/>
                      </a:pPr>
                      <a:r>
                        <a:rPr lang="en-GB" dirty="0"/>
                        <a:t>Easy to learn </a:t>
                      </a:r>
                    </a:p>
                  </a:txBody>
                  <a:tcPr/>
                </a:tc>
                <a:extLst>
                  <a:ext uri="{0D108BD9-81ED-4DB2-BD59-A6C34878D82A}">
                    <a16:rowId xmlns:a16="http://schemas.microsoft.com/office/drawing/2014/main" val="745093687"/>
                  </a:ext>
                </a:extLst>
              </a:tr>
              <a:tr h="1411837">
                <a:tc>
                  <a:txBody>
                    <a:bodyPr/>
                    <a:lstStyle/>
                    <a:p>
                      <a:r>
                        <a:rPr lang="en-GB" dirty="0"/>
                        <a:t>Shell </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Some learning curve</a:t>
                      </a:r>
                    </a:p>
                    <a:p>
                      <a:endParaRPr lang="en-GB" dirty="0"/>
                    </a:p>
                  </a:txBody>
                  <a:tcPr/>
                </a:tc>
                <a:tc>
                  <a:txBody>
                    <a:bodyPr/>
                    <a:lstStyle/>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The command line is often the easiest way to </a:t>
                      </a:r>
                      <a:r>
                        <a:rPr lang="en-GB" sz="1800" b="0" i="0" u="sng" kern="1200" dirty="0">
                          <a:solidFill>
                            <a:schemeClr val="dk1"/>
                          </a:solidFill>
                          <a:effectLst/>
                          <a:latin typeface="+mn-lt"/>
                          <a:ea typeface="+mn-ea"/>
                          <a:cs typeface="+mn-cs"/>
                        </a:rPr>
                        <a:t>interact with remote machines and supercomputers</a:t>
                      </a:r>
                    </a:p>
                    <a:p>
                      <a:pPr marL="285750" indent="-285750">
                        <a:buFont typeface="Arial" panose="020B0604020202020204" pitchFamily="34" charset="0"/>
                        <a:buChar char="•"/>
                      </a:pPr>
                      <a:r>
                        <a:rPr lang="en-GB" sz="1800" b="0" i="0" kern="1200" dirty="0">
                          <a:solidFill>
                            <a:schemeClr val="dk1"/>
                          </a:solidFill>
                          <a:effectLst/>
                          <a:latin typeface="+mn-lt"/>
                          <a:ea typeface="+mn-ea"/>
                          <a:cs typeface="+mn-cs"/>
                        </a:rPr>
                        <a:t>The grammar of a shell allows you to combine existing tools into powerful pipelines and </a:t>
                      </a:r>
                      <a:r>
                        <a:rPr lang="en-GB" sz="1800" b="0" i="0" u="sng" kern="1200" dirty="0">
                          <a:solidFill>
                            <a:schemeClr val="dk1"/>
                          </a:solidFill>
                          <a:effectLst/>
                          <a:latin typeface="+mn-lt"/>
                          <a:ea typeface="+mn-ea"/>
                          <a:cs typeface="+mn-cs"/>
                        </a:rPr>
                        <a:t>handle large volumes of data automatically</a:t>
                      </a:r>
                      <a:endParaRPr lang="en-GB" u="sng" dirty="0"/>
                    </a:p>
                  </a:txBody>
                  <a:tcPr/>
                </a:tc>
                <a:extLst>
                  <a:ext uri="{0D108BD9-81ED-4DB2-BD59-A6C34878D82A}">
                    <a16:rowId xmlns:a16="http://schemas.microsoft.com/office/drawing/2014/main" val="2734361407"/>
                  </a:ext>
                </a:extLst>
              </a:tr>
            </a:tbl>
          </a:graphicData>
        </a:graphic>
      </p:graphicFrame>
      <p:sp>
        <p:nvSpPr>
          <p:cNvPr id="6" name="TextBox 5">
            <a:extLst>
              <a:ext uri="{FF2B5EF4-FFF2-40B4-BE49-F238E27FC236}">
                <a16:creationId xmlns:a16="http://schemas.microsoft.com/office/drawing/2014/main" id="{31F2D7FA-B1DF-4615-81FE-7118884D0F07}"/>
              </a:ext>
            </a:extLst>
          </p:cNvPr>
          <p:cNvSpPr txBox="1"/>
          <p:nvPr/>
        </p:nvSpPr>
        <p:spPr>
          <a:xfrm>
            <a:off x="583474" y="5660571"/>
            <a:ext cx="11295017" cy="646331"/>
          </a:xfrm>
          <a:prstGeom prst="rect">
            <a:avLst/>
          </a:prstGeom>
          <a:noFill/>
        </p:spPr>
        <p:txBody>
          <a:bodyPr wrap="square" rtlCol="0">
            <a:spAutoFit/>
          </a:bodyPr>
          <a:lstStyle/>
          <a:p>
            <a:r>
              <a:rPr lang="en-GB" dirty="0"/>
              <a:t>*This is not a comprehensive table and it depends very much on the task… nobody is asking you to try and answer your email using a CLI (not sure if this is even possible) </a:t>
            </a:r>
          </a:p>
        </p:txBody>
      </p:sp>
      <p:cxnSp>
        <p:nvCxnSpPr>
          <p:cNvPr id="7" name="Google Shape;92;p13">
            <a:extLst>
              <a:ext uri="{FF2B5EF4-FFF2-40B4-BE49-F238E27FC236}">
                <a16:creationId xmlns:a16="http://schemas.microsoft.com/office/drawing/2014/main" id="{42AE4B6F-00FA-4B8F-99AF-3F8534C53EE1}"/>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8" name="Google Shape;93;p13">
            <a:extLst>
              <a:ext uri="{FF2B5EF4-FFF2-40B4-BE49-F238E27FC236}">
                <a16:creationId xmlns:a16="http://schemas.microsoft.com/office/drawing/2014/main" id="{4E22A6AE-FD9C-42B2-9016-5F2610EEEE0D}"/>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295801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7723-4A99-4172-9152-DCAC04DAF133}"/>
              </a:ext>
            </a:extLst>
          </p:cNvPr>
          <p:cNvSpPr>
            <a:spLocks noGrp="1"/>
          </p:cNvSpPr>
          <p:nvPr>
            <p:ph type="title"/>
          </p:nvPr>
        </p:nvSpPr>
        <p:spPr/>
        <p:txBody>
          <a:bodyPr/>
          <a:lstStyle/>
          <a:p>
            <a:r>
              <a:rPr lang="en-GB" dirty="0"/>
              <a:t>Motivation </a:t>
            </a:r>
          </a:p>
        </p:txBody>
      </p:sp>
      <p:sp>
        <p:nvSpPr>
          <p:cNvPr id="4" name="Rectangle 1">
            <a:extLst>
              <a:ext uri="{FF2B5EF4-FFF2-40B4-BE49-F238E27FC236}">
                <a16:creationId xmlns:a16="http://schemas.microsoft.com/office/drawing/2014/main" id="{9679825E-33B8-45BE-BB45-628255441CBC}"/>
              </a:ext>
            </a:extLst>
          </p:cNvPr>
          <p:cNvSpPr>
            <a:spLocks noGrp="1" noChangeArrowheads="1"/>
          </p:cNvSpPr>
          <p:nvPr>
            <p:ph idx="1"/>
          </p:nvPr>
        </p:nvSpPr>
        <p:spPr bwMode="auto">
          <a:xfrm>
            <a:off x="455629" y="1917040"/>
            <a:ext cx="114223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We are typically used to graphical user interfaces (GUIs) for accessing the web, interacting with programs.</a:t>
            </a:r>
            <a:endParaRPr kumimoji="0" lang="en-US" altLang="en-US" sz="2000" b="0" i="0" u="none" strike="noStrike" cap="none" normalizeH="0" baseline="0" dirty="0">
              <a:ln>
                <a:noFill/>
              </a:ln>
              <a:solidFill>
                <a:schemeClr val="tx1"/>
              </a:solidFill>
              <a:effectLst/>
            </a:endParaRPr>
          </a:p>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Using the command line we can automate processing large numbers of files and work in a reproducible way.</a:t>
            </a:r>
            <a:endParaRPr kumimoji="0" lang="en-US" altLang="en-US" sz="2000" b="0" i="0" u="none" strike="noStrike" cap="none" normalizeH="0" baseline="0" dirty="0">
              <a:ln>
                <a:noFill/>
              </a:ln>
              <a:solidFill>
                <a:schemeClr val="tx1"/>
              </a:solidFill>
              <a:effectLst/>
            </a:endParaRPr>
          </a:p>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It is also the way in which we interact with remote systems such as supercomputers and high performance computing systems.</a:t>
            </a:r>
            <a:endParaRPr kumimoji="0" lang="en-US" altLang="en-US" sz="2000" b="0" i="0" u="none" strike="noStrike" cap="none" normalizeH="0" baseline="0" dirty="0">
              <a:ln>
                <a:noFill/>
              </a:ln>
              <a:solidFill>
                <a:schemeClr val="tx1"/>
              </a:solidFill>
              <a:effectLst/>
            </a:endParaRPr>
          </a:p>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Knowing a few basic commands will give you the confidence to navigate the filesystems and run your workflows.</a:t>
            </a:r>
            <a:endParaRPr kumimoji="0" lang="en-US" altLang="en-US" sz="2000" b="0" i="0" u="none" strike="noStrike" cap="none" normalizeH="0" baseline="0" dirty="0">
              <a:ln>
                <a:noFill/>
              </a:ln>
              <a:solidFill>
                <a:schemeClr val="tx1"/>
              </a:solidFill>
              <a:effectLst/>
            </a:endParaRPr>
          </a:p>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The shell is a program which interprets and runs your commands.</a:t>
            </a:r>
            <a:endParaRPr kumimoji="0" lang="en-US" altLang="en-US" sz="2000" b="0" i="0" u="none" strike="noStrike" cap="none" normalizeH="0" baseline="0" dirty="0">
              <a:ln>
                <a:noFill/>
              </a:ln>
              <a:solidFill>
                <a:schemeClr val="tx1"/>
              </a:solidFill>
              <a:effectLst/>
            </a:endParaRPr>
          </a:p>
          <a:p>
            <a:pPr marL="457200" lvl="1" indent="-4572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cs typeface="Segoe UI" panose="020B0502040204020203" pitchFamily="34" charset="0"/>
              </a:rPr>
              <a:t>Commands are often shortened versions of words indicating their function. They were often working over slow network connections and wanted to reduce the time (they also want to make their and your life easier).</a:t>
            </a:r>
          </a:p>
        </p:txBody>
      </p:sp>
      <p:cxnSp>
        <p:nvCxnSpPr>
          <p:cNvPr id="5" name="Google Shape;92;p13">
            <a:extLst>
              <a:ext uri="{FF2B5EF4-FFF2-40B4-BE49-F238E27FC236}">
                <a16:creationId xmlns:a16="http://schemas.microsoft.com/office/drawing/2014/main" id="{8AE01AEE-E05E-403D-ACB7-96B51F4146CF}"/>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6" name="Google Shape;93;p13">
            <a:extLst>
              <a:ext uri="{FF2B5EF4-FFF2-40B4-BE49-F238E27FC236}">
                <a16:creationId xmlns:a16="http://schemas.microsoft.com/office/drawing/2014/main" id="{16EB4D2F-596F-4265-AB2A-72ECE9B892AF}"/>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24040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4CE6-4A41-4FEA-B890-797D7B3D479D}"/>
              </a:ext>
            </a:extLst>
          </p:cNvPr>
          <p:cNvSpPr>
            <a:spLocks noGrp="1"/>
          </p:cNvSpPr>
          <p:nvPr>
            <p:ph type="title"/>
          </p:nvPr>
        </p:nvSpPr>
        <p:spPr/>
        <p:txBody>
          <a:bodyPr/>
          <a:lstStyle/>
          <a:p>
            <a:r>
              <a:rPr lang="en-GB" dirty="0"/>
              <a:t>Introducing Marine Biologist Nelle </a:t>
            </a:r>
          </a:p>
        </p:txBody>
      </p:sp>
      <p:pic>
        <p:nvPicPr>
          <p:cNvPr id="4" name="Picture 3">
            <a:extLst>
              <a:ext uri="{FF2B5EF4-FFF2-40B4-BE49-F238E27FC236}">
                <a16:creationId xmlns:a16="http://schemas.microsoft.com/office/drawing/2014/main" id="{1A0F1111-D8A8-47CE-9E5A-22CECE76F473}"/>
              </a:ext>
            </a:extLst>
          </p:cNvPr>
          <p:cNvPicPr>
            <a:picLocks noChangeAspect="1"/>
          </p:cNvPicPr>
          <p:nvPr/>
        </p:nvPicPr>
        <p:blipFill>
          <a:blip r:embed="rId2"/>
          <a:stretch>
            <a:fillRect/>
          </a:stretch>
        </p:blipFill>
        <p:spPr>
          <a:xfrm>
            <a:off x="356881" y="1850907"/>
            <a:ext cx="5739119" cy="3229211"/>
          </a:xfrm>
          <a:prstGeom prst="rect">
            <a:avLst/>
          </a:prstGeom>
        </p:spPr>
      </p:pic>
      <p:sp>
        <p:nvSpPr>
          <p:cNvPr id="5" name="Rectangle 4">
            <a:extLst>
              <a:ext uri="{FF2B5EF4-FFF2-40B4-BE49-F238E27FC236}">
                <a16:creationId xmlns:a16="http://schemas.microsoft.com/office/drawing/2014/main" id="{8ABE2DC8-6EFA-4C7C-A43A-E338FE69C97A}"/>
              </a:ext>
            </a:extLst>
          </p:cNvPr>
          <p:cNvSpPr/>
          <p:nvPr/>
        </p:nvSpPr>
        <p:spPr>
          <a:xfrm>
            <a:off x="6165012" y="1567095"/>
            <a:ext cx="6096000" cy="4524315"/>
          </a:xfrm>
          <a:prstGeom prst="rect">
            <a:avLst/>
          </a:prstGeom>
        </p:spPr>
        <p:txBody>
          <a:bodyPr>
            <a:spAutoFit/>
          </a:bodyPr>
          <a:lstStyle/>
          <a:p>
            <a:r>
              <a:rPr lang="en-GB" dirty="0"/>
              <a:t>She has 1520 fishy samples and now needs to:</a:t>
            </a:r>
          </a:p>
          <a:p>
            <a:endParaRPr lang="en-GB" dirty="0"/>
          </a:p>
          <a:p>
            <a:pPr marL="285750" indent="-285750">
              <a:buFont typeface="Arial" panose="020B0604020202020204" pitchFamily="34" charset="0"/>
              <a:buChar char="•"/>
            </a:pPr>
            <a:r>
              <a:rPr lang="en-GB" dirty="0"/>
              <a:t>Run each sample through an assay machine that will measure the relative abundance of 300 different proteins. The machine's output for a single sample is a file with one line for each protein.</a:t>
            </a:r>
          </a:p>
          <a:p>
            <a:pPr marL="285750" indent="-285750">
              <a:buFont typeface="Arial" panose="020B0604020202020204" pitchFamily="34" charset="0"/>
              <a:buChar char="•"/>
            </a:pPr>
            <a:r>
              <a:rPr lang="en-GB" dirty="0"/>
              <a:t>Calculate statistics for each of the proteins separately using a program her supervisor wrote called </a:t>
            </a:r>
            <a:r>
              <a:rPr lang="en-GB" dirty="0" err="1"/>
              <a:t>goostats</a:t>
            </a:r>
            <a:r>
              <a:rPr lang="en-GB" dirty="0"/>
              <a:t>.</a:t>
            </a:r>
          </a:p>
          <a:p>
            <a:pPr marL="285750" indent="-285750">
              <a:buFont typeface="Arial" panose="020B0604020202020204" pitchFamily="34" charset="0"/>
              <a:buChar char="•"/>
            </a:pPr>
            <a:r>
              <a:rPr lang="en-GB" dirty="0"/>
              <a:t>Write up results. Her supervisor would really like her to do this by the end of the month so that her paper can appear in an upcoming special issue of Aquatic Goo Letters.</a:t>
            </a:r>
          </a:p>
          <a:p>
            <a:pPr marL="285750" indent="-285750">
              <a:buFont typeface="Arial" panose="020B0604020202020204" pitchFamily="34" charset="0"/>
              <a:buChar char="•"/>
            </a:pPr>
            <a:endParaRPr lang="en-GB" dirty="0"/>
          </a:p>
          <a:p>
            <a:r>
              <a:rPr lang="en-GB" dirty="0"/>
              <a:t>The bad news is that if she has to run </a:t>
            </a:r>
            <a:r>
              <a:rPr lang="en-GB" dirty="0" err="1"/>
              <a:t>goostats</a:t>
            </a:r>
            <a:r>
              <a:rPr lang="en-GB" dirty="0"/>
              <a:t> by hand, she'll have to enter filenames and click "OK" 1520 times.</a:t>
            </a:r>
          </a:p>
          <a:p>
            <a:endParaRPr lang="en-GB" dirty="0"/>
          </a:p>
          <a:p>
            <a:r>
              <a:rPr lang="en-GB" dirty="0"/>
              <a:t>The next few lessons will explore what she should do instead. </a:t>
            </a:r>
          </a:p>
        </p:txBody>
      </p:sp>
      <p:sp>
        <p:nvSpPr>
          <p:cNvPr id="7" name="TextBox 6">
            <a:extLst>
              <a:ext uri="{FF2B5EF4-FFF2-40B4-BE49-F238E27FC236}">
                <a16:creationId xmlns:a16="http://schemas.microsoft.com/office/drawing/2014/main" id="{170798D7-1344-4C69-AC11-EC840EB99BDA}"/>
              </a:ext>
            </a:extLst>
          </p:cNvPr>
          <p:cNvSpPr txBox="1"/>
          <p:nvPr/>
        </p:nvSpPr>
        <p:spPr>
          <a:xfrm>
            <a:off x="424206" y="5194169"/>
            <a:ext cx="5599522" cy="369332"/>
          </a:xfrm>
          <a:prstGeom prst="rect">
            <a:avLst/>
          </a:prstGeom>
          <a:noFill/>
        </p:spPr>
        <p:txBody>
          <a:bodyPr wrap="square" rtlCol="0">
            <a:spAutoFit/>
          </a:bodyPr>
          <a:lstStyle/>
          <a:p>
            <a:r>
              <a:rPr lang="en-GB" dirty="0"/>
              <a:t>Nelle with the </a:t>
            </a:r>
            <a:r>
              <a:rPr lang="en-GB" dirty="0" err="1"/>
              <a:t>fishies</a:t>
            </a:r>
            <a:r>
              <a:rPr lang="en-GB" dirty="0"/>
              <a:t> in the North Pacific Gyre</a:t>
            </a:r>
          </a:p>
        </p:txBody>
      </p:sp>
      <p:cxnSp>
        <p:nvCxnSpPr>
          <p:cNvPr id="8" name="Google Shape;92;p13">
            <a:extLst>
              <a:ext uri="{FF2B5EF4-FFF2-40B4-BE49-F238E27FC236}">
                <a16:creationId xmlns:a16="http://schemas.microsoft.com/office/drawing/2014/main" id="{AE53BCD8-F8E2-419D-AE97-0C4903E1B6A4}"/>
              </a:ext>
            </a:extLst>
          </p:cNvPr>
          <p:cNvCxnSpPr>
            <a:cxnSpLocks/>
          </p:cNvCxnSpPr>
          <p:nvPr/>
        </p:nvCxnSpPr>
        <p:spPr>
          <a:xfrm>
            <a:off x="296360" y="6364687"/>
            <a:ext cx="11737304" cy="0"/>
          </a:xfrm>
          <a:prstGeom prst="straightConnector1">
            <a:avLst/>
          </a:prstGeom>
          <a:noFill/>
          <a:ln w="12700" cap="flat" cmpd="sng">
            <a:solidFill>
              <a:srgbClr val="1E4E79"/>
            </a:solidFill>
            <a:prstDash val="solid"/>
            <a:miter lim="800000"/>
            <a:headEnd type="none" w="sm" len="sm"/>
            <a:tailEnd type="none" w="sm" len="sm"/>
          </a:ln>
        </p:spPr>
      </p:cxnSp>
      <p:sp>
        <p:nvSpPr>
          <p:cNvPr id="9" name="Google Shape;93;p13">
            <a:extLst>
              <a:ext uri="{FF2B5EF4-FFF2-40B4-BE49-F238E27FC236}">
                <a16:creationId xmlns:a16="http://schemas.microsoft.com/office/drawing/2014/main" id="{E9AD057F-D78B-4F21-A23B-5D56FF8A2076}"/>
              </a:ext>
            </a:extLst>
          </p:cNvPr>
          <p:cNvSpPr txBox="1"/>
          <p:nvPr/>
        </p:nvSpPr>
        <p:spPr>
          <a:xfrm>
            <a:off x="504154" y="6412528"/>
            <a:ext cx="11321716" cy="369332"/>
          </a:xfrm>
          <a:prstGeom prst="rect">
            <a:avLst/>
          </a:prstGeom>
          <a:noFill/>
          <a:ln>
            <a:noFill/>
          </a:ln>
        </p:spPr>
        <p:txBody>
          <a:bodyPr spcFirstLastPara="1" wrap="square" lIns="91425" tIns="45700" rIns="91425" bIns="45700" anchor="t" anchorCtr="0">
            <a:noAutofit/>
          </a:bodyPr>
          <a:lstStyle/>
          <a:p>
            <a:pPr algn="ctr"/>
            <a:r>
              <a:rPr lang="en-GB" dirty="0">
                <a:solidFill>
                  <a:srgbClr val="002060"/>
                </a:solidFill>
              </a:rPr>
              <a:t>Unix training </a:t>
            </a:r>
            <a:r>
              <a:rPr lang="en-GB" dirty="0" err="1">
                <a:solidFill>
                  <a:srgbClr val="002060"/>
                </a:solidFill>
              </a:rPr>
              <a:t>session|Induction</a:t>
            </a:r>
            <a:r>
              <a:rPr lang="en-GB" dirty="0">
                <a:solidFill>
                  <a:srgbClr val="002060"/>
                </a:solidFill>
              </a:rPr>
              <a:t> Week| 22-09-2020</a:t>
            </a:r>
          </a:p>
        </p:txBody>
      </p:sp>
    </p:spTree>
    <p:extLst>
      <p:ext uri="{BB962C8B-B14F-4D97-AF65-F5344CB8AC3E}">
        <p14:creationId xmlns:p14="http://schemas.microsoft.com/office/powerpoint/2010/main" val="3642651281"/>
      </p:ext>
    </p:extLst>
  </p:cSld>
  <p:clrMapOvr>
    <a:masterClrMapping/>
  </p:clrMapOvr>
</p:sld>
</file>

<file path=ppt/theme/theme1.xml><?xml version="1.0" encoding="utf-8"?>
<a:theme xmlns:a="http://schemas.openxmlformats.org/drawingml/2006/main" name="Office Theme">
  <a:themeElements>
    <a:clrScheme name="Custom 4">
      <a:dk1>
        <a:srgbClr val="00206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A4A4B7FAD4AE41BD906FB15FCBB896" ma:contentTypeVersion="13" ma:contentTypeDescription="Create a new document." ma:contentTypeScope="" ma:versionID="ce22baefa4039798b031e213160fe1dd">
  <xsd:schema xmlns:xsd="http://www.w3.org/2001/XMLSchema" xmlns:xs="http://www.w3.org/2001/XMLSchema" xmlns:p="http://schemas.microsoft.com/office/2006/metadata/properties" xmlns:ns3="7ed2f0d2-541f-46e9-a66b-45165c1f1026" xmlns:ns4="d87bae4e-f3a0-4e51-82db-f647c3095509" targetNamespace="http://schemas.microsoft.com/office/2006/metadata/properties" ma:root="true" ma:fieldsID="33c713a164b231d91336ca69359ba052" ns3:_="" ns4:_="">
    <xsd:import namespace="7ed2f0d2-541f-46e9-a66b-45165c1f1026"/>
    <xsd:import namespace="d87bae4e-f3a0-4e51-82db-f647c309550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d2f0d2-541f-46e9-a66b-45165c1f10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7bae4e-f3a0-4e51-82db-f647c30955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0C9EFF-756C-45D1-B460-96A3D6F9F1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d2f0d2-541f-46e9-a66b-45165c1f1026"/>
    <ds:schemaRef ds:uri="d87bae4e-f3a0-4e51-82db-f647c30955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7E9C8D-C081-4A99-A0A8-F81F8FEC83D7}">
  <ds:schemaRefs>
    <ds:schemaRef ds:uri="http://schemas.microsoft.com/sharepoint/v3/contenttype/forms"/>
  </ds:schemaRefs>
</ds:datastoreItem>
</file>

<file path=customXml/itemProps3.xml><?xml version="1.0" encoding="utf-8"?>
<ds:datastoreItem xmlns:ds="http://schemas.openxmlformats.org/officeDocument/2006/customXml" ds:itemID="{4E4C4C6C-29C2-464D-B4AB-43B1C002B9F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238</TotalTime>
  <Words>1494</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Miriam Fixed</vt:lpstr>
      <vt:lpstr>Office Theme</vt:lpstr>
      <vt:lpstr>Introduction to UNIX</vt:lpstr>
      <vt:lpstr>Aims</vt:lpstr>
      <vt:lpstr>Objectives</vt:lpstr>
      <vt:lpstr>The Plan </vt:lpstr>
      <vt:lpstr>Motivation – What does a computer do? </vt:lpstr>
      <vt:lpstr>Motivation – How do we interact with a computer? </vt:lpstr>
      <vt:lpstr>Motivation – costs and benefits </vt:lpstr>
      <vt:lpstr>Motivation </vt:lpstr>
      <vt:lpstr>Introducing Marine Biologist Nelle </vt:lpstr>
      <vt:lpstr>2. Accessing the linux shell </vt:lpstr>
      <vt:lpstr>3. Navigating files and directories </vt:lpstr>
      <vt:lpstr>Navigating files and directories</vt:lpstr>
      <vt:lpstr>4. Working with files and directories </vt:lpstr>
      <vt:lpstr>5. Pipes and filters </vt:lpstr>
      <vt:lpstr>6. Finding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UNIX</dc:title>
  <dc:creator>Margaret Duff</dc:creator>
  <cp:lastModifiedBy>Margaret Duff</cp:lastModifiedBy>
  <cp:revision>12</cp:revision>
  <dcterms:created xsi:type="dcterms:W3CDTF">2020-09-15T09:34:56Z</dcterms:created>
  <dcterms:modified xsi:type="dcterms:W3CDTF">2020-09-15T13:33:47Z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0x01010033A4A4B7FAD4AE41BD906FB15FCBB896</vt:lpwstr>
  </property>
</Properties>
</file>