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346" r:id="rId3"/>
    <p:sldId id="360" r:id="rId4"/>
    <p:sldId id="361" r:id="rId5"/>
    <p:sldId id="362" r:id="rId6"/>
    <p:sldId id="3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B8005"/>
    <a:srgbClr val="DAE3F3"/>
    <a:srgbClr val="FFF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1"/>
    <p:restoredTop sz="94689"/>
  </p:normalViewPr>
  <p:slideViewPr>
    <p:cSldViewPr snapToGrid="0" snapToObjects="1">
      <p:cViewPr varScale="1">
        <p:scale>
          <a:sx n="85" d="100"/>
          <a:sy n="85" d="100"/>
        </p:scale>
        <p:origin x="31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36676-28BD-8740-AFE2-392D814F00E5}" type="datetimeFigureOut">
              <a:rPr lang="en-US" smtClean="0"/>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0BCF8-0B86-A340-A931-9B2C5E6B065C}" type="slidenum">
              <a:rPr lang="en-US" smtClean="0"/>
              <a:t>‹#›</a:t>
            </a:fld>
            <a:endParaRPr lang="en-US"/>
          </a:p>
        </p:txBody>
      </p:sp>
    </p:spTree>
    <p:extLst>
      <p:ext uri="{BB962C8B-B14F-4D97-AF65-F5344CB8AC3E}">
        <p14:creationId xmlns:p14="http://schemas.microsoft.com/office/powerpoint/2010/main" val="212600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145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161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993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815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55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244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82A8BB-031C-6C4B-9883-D9AB1151BBBC}"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49357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2A8BB-031C-6C4B-9883-D9AB1151BBBC}"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493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2A8BB-031C-6C4B-9883-D9AB1151BBBC}"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127771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2A8BB-031C-6C4B-9883-D9AB1151BBBC}"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201412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82A8BB-031C-6C4B-9883-D9AB1151BBBC}"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5771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82A8BB-031C-6C4B-9883-D9AB1151BBBC}"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192767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82A8BB-031C-6C4B-9883-D9AB1151BBBC}"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155295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2A8BB-031C-6C4B-9883-D9AB1151BBBC}"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273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2A8BB-031C-6C4B-9883-D9AB1151BBBC}"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193129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82A8BB-031C-6C4B-9883-D9AB1151BBBC}"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3207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82A8BB-031C-6C4B-9883-D9AB1151BBBC}"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8A9E-CBB5-B846-93D1-54C408FD806C}" type="slidenum">
              <a:rPr lang="en-US" smtClean="0"/>
              <a:t>‹#›</a:t>
            </a:fld>
            <a:endParaRPr lang="en-US"/>
          </a:p>
        </p:txBody>
      </p:sp>
    </p:spTree>
    <p:extLst>
      <p:ext uri="{BB962C8B-B14F-4D97-AF65-F5344CB8AC3E}">
        <p14:creationId xmlns:p14="http://schemas.microsoft.com/office/powerpoint/2010/main" val="8752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2A8BB-031C-6C4B-9883-D9AB1151BBBC}" type="datetimeFigureOut">
              <a:rPr lang="en-US" smtClean="0"/>
              <a:t>4/25/2018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58A9E-CBB5-B846-93D1-54C408FD806C}" type="slidenum">
              <a:rPr lang="en-US" smtClean="0"/>
              <a:t>‹#›</a:t>
            </a:fld>
            <a:endParaRPr lang="en-US"/>
          </a:p>
        </p:txBody>
      </p:sp>
    </p:spTree>
    <p:extLst>
      <p:ext uri="{BB962C8B-B14F-4D97-AF65-F5344CB8AC3E}">
        <p14:creationId xmlns:p14="http://schemas.microsoft.com/office/powerpoint/2010/main" val="24573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9f543a84-b1cd-456c-b1a0-85535eb44aff" descr="007704DA-C5F8-4E88-A452-E99DBC57BD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94491C3-884D-44A8-8E34-95C425C8F2C4}" type="slidenum">
              <a:rPr lang="en-MY" smtClean="0"/>
              <a:t>1</a:t>
            </a:fld>
            <a:endParaRPr lang="en-MY"/>
          </a:p>
        </p:txBody>
      </p:sp>
      <p:sp>
        <p:nvSpPr>
          <p:cNvPr id="4" name="Rectangle 3">
            <a:extLst>
              <a:ext uri="{FF2B5EF4-FFF2-40B4-BE49-F238E27FC236}">
                <a16:creationId xmlns:a16="http://schemas.microsoft.com/office/drawing/2014/main" id="{FEED86CA-C0C1-4D42-99FA-10BF93C8F303}"/>
              </a:ext>
            </a:extLst>
          </p:cNvPr>
          <p:cNvSpPr/>
          <p:nvPr/>
        </p:nvSpPr>
        <p:spPr>
          <a:xfrm>
            <a:off x="0" y="3724919"/>
            <a:ext cx="12192000" cy="32172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9FD7900-AC36-4BE2-9BF8-D97ED3B9572F}"/>
              </a:ext>
            </a:extLst>
          </p:cNvPr>
          <p:cNvSpPr txBox="1"/>
          <p:nvPr/>
        </p:nvSpPr>
        <p:spPr>
          <a:xfrm>
            <a:off x="3582824" y="708482"/>
            <a:ext cx="4631909" cy="1785104"/>
          </a:xfrm>
          <a:prstGeom prst="rect">
            <a:avLst/>
          </a:prstGeom>
          <a:noFill/>
        </p:spPr>
        <p:txBody>
          <a:bodyPr wrap="none" rtlCol="0">
            <a:spAutoFit/>
          </a:bodyPr>
          <a:lstStyle/>
          <a:p>
            <a:r>
              <a:rPr lang="en-US" sz="5500" b="1" dirty="0">
                <a:solidFill>
                  <a:schemeClr val="accent2">
                    <a:lumMod val="75000"/>
                  </a:schemeClr>
                </a:solidFill>
              </a:rPr>
              <a:t>Tableau Course</a:t>
            </a:r>
            <a:endParaRPr lang="en-US" sz="5500" b="1" dirty="0">
              <a:solidFill>
                <a:schemeClr val="accent1">
                  <a:lumMod val="75000"/>
                </a:schemeClr>
              </a:solidFill>
            </a:endParaRPr>
          </a:p>
          <a:p>
            <a:pPr algn="ctr"/>
            <a:r>
              <a:rPr lang="en-US" sz="5500" b="1" dirty="0">
                <a:solidFill>
                  <a:schemeClr val="accent1">
                    <a:lumMod val="75000"/>
                  </a:schemeClr>
                </a:solidFill>
              </a:rPr>
              <a:t>Final Project</a:t>
            </a:r>
          </a:p>
        </p:txBody>
      </p:sp>
      <p:sp>
        <p:nvSpPr>
          <p:cNvPr id="9" name="TextBox 8">
            <a:extLst>
              <a:ext uri="{FF2B5EF4-FFF2-40B4-BE49-F238E27FC236}">
                <a16:creationId xmlns:a16="http://schemas.microsoft.com/office/drawing/2014/main" id="{B19F080C-E00A-438C-AB67-5D56C29C50CC}"/>
              </a:ext>
            </a:extLst>
          </p:cNvPr>
          <p:cNvSpPr txBox="1"/>
          <p:nvPr/>
        </p:nvSpPr>
        <p:spPr>
          <a:xfrm>
            <a:off x="6438199" y="2532278"/>
            <a:ext cx="2128981" cy="400110"/>
          </a:xfrm>
          <a:prstGeom prst="rect">
            <a:avLst/>
          </a:prstGeom>
          <a:solidFill>
            <a:schemeClr val="tx1"/>
          </a:solidFill>
        </p:spPr>
        <p:txBody>
          <a:bodyPr wrap="none" rtlCol="0">
            <a:spAutoFit/>
          </a:bodyPr>
          <a:lstStyle/>
          <a:p>
            <a:r>
              <a:rPr lang="en-US" sz="2000" b="1" dirty="0">
                <a:solidFill>
                  <a:srgbClr val="FFFF00"/>
                </a:solidFill>
              </a:rPr>
              <a:t>Data Star Program</a:t>
            </a:r>
          </a:p>
        </p:txBody>
      </p:sp>
      <p:pic>
        <p:nvPicPr>
          <p:cNvPr id="3" name="Picture 2" descr="Related image">
            <a:extLst>
              <a:ext uri="{FF2B5EF4-FFF2-40B4-BE49-F238E27FC236}">
                <a16:creationId xmlns:a16="http://schemas.microsoft.com/office/drawing/2014/main" id="{14C5F075-DC03-4E1D-8452-015650D33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0076" y="284856"/>
            <a:ext cx="1505755" cy="15057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0C5CEF-16F0-4D70-B9BE-C1AE928FB71B}"/>
              </a:ext>
            </a:extLst>
          </p:cNvPr>
          <p:cNvSpPr txBox="1"/>
          <p:nvPr/>
        </p:nvSpPr>
        <p:spPr>
          <a:xfrm>
            <a:off x="1161266" y="4694130"/>
            <a:ext cx="10192534" cy="861774"/>
          </a:xfrm>
          <a:prstGeom prst="rect">
            <a:avLst/>
          </a:prstGeom>
          <a:noFill/>
        </p:spPr>
        <p:txBody>
          <a:bodyPr wrap="none" rtlCol="0">
            <a:spAutoFit/>
          </a:bodyPr>
          <a:lstStyle/>
          <a:p>
            <a:r>
              <a:rPr lang="en-US" sz="5000" b="1" dirty="0">
                <a:solidFill>
                  <a:schemeClr val="bg1"/>
                </a:solidFill>
              </a:rPr>
              <a:t>HDMA Washington State Home Loans</a:t>
            </a:r>
          </a:p>
        </p:txBody>
      </p:sp>
    </p:spTree>
    <p:extLst>
      <p:ext uri="{BB962C8B-B14F-4D97-AF65-F5344CB8AC3E}">
        <p14:creationId xmlns:p14="http://schemas.microsoft.com/office/powerpoint/2010/main" val="49754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812D563-11F3-4336-B27D-7514BE209654}"/>
              </a:ext>
            </a:extLst>
          </p:cNvPr>
          <p:cNvPicPr>
            <a:picLocks noChangeAspect="1"/>
          </p:cNvPicPr>
          <p:nvPr/>
        </p:nvPicPr>
        <p:blipFill>
          <a:blip r:embed="rId3">
            <a:lum bright="70000" contrast="-70000"/>
          </a:blip>
          <a:stretch>
            <a:fillRect/>
          </a:stretch>
        </p:blipFill>
        <p:spPr>
          <a:xfrm>
            <a:off x="0" y="0"/>
            <a:ext cx="12192000" cy="6858000"/>
          </a:xfrm>
          <a:prstGeom prst="rect">
            <a:avLst/>
          </a:prstGeom>
        </p:spPr>
      </p:pic>
      <p:sp>
        <p:nvSpPr>
          <p:cNvPr id="2" name="Slide Number Placeholder 1"/>
          <p:cNvSpPr>
            <a:spLocks noGrp="1"/>
          </p:cNvSpPr>
          <p:nvPr>
            <p:ph type="sldNum" sz="quarter" idx="12"/>
          </p:nvPr>
        </p:nvSpPr>
        <p:spPr/>
        <p:txBody>
          <a:bodyPr/>
          <a:lstStyle/>
          <a:p>
            <a:fld id="{D94491C3-884D-44A8-8E34-95C425C8F2C4}" type="slidenum">
              <a:rPr lang="en-MY" smtClean="0"/>
              <a:t>2</a:t>
            </a:fld>
            <a:endParaRPr lang="en-MY"/>
          </a:p>
        </p:txBody>
      </p:sp>
      <p:pic>
        <p:nvPicPr>
          <p:cNvPr id="36" name="Picture 35" descr="Related image">
            <a:extLst>
              <a:ext uri="{FF2B5EF4-FFF2-40B4-BE49-F238E27FC236}">
                <a16:creationId xmlns:a16="http://schemas.microsoft.com/office/drawing/2014/main" id="{10244257-3F8A-437F-999D-0400353EA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0" y="69713"/>
            <a:ext cx="784924" cy="7849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7209957D-467A-4B0E-9620-BCA3D4BC6557}"/>
              </a:ext>
            </a:extLst>
          </p:cNvPr>
          <p:cNvSpPr/>
          <p:nvPr/>
        </p:nvSpPr>
        <p:spPr>
          <a:xfrm>
            <a:off x="0" y="269272"/>
            <a:ext cx="2905885" cy="585366"/>
          </a:xfrm>
          <a:prstGeom prst="round1Rect">
            <a:avLst>
              <a:gd name="adj" fmla="val 5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4">
                    <a:lumMod val="20000"/>
                    <a:lumOff val="80000"/>
                  </a:schemeClr>
                </a:solidFill>
              </a:rPr>
              <a:t>Project Introduction</a:t>
            </a:r>
          </a:p>
        </p:txBody>
      </p:sp>
      <p:sp>
        <p:nvSpPr>
          <p:cNvPr id="15" name="Rectangle 14">
            <a:extLst>
              <a:ext uri="{FF2B5EF4-FFF2-40B4-BE49-F238E27FC236}">
                <a16:creationId xmlns:a16="http://schemas.microsoft.com/office/drawing/2014/main" id="{584D5064-57E5-4817-987B-B23F6529A402}"/>
              </a:ext>
            </a:extLst>
          </p:cNvPr>
          <p:cNvSpPr/>
          <p:nvPr/>
        </p:nvSpPr>
        <p:spPr>
          <a:xfrm>
            <a:off x="302931" y="1431248"/>
            <a:ext cx="11488902" cy="3677930"/>
          </a:xfrm>
          <a:prstGeom prst="rect">
            <a:avLst/>
          </a:prstGeom>
        </p:spPr>
        <p:txBody>
          <a:bodyPr wrap="square">
            <a:spAutoFit/>
          </a:bodyPr>
          <a:lstStyle/>
          <a:p>
            <a:pPr fontAlgn="base"/>
            <a:r>
              <a:rPr lang="en-US" sz="4000" b="1" dirty="0">
                <a:solidFill>
                  <a:srgbClr val="000000"/>
                </a:solidFill>
                <a:latin typeface="Atlas Grotesk"/>
              </a:rPr>
              <a:t>Context</a:t>
            </a:r>
          </a:p>
          <a:p>
            <a:pPr fontAlgn="base"/>
            <a:endParaRPr lang="en-US" sz="2500" b="1" dirty="0">
              <a:solidFill>
                <a:srgbClr val="000000"/>
              </a:solidFill>
              <a:latin typeface="Atlas Grotesk"/>
            </a:endParaRPr>
          </a:p>
          <a:p>
            <a:pPr fontAlgn="base"/>
            <a:r>
              <a:rPr lang="en-US" sz="2500" dirty="0">
                <a:latin typeface="Atlas Grotesk"/>
              </a:rPr>
              <a:t>The Home Mortgage Disclosure Act (HMDA) requires many financial institutions to maintain, report, and publicly disclose information about mortgages. These public data are important because they help show whether lenders are serving the housing needs of their communities; they give public officials information that helps them make decisions and policies; and they shed light on lending patterns that could be discriminatory.</a:t>
            </a:r>
          </a:p>
          <a:p>
            <a:pPr fontAlgn="base"/>
            <a:endParaRPr lang="en-US" dirty="0">
              <a:latin typeface="Atlas Grotesk"/>
            </a:endParaRPr>
          </a:p>
        </p:txBody>
      </p:sp>
    </p:spTree>
    <p:extLst>
      <p:ext uri="{BB962C8B-B14F-4D97-AF65-F5344CB8AC3E}">
        <p14:creationId xmlns:p14="http://schemas.microsoft.com/office/powerpoint/2010/main" val="215791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812D563-11F3-4336-B27D-7514BE209654}"/>
              </a:ext>
            </a:extLst>
          </p:cNvPr>
          <p:cNvPicPr>
            <a:picLocks noChangeAspect="1"/>
          </p:cNvPicPr>
          <p:nvPr/>
        </p:nvPicPr>
        <p:blipFill>
          <a:blip r:embed="rId3">
            <a:lum bright="70000" contrast="-70000"/>
          </a:blip>
          <a:stretch>
            <a:fillRect/>
          </a:stretch>
        </p:blipFill>
        <p:spPr>
          <a:xfrm>
            <a:off x="0" y="0"/>
            <a:ext cx="12192000" cy="6858000"/>
          </a:xfrm>
          <a:prstGeom prst="rect">
            <a:avLst/>
          </a:prstGeom>
        </p:spPr>
      </p:pic>
      <p:sp>
        <p:nvSpPr>
          <p:cNvPr id="2" name="Slide Number Placeholder 1"/>
          <p:cNvSpPr>
            <a:spLocks noGrp="1"/>
          </p:cNvSpPr>
          <p:nvPr>
            <p:ph type="sldNum" sz="quarter" idx="12"/>
          </p:nvPr>
        </p:nvSpPr>
        <p:spPr/>
        <p:txBody>
          <a:bodyPr/>
          <a:lstStyle/>
          <a:p>
            <a:fld id="{D94491C3-884D-44A8-8E34-95C425C8F2C4}" type="slidenum">
              <a:rPr lang="en-MY" smtClean="0"/>
              <a:t>3</a:t>
            </a:fld>
            <a:endParaRPr lang="en-MY"/>
          </a:p>
        </p:txBody>
      </p:sp>
      <p:pic>
        <p:nvPicPr>
          <p:cNvPr id="36" name="Picture 35" descr="Related image">
            <a:extLst>
              <a:ext uri="{FF2B5EF4-FFF2-40B4-BE49-F238E27FC236}">
                <a16:creationId xmlns:a16="http://schemas.microsoft.com/office/drawing/2014/main" id="{10244257-3F8A-437F-999D-0400353EA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0" y="69713"/>
            <a:ext cx="784924" cy="7849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7209957D-467A-4B0E-9620-BCA3D4BC6557}"/>
              </a:ext>
            </a:extLst>
          </p:cNvPr>
          <p:cNvSpPr/>
          <p:nvPr/>
        </p:nvSpPr>
        <p:spPr>
          <a:xfrm>
            <a:off x="0" y="269272"/>
            <a:ext cx="2905885" cy="585366"/>
          </a:xfrm>
          <a:prstGeom prst="round1Rect">
            <a:avLst>
              <a:gd name="adj" fmla="val 5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4">
                    <a:lumMod val="20000"/>
                    <a:lumOff val="80000"/>
                  </a:schemeClr>
                </a:solidFill>
              </a:rPr>
              <a:t>Project Introduction</a:t>
            </a:r>
          </a:p>
        </p:txBody>
      </p:sp>
      <p:sp>
        <p:nvSpPr>
          <p:cNvPr id="15" name="Rectangle 14">
            <a:extLst>
              <a:ext uri="{FF2B5EF4-FFF2-40B4-BE49-F238E27FC236}">
                <a16:creationId xmlns:a16="http://schemas.microsoft.com/office/drawing/2014/main" id="{584D5064-57E5-4817-987B-B23F6529A402}"/>
              </a:ext>
            </a:extLst>
          </p:cNvPr>
          <p:cNvSpPr/>
          <p:nvPr/>
        </p:nvSpPr>
        <p:spPr>
          <a:xfrm>
            <a:off x="302931" y="1431248"/>
            <a:ext cx="11488902" cy="5832366"/>
          </a:xfrm>
          <a:prstGeom prst="rect">
            <a:avLst/>
          </a:prstGeom>
        </p:spPr>
        <p:txBody>
          <a:bodyPr wrap="square">
            <a:spAutoFit/>
          </a:bodyPr>
          <a:lstStyle/>
          <a:p>
            <a:pPr fontAlgn="base"/>
            <a:r>
              <a:rPr lang="en-US" sz="4000" b="1" dirty="0">
                <a:solidFill>
                  <a:srgbClr val="000000"/>
                </a:solidFill>
                <a:latin typeface="Atlas Grotesk"/>
              </a:rPr>
              <a:t>Content</a:t>
            </a:r>
          </a:p>
          <a:p>
            <a:pPr fontAlgn="base"/>
            <a:endParaRPr lang="en-US" sz="2500" b="1" dirty="0">
              <a:solidFill>
                <a:srgbClr val="000000"/>
              </a:solidFill>
              <a:latin typeface="Atlas Grotesk"/>
            </a:endParaRPr>
          </a:p>
          <a:p>
            <a:pPr fontAlgn="base"/>
            <a:r>
              <a:rPr lang="en-US" sz="2500" dirty="0">
                <a:latin typeface="Atlas Grotesk"/>
              </a:rPr>
              <a:t>Inside this data set contains 466,566 observations of Washington State home loans - variables include; demographic information, area specific data, loan status, property type, loan type, loan purpose and originating agency.</a:t>
            </a:r>
          </a:p>
          <a:p>
            <a:pPr fontAlgn="base"/>
            <a:endParaRPr lang="en-US" sz="2500" dirty="0">
              <a:latin typeface="Atlas Grotesk"/>
            </a:endParaRPr>
          </a:p>
          <a:p>
            <a:pPr fontAlgn="base"/>
            <a:r>
              <a:rPr lang="en-US" sz="4000" b="1" dirty="0">
                <a:solidFill>
                  <a:srgbClr val="000000"/>
                </a:solidFill>
                <a:latin typeface="Atlas Grotesk"/>
              </a:rPr>
              <a:t>Acknowledgements</a:t>
            </a:r>
          </a:p>
          <a:p>
            <a:pPr fontAlgn="base"/>
            <a:endParaRPr lang="en-US" sz="2500" dirty="0">
              <a:latin typeface="Atlas Grotesk"/>
            </a:endParaRPr>
          </a:p>
          <a:p>
            <a:pPr fontAlgn="base"/>
            <a:r>
              <a:rPr lang="en-US" sz="2500" dirty="0">
                <a:latin typeface="Atlas Grotesk"/>
              </a:rPr>
              <a:t>This data set was compiled by the Consumer Finance Protection Bureau using their automatic filtering for Washington State.</a:t>
            </a:r>
          </a:p>
          <a:p>
            <a:pPr fontAlgn="base"/>
            <a:endParaRPr lang="en-US" sz="2500" dirty="0">
              <a:latin typeface="Atlas Grotesk"/>
            </a:endParaRPr>
          </a:p>
          <a:p>
            <a:pPr fontAlgn="base"/>
            <a:endParaRPr lang="en-US" sz="2500" dirty="0">
              <a:latin typeface="Atlas Grotesk"/>
            </a:endParaRPr>
          </a:p>
          <a:p>
            <a:pPr fontAlgn="base"/>
            <a:endParaRPr lang="en-US" sz="2500" dirty="0">
              <a:latin typeface="Atlas Grotesk"/>
            </a:endParaRPr>
          </a:p>
          <a:p>
            <a:pPr fontAlgn="base"/>
            <a:endParaRPr lang="en-US" dirty="0">
              <a:latin typeface="Atlas Grotesk"/>
            </a:endParaRPr>
          </a:p>
        </p:txBody>
      </p:sp>
    </p:spTree>
    <p:extLst>
      <p:ext uri="{BB962C8B-B14F-4D97-AF65-F5344CB8AC3E}">
        <p14:creationId xmlns:p14="http://schemas.microsoft.com/office/powerpoint/2010/main" val="256011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812D563-11F3-4336-B27D-7514BE209654}"/>
              </a:ext>
            </a:extLst>
          </p:cNvPr>
          <p:cNvPicPr>
            <a:picLocks noChangeAspect="1"/>
          </p:cNvPicPr>
          <p:nvPr/>
        </p:nvPicPr>
        <p:blipFill>
          <a:blip r:embed="rId3">
            <a:lum bright="70000" contrast="-70000"/>
          </a:blip>
          <a:stretch>
            <a:fillRect/>
          </a:stretch>
        </p:blipFill>
        <p:spPr>
          <a:xfrm>
            <a:off x="0" y="0"/>
            <a:ext cx="12192000" cy="6858000"/>
          </a:xfrm>
          <a:prstGeom prst="rect">
            <a:avLst/>
          </a:prstGeom>
        </p:spPr>
      </p:pic>
      <p:sp>
        <p:nvSpPr>
          <p:cNvPr id="2" name="Slide Number Placeholder 1"/>
          <p:cNvSpPr>
            <a:spLocks noGrp="1"/>
          </p:cNvSpPr>
          <p:nvPr>
            <p:ph type="sldNum" sz="quarter" idx="12"/>
          </p:nvPr>
        </p:nvSpPr>
        <p:spPr/>
        <p:txBody>
          <a:bodyPr/>
          <a:lstStyle/>
          <a:p>
            <a:fld id="{D94491C3-884D-44A8-8E34-95C425C8F2C4}" type="slidenum">
              <a:rPr lang="en-MY" smtClean="0"/>
              <a:t>4</a:t>
            </a:fld>
            <a:endParaRPr lang="en-MY"/>
          </a:p>
        </p:txBody>
      </p:sp>
      <p:pic>
        <p:nvPicPr>
          <p:cNvPr id="36" name="Picture 35" descr="Related image">
            <a:extLst>
              <a:ext uri="{FF2B5EF4-FFF2-40B4-BE49-F238E27FC236}">
                <a16:creationId xmlns:a16="http://schemas.microsoft.com/office/drawing/2014/main" id="{10244257-3F8A-437F-999D-0400353EA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0" y="69713"/>
            <a:ext cx="784924" cy="7849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7209957D-467A-4B0E-9620-BCA3D4BC6557}"/>
              </a:ext>
            </a:extLst>
          </p:cNvPr>
          <p:cNvSpPr/>
          <p:nvPr/>
        </p:nvSpPr>
        <p:spPr>
          <a:xfrm>
            <a:off x="0" y="269272"/>
            <a:ext cx="2905885" cy="585366"/>
          </a:xfrm>
          <a:prstGeom prst="round1Rect">
            <a:avLst>
              <a:gd name="adj" fmla="val 5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4">
                    <a:lumMod val="20000"/>
                    <a:lumOff val="80000"/>
                  </a:schemeClr>
                </a:solidFill>
              </a:rPr>
              <a:t>Project Introduction</a:t>
            </a:r>
          </a:p>
        </p:txBody>
      </p:sp>
      <p:sp>
        <p:nvSpPr>
          <p:cNvPr id="15" name="Rectangle 14">
            <a:extLst>
              <a:ext uri="{FF2B5EF4-FFF2-40B4-BE49-F238E27FC236}">
                <a16:creationId xmlns:a16="http://schemas.microsoft.com/office/drawing/2014/main" id="{584D5064-57E5-4817-987B-B23F6529A402}"/>
              </a:ext>
            </a:extLst>
          </p:cNvPr>
          <p:cNvSpPr/>
          <p:nvPr/>
        </p:nvSpPr>
        <p:spPr>
          <a:xfrm>
            <a:off x="302931" y="1431248"/>
            <a:ext cx="11488902" cy="4062651"/>
          </a:xfrm>
          <a:prstGeom prst="rect">
            <a:avLst/>
          </a:prstGeom>
        </p:spPr>
        <p:txBody>
          <a:bodyPr wrap="square">
            <a:spAutoFit/>
          </a:bodyPr>
          <a:lstStyle/>
          <a:p>
            <a:pPr fontAlgn="base"/>
            <a:r>
              <a:rPr lang="en-US" sz="4000" b="1" dirty="0">
                <a:solidFill>
                  <a:srgbClr val="000000"/>
                </a:solidFill>
                <a:latin typeface="Atlas Grotesk"/>
              </a:rPr>
              <a:t>Some questions to answer:</a:t>
            </a:r>
          </a:p>
          <a:p>
            <a:pPr fontAlgn="base"/>
            <a:endParaRPr lang="en-US" sz="2500" dirty="0">
              <a:latin typeface="Atlas Grotesk"/>
            </a:endParaRPr>
          </a:p>
          <a:p>
            <a:pPr marL="457200" indent="-457200" fontAlgn="base">
              <a:buFont typeface="+mj-lt"/>
              <a:buAutoNum type="arabicPeriod"/>
            </a:pPr>
            <a:r>
              <a:rPr lang="en-US" sz="2500" dirty="0">
                <a:latin typeface="Atlas Grotesk"/>
              </a:rPr>
              <a:t>Are there any current trends?</a:t>
            </a:r>
          </a:p>
          <a:p>
            <a:pPr marL="457200" indent="-457200" fontAlgn="base">
              <a:buFont typeface="+mj-lt"/>
              <a:buAutoNum type="arabicPeriod"/>
            </a:pPr>
            <a:r>
              <a:rPr lang="en-US" sz="2500" dirty="0">
                <a:latin typeface="Atlas Grotesk"/>
              </a:rPr>
              <a:t>How many null values exists in datasets? Any suggestion to solve it?</a:t>
            </a:r>
          </a:p>
          <a:p>
            <a:pPr marL="457200" indent="-457200" fontAlgn="base">
              <a:buFont typeface="+mj-lt"/>
              <a:buAutoNum type="arabicPeriod"/>
            </a:pPr>
            <a:r>
              <a:rPr lang="en-US" sz="2500" dirty="0">
                <a:latin typeface="Atlas Grotesk"/>
              </a:rPr>
              <a:t>Using Exploratory Analysis techniques, how is the range and distribution of main variables?  </a:t>
            </a:r>
          </a:p>
          <a:p>
            <a:pPr marL="457200" indent="-457200" fontAlgn="base">
              <a:buFont typeface="+mj-lt"/>
              <a:buAutoNum type="arabicPeriod"/>
            </a:pPr>
            <a:r>
              <a:rPr lang="en-US" sz="2500" dirty="0">
                <a:latin typeface="Atlas Grotesk"/>
              </a:rPr>
              <a:t>What are the significant factors that go into loan approval decisions? </a:t>
            </a:r>
          </a:p>
          <a:p>
            <a:pPr marL="457200" indent="-457200" fontAlgn="base">
              <a:buFont typeface="+mj-lt"/>
              <a:buAutoNum type="arabicPeriod"/>
            </a:pPr>
            <a:r>
              <a:rPr lang="en-US" sz="2500" dirty="0">
                <a:latin typeface="Atlas Grotesk"/>
              </a:rPr>
              <a:t>Are there any area, demographic or gender bias?</a:t>
            </a:r>
          </a:p>
          <a:p>
            <a:pPr marL="457200" indent="-457200" fontAlgn="base">
              <a:buFont typeface="+mj-lt"/>
              <a:buAutoNum type="arabicPeriod"/>
            </a:pPr>
            <a:r>
              <a:rPr lang="en-US" sz="2500" dirty="0">
                <a:latin typeface="Atlas Grotesk"/>
              </a:rPr>
              <a:t>What are the main reasons of not approving the loan requests?</a:t>
            </a:r>
          </a:p>
          <a:p>
            <a:pPr fontAlgn="base"/>
            <a:endParaRPr lang="en-US" dirty="0">
              <a:latin typeface="Atlas Grotesk"/>
            </a:endParaRPr>
          </a:p>
        </p:txBody>
      </p:sp>
      <p:sp>
        <p:nvSpPr>
          <p:cNvPr id="3" name="Rectangle 2">
            <a:extLst>
              <a:ext uri="{FF2B5EF4-FFF2-40B4-BE49-F238E27FC236}">
                <a16:creationId xmlns:a16="http://schemas.microsoft.com/office/drawing/2014/main" id="{007E9325-3F5B-4BBF-AE58-D07D0DCD4D64}"/>
              </a:ext>
            </a:extLst>
          </p:cNvPr>
          <p:cNvSpPr/>
          <p:nvPr/>
        </p:nvSpPr>
        <p:spPr>
          <a:xfrm>
            <a:off x="383122" y="5388828"/>
            <a:ext cx="11469133" cy="1015663"/>
          </a:xfrm>
          <a:prstGeom prst="rect">
            <a:avLst/>
          </a:prstGeom>
          <a:solidFill>
            <a:schemeClr val="accent2">
              <a:lumMod val="60000"/>
              <a:lumOff val="40000"/>
            </a:schemeClr>
          </a:solidFill>
        </p:spPr>
        <p:txBody>
          <a:bodyPr wrap="square">
            <a:spAutoFit/>
          </a:bodyPr>
          <a:lstStyle/>
          <a:p>
            <a:r>
              <a:rPr lang="en-US" sz="3000" dirty="0">
                <a:latin typeface="Atlas Grotesk"/>
              </a:rPr>
              <a:t>The additional scores will be considered for the teams in case of finding and presenting further insights</a:t>
            </a:r>
            <a:endParaRPr lang="en-US" sz="3000" dirty="0"/>
          </a:p>
        </p:txBody>
      </p:sp>
    </p:spTree>
    <p:extLst>
      <p:ext uri="{BB962C8B-B14F-4D97-AF65-F5344CB8AC3E}">
        <p14:creationId xmlns:p14="http://schemas.microsoft.com/office/powerpoint/2010/main" val="108425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812D563-11F3-4336-B27D-7514BE209654}"/>
              </a:ext>
            </a:extLst>
          </p:cNvPr>
          <p:cNvPicPr>
            <a:picLocks noChangeAspect="1"/>
          </p:cNvPicPr>
          <p:nvPr/>
        </p:nvPicPr>
        <p:blipFill>
          <a:blip r:embed="rId3">
            <a:lum bright="70000" contrast="-70000"/>
          </a:blip>
          <a:stretch>
            <a:fillRect/>
          </a:stretch>
        </p:blipFill>
        <p:spPr>
          <a:xfrm>
            <a:off x="0" y="0"/>
            <a:ext cx="12192000" cy="6858000"/>
          </a:xfrm>
          <a:prstGeom prst="rect">
            <a:avLst/>
          </a:prstGeom>
        </p:spPr>
      </p:pic>
      <p:sp>
        <p:nvSpPr>
          <p:cNvPr id="2" name="Slide Number Placeholder 1"/>
          <p:cNvSpPr>
            <a:spLocks noGrp="1"/>
          </p:cNvSpPr>
          <p:nvPr>
            <p:ph type="sldNum" sz="quarter" idx="12"/>
          </p:nvPr>
        </p:nvSpPr>
        <p:spPr/>
        <p:txBody>
          <a:bodyPr/>
          <a:lstStyle/>
          <a:p>
            <a:fld id="{D94491C3-884D-44A8-8E34-95C425C8F2C4}" type="slidenum">
              <a:rPr lang="en-MY" smtClean="0"/>
              <a:t>5</a:t>
            </a:fld>
            <a:endParaRPr lang="en-MY"/>
          </a:p>
        </p:txBody>
      </p:sp>
      <p:pic>
        <p:nvPicPr>
          <p:cNvPr id="36" name="Picture 35" descr="Related image">
            <a:extLst>
              <a:ext uri="{FF2B5EF4-FFF2-40B4-BE49-F238E27FC236}">
                <a16:creationId xmlns:a16="http://schemas.microsoft.com/office/drawing/2014/main" id="{10244257-3F8A-437F-999D-0400353EA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0" y="69713"/>
            <a:ext cx="784924" cy="7849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7209957D-467A-4B0E-9620-BCA3D4BC6557}"/>
              </a:ext>
            </a:extLst>
          </p:cNvPr>
          <p:cNvSpPr/>
          <p:nvPr/>
        </p:nvSpPr>
        <p:spPr>
          <a:xfrm>
            <a:off x="0" y="269272"/>
            <a:ext cx="2905885" cy="585366"/>
          </a:xfrm>
          <a:prstGeom prst="round1Rect">
            <a:avLst>
              <a:gd name="adj" fmla="val 5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4">
                    <a:lumMod val="20000"/>
                    <a:lumOff val="80000"/>
                  </a:schemeClr>
                </a:solidFill>
              </a:rPr>
              <a:t>Project Introduction</a:t>
            </a:r>
          </a:p>
        </p:txBody>
      </p:sp>
      <p:sp>
        <p:nvSpPr>
          <p:cNvPr id="15" name="Rectangle 14">
            <a:extLst>
              <a:ext uri="{FF2B5EF4-FFF2-40B4-BE49-F238E27FC236}">
                <a16:creationId xmlns:a16="http://schemas.microsoft.com/office/drawing/2014/main" id="{584D5064-57E5-4817-987B-B23F6529A402}"/>
              </a:ext>
            </a:extLst>
          </p:cNvPr>
          <p:cNvSpPr/>
          <p:nvPr/>
        </p:nvSpPr>
        <p:spPr>
          <a:xfrm>
            <a:off x="302931" y="1431248"/>
            <a:ext cx="11488902" cy="6755696"/>
          </a:xfrm>
          <a:prstGeom prst="rect">
            <a:avLst/>
          </a:prstGeom>
        </p:spPr>
        <p:txBody>
          <a:bodyPr wrap="square">
            <a:spAutoFit/>
          </a:bodyPr>
          <a:lstStyle/>
          <a:p>
            <a:pPr fontAlgn="base"/>
            <a:r>
              <a:rPr lang="en-US" sz="4000" b="1" dirty="0">
                <a:solidFill>
                  <a:srgbClr val="000000"/>
                </a:solidFill>
                <a:latin typeface="Atlas Grotesk"/>
              </a:rPr>
              <a:t>Suggested Tableau features to use:</a:t>
            </a:r>
          </a:p>
          <a:p>
            <a:pPr fontAlgn="base"/>
            <a:endParaRPr lang="en-US" sz="2500" b="1" dirty="0">
              <a:solidFill>
                <a:srgbClr val="000000"/>
              </a:solidFill>
              <a:latin typeface="Atlas Grotesk"/>
            </a:endParaRPr>
          </a:p>
          <a:p>
            <a:pPr marL="457200" indent="-457200" fontAlgn="base">
              <a:buFont typeface="+mj-lt"/>
              <a:buAutoNum type="arabicPeriod"/>
            </a:pPr>
            <a:r>
              <a:rPr lang="en-US" sz="2500" dirty="0">
                <a:latin typeface="Atlas Grotesk"/>
              </a:rPr>
              <a:t>Different kind of graphs</a:t>
            </a:r>
          </a:p>
          <a:p>
            <a:pPr marL="457200" indent="-457200" fontAlgn="base">
              <a:buFont typeface="+mj-lt"/>
              <a:buAutoNum type="arabicPeriod"/>
            </a:pPr>
            <a:r>
              <a:rPr lang="en-US" sz="2500" dirty="0">
                <a:latin typeface="Atlas Grotesk"/>
              </a:rPr>
              <a:t>Filtering</a:t>
            </a:r>
          </a:p>
          <a:p>
            <a:pPr marL="457200" indent="-457200" fontAlgn="base">
              <a:buFont typeface="+mj-lt"/>
              <a:buAutoNum type="arabicPeriod"/>
            </a:pPr>
            <a:r>
              <a:rPr lang="en-US" sz="2500" dirty="0">
                <a:latin typeface="Atlas Grotesk"/>
              </a:rPr>
              <a:t>Color, Size, Label, …</a:t>
            </a:r>
          </a:p>
          <a:p>
            <a:pPr marL="457200" indent="-457200" fontAlgn="base">
              <a:buFont typeface="+mj-lt"/>
              <a:buAutoNum type="arabicPeriod"/>
            </a:pPr>
            <a:r>
              <a:rPr lang="en-US" sz="2500" dirty="0">
                <a:latin typeface="Atlas Grotesk"/>
              </a:rPr>
              <a:t>Calculated Field</a:t>
            </a:r>
          </a:p>
          <a:p>
            <a:pPr marL="457200" indent="-457200" fontAlgn="base">
              <a:buFont typeface="+mj-lt"/>
              <a:buAutoNum type="arabicPeriod"/>
            </a:pPr>
            <a:r>
              <a:rPr lang="en-US" sz="2500" dirty="0">
                <a:latin typeface="Atlas Grotesk"/>
              </a:rPr>
              <a:t>Trend Line</a:t>
            </a:r>
          </a:p>
          <a:p>
            <a:pPr marL="457200" indent="-457200" fontAlgn="base">
              <a:buFont typeface="+mj-lt"/>
              <a:buAutoNum type="arabicPeriod"/>
            </a:pPr>
            <a:r>
              <a:rPr lang="en-US" sz="2500" dirty="0">
                <a:latin typeface="Atlas Grotesk"/>
              </a:rPr>
              <a:t>A-B Testing</a:t>
            </a:r>
          </a:p>
          <a:p>
            <a:pPr marL="457200" indent="-457200" fontAlgn="base">
              <a:buFont typeface="+mj-lt"/>
              <a:buAutoNum type="arabicPeriod"/>
            </a:pPr>
            <a:r>
              <a:rPr lang="en-US" sz="2500" dirty="0">
                <a:latin typeface="Atlas Grotesk"/>
              </a:rPr>
              <a:t>Heatmaps</a:t>
            </a:r>
          </a:p>
          <a:p>
            <a:pPr marL="457200" indent="-457200" fontAlgn="base">
              <a:buFont typeface="+mj-lt"/>
              <a:buAutoNum type="arabicPeriod"/>
            </a:pPr>
            <a:r>
              <a:rPr lang="en-US" sz="2500" dirty="0">
                <a:latin typeface="Atlas Grotesk"/>
              </a:rPr>
              <a:t>Geographical Illustration</a:t>
            </a:r>
          </a:p>
          <a:p>
            <a:pPr marL="457200" indent="-457200" fontAlgn="base">
              <a:buFont typeface="+mj-lt"/>
              <a:buAutoNum type="arabicPeriod"/>
            </a:pPr>
            <a:r>
              <a:rPr lang="en-US" sz="2500" dirty="0">
                <a:latin typeface="Atlas Grotesk"/>
              </a:rPr>
              <a:t>Dashboards</a:t>
            </a:r>
          </a:p>
          <a:p>
            <a:pPr marL="457200" indent="-457200" fontAlgn="base">
              <a:buFont typeface="+mj-lt"/>
              <a:buAutoNum type="arabicPeriod"/>
            </a:pPr>
            <a:r>
              <a:rPr lang="en-US" sz="2500" dirty="0">
                <a:latin typeface="Atlas Grotesk"/>
              </a:rPr>
              <a:t>Story</a:t>
            </a:r>
          </a:p>
          <a:p>
            <a:pPr marL="457200" indent="-457200" fontAlgn="base">
              <a:buFont typeface="+mj-lt"/>
              <a:buAutoNum type="arabicPeriod"/>
            </a:pPr>
            <a:endParaRPr lang="en-US" sz="2500" dirty="0">
              <a:latin typeface="Atlas Grotesk"/>
            </a:endParaRPr>
          </a:p>
          <a:p>
            <a:pPr marL="457200" indent="-457200" fontAlgn="base">
              <a:buFont typeface="+mj-lt"/>
              <a:buAutoNum type="arabicPeriod"/>
            </a:pPr>
            <a:endParaRPr lang="en-US" sz="2500" dirty="0">
              <a:latin typeface="Atlas Grotesk"/>
            </a:endParaRPr>
          </a:p>
          <a:p>
            <a:pPr fontAlgn="base"/>
            <a:endParaRPr lang="en-US" sz="2500" dirty="0">
              <a:latin typeface="Atlas Grotesk"/>
            </a:endParaRPr>
          </a:p>
          <a:p>
            <a:pPr fontAlgn="base"/>
            <a:endParaRPr lang="en-US" sz="2500" dirty="0">
              <a:latin typeface="Atlas Grotesk"/>
            </a:endParaRPr>
          </a:p>
          <a:p>
            <a:pPr fontAlgn="base"/>
            <a:endParaRPr lang="en-US" dirty="0">
              <a:latin typeface="Atlas Grotesk"/>
            </a:endParaRPr>
          </a:p>
        </p:txBody>
      </p:sp>
    </p:spTree>
    <p:extLst>
      <p:ext uri="{BB962C8B-B14F-4D97-AF65-F5344CB8AC3E}">
        <p14:creationId xmlns:p14="http://schemas.microsoft.com/office/powerpoint/2010/main" val="166403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812D563-11F3-4336-B27D-7514BE209654}"/>
              </a:ext>
            </a:extLst>
          </p:cNvPr>
          <p:cNvPicPr>
            <a:picLocks noChangeAspect="1"/>
          </p:cNvPicPr>
          <p:nvPr/>
        </p:nvPicPr>
        <p:blipFill>
          <a:blip r:embed="rId3">
            <a:lum bright="70000" contrast="-70000"/>
          </a:blip>
          <a:stretch>
            <a:fillRect/>
          </a:stretch>
        </p:blipFill>
        <p:spPr>
          <a:xfrm>
            <a:off x="0" y="0"/>
            <a:ext cx="12192000" cy="6858000"/>
          </a:xfrm>
          <a:prstGeom prst="rect">
            <a:avLst/>
          </a:prstGeom>
        </p:spPr>
      </p:pic>
      <p:sp>
        <p:nvSpPr>
          <p:cNvPr id="2" name="Slide Number Placeholder 1"/>
          <p:cNvSpPr>
            <a:spLocks noGrp="1"/>
          </p:cNvSpPr>
          <p:nvPr>
            <p:ph type="sldNum" sz="quarter" idx="12"/>
          </p:nvPr>
        </p:nvSpPr>
        <p:spPr/>
        <p:txBody>
          <a:bodyPr/>
          <a:lstStyle/>
          <a:p>
            <a:fld id="{D94491C3-884D-44A8-8E34-95C425C8F2C4}" type="slidenum">
              <a:rPr lang="en-MY" smtClean="0"/>
              <a:t>6</a:t>
            </a:fld>
            <a:endParaRPr lang="en-MY"/>
          </a:p>
        </p:txBody>
      </p:sp>
      <p:pic>
        <p:nvPicPr>
          <p:cNvPr id="36" name="Picture 35" descr="Related image">
            <a:extLst>
              <a:ext uri="{FF2B5EF4-FFF2-40B4-BE49-F238E27FC236}">
                <a16:creationId xmlns:a16="http://schemas.microsoft.com/office/drawing/2014/main" id="{10244257-3F8A-437F-999D-0400353EA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0" y="69713"/>
            <a:ext cx="784924" cy="7849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7209957D-467A-4B0E-9620-BCA3D4BC6557}"/>
              </a:ext>
            </a:extLst>
          </p:cNvPr>
          <p:cNvSpPr/>
          <p:nvPr/>
        </p:nvSpPr>
        <p:spPr>
          <a:xfrm>
            <a:off x="0" y="269272"/>
            <a:ext cx="2905885" cy="585366"/>
          </a:xfrm>
          <a:prstGeom prst="round1Rect">
            <a:avLst>
              <a:gd name="adj" fmla="val 5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4">
                    <a:lumMod val="20000"/>
                    <a:lumOff val="80000"/>
                  </a:schemeClr>
                </a:solidFill>
              </a:rPr>
              <a:t>Project Introduction</a:t>
            </a:r>
          </a:p>
        </p:txBody>
      </p:sp>
      <p:sp>
        <p:nvSpPr>
          <p:cNvPr id="15" name="Rectangle 14">
            <a:extLst>
              <a:ext uri="{FF2B5EF4-FFF2-40B4-BE49-F238E27FC236}">
                <a16:creationId xmlns:a16="http://schemas.microsoft.com/office/drawing/2014/main" id="{584D5064-57E5-4817-987B-B23F6529A402}"/>
              </a:ext>
            </a:extLst>
          </p:cNvPr>
          <p:cNvSpPr/>
          <p:nvPr/>
        </p:nvSpPr>
        <p:spPr>
          <a:xfrm>
            <a:off x="302931" y="1431248"/>
            <a:ext cx="11488902" cy="4062651"/>
          </a:xfrm>
          <a:prstGeom prst="rect">
            <a:avLst/>
          </a:prstGeom>
        </p:spPr>
        <p:txBody>
          <a:bodyPr wrap="square">
            <a:spAutoFit/>
          </a:bodyPr>
          <a:lstStyle/>
          <a:p>
            <a:pPr fontAlgn="base"/>
            <a:r>
              <a:rPr lang="en-US" sz="4000" b="1" dirty="0">
                <a:solidFill>
                  <a:srgbClr val="000000"/>
                </a:solidFill>
                <a:latin typeface="Atlas Grotesk"/>
              </a:rPr>
              <a:t>Final Presentation:</a:t>
            </a:r>
          </a:p>
          <a:p>
            <a:pPr fontAlgn="base"/>
            <a:endParaRPr lang="en-US" sz="2500" b="1" dirty="0">
              <a:solidFill>
                <a:srgbClr val="000000"/>
              </a:solidFill>
              <a:latin typeface="Atlas Grotesk"/>
            </a:endParaRPr>
          </a:p>
          <a:p>
            <a:pPr marL="457200" indent="-457200" fontAlgn="base">
              <a:buFont typeface="Arial" panose="020B0604020202020204" pitchFamily="34" charset="0"/>
              <a:buChar char="•"/>
            </a:pPr>
            <a:r>
              <a:rPr lang="en-US" sz="2500" dirty="0">
                <a:latin typeface="Atlas Grotesk"/>
              </a:rPr>
              <a:t>Each team will have 30 minutes to present their findings</a:t>
            </a:r>
          </a:p>
          <a:p>
            <a:pPr marL="457200" indent="-457200" fontAlgn="base">
              <a:buFont typeface="Arial" panose="020B0604020202020204" pitchFamily="34" charset="0"/>
              <a:buChar char="•"/>
            </a:pPr>
            <a:r>
              <a:rPr lang="en-US" sz="2500" dirty="0">
                <a:latin typeface="Atlas Grotesk"/>
              </a:rPr>
              <a:t>Each team should compile all generated graphs into </a:t>
            </a:r>
            <a:r>
              <a:rPr lang="en-US" sz="2500" b="1" dirty="0">
                <a:latin typeface="Atlas Grotesk"/>
              </a:rPr>
              <a:t>dashboards</a:t>
            </a:r>
            <a:r>
              <a:rPr lang="en-US" sz="2500" dirty="0">
                <a:latin typeface="Atlas Grotesk"/>
              </a:rPr>
              <a:t> and build a </a:t>
            </a:r>
            <a:r>
              <a:rPr lang="en-US" sz="2500" b="1" dirty="0">
                <a:latin typeface="Atlas Grotesk"/>
              </a:rPr>
              <a:t>story</a:t>
            </a:r>
            <a:r>
              <a:rPr lang="en-US" sz="2500" dirty="0">
                <a:latin typeface="Atlas Grotesk"/>
              </a:rPr>
              <a:t> to present the findings</a:t>
            </a:r>
          </a:p>
          <a:p>
            <a:pPr fontAlgn="base"/>
            <a:endParaRPr lang="en-US" sz="2500" dirty="0">
              <a:latin typeface="Atlas Grotesk"/>
            </a:endParaRPr>
          </a:p>
          <a:p>
            <a:pPr marL="457200" indent="-457200" fontAlgn="base">
              <a:buFont typeface="+mj-lt"/>
              <a:buAutoNum type="arabicPeriod"/>
            </a:pPr>
            <a:endParaRPr lang="en-US" sz="2500" dirty="0">
              <a:latin typeface="Atlas Grotesk"/>
            </a:endParaRPr>
          </a:p>
          <a:p>
            <a:pPr fontAlgn="base"/>
            <a:endParaRPr lang="en-US" sz="2500" dirty="0">
              <a:latin typeface="Atlas Grotesk"/>
            </a:endParaRPr>
          </a:p>
          <a:p>
            <a:pPr fontAlgn="base"/>
            <a:endParaRPr lang="en-US" sz="2500" dirty="0">
              <a:latin typeface="Atlas Grotesk"/>
            </a:endParaRPr>
          </a:p>
          <a:p>
            <a:pPr fontAlgn="base"/>
            <a:endParaRPr lang="en-US" dirty="0">
              <a:latin typeface="Atlas Grotesk"/>
            </a:endParaRPr>
          </a:p>
        </p:txBody>
      </p:sp>
    </p:spTree>
    <p:extLst>
      <p:ext uri="{BB962C8B-B14F-4D97-AF65-F5344CB8AC3E}">
        <p14:creationId xmlns:p14="http://schemas.microsoft.com/office/powerpoint/2010/main" val="295013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23705</TotalTime>
  <Words>307</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Atlas Grotesk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ADAX 3</dc:creator>
  <cp:lastModifiedBy>User ADAX 2</cp:lastModifiedBy>
  <cp:revision>346</cp:revision>
  <cp:lastPrinted>2017-08-16T03:28:39Z</cp:lastPrinted>
  <dcterms:created xsi:type="dcterms:W3CDTF">2017-08-14T06:43:33Z</dcterms:created>
  <dcterms:modified xsi:type="dcterms:W3CDTF">2018-04-25T15:07:56Z</dcterms:modified>
</cp:coreProperties>
</file>