
<file path=[Content_Types].xml><?xml version="1.0" encoding="utf-8"?>
<Types xmlns="http://schemas.openxmlformats.org/package/2006/content-types">
  <Default Extension="png" ContentType="image/png"/>
  <Default Extension="jpeg" ContentType="image/jpeg"/>
  <Default Extension="jpe"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381" r:id="rId3"/>
    <p:sldId id="369" r:id="rId4"/>
    <p:sldId id="370" r:id="rId5"/>
    <p:sldId id="382" r:id="rId6"/>
    <p:sldId id="383" r:id="rId7"/>
    <p:sldId id="384" r:id="rId8"/>
    <p:sldId id="385" r:id="rId9"/>
    <p:sldId id="295" r:id="rId10"/>
    <p:sldId id="366" r:id="rId11"/>
    <p:sldId id="322" r:id="rId12"/>
    <p:sldId id="323" r:id="rId13"/>
    <p:sldId id="386" r:id="rId14"/>
    <p:sldId id="387" r:id="rId15"/>
    <p:sldId id="347" r:id="rId16"/>
    <p:sldId id="388" r:id="rId17"/>
    <p:sldId id="389" r:id="rId18"/>
    <p:sldId id="390" r:id="rId19"/>
    <p:sldId id="391" r:id="rId20"/>
    <p:sldId id="392" r:id="rId21"/>
    <p:sldId id="393" r:id="rId22"/>
    <p:sldId id="321" r:id="rId23"/>
    <p:sldId id="325" r:id="rId24"/>
    <p:sldId id="327" r:id="rId25"/>
    <p:sldId id="380" r:id="rId26"/>
    <p:sldId id="328" r:id="rId27"/>
    <p:sldId id="329" r:id="rId28"/>
    <p:sldId id="346" r:id="rId29"/>
    <p:sldId id="349" r:id="rId30"/>
    <p:sldId id="316" r:id="rId31"/>
    <p:sldId id="298" r:id="rId32"/>
    <p:sldId id="257" r:id="rId33"/>
    <p:sldId id="299" r:id="rId34"/>
    <p:sldId id="300" r:id="rId35"/>
    <p:sldId id="286" r:id="rId36"/>
    <p:sldId id="301" r:id="rId37"/>
    <p:sldId id="302" r:id="rId38"/>
    <p:sldId id="303" r:id="rId39"/>
    <p:sldId id="294" r:id="rId40"/>
    <p:sldId id="311" r:id="rId41"/>
    <p:sldId id="394" r:id="rId42"/>
    <p:sldId id="395" r:id="rId43"/>
    <p:sldId id="330" r:id="rId44"/>
    <p:sldId id="309" r:id="rId45"/>
    <p:sldId id="355" r:id="rId46"/>
    <p:sldId id="356" r:id="rId47"/>
    <p:sldId id="357" r:id="rId48"/>
    <p:sldId id="358" r:id="rId49"/>
    <p:sldId id="312" r:id="rId50"/>
    <p:sldId id="313" r:id="rId51"/>
    <p:sldId id="341" r:id="rId52"/>
    <p:sldId id="375" r:id="rId53"/>
    <p:sldId id="376" r:id="rId54"/>
    <p:sldId id="377" r:id="rId55"/>
    <p:sldId id="396" r:id="rId56"/>
    <p:sldId id="399" r:id="rId57"/>
    <p:sldId id="314" r:id="rId58"/>
    <p:sldId id="350" r:id="rId59"/>
    <p:sldId id="351" r:id="rId60"/>
    <p:sldId id="352" r:id="rId61"/>
    <p:sldId id="354" r:id="rId62"/>
    <p:sldId id="359" r:id="rId63"/>
    <p:sldId id="332" r:id="rId64"/>
    <p:sldId id="331" r:id="rId65"/>
    <p:sldId id="333" r:id="rId66"/>
    <p:sldId id="334" r:id="rId67"/>
    <p:sldId id="336" r:id="rId68"/>
    <p:sldId id="335" r:id="rId69"/>
    <p:sldId id="337" r:id="rId70"/>
    <p:sldId id="361" r:id="rId71"/>
    <p:sldId id="339" r:id="rId72"/>
    <p:sldId id="362" r:id="rId73"/>
    <p:sldId id="363" r:id="rId74"/>
    <p:sldId id="360" r:id="rId75"/>
    <p:sldId id="364" r:id="rId76"/>
    <p:sldId id="310" r:id="rId77"/>
    <p:sldId id="345" r:id="rId78"/>
    <p:sldId id="372" r:id="rId79"/>
    <p:sldId id="373" r:id="rId80"/>
    <p:sldId id="374" r:id="rId81"/>
    <p:sldId id="379" r:id="rId82"/>
    <p:sldId id="378" r:id="rId83"/>
    <p:sldId id="371" r:id="rId84"/>
  </p:sldIdLst>
  <p:sldSz cx="12192000" cy="6858000"/>
  <p:notesSz cx="9939338" cy="6805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4" d="100"/>
          <a:sy n="114" d="100"/>
        </p:scale>
        <p:origin x="50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7047" cy="341041"/>
          </a:xfrm>
          <a:prstGeom prst="rect">
            <a:avLst/>
          </a:prstGeom>
        </p:spPr>
        <p:txBody>
          <a:bodyPr vert="horz" lIns="91111" tIns="45555" rIns="91111" bIns="45555" rtlCol="0"/>
          <a:lstStyle>
            <a:lvl1pPr algn="l">
              <a:defRPr sz="1200"/>
            </a:lvl1pPr>
          </a:lstStyle>
          <a:p>
            <a:endParaRPr lang="en-MY"/>
          </a:p>
        </p:txBody>
      </p:sp>
      <p:sp>
        <p:nvSpPr>
          <p:cNvPr id="3" name="Date Placeholder 2"/>
          <p:cNvSpPr>
            <a:spLocks noGrp="1"/>
          </p:cNvSpPr>
          <p:nvPr>
            <p:ph type="dt" sz="quarter" idx="1"/>
          </p:nvPr>
        </p:nvSpPr>
        <p:spPr>
          <a:xfrm>
            <a:off x="5629992" y="1"/>
            <a:ext cx="4307047" cy="341041"/>
          </a:xfrm>
          <a:prstGeom prst="rect">
            <a:avLst/>
          </a:prstGeom>
        </p:spPr>
        <p:txBody>
          <a:bodyPr vert="horz" lIns="91111" tIns="45555" rIns="91111" bIns="45555" rtlCol="0"/>
          <a:lstStyle>
            <a:lvl1pPr algn="r">
              <a:defRPr sz="1200"/>
            </a:lvl1pPr>
          </a:lstStyle>
          <a:p>
            <a:fld id="{4BF99175-2DA5-417C-8C52-623F6E5239C2}" type="datetimeFigureOut">
              <a:rPr lang="en-MY" smtClean="0"/>
              <a:t>22/04/2018</a:t>
            </a:fld>
            <a:endParaRPr lang="en-MY"/>
          </a:p>
        </p:txBody>
      </p:sp>
      <p:sp>
        <p:nvSpPr>
          <p:cNvPr id="4" name="Footer Placeholder 3"/>
          <p:cNvSpPr>
            <a:spLocks noGrp="1"/>
          </p:cNvSpPr>
          <p:nvPr>
            <p:ph type="ftr" sz="quarter" idx="2"/>
          </p:nvPr>
        </p:nvSpPr>
        <p:spPr>
          <a:xfrm>
            <a:off x="0" y="6464572"/>
            <a:ext cx="4307047" cy="341041"/>
          </a:xfrm>
          <a:prstGeom prst="rect">
            <a:avLst/>
          </a:prstGeom>
        </p:spPr>
        <p:txBody>
          <a:bodyPr vert="horz" lIns="91111" tIns="45555" rIns="91111" bIns="45555" rtlCol="0" anchor="b"/>
          <a:lstStyle>
            <a:lvl1pPr algn="l">
              <a:defRPr sz="1200"/>
            </a:lvl1pPr>
          </a:lstStyle>
          <a:p>
            <a:endParaRPr lang="en-MY"/>
          </a:p>
        </p:txBody>
      </p:sp>
      <p:sp>
        <p:nvSpPr>
          <p:cNvPr id="5" name="Slide Number Placeholder 4"/>
          <p:cNvSpPr>
            <a:spLocks noGrp="1"/>
          </p:cNvSpPr>
          <p:nvPr>
            <p:ph type="sldNum" sz="quarter" idx="3"/>
          </p:nvPr>
        </p:nvSpPr>
        <p:spPr>
          <a:xfrm>
            <a:off x="5629992" y="6464572"/>
            <a:ext cx="4307047" cy="341041"/>
          </a:xfrm>
          <a:prstGeom prst="rect">
            <a:avLst/>
          </a:prstGeom>
        </p:spPr>
        <p:txBody>
          <a:bodyPr vert="horz" lIns="91111" tIns="45555" rIns="91111" bIns="45555" rtlCol="0" anchor="b"/>
          <a:lstStyle>
            <a:lvl1pPr algn="r">
              <a:defRPr sz="1200"/>
            </a:lvl1pPr>
          </a:lstStyle>
          <a:p>
            <a:fld id="{8C8A19B1-492B-4935-8FD8-68EEC6275136}" type="slidenum">
              <a:rPr lang="en-MY" smtClean="0"/>
              <a:t>‹#›</a:t>
            </a:fld>
            <a:endParaRPr lang="en-MY"/>
          </a:p>
        </p:txBody>
      </p:sp>
    </p:spTree>
    <p:extLst>
      <p:ext uri="{BB962C8B-B14F-4D97-AF65-F5344CB8AC3E}">
        <p14:creationId xmlns:p14="http://schemas.microsoft.com/office/powerpoint/2010/main" val="2160270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7047" cy="341463"/>
          </a:xfrm>
          <a:prstGeom prst="rect">
            <a:avLst/>
          </a:prstGeom>
        </p:spPr>
        <p:txBody>
          <a:bodyPr vert="horz" lIns="91111" tIns="45555" rIns="91111" bIns="45555" rtlCol="0"/>
          <a:lstStyle>
            <a:lvl1pPr algn="l">
              <a:defRPr sz="1200"/>
            </a:lvl1pPr>
          </a:lstStyle>
          <a:p>
            <a:endParaRPr lang="en-GB" dirty="0"/>
          </a:p>
        </p:txBody>
      </p:sp>
      <p:sp>
        <p:nvSpPr>
          <p:cNvPr id="3" name="Date Placeholder 2"/>
          <p:cNvSpPr>
            <a:spLocks noGrp="1"/>
          </p:cNvSpPr>
          <p:nvPr>
            <p:ph type="dt" idx="1"/>
          </p:nvPr>
        </p:nvSpPr>
        <p:spPr>
          <a:xfrm>
            <a:off x="5629992" y="0"/>
            <a:ext cx="4307047" cy="341463"/>
          </a:xfrm>
          <a:prstGeom prst="rect">
            <a:avLst/>
          </a:prstGeom>
        </p:spPr>
        <p:txBody>
          <a:bodyPr vert="horz" lIns="91111" tIns="45555" rIns="91111" bIns="45555" rtlCol="0"/>
          <a:lstStyle>
            <a:lvl1pPr algn="r">
              <a:defRPr sz="1200"/>
            </a:lvl1pPr>
          </a:lstStyle>
          <a:p>
            <a:fld id="{BC160C57-F4F4-4689-9F28-61C16A7C2FC9}" type="datetimeFigureOut">
              <a:rPr lang="en-GB" smtClean="0"/>
              <a:t>22/04/2018</a:t>
            </a:fld>
            <a:endParaRPr lang="en-GB" dirty="0"/>
          </a:p>
        </p:txBody>
      </p:sp>
      <p:sp>
        <p:nvSpPr>
          <p:cNvPr id="4" name="Slide Image Placeholder 3"/>
          <p:cNvSpPr>
            <a:spLocks noGrp="1" noRot="1" noChangeAspect="1"/>
          </p:cNvSpPr>
          <p:nvPr>
            <p:ph type="sldImg" idx="2"/>
          </p:nvPr>
        </p:nvSpPr>
        <p:spPr>
          <a:xfrm>
            <a:off x="2925763" y="849313"/>
            <a:ext cx="4087812" cy="2298700"/>
          </a:xfrm>
          <a:prstGeom prst="rect">
            <a:avLst/>
          </a:prstGeom>
          <a:noFill/>
          <a:ln w="12700">
            <a:solidFill>
              <a:prstClr val="black"/>
            </a:solidFill>
          </a:ln>
        </p:spPr>
        <p:txBody>
          <a:bodyPr vert="horz" lIns="91111" tIns="45555" rIns="91111" bIns="45555" rtlCol="0" anchor="ctr"/>
          <a:lstStyle/>
          <a:p>
            <a:endParaRPr lang="en-GB" dirty="0"/>
          </a:p>
        </p:txBody>
      </p:sp>
      <p:sp>
        <p:nvSpPr>
          <p:cNvPr id="5" name="Notes Placeholder 4"/>
          <p:cNvSpPr>
            <a:spLocks noGrp="1"/>
          </p:cNvSpPr>
          <p:nvPr>
            <p:ph type="body" sz="quarter" idx="3"/>
          </p:nvPr>
        </p:nvSpPr>
        <p:spPr>
          <a:xfrm>
            <a:off x="993935" y="3275201"/>
            <a:ext cx="7951470" cy="2679711"/>
          </a:xfrm>
          <a:prstGeom prst="rect">
            <a:avLst/>
          </a:prstGeom>
        </p:spPr>
        <p:txBody>
          <a:bodyPr vert="horz" lIns="91111" tIns="45555" rIns="91111" bIns="4555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464151"/>
            <a:ext cx="4307047" cy="341462"/>
          </a:xfrm>
          <a:prstGeom prst="rect">
            <a:avLst/>
          </a:prstGeom>
        </p:spPr>
        <p:txBody>
          <a:bodyPr vert="horz" lIns="91111" tIns="45555" rIns="91111" bIns="45555" rtlCol="0" anchor="b"/>
          <a:lstStyle>
            <a:lvl1pPr algn="l">
              <a:defRPr sz="1200"/>
            </a:lvl1pPr>
          </a:lstStyle>
          <a:p>
            <a:endParaRPr lang="en-GB" dirty="0"/>
          </a:p>
        </p:txBody>
      </p:sp>
      <p:sp>
        <p:nvSpPr>
          <p:cNvPr id="7" name="Slide Number Placeholder 6"/>
          <p:cNvSpPr>
            <a:spLocks noGrp="1"/>
          </p:cNvSpPr>
          <p:nvPr>
            <p:ph type="sldNum" sz="quarter" idx="5"/>
          </p:nvPr>
        </p:nvSpPr>
        <p:spPr>
          <a:xfrm>
            <a:off x="5629992" y="6464151"/>
            <a:ext cx="4307047" cy="341462"/>
          </a:xfrm>
          <a:prstGeom prst="rect">
            <a:avLst/>
          </a:prstGeom>
        </p:spPr>
        <p:txBody>
          <a:bodyPr vert="horz" lIns="91111" tIns="45555" rIns="91111" bIns="45555" rtlCol="0" anchor="b"/>
          <a:lstStyle>
            <a:lvl1pPr algn="r">
              <a:defRPr sz="1200"/>
            </a:lvl1pPr>
          </a:lstStyle>
          <a:p>
            <a:fld id="{24BE2D8A-94D6-46AA-A26B-AF7393470DF0}" type="slidenum">
              <a:rPr lang="en-GB" smtClean="0"/>
              <a:t>‹#›</a:t>
            </a:fld>
            <a:endParaRPr lang="en-GB" dirty="0"/>
          </a:p>
        </p:txBody>
      </p:sp>
    </p:spTree>
    <p:extLst>
      <p:ext uri="{BB962C8B-B14F-4D97-AF65-F5344CB8AC3E}">
        <p14:creationId xmlns:p14="http://schemas.microsoft.com/office/powerpoint/2010/main" val="323376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A002643-228A-40B3-AFA8-50AA58A75027}" type="datetime1">
              <a:rPr lang="en-GB" smtClean="0"/>
              <a:t>22/04/2018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2129245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B07069-A5F1-434A-82DA-0B9B522FF34D}" type="datetime1">
              <a:rPr lang="en-GB" smtClean="0"/>
              <a:t>22/04/2018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50635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7B1459F-B052-402A-9BF0-FC5204CF40C7}" type="datetime1">
              <a:rPr lang="en-GB" smtClean="0"/>
              <a:t>22/04/2018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352290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3AE517-2FCE-47BE-B489-EA7DF3B308E4}" type="datetime1">
              <a:rPr lang="en-GB" smtClean="0"/>
              <a:t>22/04/2018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368057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42D4E-64D7-4FA0-A8AA-821DBF60ED35}" type="datetime1">
              <a:rPr lang="en-GB" smtClean="0"/>
              <a:t>22/04/2018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156396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38942DE-99A4-4E21-9B4E-358655A0395B}" type="datetime1">
              <a:rPr lang="en-GB" smtClean="0"/>
              <a:t>22/04/2018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2862038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046A22A-59E0-40AF-B394-ECFDE8047AED}" type="datetime1">
              <a:rPr lang="en-GB" smtClean="0"/>
              <a:t>22/04/2018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19214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1936DBB-B434-4A41-BDE2-9A0754152EB6}" type="datetime1">
              <a:rPr lang="en-GB" smtClean="0"/>
              <a:t>22/04/2018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50407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13D91-6696-4EF9-A90F-EAE27D0342EB}" type="datetime1">
              <a:rPr lang="en-GB" smtClean="0"/>
              <a:t>22/04/2018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1039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DB186C-EDBD-47F2-B3C9-444CCF89E6FA}" type="datetime1">
              <a:rPr lang="en-GB" smtClean="0"/>
              <a:t>22/04/2018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20664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5F319-B654-4607-90D3-C711543211A9}" type="datetime1">
              <a:rPr lang="en-GB" smtClean="0"/>
              <a:t>22/04/2018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50544B7-9CFF-4FB2-9828-6B1DBECF0CCC}" type="slidenum">
              <a:rPr lang="en-GB" smtClean="0"/>
              <a:t>‹#›</a:t>
            </a:fld>
            <a:endParaRPr lang="en-GB" dirty="0"/>
          </a:p>
        </p:txBody>
      </p:sp>
    </p:spTree>
    <p:extLst>
      <p:ext uri="{BB962C8B-B14F-4D97-AF65-F5344CB8AC3E}">
        <p14:creationId xmlns:p14="http://schemas.microsoft.com/office/powerpoint/2010/main" val="1715240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F5447-2763-475A-AEB0-212E33CFEFC0}" type="datetime1">
              <a:rPr lang="en-GB" smtClean="0"/>
              <a:t>22/04/2018</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1</a:t>
            </a:r>
          </a:p>
        </p:txBody>
      </p:sp>
    </p:spTree>
    <p:extLst>
      <p:ext uri="{BB962C8B-B14F-4D97-AF65-F5344CB8AC3E}">
        <p14:creationId xmlns:p14="http://schemas.microsoft.com/office/powerpoint/2010/main" val="1744715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a:t>
            </a:r>
            <a:br>
              <a:rPr lang="en-US" dirty="0"/>
            </a:br>
            <a:r>
              <a:rPr lang="en-US" dirty="0"/>
              <a:t>Bayesian Statistics</a:t>
            </a:r>
            <a:endParaRPr lang="en-GB" dirty="0"/>
          </a:p>
        </p:txBody>
      </p:sp>
      <p:sp>
        <p:nvSpPr>
          <p:cNvPr id="3" name="Subtitle 2"/>
          <p:cNvSpPr>
            <a:spLocks noGrp="1"/>
          </p:cNvSpPr>
          <p:nvPr>
            <p:ph type="subTitle" idx="1"/>
          </p:nvPr>
        </p:nvSpPr>
        <p:spPr>
          <a:xfrm>
            <a:off x="1524000" y="4005449"/>
            <a:ext cx="9144000" cy="1655762"/>
          </a:xfrm>
        </p:spPr>
        <p:txBody>
          <a:bodyPr>
            <a:noAutofit/>
          </a:bodyPr>
          <a:lstStyle/>
          <a:p>
            <a:r>
              <a:rPr lang="en-GB" sz="4800" dirty="0"/>
              <a:t>Foo Lee </a:t>
            </a:r>
            <a:r>
              <a:rPr lang="en-GB" sz="4800" dirty="0" err="1"/>
              <a:t>Kien</a:t>
            </a:r>
            <a:r>
              <a:rPr lang="en-GB" sz="4800" dirty="0"/>
              <a:t> (PhD) </a:t>
            </a:r>
          </a:p>
          <a:p>
            <a:r>
              <a:rPr lang="it-IT" sz="4800" dirty="0"/>
              <a:t>	</a:t>
            </a:r>
          </a:p>
          <a:p>
            <a:endParaRPr lang="en-GB" sz="4800" dirty="0"/>
          </a:p>
        </p:txBody>
      </p:sp>
      <p:sp>
        <p:nvSpPr>
          <p:cNvPr id="5" name="Slide Number Placeholder 4"/>
          <p:cNvSpPr>
            <a:spLocks noGrp="1"/>
          </p:cNvSpPr>
          <p:nvPr>
            <p:ph type="sldNum" sz="quarter" idx="12"/>
          </p:nvPr>
        </p:nvSpPr>
        <p:spPr/>
        <p:txBody>
          <a:bodyPr/>
          <a:lstStyle/>
          <a:p>
            <a:fld id="{750544B7-9CFF-4FB2-9828-6B1DBECF0CCC}" type="slidenum">
              <a:rPr lang="en-GB" smtClean="0"/>
              <a:t>1</a:t>
            </a:fld>
            <a:endParaRPr lang="en-GB" dirty="0"/>
          </a:p>
        </p:txBody>
      </p:sp>
    </p:spTree>
    <p:extLst>
      <p:ext uri="{BB962C8B-B14F-4D97-AF65-F5344CB8AC3E}">
        <p14:creationId xmlns:p14="http://schemas.microsoft.com/office/powerpoint/2010/main" val="85952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Frequentist Approach</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10</a:t>
            </a:fld>
            <a:endParaRPr lang="en-GB" dirty="0"/>
          </a:p>
        </p:txBody>
      </p:sp>
    </p:spTree>
    <p:extLst>
      <p:ext uri="{BB962C8B-B14F-4D97-AF65-F5344CB8AC3E}">
        <p14:creationId xmlns:p14="http://schemas.microsoft.com/office/powerpoint/2010/main" val="5740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Frequentist Approach</a:t>
            </a:r>
            <a:endParaRPr lang="en-GB" dirty="0"/>
          </a:p>
        </p:txBody>
      </p:sp>
      <p:sp>
        <p:nvSpPr>
          <p:cNvPr id="3" name="Content Placeholder 2"/>
          <p:cNvSpPr>
            <a:spLocks noGrp="1"/>
          </p:cNvSpPr>
          <p:nvPr>
            <p:ph idx="1"/>
          </p:nvPr>
        </p:nvSpPr>
        <p:spPr/>
        <p:txBody>
          <a:bodyPr/>
          <a:lstStyle/>
          <a:p>
            <a:pPr marL="457200" indent="-457200"/>
            <a:r>
              <a:rPr lang="en-US" dirty="0"/>
              <a:t>Assumed a hypothetical infinite sequence of events.</a:t>
            </a:r>
          </a:p>
          <a:p>
            <a:pPr marL="457200" indent="-457200"/>
            <a:r>
              <a:rPr lang="en-US" dirty="0"/>
              <a:t>Look at the relevant frequency.</a:t>
            </a:r>
          </a:p>
          <a:p>
            <a:pPr marL="457200" indent="-457200"/>
            <a:r>
              <a:rPr lang="en-US" sz="2800" dirty="0">
                <a:solidFill>
                  <a:srgbClr val="080E14"/>
                </a:solidFill>
              </a:rPr>
              <a:t>Example: </a:t>
            </a:r>
          </a:p>
          <a:p>
            <a:pPr marL="0" indent="0">
              <a:buNone/>
            </a:pPr>
            <a:r>
              <a:rPr lang="en-US" dirty="0">
                <a:solidFill>
                  <a:srgbClr val="080E14"/>
                </a:solidFill>
              </a:rPr>
              <a:t>	</a:t>
            </a:r>
            <a:r>
              <a:rPr lang="en-US" i="1" dirty="0"/>
              <a:t>P</a:t>
            </a:r>
            <a:r>
              <a:rPr lang="en-US" dirty="0"/>
              <a:t>(getting a head when toss a fair coin)</a:t>
            </a:r>
            <a:endParaRPr lang="en-US" sz="2800" dirty="0">
              <a:solidFill>
                <a:srgbClr val="080E14"/>
              </a:solidFill>
            </a:endParaRPr>
          </a:p>
        </p:txBody>
      </p:sp>
      <p:sp>
        <p:nvSpPr>
          <p:cNvPr id="5" name="Slide Number Placeholder 4"/>
          <p:cNvSpPr>
            <a:spLocks noGrp="1"/>
          </p:cNvSpPr>
          <p:nvPr>
            <p:ph type="sldNum" sz="quarter" idx="12"/>
          </p:nvPr>
        </p:nvSpPr>
        <p:spPr/>
        <p:txBody>
          <a:bodyPr/>
          <a:lstStyle/>
          <a:p>
            <a:fld id="{750544B7-9CFF-4FB2-9828-6B1DBECF0CCC}" type="slidenum">
              <a:rPr lang="en-GB" smtClean="0"/>
              <a:t>11</a:t>
            </a:fld>
            <a:endParaRPr lang="en-GB"/>
          </a:p>
        </p:txBody>
      </p:sp>
    </p:spTree>
    <p:extLst>
      <p:ext uri="{BB962C8B-B14F-4D97-AF65-F5344CB8AC3E}">
        <p14:creationId xmlns:p14="http://schemas.microsoft.com/office/powerpoint/2010/main" val="2718001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a:t>
            </a:r>
            <a:endParaRPr lang="en-GB" dirty="0"/>
          </a:p>
        </p:txBody>
      </p:sp>
      <p:sp>
        <p:nvSpPr>
          <p:cNvPr id="3" name="Content Placeholder 2"/>
          <p:cNvSpPr>
            <a:spLocks noGrp="1"/>
          </p:cNvSpPr>
          <p:nvPr>
            <p:ph idx="1"/>
          </p:nvPr>
        </p:nvSpPr>
        <p:spPr/>
        <p:txBody>
          <a:bodyPr/>
          <a:lstStyle/>
          <a:p>
            <a:pPr marL="0" lvl="1" indent="0">
              <a:buNone/>
            </a:pPr>
            <a:r>
              <a:rPr lang="en-US" sz="2800" i="1" dirty="0"/>
              <a:t>P</a:t>
            </a:r>
            <a:r>
              <a:rPr lang="en-US" sz="2800" dirty="0"/>
              <a:t>(getting a head when toss a fair coin)</a:t>
            </a:r>
          </a:p>
          <a:p>
            <a:pPr marL="457200" lvl="1" indent="0">
              <a:buNone/>
            </a:pPr>
            <a:endParaRPr lang="en-US" dirty="0"/>
          </a:p>
        </p:txBody>
      </p:sp>
      <p:sp>
        <p:nvSpPr>
          <p:cNvPr id="5" name="Slide Number Placeholder 4"/>
          <p:cNvSpPr>
            <a:spLocks noGrp="1"/>
          </p:cNvSpPr>
          <p:nvPr>
            <p:ph type="sldNum" sz="quarter" idx="12"/>
          </p:nvPr>
        </p:nvSpPr>
        <p:spPr/>
        <p:txBody>
          <a:bodyPr/>
          <a:lstStyle/>
          <a:p>
            <a:fld id="{750544B7-9CFF-4FB2-9828-6B1DBECF0CCC}" type="slidenum">
              <a:rPr lang="en-GB" smtClean="0"/>
              <a:t>12</a:t>
            </a:fld>
            <a:endParaRPr lang="en-GB"/>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5144" y="2541604"/>
            <a:ext cx="4256632" cy="3559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561207874"/>
              </p:ext>
            </p:extLst>
          </p:nvPr>
        </p:nvGraphicFramePr>
        <p:xfrm>
          <a:off x="1830559" y="2736949"/>
          <a:ext cx="3772226" cy="2961640"/>
        </p:xfrm>
        <a:graphic>
          <a:graphicData uri="http://schemas.openxmlformats.org/drawingml/2006/table">
            <a:tbl>
              <a:tblPr firstRow="1" bandRow="1">
                <a:tableStyleId>{5C22544A-7EE6-4342-B048-85BDC9FD1C3A}</a:tableStyleId>
              </a:tblPr>
              <a:tblGrid>
                <a:gridCol w="1886113">
                  <a:extLst>
                    <a:ext uri="{9D8B030D-6E8A-4147-A177-3AD203B41FA5}">
                      <a16:colId xmlns:a16="http://schemas.microsoft.com/office/drawing/2014/main" val="20000"/>
                    </a:ext>
                  </a:extLst>
                </a:gridCol>
                <a:gridCol w="1886113">
                  <a:extLst>
                    <a:ext uri="{9D8B030D-6E8A-4147-A177-3AD203B41FA5}">
                      <a16:colId xmlns:a16="http://schemas.microsoft.com/office/drawing/2014/main" val="20001"/>
                    </a:ext>
                  </a:extLst>
                </a:gridCol>
              </a:tblGrid>
              <a:tr h="347786">
                <a:tc>
                  <a:txBody>
                    <a:bodyPr/>
                    <a:lstStyle/>
                    <a:p>
                      <a:pPr algn="ctr"/>
                      <a:r>
                        <a:rPr lang="en-US" dirty="0">
                          <a:solidFill>
                            <a:schemeClr val="tx1"/>
                          </a:solidFill>
                        </a:rPr>
                        <a:t>No of tosses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No of heads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10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100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500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249</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1000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dirty="0">
                          <a:solidFill>
                            <a:schemeClr val="tx1"/>
                          </a:solidFill>
                        </a:rPr>
                        <a:t>5000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2521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dirty="0">
                          <a:solidFill>
                            <a:schemeClr val="tx1"/>
                          </a:solidFill>
                        </a:rPr>
                        <a:t>10000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5067</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dirty="0">
                          <a:solidFill>
                            <a:schemeClr val="tx1"/>
                          </a:solidFill>
                        </a:rPr>
                        <a:t>50000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25101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8" name="Straight Arrow Connector 7">
            <a:extLst>
              <a:ext uri="{FF2B5EF4-FFF2-40B4-BE49-F238E27FC236}">
                <a16:creationId xmlns:a16="http://schemas.microsoft.com/office/drawing/2014/main" id="{9F4DA387-9EFA-2B4C-908A-1C71F07CC186}"/>
              </a:ext>
            </a:extLst>
          </p:cNvPr>
          <p:cNvCxnSpPr/>
          <p:nvPr/>
        </p:nvCxnSpPr>
        <p:spPr>
          <a:xfrm>
            <a:off x="5823857" y="2841171"/>
            <a:ext cx="0" cy="28574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C338FEB-205D-5C45-B5EC-AD1F2DFADEAD}"/>
              </a:ext>
            </a:extLst>
          </p:cNvPr>
          <p:cNvSpPr txBox="1"/>
          <p:nvPr/>
        </p:nvSpPr>
        <p:spPr>
          <a:xfrm>
            <a:off x="4898571" y="6008914"/>
            <a:ext cx="1639680" cy="369332"/>
          </a:xfrm>
          <a:prstGeom prst="rect">
            <a:avLst/>
          </a:prstGeom>
          <a:noFill/>
        </p:spPr>
        <p:txBody>
          <a:bodyPr wrap="none" rtlCol="0">
            <a:spAutoFit/>
          </a:bodyPr>
          <a:lstStyle/>
          <a:p>
            <a:r>
              <a:rPr lang="en-GB" dirty="0"/>
              <a:t>Approaches 0.5</a:t>
            </a:r>
          </a:p>
        </p:txBody>
      </p:sp>
    </p:spTree>
    <p:extLst>
      <p:ext uri="{BB962C8B-B14F-4D97-AF65-F5344CB8AC3E}">
        <p14:creationId xmlns:p14="http://schemas.microsoft.com/office/powerpoint/2010/main" val="17059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a:t>
            </a:r>
            <a:endParaRPr lang="en-GB" dirty="0"/>
          </a:p>
        </p:txBody>
      </p:sp>
      <p:sp>
        <p:nvSpPr>
          <p:cNvPr id="3" name="Content Placeholder 2"/>
          <p:cNvSpPr>
            <a:spLocks noGrp="1"/>
          </p:cNvSpPr>
          <p:nvPr>
            <p:ph idx="1"/>
          </p:nvPr>
        </p:nvSpPr>
        <p:spPr/>
        <p:txBody>
          <a:bodyPr/>
          <a:lstStyle/>
          <a:p>
            <a:pPr marL="0" lvl="1" indent="0">
              <a:buNone/>
            </a:pPr>
            <a:r>
              <a:rPr lang="en-US" sz="2800" i="1" dirty="0"/>
              <a:t>P</a:t>
            </a:r>
            <a:r>
              <a:rPr lang="en-US" sz="2800" dirty="0"/>
              <a:t>(getting a head when toss a fair coin)</a:t>
            </a:r>
          </a:p>
          <a:p>
            <a:pPr marL="457200" lvl="1" indent="0">
              <a:buNone/>
            </a:pPr>
            <a:endParaRPr lang="en-US" dirty="0"/>
          </a:p>
        </p:txBody>
      </p:sp>
      <p:sp>
        <p:nvSpPr>
          <p:cNvPr id="5" name="Slide Number Placeholder 4"/>
          <p:cNvSpPr>
            <a:spLocks noGrp="1"/>
          </p:cNvSpPr>
          <p:nvPr>
            <p:ph type="sldNum" sz="quarter" idx="12"/>
          </p:nvPr>
        </p:nvSpPr>
        <p:spPr/>
        <p:txBody>
          <a:bodyPr/>
          <a:lstStyle/>
          <a:p>
            <a:fld id="{750544B7-9CFF-4FB2-9828-6B1DBECF0CCC}" type="slidenum">
              <a:rPr lang="en-GB" smtClean="0"/>
              <a:t>13</a:t>
            </a:fld>
            <a:endParaRPr lang="en-GB"/>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5144" y="2541604"/>
            <a:ext cx="4256632" cy="3559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nvPr>
        </p:nvGraphicFramePr>
        <p:xfrm>
          <a:off x="1830559" y="2736949"/>
          <a:ext cx="3772226" cy="2961640"/>
        </p:xfrm>
        <a:graphic>
          <a:graphicData uri="http://schemas.openxmlformats.org/drawingml/2006/table">
            <a:tbl>
              <a:tblPr firstRow="1" bandRow="1">
                <a:tableStyleId>{5C22544A-7EE6-4342-B048-85BDC9FD1C3A}</a:tableStyleId>
              </a:tblPr>
              <a:tblGrid>
                <a:gridCol w="1886113">
                  <a:extLst>
                    <a:ext uri="{9D8B030D-6E8A-4147-A177-3AD203B41FA5}">
                      <a16:colId xmlns:a16="http://schemas.microsoft.com/office/drawing/2014/main" val="20000"/>
                    </a:ext>
                  </a:extLst>
                </a:gridCol>
                <a:gridCol w="1886113">
                  <a:extLst>
                    <a:ext uri="{9D8B030D-6E8A-4147-A177-3AD203B41FA5}">
                      <a16:colId xmlns:a16="http://schemas.microsoft.com/office/drawing/2014/main" val="20001"/>
                    </a:ext>
                  </a:extLst>
                </a:gridCol>
              </a:tblGrid>
              <a:tr h="347786">
                <a:tc>
                  <a:txBody>
                    <a:bodyPr/>
                    <a:lstStyle/>
                    <a:p>
                      <a:pPr algn="ctr"/>
                      <a:r>
                        <a:rPr lang="en-US" dirty="0">
                          <a:solidFill>
                            <a:schemeClr val="tx1"/>
                          </a:solidFill>
                        </a:rPr>
                        <a:t>No of tosses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No of heads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10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100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500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249</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1000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dirty="0">
                          <a:solidFill>
                            <a:schemeClr val="tx1"/>
                          </a:solidFill>
                        </a:rPr>
                        <a:t>5000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2521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dirty="0">
                          <a:solidFill>
                            <a:schemeClr val="tx1"/>
                          </a:solidFill>
                        </a:rPr>
                        <a:t>10000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5067</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dirty="0">
                          <a:solidFill>
                            <a:schemeClr val="tx1"/>
                          </a:solidFill>
                        </a:rPr>
                        <a:t>50000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25101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7" name="Oval 6">
            <a:extLst>
              <a:ext uri="{FF2B5EF4-FFF2-40B4-BE49-F238E27FC236}">
                <a16:creationId xmlns:a16="http://schemas.microsoft.com/office/drawing/2014/main" id="{A0C9AEC1-65CC-E440-BCAB-2ACC23BB7175}"/>
              </a:ext>
            </a:extLst>
          </p:cNvPr>
          <p:cNvSpPr/>
          <p:nvPr/>
        </p:nvSpPr>
        <p:spPr>
          <a:xfrm>
            <a:off x="3604051" y="2816044"/>
            <a:ext cx="5497286" cy="2215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What is the apparent problem here?</a:t>
            </a:r>
          </a:p>
        </p:txBody>
      </p:sp>
    </p:spTree>
    <p:extLst>
      <p:ext uri="{BB962C8B-B14F-4D97-AF65-F5344CB8AC3E}">
        <p14:creationId xmlns:p14="http://schemas.microsoft.com/office/powerpoint/2010/main" val="375126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a:t>
            </a:r>
            <a:endParaRPr lang="en-GB" dirty="0"/>
          </a:p>
        </p:txBody>
      </p:sp>
      <p:sp>
        <p:nvSpPr>
          <p:cNvPr id="3" name="Content Placeholder 2"/>
          <p:cNvSpPr>
            <a:spLocks noGrp="1"/>
          </p:cNvSpPr>
          <p:nvPr>
            <p:ph idx="1"/>
          </p:nvPr>
        </p:nvSpPr>
        <p:spPr/>
        <p:txBody>
          <a:bodyPr/>
          <a:lstStyle/>
          <a:p>
            <a:pPr marL="0" lvl="1" indent="0">
              <a:buNone/>
            </a:pPr>
            <a:r>
              <a:rPr lang="en-US" sz="2800" i="1" dirty="0"/>
              <a:t>P</a:t>
            </a:r>
            <a:r>
              <a:rPr lang="en-US" sz="2800" dirty="0"/>
              <a:t>(getting a head when toss a fair coin)</a:t>
            </a:r>
          </a:p>
          <a:p>
            <a:pPr marL="457200" lvl="1" indent="0">
              <a:buNone/>
            </a:pPr>
            <a:endParaRPr lang="en-US" dirty="0"/>
          </a:p>
        </p:txBody>
      </p:sp>
      <p:sp>
        <p:nvSpPr>
          <p:cNvPr id="5" name="Slide Number Placeholder 4"/>
          <p:cNvSpPr>
            <a:spLocks noGrp="1"/>
          </p:cNvSpPr>
          <p:nvPr>
            <p:ph type="sldNum" sz="quarter" idx="12"/>
          </p:nvPr>
        </p:nvSpPr>
        <p:spPr/>
        <p:txBody>
          <a:bodyPr/>
          <a:lstStyle/>
          <a:p>
            <a:fld id="{750544B7-9CFF-4FB2-9828-6B1DBECF0CCC}" type="slidenum">
              <a:rPr lang="en-GB" smtClean="0"/>
              <a:t>14</a:t>
            </a:fld>
            <a:endParaRPr lang="en-GB"/>
          </a:p>
        </p:txBody>
      </p:sp>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5144" y="2541604"/>
            <a:ext cx="4256632" cy="3559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nvPr>
        </p:nvGraphicFramePr>
        <p:xfrm>
          <a:off x="1830559" y="2736949"/>
          <a:ext cx="3772226" cy="2961640"/>
        </p:xfrm>
        <a:graphic>
          <a:graphicData uri="http://schemas.openxmlformats.org/drawingml/2006/table">
            <a:tbl>
              <a:tblPr firstRow="1" bandRow="1">
                <a:tableStyleId>{5C22544A-7EE6-4342-B048-85BDC9FD1C3A}</a:tableStyleId>
              </a:tblPr>
              <a:tblGrid>
                <a:gridCol w="1886113">
                  <a:extLst>
                    <a:ext uri="{9D8B030D-6E8A-4147-A177-3AD203B41FA5}">
                      <a16:colId xmlns:a16="http://schemas.microsoft.com/office/drawing/2014/main" val="20000"/>
                    </a:ext>
                  </a:extLst>
                </a:gridCol>
                <a:gridCol w="1886113">
                  <a:extLst>
                    <a:ext uri="{9D8B030D-6E8A-4147-A177-3AD203B41FA5}">
                      <a16:colId xmlns:a16="http://schemas.microsoft.com/office/drawing/2014/main" val="20001"/>
                    </a:ext>
                  </a:extLst>
                </a:gridCol>
              </a:tblGrid>
              <a:tr h="347786">
                <a:tc>
                  <a:txBody>
                    <a:bodyPr/>
                    <a:lstStyle/>
                    <a:p>
                      <a:pPr algn="ctr"/>
                      <a:r>
                        <a:rPr lang="en-US" dirty="0">
                          <a:solidFill>
                            <a:schemeClr val="tx1"/>
                          </a:solidFill>
                        </a:rPr>
                        <a:t>No of tosses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No of heads</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10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tx1"/>
                          </a:solidFill>
                        </a:rPr>
                        <a:t>100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dirty="0">
                          <a:solidFill>
                            <a:schemeClr val="tx1"/>
                          </a:solidFill>
                        </a:rPr>
                        <a:t>500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249</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n-US" dirty="0">
                          <a:solidFill>
                            <a:schemeClr val="tx1"/>
                          </a:solidFill>
                        </a:rPr>
                        <a:t>1000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503</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n-US" dirty="0">
                          <a:solidFill>
                            <a:schemeClr val="tx1"/>
                          </a:solidFill>
                        </a:rPr>
                        <a:t>5000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2521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n-US" dirty="0">
                          <a:solidFill>
                            <a:schemeClr val="tx1"/>
                          </a:solidFill>
                        </a:rPr>
                        <a:t>10000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5067</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n-US" dirty="0">
                          <a:solidFill>
                            <a:schemeClr val="tx1"/>
                          </a:solidFill>
                        </a:rPr>
                        <a:t>50000</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25101</a:t>
                      </a:r>
                      <a:endParaRPr lang="en-MY"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7" name="Oval 6">
            <a:extLst>
              <a:ext uri="{FF2B5EF4-FFF2-40B4-BE49-F238E27FC236}">
                <a16:creationId xmlns:a16="http://schemas.microsoft.com/office/drawing/2014/main" id="{A0C9AEC1-65CC-E440-BCAB-2ACC23BB7175}"/>
              </a:ext>
            </a:extLst>
          </p:cNvPr>
          <p:cNvSpPr/>
          <p:nvPr/>
        </p:nvSpPr>
        <p:spPr>
          <a:xfrm>
            <a:off x="3604051" y="2816044"/>
            <a:ext cx="5497286" cy="221516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Dependency on the number of times the trials were run!</a:t>
            </a:r>
          </a:p>
        </p:txBody>
      </p:sp>
    </p:spTree>
    <p:extLst>
      <p:ext uri="{BB962C8B-B14F-4D97-AF65-F5344CB8AC3E}">
        <p14:creationId xmlns:p14="http://schemas.microsoft.com/office/powerpoint/2010/main" val="1694468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Frequentist Approach</a:t>
            </a:r>
            <a:endParaRPr lang="en-GB" dirty="0"/>
          </a:p>
        </p:txBody>
      </p:sp>
      <p:sp>
        <p:nvSpPr>
          <p:cNvPr id="3" name="Content Placeholder 2"/>
          <p:cNvSpPr>
            <a:spLocks noGrp="1"/>
          </p:cNvSpPr>
          <p:nvPr>
            <p:ph idx="1"/>
          </p:nvPr>
        </p:nvSpPr>
        <p:spPr/>
        <p:txBody>
          <a:bodyPr/>
          <a:lstStyle/>
          <a:p>
            <a:pPr marL="0" lvl="1" indent="0">
              <a:buNone/>
            </a:pPr>
            <a:r>
              <a:rPr lang="en-US" sz="2800" dirty="0">
                <a:solidFill>
                  <a:srgbClr val="080E14"/>
                </a:solidFill>
              </a:rPr>
              <a:t>To test whether an event occurs or not, it calculates the probability of an event in the long run of an experiment.</a:t>
            </a:r>
          </a:p>
          <a:p>
            <a:pPr marL="914400" lvl="1" indent="-457200"/>
            <a:r>
              <a:rPr lang="en-US" dirty="0"/>
              <a:t>p-value</a:t>
            </a:r>
          </a:p>
          <a:p>
            <a:pPr marL="914400" lvl="1" indent="-457200"/>
            <a:r>
              <a:rPr lang="en-US" dirty="0"/>
              <a:t>Confidence Interval</a:t>
            </a:r>
            <a:endParaRPr lang="en-GB" dirty="0"/>
          </a:p>
          <a:p>
            <a:pPr marL="0" lvl="1" indent="0">
              <a:buNone/>
            </a:pPr>
            <a:endParaRPr lang="en-US" dirty="0"/>
          </a:p>
        </p:txBody>
      </p:sp>
      <p:sp>
        <p:nvSpPr>
          <p:cNvPr id="5" name="Slide Number Placeholder 4"/>
          <p:cNvSpPr>
            <a:spLocks noGrp="1"/>
          </p:cNvSpPr>
          <p:nvPr>
            <p:ph type="sldNum" sz="quarter" idx="12"/>
          </p:nvPr>
        </p:nvSpPr>
        <p:spPr/>
        <p:txBody>
          <a:bodyPr/>
          <a:lstStyle/>
          <a:p>
            <a:fld id="{750544B7-9CFF-4FB2-9828-6B1DBECF0CCC}" type="slidenum">
              <a:rPr lang="en-GB" smtClean="0"/>
              <a:t>15</a:t>
            </a:fld>
            <a:endParaRPr lang="en-GB"/>
          </a:p>
        </p:txBody>
      </p:sp>
    </p:spTree>
    <p:extLst>
      <p:ext uri="{BB962C8B-B14F-4D97-AF65-F5344CB8AC3E}">
        <p14:creationId xmlns:p14="http://schemas.microsoft.com/office/powerpoint/2010/main" val="254760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Recap</a:t>
            </a:r>
            <a:r>
              <a:rPr lang="it-IT" dirty="0"/>
              <a:t> on </a:t>
            </a:r>
            <a:r>
              <a:rPr lang="it-IT" dirty="0" err="1"/>
              <a:t>Sampling</a:t>
            </a:r>
            <a:r>
              <a:rPr lang="it-IT" dirty="0"/>
              <a:t> Distribution</a:t>
            </a: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16</a:t>
            </a:fld>
            <a:endParaRPr lang="en-GB"/>
          </a:p>
        </p:txBody>
      </p:sp>
      <p:sp>
        <p:nvSpPr>
          <p:cNvPr id="6" name="Content Placeholder 5">
            <a:extLst>
              <a:ext uri="{FF2B5EF4-FFF2-40B4-BE49-F238E27FC236}">
                <a16:creationId xmlns:a16="http://schemas.microsoft.com/office/drawing/2014/main" id="{336E1ECA-BDBF-F144-B951-CDFABE68AB93}"/>
              </a:ext>
            </a:extLst>
          </p:cNvPr>
          <p:cNvSpPr>
            <a:spLocks noGrp="1"/>
          </p:cNvSpPr>
          <p:nvPr>
            <p:ph idx="1"/>
          </p:nvPr>
        </p:nvSpPr>
        <p:spPr/>
        <p:txBody>
          <a:bodyPr/>
          <a:lstStyle/>
          <a:p>
            <a:r>
              <a:rPr lang="en-GB" dirty="0" err="1"/>
              <a:t>Klout</a:t>
            </a:r>
            <a:r>
              <a:rPr lang="en-GB" dirty="0"/>
              <a:t> score example</a:t>
            </a:r>
          </a:p>
          <a:p>
            <a:pPr marL="0" indent="0">
              <a:buNone/>
            </a:pPr>
            <a:endParaRPr lang="en-GB" dirty="0"/>
          </a:p>
          <a:p>
            <a:r>
              <a:rPr lang="en-GB" dirty="0"/>
              <a:t>Load the data in </a:t>
            </a:r>
            <a:r>
              <a:rPr lang="en-GB" dirty="0" err="1"/>
              <a:t>Jupyter</a:t>
            </a:r>
            <a:r>
              <a:rPr lang="en-GB" dirty="0"/>
              <a:t> Notebook with Pandas</a:t>
            </a:r>
          </a:p>
          <a:p>
            <a:pPr marL="0" indent="0">
              <a:buNone/>
            </a:pPr>
            <a:endParaRPr lang="en-GB" dirty="0"/>
          </a:p>
          <a:p>
            <a:r>
              <a:rPr lang="en-GB" dirty="0"/>
              <a:t>Get the Mean and </a:t>
            </a:r>
            <a:r>
              <a:rPr lang="en-GB" dirty="0" err="1"/>
              <a:t>Std</a:t>
            </a:r>
            <a:r>
              <a:rPr lang="en-GB" dirty="0"/>
              <a:t> Deviation</a:t>
            </a:r>
          </a:p>
        </p:txBody>
      </p:sp>
    </p:spTree>
    <p:extLst>
      <p:ext uri="{BB962C8B-B14F-4D97-AF65-F5344CB8AC3E}">
        <p14:creationId xmlns:p14="http://schemas.microsoft.com/office/powerpoint/2010/main" val="3864212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0544B7-9CFF-4FB2-9828-6B1DBECF0CCC}" type="slidenum">
              <a:rPr lang="en-GB" smtClean="0"/>
              <a:t>17</a:t>
            </a:fld>
            <a:endParaRPr lang="en-GB"/>
          </a:p>
        </p:txBody>
      </p:sp>
      <p:pic>
        <p:nvPicPr>
          <p:cNvPr id="9" name="Picture 8">
            <a:extLst>
              <a:ext uri="{FF2B5EF4-FFF2-40B4-BE49-F238E27FC236}">
                <a16:creationId xmlns:a16="http://schemas.microsoft.com/office/drawing/2014/main" id="{78A37346-1B51-7E43-AFE5-645DBF981A94}"/>
              </a:ext>
            </a:extLst>
          </p:cNvPr>
          <p:cNvPicPr>
            <a:picLocks noChangeAspect="1"/>
          </p:cNvPicPr>
          <p:nvPr/>
        </p:nvPicPr>
        <p:blipFill>
          <a:blip r:embed="rId2"/>
          <a:stretch>
            <a:fillRect/>
          </a:stretch>
        </p:blipFill>
        <p:spPr>
          <a:xfrm>
            <a:off x="2533650" y="565150"/>
            <a:ext cx="7124700" cy="5727700"/>
          </a:xfrm>
          <a:prstGeom prst="rect">
            <a:avLst/>
          </a:prstGeom>
        </p:spPr>
      </p:pic>
      <p:sp>
        <p:nvSpPr>
          <p:cNvPr id="10" name="TextBox 9">
            <a:extLst>
              <a:ext uri="{FF2B5EF4-FFF2-40B4-BE49-F238E27FC236}">
                <a16:creationId xmlns:a16="http://schemas.microsoft.com/office/drawing/2014/main" id="{BDCAE92E-12A0-2740-8E86-3E4A6724DAA0}"/>
              </a:ext>
            </a:extLst>
          </p:cNvPr>
          <p:cNvSpPr txBox="1"/>
          <p:nvPr/>
        </p:nvSpPr>
        <p:spPr>
          <a:xfrm>
            <a:off x="8498351" y="1887512"/>
            <a:ext cx="2319997" cy="1015663"/>
          </a:xfrm>
          <a:prstGeom prst="rect">
            <a:avLst/>
          </a:prstGeom>
          <a:noFill/>
        </p:spPr>
        <p:txBody>
          <a:bodyPr wrap="square" rtlCol="0">
            <a:spAutoFit/>
          </a:bodyPr>
          <a:lstStyle/>
          <a:p>
            <a:r>
              <a:rPr lang="en-GB" sz="2000" b="1" dirty="0"/>
              <a:t>Standard Deviation:</a:t>
            </a:r>
          </a:p>
          <a:p>
            <a:endParaRPr lang="en-GB" sz="2000" b="1" dirty="0"/>
          </a:p>
          <a:p>
            <a:r>
              <a:rPr lang="en-GB" sz="2000" b="1" dirty="0"/>
              <a:t>Mean:</a:t>
            </a:r>
          </a:p>
        </p:txBody>
      </p:sp>
    </p:spTree>
    <p:extLst>
      <p:ext uri="{BB962C8B-B14F-4D97-AF65-F5344CB8AC3E}">
        <p14:creationId xmlns:p14="http://schemas.microsoft.com/office/powerpoint/2010/main" val="1461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0544B7-9CFF-4FB2-9828-6B1DBECF0CCC}" type="slidenum">
              <a:rPr lang="en-GB" smtClean="0"/>
              <a:t>18</a:t>
            </a:fld>
            <a:endParaRPr lang="en-GB"/>
          </a:p>
        </p:txBody>
      </p:sp>
      <p:pic>
        <p:nvPicPr>
          <p:cNvPr id="9" name="Picture 8">
            <a:extLst>
              <a:ext uri="{FF2B5EF4-FFF2-40B4-BE49-F238E27FC236}">
                <a16:creationId xmlns:a16="http://schemas.microsoft.com/office/drawing/2014/main" id="{78A37346-1B51-7E43-AFE5-645DBF981A94}"/>
              </a:ext>
            </a:extLst>
          </p:cNvPr>
          <p:cNvPicPr>
            <a:picLocks noChangeAspect="1"/>
          </p:cNvPicPr>
          <p:nvPr/>
        </p:nvPicPr>
        <p:blipFill>
          <a:blip r:embed="rId2"/>
          <a:stretch>
            <a:fillRect/>
          </a:stretch>
        </p:blipFill>
        <p:spPr>
          <a:xfrm>
            <a:off x="2533650" y="565150"/>
            <a:ext cx="7124700" cy="5727700"/>
          </a:xfrm>
          <a:prstGeom prst="rect">
            <a:avLst/>
          </a:prstGeom>
        </p:spPr>
      </p:pic>
      <p:sp>
        <p:nvSpPr>
          <p:cNvPr id="10" name="TextBox 9">
            <a:extLst>
              <a:ext uri="{FF2B5EF4-FFF2-40B4-BE49-F238E27FC236}">
                <a16:creationId xmlns:a16="http://schemas.microsoft.com/office/drawing/2014/main" id="{BDCAE92E-12A0-2740-8E86-3E4A6724DAA0}"/>
              </a:ext>
            </a:extLst>
          </p:cNvPr>
          <p:cNvSpPr txBox="1"/>
          <p:nvPr/>
        </p:nvSpPr>
        <p:spPr>
          <a:xfrm>
            <a:off x="8498351" y="1887512"/>
            <a:ext cx="2319997" cy="2554545"/>
          </a:xfrm>
          <a:prstGeom prst="rect">
            <a:avLst/>
          </a:prstGeom>
          <a:noFill/>
        </p:spPr>
        <p:txBody>
          <a:bodyPr wrap="square" rtlCol="0">
            <a:spAutoFit/>
          </a:bodyPr>
          <a:lstStyle/>
          <a:p>
            <a:r>
              <a:rPr lang="en-GB" sz="2000" b="1" dirty="0"/>
              <a:t>Take samples of size 35.</a:t>
            </a:r>
          </a:p>
          <a:p>
            <a:endParaRPr lang="en-GB" sz="2000" b="1" dirty="0"/>
          </a:p>
          <a:p>
            <a:r>
              <a:rPr lang="en-GB" sz="2000" b="1" dirty="0"/>
              <a:t>Find</a:t>
            </a:r>
          </a:p>
          <a:p>
            <a:pPr marL="457200" indent="-457200">
              <a:buAutoNum type="arabicParenR"/>
            </a:pPr>
            <a:r>
              <a:rPr lang="en-GB" sz="2000" b="1" dirty="0"/>
              <a:t>Mean of samples:</a:t>
            </a:r>
          </a:p>
          <a:p>
            <a:pPr marL="457200" indent="-457200">
              <a:buAutoNum type="arabicParenR"/>
            </a:pPr>
            <a:r>
              <a:rPr lang="en-GB" sz="2000" b="1" dirty="0" err="1"/>
              <a:t>Std</a:t>
            </a:r>
            <a:r>
              <a:rPr lang="en-GB" sz="2000" b="1" dirty="0"/>
              <a:t> Dev:</a:t>
            </a:r>
          </a:p>
          <a:p>
            <a:endParaRPr lang="en-GB" sz="2000" b="1" dirty="0"/>
          </a:p>
        </p:txBody>
      </p:sp>
    </p:spTree>
    <p:extLst>
      <p:ext uri="{BB962C8B-B14F-4D97-AF65-F5344CB8AC3E}">
        <p14:creationId xmlns:p14="http://schemas.microsoft.com/office/powerpoint/2010/main" val="3562500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0544B7-9CFF-4FB2-9828-6B1DBECF0CCC}" type="slidenum">
              <a:rPr lang="en-GB" smtClean="0"/>
              <a:t>19</a:t>
            </a:fld>
            <a:endParaRPr lang="en-GB"/>
          </a:p>
        </p:txBody>
      </p:sp>
      <p:pic>
        <p:nvPicPr>
          <p:cNvPr id="9" name="Picture 8">
            <a:extLst>
              <a:ext uri="{FF2B5EF4-FFF2-40B4-BE49-F238E27FC236}">
                <a16:creationId xmlns:a16="http://schemas.microsoft.com/office/drawing/2014/main" id="{78A37346-1B51-7E43-AFE5-645DBF981A94}"/>
              </a:ext>
            </a:extLst>
          </p:cNvPr>
          <p:cNvPicPr>
            <a:picLocks noChangeAspect="1"/>
          </p:cNvPicPr>
          <p:nvPr/>
        </p:nvPicPr>
        <p:blipFill>
          <a:blip r:embed="rId2"/>
          <a:stretch>
            <a:fillRect/>
          </a:stretch>
        </p:blipFill>
        <p:spPr>
          <a:xfrm>
            <a:off x="2533650" y="565150"/>
            <a:ext cx="7124700" cy="5727700"/>
          </a:xfrm>
          <a:prstGeom prst="rect">
            <a:avLst/>
          </a:prstGeom>
        </p:spPr>
      </p:pic>
      <p:sp>
        <p:nvSpPr>
          <p:cNvPr id="10" name="TextBox 9">
            <a:extLst>
              <a:ext uri="{FF2B5EF4-FFF2-40B4-BE49-F238E27FC236}">
                <a16:creationId xmlns:a16="http://schemas.microsoft.com/office/drawing/2014/main" id="{BDCAE92E-12A0-2740-8E86-3E4A6724DAA0}"/>
              </a:ext>
            </a:extLst>
          </p:cNvPr>
          <p:cNvSpPr txBox="1"/>
          <p:nvPr/>
        </p:nvSpPr>
        <p:spPr>
          <a:xfrm>
            <a:off x="8498351" y="1887512"/>
            <a:ext cx="3065292" cy="2862322"/>
          </a:xfrm>
          <a:prstGeom prst="rect">
            <a:avLst/>
          </a:prstGeom>
          <a:noFill/>
        </p:spPr>
        <p:txBody>
          <a:bodyPr wrap="square" rtlCol="0">
            <a:spAutoFit/>
          </a:bodyPr>
          <a:lstStyle/>
          <a:p>
            <a:r>
              <a:rPr lang="en-GB" sz="2000" b="1" dirty="0"/>
              <a:t>Take samples of size 35. </a:t>
            </a:r>
          </a:p>
          <a:p>
            <a:endParaRPr lang="en-GB" sz="2000" b="1" dirty="0"/>
          </a:p>
          <a:p>
            <a:r>
              <a:rPr lang="en-GB" sz="2000" b="1" dirty="0"/>
              <a:t>People who use Bieber Twitter has score of 40</a:t>
            </a:r>
          </a:p>
          <a:p>
            <a:endParaRPr lang="en-GB" sz="2000" b="1" dirty="0"/>
          </a:p>
          <a:p>
            <a:r>
              <a:rPr lang="en-GB" sz="2000" b="1" dirty="0"/>
              <a:t>Find</a:t>
            </a:r>
          </a:p>
          <a:p>
            <a:pPr marL="457200" indent="-457200">
              <a:buAutoNum type="arabicParenR"/>
            </a:pPr>
            <a:r>
              <a:rPr lang="en-GB" sz="2000" b="1" dirty="0"/>
              <a:t>Z-score of 40:</a:t>
            </a:r>
          </a:p>
          <a:p>
            <a:pPr marL="457200" indent="-457200">
              <a:buAutoNum type="arabicParenR"/>
            </a:pPr>
            <a:r>
              <a:rPr lang="en-GB" sz="2000" b="1" dirty="0"/>
              <a:t>The probability of obtaining at least 40:</a:t>
            </a:r>
          </a:p>
        </p:txBody>
      </p:sp>
    </p:spTree>
    <p:extLst>
      <p:ext uri="{BB962C8B-B14F-4D97-AF65-F5344CB8AC3E}">
        <p14:creationId xmlns:p14="http://schemas.microsoft.com/office/powerpoint/2010/main" val="130075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a:t>
            </a:r>
            <a:endParaRPr lang="en-M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 and B are playing a game:</a:t>
                </a:r>
              </a:p>
              <a:p>
                <a:pPr marL="0" indent="0">
                  <a:buNone/>
                </a:pPr>
                <a:r>
                  <a:rPr lang="en-US" dirty="0"/>
                  <a:t>A will write down a number and then flip a coin.</a:t>
                </a:r>
                <a:br>
                  <a:rPr lang="en-US" dirty="0"/>
                </a:br>
                <a:r>
                  <a:rPr lang="en-US" dirty="0"/>
                  <a:t>If the flip is head, A will honestly tell B whether the number is even or odd.</a:t>
                </a:r>
                <a:br>
                  <a:rPr lang="en-US" dirty="0"/>
                </a:br>
                <a:r>
                  <a:rPr lang="en-US" dirty="0"/>
                  <a:t>If the flip is tail, A will lie.</a:t>
                </a:r>
                <a:br>
                  <a:rPr lang="en-US" dirty="0"/>
                </a:br>
                <a:r>
                  <a:rPr lang="en-US" dirty="0"/>
                  <a:t>B will then guess if the number is odd or even.</a:t>
                </a:r>
                <a:br>
                  <a:rPr lang="en-US" dirty="0"/>
                </a:br>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t> be probability that B correctly guesses whether the number is even or odd.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2</a:t>
            </a:fld>
            <a:endParaRPr lang="en-GB" dirty="0"/>
          </a:p>
        </p:txBody>
      </p:sp>
    </p:spTree>
    <p:extLst>
      <p:ext uri="{BB962C8B-B14F-4D97-AF65-F5344CB8AC3E}">
        <p14:creationId xmlns:p14="http://schemas.microsoft.com/office/powerpoint/2010/main" val="4277405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50544B7-9CFF-4FB2-9828-6B1DBECF0CCC}" type="slidenum">
              <a:rPr lang="en-GB" smtClean="0"/>
              <a:t>20</a:t>
            </a:fld>
            <a:endParaRPr lang="en-GB"/>
          </a:p>
        </p:txBody>
      </p:sp>
      <p:pic>
        <p:nvPicPr>
          <p:cNvPr id="9" name="Picture 8">
            <a:extLst>
              <a:ext uri="{FF2B5EF4-FFF2-40B4-BE49-F238E27FC236}">
                <a16:creationId xmlns:a16="http://schemas.microsoft.com/office/drawing/2014/main" id="{78A37346-1B51-7E43-AFE5-645DBF981A94}"/>
              </a:ext>
            </a:extLst>
          </p:cNvPr>
          <p:cNvPicPr>
            <a:picLocks noChangeAspect="1"/>
          </p:cNvPicPr>
          <p:nvPr/>
        </p:nvPicPr>
        <p:blipFill>
          <a:blip r:embed="rId2"/>
          <a:stretch>
            <a:fillRect/>
          </a:stretch>
        </p:blipFill>
        <p:spPr>
          <a:xfrm>
            <a:off x="2533650" y="565150"/>
            <a:ext cx="7124700" cy="5727700"/>
          </a:xfrm>
          <a:prstGeom prst="rect">
            <a:avLst/>
          </a:prstGeom>
        </p:spPr>
      </p:pic>
      <p:sp>
        <p:nvSpPr>
          <p:cNvPr id="10" name="TextBox 9">
            <a:extLst>
              <a:ext uri="{FF2B5EF4-FFF2-40B4-BE49-F238E27FC236}">
                <a16:creationId xmlns:a16="http://schemas.microsoft.com/office/drawing/2014/main" id="{BDCAE92E-12A0-2740-8E86-3E4A6724DAA0}"/>
              </a:ext>
            </a:extLst>
          </p:cNvPr>
          <p:cNvSpPr txBox="1"/>
          <p:nvPr/>
        </p:nvSpPr>
        <p:spPr>
          <a:xfrm>
            <a:off x="8498351" y="1887512"/>
            <a:ext cx="3065292" cy="2554545"/>
          </a:xfrm>
          <a:prstGeom prst="rect">
            <a:avLst/>
          </a:prstGeom>
          <a:noFill/>
        </p:spPr>
        <p:txBody>
          <a:bodyPr wrap="square" rtlCol="0">
            <a:spAutoFit/>
          </a:bodyPr>
          <a:lstStyle/>
          <a:p>
            <a:r>
              <a:rPr lang="en-GB" sz="2000" b="1" dirty="0"/>
              <a:t>Now, increase sample size to 250. </a:t>
            </a:r>
          </a:p>
          <a:p>
            <a:endParaRPr lang="en-GB" sz="2000" b="1" dirty="0"/>
          </a:p>
          <a:p>
            <a:r>
              <a:rPr lang="en-GB" sz="2000" b="1" dirty="0"/>
              <a:t>Find</a:t>
            </a:r>
          </a:p>
          <a:p>
            <a:pPr marL="457200" indent="-457200">
              <a:buAutoNum type="arabicParenR"/>
            </a:pPr>
            <a:r>
              <a:rPr lang="en-GB" sz="2000" b="1" dirty="0"/>
              <a:t>Standard Deviation:</a:t>
            </a:r>
          </a:p>
          <a:p>
            <a:pPr marL="457200" indent="-457200">
              <a:buAutoNum type="arabicParenR"/>
            </a:pPr>
            <a:r>
              <a:rPr lang="en-GB" sz="2000" b="1" dirty="0"/>
              <a:t>Z-score for 40:</a:t>
            </a:r>
          </a:p>
          <a:p>
            <a:pPr marL="457200" indent="-457200">
              <a:buAutoNum type="arabicParenR"/>
            </a:pPr>
            <a:r>
              <a:rPr lang="en-GB" sz="2000" b="1" dirty="0"/>
              <a:t>Probability of obtaining at least 40:</a:t>
            </a:r>
          </a:p>
        </p:txBody>
      </p:sp>
    </p:spTree>
    <p:extLst>
      <p:ext uri="{BB962C8B-B14F-4D97-AF65-F5344CB8AC3E}">
        <p14:creationId xmlns:p14="http://schemas.microsoft.com/office/powerpoint/2010/main" val="31971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What</a:t>
            </a:r>
            <a:r>
              <a:rPr lang="it-IT" dirty="0"/>
              <a:t> can </a:t>
            </a:r>
            <a:r>
              <a:rPr lang="it-IT" dirty="0" err="1"/>
              <a:t>you</a:t>
            </a:r>
            <a:r>
              <a:rPr lang="it-IT" dirty="0"/>
              <a:t> conclude?</a:t>
            </a: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21</a:t>
            </a:fld>
            <a:endParaRPr lang="en-GB"/>
          </a:p>
        </p:txBody>
      </p:sp>
      <p:sp>
        <p:nvSpPr>
          <p:cNvPr id="6" name="Content Placeholder 5">
            <a:extLst>
              <a:ext uri="{FF2B5EF4-FFF2-40B4-BE49-F238E27FC236}">
                <a16:creationId xmlns:a16="http://schemas.microsoft.com/office/drawing/2014/main" id="{336E1ECA-BDBF-F144-B951-CDFABE68AB93}"/>
              </a:ext>
            </a:extLst>
          </p:cNvPr>
          <p:cNvSpPr>
            <a:spLocks noGrp="1"/>
          </p:cNvSpPr>
          <p:nvPr>
            <p:ph idx="1"/>
          </p:nvPr>
        </p:nvSpPr>
        <p:spPr/>
        <p:txBody>
          <a:bodyPr/>
          <a:lstStyle/>
          <a:p>
            <a:r>
              <a:rPr lang="en-GB" dirty="0"/>
              <a:t>Heavily dependent on sample size</a:t>
            </a:r>
          </a:p>
          <a:p>
            <a:pPr marL="0" indent="0">
              <a:buNone/>
            </a:pPr>
            <a:endParaRPr lang="en-GB" dirty="0"/>
          </a:p>
          <a:p>
            <a:r>
              <a:rPr lang="en-GB" dirty="0"/>
              <a:t>P-value changes with sample size</a:t>
            </a:r>
          </a:p>
          <a:p>
            <a:pPr marL="0" indent="0">
              <a:buNone/>
            </a:pPr>
            <a:endParaRPr lang="en-GB" dirty="0"/>
          </a:p>
          <a:p>
            <a:r>
              <a:rPr lang="en-GB" dirty="0"/>
              <a:t>The bigger the sample size, the smaller the confidence interval</a:t>
            </a:r>
          </a:p>
        </p:txBody>
      </p:sp>
    </p:spTree>
    <p:extLst>
      <p:ext uri="{BB962C8B-B14F-4D97-AF65-F5344CB8AC3E}">
        <p14:creationId xmlns:p14="http://schemas.microsoft.com/office/powerpoint/2010/main" val="58573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Bayesian Approach</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22</a:t>
            </a:fld>
            <a:endParaRPr lang="en-GB" dirty="0"/>
          </a:p>
        </p:txBody>
      </p:sp>
    </p:spTree>
    <p:extLst>
      <p:ext uri="{BB962C8B-B14F-4D97-AF65-F5344CB8AC3E}">
        <p14:creationId xmlns:p14="http://schemas.microsoft.com/office/powerpoint/2010/main" val="2936810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0544B7-9CFF-4FB2-9828-6B1DBECF0CCC}" type="slidenum">
              <a:rPr lang="en-GB" smtClean="0"/>
              <a:t>23</a:t>
            </a:fld>
            <a:endParaRPr lang="en-GB"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152013" y="1077018"/>
            <a:ext cx="2787056" cy="3155013"/>
          </a:xfrm>
          <a:prstGeom prst="rect">
            <a:avLst/>
          </a:prstGeom>
        </p:spPr>
      </p:pic>
      <p:sp>
        <p:nvSpPr>
          <p:cNvPr id="6" name="Rectangle 5"/>
          <p:cNvSpPr/>
          <p:nvPr/>
        </p:nvSpPr>
        <p:spPr>
          <a:xfrm>
            <a:off x="497541" y="4625917"/>
            <a:ext cx="6096000" cy="954107"/>
          </a:xfrm>
          <a:prstGeom prst="rect">
            <a:avLst/>
          </a:prstGeom>
        </p:spPr>
        <p:txBody>
          <a:bodyPr>
            <a:spAutoFit/>
          </a:bodyPr>
          <a:lstStyle/>
          <a:p>
            <a:pPr algn="ctr"/>
            <a:r>
              <a:rPr lang="en-GB" altLang="ms-MY" sz="2800" dirty="0"/>
              <a:t>Thomas Bayes</a:t>
            </a:r>
            <a:br>
              <a:rPr lang="en-GB" altLang="ms-MY" sz="2800" dirty="0"/>
            </a:br>
            <a:r>
              <a:rPr lang="en-US" altLang="ms-MY" sz="2800" dirty="0"/>
              <a:t>(1702 –1761) </a:t>
            </a:r>
            <a:endParaRPr lang="en-GB" sz="2800" dirty="0"/>
          </a:p>
        </p:txBody>
      </p:sp>
      <p:pic>
        <p:nvPicPr>
          <p:cNvPr id="3" name="Picture 2"/>
          <p:cNvPicPr>
            <a:picLocks noChangeAspect="1"/>
          </p:cNvPicPr>
          <p:nvPr/>
        </p:nvPicPr>
        <p:blipFill>
          <a:blip r:embed="rId3"/>
          <a:stretch>
            <a:fillRect/>
          </a:stretch>
        </p:blipFill>
        <p:spPr>
          <a:xfrm>
            <a:off x="7333690" y="1103912"/>
            <a:ext cx="2361640" cy="3034125"/>
          </a:xfrm>
          <a:prstGeom prst="rect">
            <a:avLst/>
          </a:prstGeom>
        </p:spPr>
      </p:pic>
      <p:sp>
        <p:nvSpPr>
          <p:cNvPr id="7" name="Rectangle 6"/>
          <p:cNvSpPr/>
          <p:nvPr/>
        </p:nvSpPr>
        <p:spPr>
          <a:xfrm>
            <a:off x="6884266" y="4607288"/>
            <a:ext cx="3334631" cy="954107"/>
          </a:xfrm>
          <a:prstGeom prst="rect">
            <a:avLst/>
          </a:prstGeom>
        </p:spPr>
        <p:txBody>
          <a:bodyPr wrap="none">
            <a:spAutoFit/>
          </a:bodyPr>
          <a:lstStyle/>
          <a:p>
            <a:r>
              <a:rPr lang="en-GB" sz="2800" dirty="0">
                <a:solidFill>
                  <a:srgbClr val="000000"/>
                </a:solidFill>
              </a:rPr>
              <a:t>Pierre-Simon Laplace </a:t>
            </a:r>
          </a:p>
          <a:p>
            <a:pPr algn="ctr"/>
            <a:r>
              <a:rPr lang="en-GB" sz="2800" dirty="0">
                <a:solidFill>
                  <a:srgbClr val="000000"/>
                </a:solidFill>
              </a:rPr>
              <a:t>(1749–1827)</a:t>
            </a:r>
            <a:endParaRPr lang="en-GB" sz="2800" dirty="0"/>
          </a:p>
        </p:txBody>
      </p:sp>
    </p:spTree>
    <p:extLst>
      <p:ext uri="{BB962C8B-B14F-4D97-AF65-F5344CB8AC3E}">
        <p14:creationId xmlns:p14="http://schemas.microsoft.com/office/powerpoint/2010/main" val="198292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Approach</a:t>
            </a:r>
            <a:endParaRPr lang="en-GB" dirty="0"/>
          </a:p>
        </p:txBody>
      </p:sp>
      <p:sp>
        <p:nvSpPr>
          <p:cNvPr id="3" name="Content Placeholder 2"/>
          <p:cNvSpPr>
            <a:spLocks noGrp="1"/>
          </p:cNvSpPr>
          <p:nvPr>
            <p:ph idx="1"/>
          </p:nvPr>
        </p:nvSpPr>
        <p:spPr>
          <a:xfrm>
            <a:off x="838199" y="1825625"/>
            <a:ext cx="10806953" cy="4351338"/>
          </a:xfrm>
        </p:spPr>
        <p:txBody>
          <a:bodyPr/>
          <a:lstStyle/>
          <a:p>
            <a:pPr marL="511175" indent="-511175"/>
            <a:r>
              <a:rPr lang="en-US" dirty="0"/>
              <a:t>Subjective approach to probability.</a:t>
            </a:r>
          </a:p>
          <a:p>
            <a:pPr marL="511175" indent="-511175"/>
            <a:r>
              <a:rPr lang="en-US" altLang="ms-MY" dirty="0"/>
              <a:t>Allows us to reason about our beliefs under conditions of uncertainty.</a:t>
            </a:r>
          </a:p>
          <a:p>
            <a:pPr marL="511175" indent="-511175"/>
            <a:r>
              <a:rPr lang="en-US" dirty="0"/>
              <a:t>Provides the tools to update our beliefs in the evidence of new data.</a:t>
            </a:r>
            <a:endParaRPr lang="en-GB" b="1" dirty="0"/>
          </a:p>
          <a:p>
            <a:pPr marL="511175" indent="-511175"/>
            <a:r>
              <a:rPr lang="en-US" dirty="0"/>
              <a:t>Under the subjective or “degrees of belief” definition of probability, we can ask question such as:</a:t>
            </a:r>
            <a:endParaRPr lang="en-GB" dirty="0"/>
          </a:p>
          <a:p>
            <a:pPr marL="968375" lvl="2" indent="-511175"/>
            <a:r>
              <a:rPr lang="en-US" sz="2400" dirty="0"/>
              <a:t>What is the probability that Malaysia will rank number 1 in the 2017 SEA game?</a:t>
            </a:r>
          </a:p>
        </p:txBody>
      </p:sp>
      <p:sp>
        <p:nvSpPr>
          <p:cNvPr id="4" name="Slide Number Placeholder 3"/>
          <p:cNvSpPr>
            <a:spLocks noGrp="1"/>
          </p:cNvSpPr>
          <p:nvPr>
            <p:ph type="sldNum" sz="quarter" idx="12"/>
          </p:nvPr>
        </p:nvSpPr>
        <p:spPr/>
        <p:txBody>
          <a:bodyPr/>
          <a:lstStyle/>
          <a:p>
            <a:fld id="{750544B7-9CFF-4FB2-9828-6B1DBECF0CCC}" type="slidenum">
              <a:rPr lang="en-GB" smtClean="0"/>
              <a:t>24</a:t>
            </a:fld>
            <a:endParaRPr lang="en-GB"/>
          </a:p>
        </p:txBody>
      </p:sp>
    </p:spTree>
    <p:extLst>
      <p:ext uri="{BB962C8B-B14F-4D97-AF65-F5344CB8AC3E}">
        <p14:creationId xmlns:p14="http://schemas.microsoft.com/office/powerpoint/2010/main" val="466468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Approach</a:t>
            </a:r>
            <a:endParaRPr lang="en-GB" dirty="0"/>
          </a:p>
        </p:txBody>
      </p:sp>
      <p:sp>
        <p:nvSpPr>
          <p:cNvPr id="3" name="Content Placeholder 2"/>
          <p:cNvSpPr>
            <a:spLocks noGrp="1"/>
          </p:cNvSpPr>
          <p:nvPr>
            <p:ph idx="1"/>
          </p:nvPr>
        </p:nvSpPr>
        <p:spPr>
          <a:xfrm>
            <a:off x="838200" y="2005012"/>
            <a:ext cx="10806953" cy="4351338"/>
          </a:xfrm>
        </p:spPr>
        <p:txBody>
          <a:bodyPr/>
          <a:lstStyle/>
          <a:p>
            <a:pPr marL="511175" indent="-511175"/>
            <a:r>
              <a:rPr lang="en-US" altLang="ms-MY" dirty="0"/>
              <a:t>Better to use it when</a:t>
            </a:r>
          </a:p>
          <a:p>
            <a:pPr marL="968375" lvl="1" indent="-511175">
              <a:lnSpc>
                <a:spcPct val="150000"/>
              </a:lnSpc>
            </a:pPr>
            <a:r>
              <a:rPr lang="en-US" altLang="ms-MY" dirty="0"/>
              <a:t>Data is limited</a:t>
            </a:r>
          </a:p>
          <a:p>
            <a:pPr marL="968375" lvl="1" indent="-511175"/>
            <a:r>
              <a:rPr lang="en-US" sz="2400" dirty="0"/>
              <a:t>We are worried about overfitting</a:t>
            </a:r>
          </a:p>
          <a:p>
            <a:pPr marL="968375" lvl="1" indent="-511175"/>
            <a:r>
              <a:rPr lang="en-US" dirty="0"/>
              <a:t>We have a reason to believe that some facts are more likely than others, but this information is not contained in the data we model on</a:t>
            </a:r>
          </a:p>
          <a:p>
            <a:pPr marL="968375" lvl="1" indent="-511175"/>
            <a:r>
              <a:rPr lang="en-US" sz="2400" dirty="0"/>
              <a:t>We are interested in </a:t>
            </a:r>
            <a:r>
              <a:rPr lang="en-MY" dirty="0"/>
              <a:t>precisely knowing how likely certain facts are, as opposed to just picking the most likely fact</a:t>
            </a:r>
            <a:endParaRPr lang="en-US" sz="2400" dirty="0"/>
          </a:p>
        </p:txBody>
      </p:sp>
      <p:sp>
        <p:nvSpPr>
          <p:cNvPr id="4" name="Slide Number Placeholder 3"/>
          <p:cNvSpPr>
            <a:spLocks noGrp="1"/>
          </p:cNvSpPr>
          <p:nvPr>
            <p:ph type="sldNum" sz="quarter" idx="12"/>
          </p:nvPr>
        </p:nvSpPr>
        <p:spPr/>
        <p:txBody>
          <a:bodyPr/>
          <a:lstStyle/>
          <a:p>
            <a:fld id="{750544B7-9CFF-4FB2-9828-6B1DBECF0CCC}" type="slidenum">
              <a:rPr lang="en-GB" smtClean="0"/>
              <a:t>25</a:t>
            </a:fld>
            <a:endParaRPr lang="en-GB"/>
          </a:p>
        </p:txBody>
      </p:sp>
    </p:spTree>
    <p:extLst>
      <p:ext uri="{BB962C8B-B14F-4D97-AF65-F5344CB8AC3E}">
        <p14:creationId xmlns:p14="http://schemas.microsoft.com/office/powerpoint/2010/main" val="32114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normAutofit/>
          </a:bodyPr>
          <a:lstStyle/>
          <a:p>
            <a:pPr marL="0" indent="0">
              <a:buNone/>
            </a:pPr>
            <a:r>
              <a:rPr lang="en-US" dirty="0"/>
              <a:t>Suppose, out of all the 4 marathon races between 2 players, A and B, A won 3 times while B won only 1.</a:t>
            </a:r>
          </a:p>
          <a:p>
            <a:pPr marL="0" indent="0">
              <a:buNone/>
            </a:pPr>
            <a:r>
              <a:rPr lang="en-US" dirty="0"/>
              <a:t>There is a coming race, which player would you bet your money on?</a:t>
            </a:r>
          </a:p>
          <a:p>
            <a:endParaRPr lang="en-US" dirty="0"/>
          </a:p>
          <a:p>
            <a:pPr marL="0" indent="0">
              <a:buNone/>
            </a:pP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26</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17" y="3626945"/>
            <a:ext cx="4371135" cy="2729405"/>
          </a:xfrm>
          <a:prstGeom prst="rect">
            <a:avLst/>
          </a:prstGeom>
        </p:spPr>
      </p:pic>
    </p:spTree>
    <p:extLst>
      <p:ext uri="{BB962C8B-B14F-4D97-AF65-F5344CB8AC3E}">
        <p14:creationId xmlns:p14="http://schemas.microsoft.com/office/powerpoint/2010/main" val="192489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normAutofit/>
          </a:bodyPr>
          <a:lstStyle/>
          <a:p>
            <a:pPr marL="0" indent="0">
              <a:buNone/>
            </a:pPr>
            <a:r>
              <a:rPr lang="en-US" dirty="0"/>
              <a:t>What if you are told that it rained once when B won and once when A won and it is definitely going to rain on the next marathon race. </a:t>
            </a:r>
          </a:p>
          <a:p>
            <a:pPr marL="0" indent="0">
              <a:buNone/>
            </a:pPr>
            <a:r>
              <a:rPr lang="en-US" dirty="0"/>
              <a:t>So, which player would you bet your money on now?</a:t>
            </a:r>
          </a:p>
          <a:p>
            <a:pPr marL="0" indent="0">
              <a:buNone/>
            </a:pPr>
            <a:endParaRPr lang="en-US" dirty="0"/>
          </a:p>
          <a:p>
            <a:pPr marL="0" indent="0">
              <a:buNone/>
            </a:pPr>
            <a:endParaRPr lang="en-US" dirty="0"/>
          </a:p>
          <a:p>
            <a:pPr marL="0" indent="0">
              <a:buNone/>
            </a:pPr>
            <a:r>
              <a:rPr lang="en-US" sz="3600" dirty="0"/>
              <a:t>WE WILL COME BACK TO THIS LATER…</a:t>
            </a:r>
          </a:p>
          <a:p>
            <a:pPr marL="0" indent="0">
              <a:buNone/>
            </a:pP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27</a:t>
            </a:fld>
            <a:endParaRPr lang="en-GB"/>
          </a:p>
        </p:txBody>
      </p:sp>
    </p:spTree>
    <p:extLst>
      <p:ext uri="{BB962C8B-B14F-4D97-AF65-F5344CB8AC3E}">
        <p14:creationId xmlns:p14="http://schemas.microsoft.com/office/powerpoint/2010/main" val="3663877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Approach</a:t>
            </a:r>
            <a:endParaRPr lang="en-GB" dirty="0"/>
          </a:p>
        </p:txBody>
      </p:sp>
      <p:pic>
        <p:nvPicPr>
          <p:cNvPr id="5" name="Content Placeholder 4"/>
          <p:cNvPicPr>
            <a:picLocks noGrp="1" noChangeAspect="1"/>
          </p:cNvPicPr>
          <p:nvPr>
            <p:ph idx="1"/>
          </p:nvPr>
        </p:nvPicPr>
        <p:blipFill>
          <a:blip r:embed="rId2"/>
          <a:stretch>
            <a:fillRect/>
          </a:stretch>
        </p:blipFill>
        <p:spPr>
          <a:xfrm>
            <a:off x="2437767" y="1690688"/>
            <a:ext cx="7028963" cy="4548153"/>
          </a:xfrm>
          <a:prstGeom prst="rect">
            <a:avLst/>
          </a:prstGeom>
        </p:spPr>
      </p:pic>
      <p:sp>
        <p:nvSpPr>
          <p:cNvPr id="4" name="Slide Number Placeholder 3"/>
          <p:cNvSpPr>
            <a:spLocks noGrp="1"/>
          </p:cNvSpPr>
          <p:nvPr>
            <p:ph type="sldNum" sz="quarter" idx="12"/>
          </p:nvPr>
        </p:nvSpPr>
        <p:spPr/>
        <p:txBody>
          <a:bodyPr/>
          <a:lstStyle/>
          <a:p>
            <a:fld id="{750544B7-9CFF-4FB2-9828-6B1DBECF0CCC}" type="slidenum">
              <a:rPr lang="en-GB" smtClean="0"/>
              <a:t>28</a:t>
            </a:fld>
            <a:endParaRPr lang="en-GB" dirty="0"/>
          </a:p>
        </p:txBody>
      </p:sp>
    </p:spTree>
    <p:extLst>
      <p:ext uri="{BB962C8B-B14F-4D97-AF65-F5344CB8AC3E}">
        <p14:creationId xmlns:p14="http://schemas.microsoft.com/office/powerpoint/2010/main" val="837821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Approach</a:t>
            </a:r>
            <a:endParaRPr lang="en-GB" dirty="0"/>
          </a:p>
        </p:txBody>
      </p:sp>
      <p:pic>
        <p:nvPicPr>
          <p:cNvPr id="5" name="Content Placeholder 4"/>
          <p:cNvPicPr>
            <a:picLocks noGrp="1" noChangeAspect="1"/>
          </p:cNvPicPr>
          <p:nvPr>
            <p:ph idx="1"/>
          </p:nvPr>
        </p:nvPicPr>
        <p:blipFill>
          <a:blip r:embed="rId2"/>
          <a:stretch>
            <a:fillRect/>
          </a:stretch>
        </p:blipFill>
        <p:spPr>
          <a:xfrm>
            <a:off x="3274358" y="1690688"/>
            <a:ext cx="4807324" cy="3912937"/>
          </a:xfrm>
          <a:prstGeom prst="rect">
            <a:avLst/>
          </a:prstGeom>
        </p:spPr>
      </p:pic>
      <p:sp>
        <p:nvSpPr>
          <p:cNvPr id="4" name="Slide Number Placeholder 3"/>
          <p:cNvSpPr>
            <a:spLocks noGrp="1"/>
          </p:cNvSpPr>
          <p:nvPr>
            <p:ph type="sldNum" sz="quarter" idx="12"/>
          </p:nvPr>
        </p:nvSpPr>
        <p:spPr/>
        <p:txBody>
          <a:bodyPr/>
          <a:lstStyle/>
          <a:p>
            <a:fld id="{750544B7-9CFF-4FB2-9828-6B1DBECF0CCC}" type="slidenum">
              <a:rPr lang="en-GB" smtClean="0"/>
              <a:t>29</a:t>
            </a:fld>
            <a:endParaRPr lang="en-GB" dirty="0"/>
          </a:p>
        </p:txBody>
      </p:sp>
    </p:spTree>
    <p:extLst>
      <p:ext uri="{BB962C8B-B14F-4D97-AF65-F5344CB8AC3E}">
        <p14:creationId xmlns:p14="http://schemas.microsoft.com/office/powerpoint/2010/main" val="419435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a:t>
            </a:r>
            <a:endParaRPr lang="en-M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Before A and B start their game</a:t>
                </a:r>
              </a:p>
              <a:p>
                <a:pPr marL="0" indent="0">
                  <a:buNone/>
                </a:pPr>
                <a:endParaRPr lang="en-US" dirty="0"/>
              </a:p>
              <a:p>
                <a:pPr marL="514350" indent="-514350">
                  <a:buAutoNum type="arabicPeriod"/>
                </a:pPr>
                <a:r>
                  <a:rPr lang="en-US" dirty="0"/>
                  <a:t>What’s your best guess about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a:p>
                <a:pPr marL="0" indent="0">
                  <a:buNone/>
                </a:pPr>
                <a:br>
                  <a:rPr lang="en-US" dirty="0"/>
                </a:br>
                <a:r>
                  <a:rPr lang="en-US" dirty="0"/>
                  <a:t>2. What’s the probability that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i="1" dirty="0"/>
                  <a:t> </a:t>
                </a:r>
                <a:r>
                  <a:rPr lang="en-US" dirty="0"/>
                  <a:t>is greater than half? </a:t>
                </a:r>
                <a:endParaRPr lang="en-MY" dirty="0"/>
              </a:p>
              <a:p>
                <a:endParaRPr lang="en-M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3</a:t>
            </a:fld>
            <a:endParaRPr lang="en-GB" dirty="0"/>
          </a:p>
        </p:txBody>
      </p:sp>
    </p:spTree>
    <p:extLst>
      <p:ext uri="{BB962C8B-B14F-4D97-AF65-F5344CB8AC3E}">
        <p14:creationId xmlns:p14="http://schemas.microsoft.com/office/powerpoint/2010/main" val="705158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Review on Probability</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30</a:t>
            </a:fld>
            <a:endParaRPr lang="en-GB" dirty="0"/>
          </a:p>
        </p:txBody>
      </p:sp>
    </p:spTree>
    <p:extLst>
      <p:ext uri="{BB962C8B-B14F-4D97-AF65-F5344CB8AC3E}">
        <p14:creationId xmlns:p14="http://schemas.microsoft.com/office/powerpoint/2010/main" val="687733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Axioms of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lvl="1" indent="-457200"/>
                <a:r>
                  <a:rPr lang="en-US" sz="2800" dirty="0"/>
                  <a:t>0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a:t>
                </a:r>
                <a:r>
                  <a:rPr lang="en-US" sz="2800" i="1" dirty="0"/>
                  <a:t>P</a:t>
                </a:r>
                <a:r>
                  <a:rPr lang="en-US" sz="2800" dirty="0"/>
                  <a:t>(A) </a:t>
                </a:r>
                <a14:m>
                  <m:oMath xmlns:m="http://schemas.openxmlformats.org/officeDocument/2006/math">
                    <m:r>
                      <a:rPr lang="en-US" sz="2800" i="1">
                        <a:latin typeface="Cambria Math" panose="02040503050406030204" pitchFamily="18" charset="0"/>
                        <a:ea typeface="Cambria Math" panose="02040503050406030204" pitchFamily="18" charset="0"/>
                      </a:rPr>
                      <m:t>≤</m:t>
                    </m:r>
                  </m:oMath>
                </a14:m>
                <a:r>
                  <a:rPr lang="en-US" sz="2800" dirty="0"/>
                  <a:t> 1</a:t>
                </a:r>
              </a:p>
              <a:p>
                <a:pPr marL="457200" lvl="1" indent="-457200"/>
                <a:r>
                  <a:rPr lang="en-US" sz="2800" dirty="0"/>
                  <a:t>Certainty: </a:t>
                </a:r>
                <a:r>
                  <a:rPr lang="en-US" sz="2800" i="1" dirty="0"/>
                  <a:t>P</a:t>
                </a:r>
                <a:r>
                  <a:rPr lang="en-US" sz="2800" dirty="0"/>
                  <a:t>(A) = 1</a:t>
                </a:r>
              </a:p>
              <a:p>
                <a:pPr marL="457200" lvl="1" indent="-457200"/>
                <a:r>
                  <a:rPr lang="en-US" sz="2800" dirty="0"/>
                  <a:t>Impossible: </a:t>
                </a:r>
                <a:r>
                  <a:rPr lang="en-US" sz="2800" i="1" dirty="0"/>
                  <a:t>P</a:t>
                </a:r>
                <a:r>
                  <a:rPr lang="en-US" sz="2800" dirty="0"/>
                  <a:t>(A) = 0</a:t>
                </a:r>
              </a:p>
              <a:p>
                <a:pPr marL="457200" lvl="1" indent="-457200"/>
                <a:r>
                  <a:rPr lang="en-US" sz="2800" dirty="0"/>
                  <a:t>Uncertainty: 0 &lt; </a:t>
                </a:r>
                <a:r>
                  <a:rPr lang="en-US" sz="2800" i="1" dirty="0"/>
                  <a:t>P</a:t>
                </a:r>
                <a:r>
                  <a:rPr lang="en-US" sz="2800" dirty="0"/>
                  <a:t>(A) &lt; 1</a:t>
                </a:r>
              </a:p>
              <a:p>
                <a:pPr marL="342900" lvl="1" indent="-342900"/>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750544B7-9CFF-4FB2-9828-6B1DBECF0CCC}" type="slidenum">
              <a:rPr lang="en-GB" smtClean="0"/>
              <a:t>31</a:t>
            </a:fld>
            <a:endParaRPr lang="en-GB"/>
          </a:p>
        </p:txBody>
      </p:sp>
    </p:spTree>
    <p:extLst>
      <p:ext uri="{BB962C8B-B14F-4D97-AF65-F5344CB8AC3E}">
        <p14:creationId xmlns:p14="http://schemas.microsoft.com/office/powerpoint/2010/main" val="2123882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Examples</a:t>
            </a: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32</a:t>
            </a:fld>
            <a:endParaRPr lang="en-GB"/>
          </a:p>
        </p:txBody>
      </p:sp>
      <p:sp>
        <p:nvSpPr>
          <p:cNvPr id="6" name="Content Placeholder 5"/>
          <p:cNvSpPr>
            <a:spLocks noGrp="1"/>
          </p:cNvSpPr>
          <p:nvPr>
            <p:ph idx="1"/>
          </p:nvPr>
        </p:nvSpPr>
        <p:spPr/>
        <p:txBody>
          <a:bodyPr/>
          <a:lstStyle/>
          <a:p>
            <a:pPr marL="514350" indent="-514350">
              <a:buAutoNum type="arabicParenR"/>
            </a:pPr>
            <a:r>
              <a:rPr lang="en-US" i="1" dirty="0"/>
              <a:t>P</a:t>
            </a:r>
            <a:r>
              <a:rPr lang="en-US" dirty="0"/>
              <a:t>(get a 4 when roll a die)</a:t>
            </a:r>
          </a:p>
          <a:p>
            <a:pPr marL="514350" indent="-514350">
              <a:buAutoNum type="arabicParenR"/>
            </a:pPr>
            <a:r>
              <a:rPr lang="en-US" i="1" dirty="0"/>
              <a:t>P</a:t>
            </a:r>
            <a:r>
              <a:rPr lang="en-US" dirty="0"/>
              <a:t>(get a tail when toss a coin)</a:t>
            </a:r>
          </a:p>
          <a:p>
            <a:pPr marL="514350" indent="-514350">
              <a:buAutoNum type="arabicParenR"/>
            </a:pPr>
            <a:r>
              <a:rPr lang="en-US" i="1" dirty="0"/>
              <a:t>P</a:t>
            </a:r>
            <a:r>
              <a:rPr lang="en-US" dirty="0"/>
              <a:t>(get the sum of 4 when roll a die two times)</a:t>
            </a:r>
          </a:p>
        </p:txBody>
      </p:sp>
    </p:spTree>
    <p:extLst>
      <p:ext uri="{BB962C8B-B14F-4D97-AF65-F5344CB8AC3E}">
        <p14:creationId xmlns:p14="http://schemas.microsoft.com/office/powerpoint/2010/main" val="1267799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Joint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indent="-457200"/>
                <a:r>
                  <a:rPr lang="en-US" dirty="0"/>
                  <a:t>Probability that two events, say A and B, are both true.</a:t>
                </a:r>
              </a:p>
              <a:p>
                <a:pPr marL="457200" indent="-457200"/>
                <a:r>
                  <a:rPr lang="en-US" i="1" dirty="0"/>
                  <a:t>P</a:t>
                </a:r>
                <a:r>
                  <a:rPr lang="en-US" dirty="0"/>
                  <a:t>(A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B)</a:t>
                </a:r>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endParaRPr lang="en-US" dirty="0"/>
              </a:p>
              <a:p>
                <a:pPr marL="457200" indent="-457200"/>
                <a:r>
                  <a:rPr lang="en-US" i="1" dirty="0"/>
                  <a:t>P</a:t>
                </a:r>
                <a:r>
                  <a:rPr lang="en-US" dirty="0"/>
                  <a:t>(A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GB" dirty="0"/>
                  <a:t>B) = </a:t>
                </a:r>
                <a:r>
                  <a:rPr lang="en-GB" i="1" dirty="0"/>
                  <a:t>P</a:t>
                </a:r>
                <a:r>
                  <a:rPr lang="en-GB" dirty="0"/>
                  <a:t>(A) + </a:t>
                </a:r>
                <a:r>
                  <a:rPr lang="en-GB" i="1" dirty="0"/>
                  <a:t>P</a:t>
                </a:r>
                <a:r>
                  <a:rPr lang="en-GB" dirty="0"/>
                  <a:t>(B) – </a:t>
                </a:r>
                <a:r>
                  <a:rPr lang="en-US" i="1" dirty="0"/>
                  <a:t>P</a:t>
                </a:r>
                <a:r>
                  <a:rPr lang="en-US" dirty="0"/>
                  <a:t>(A</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B)</a:t>
                </a:r>
              </a:p>
              <a:p>
                <a:pPr marL="457200" indent="-457200">
                  <a:buNone/>
                </a:pPr>
                <a:r>
                  <a:rPr lang="en-GB"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750544B7-9CFF-4FB2-9828-6B1DBECF0CCC}" type="slidenum">
              <a:rPr lang="en-GB" smtClean="0"/>
              <a:t>33</a:t>
            </a:fld>
            <a:endParaRPr lang="en-GB"/>
          </a:p>
        </p:txBody>
      </p:sp>
      <p:pic>
        <p:nvPicPr>
          <p:cNvPr id="6" name="Picture 5"/>
          <p:cNvPicPr>
            <a:picLocks noChangeAspect="1"/>
          </p:cNvPicPr>
          <p:nvPr/>
        </p:nvPicPr>
        <p:blipFill>
          <a:blip r:embed="rId3"/>
          <a:stretch>
            <a:fillRect/>
          </a:stretch>
        </p:blipFill>
        <p:spPr>
          <a:xfrm>
            <a:off x="3554507" y="2428783"/>
            <a:ext cx="3034553" cy="2181085"/>
          </a:xfrm>
          <a:prstGeom prst="rect">
            <a:avLst/>
          </a:prstGeom>
        </p:spPr>
      </p:pic>
    </p:spTree>
    <p:extLst>
      <p:ext uri="{BB962C8B-B14F-4D97-AF65-F5344CB8AC3E}">
        <p14:creationId xmlns:p14="http://schemas.microsoft.com/office/powerpoint/2010/main" val="760510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a:t>
            </a: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34</a:t>
            </a:fld>
            <a:endParaRPr lang="en-GB"/>
          </a:p>
        </p:txBody>
      </p:sp>
      <p:sp>
        <p:nvSpPr>
          <p:cNvPr id="6" name="Content Placeholder 5"/>
          <p:cNvSpPr>
            <a:spLocks noGrp="1"/>
          </p:cNvSpPr>
          <p:nvPr>
            <p:ph idx="1"/>
          </p:nvPr>
        </p:nvSpPr>
        <p:spPr/>
        <p:txBody>
          <a:bodyPr/>
          <a:lstStyle/>
          <a:p>
            <a:pPr marL="0" indent="0">
              <a:buNone/>
            </a:pPr>
            <a:r>
              <a:rPr lang="en-US" dirty="0"/>
              <a:t>Assume that the engine component of a spacecraft consists of two engines in parallel. If the main engine is 95% reliable (M), the backup is 80% reliable (B), and the engine component as a whole is 99% reliable, what is the probability that both engines will be operable?</a:t>
            </a:r>
            <a:endParaRPr lang="en-GB" dirty="0"/>
          </a:p>
        </p:txBody>
      </p:sp>
    </p:spTree>
    <p:extLst>
      <p:ext uri="{BB962C8B-B14F-4D97-AF65-F5344CB8AC3E}">
        <p14:creationId xmlns:p14="http://schemas.microsoft.com/office/powerpoint/2010/main" val="3043335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Conditional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Probability based on some background information.</a:t>
                </a:r>
              </a:p>
              <a:p>
                <a:r>
                  <a:rPr lang="en-US" i="1" dirty="0"/>
                  <a:t>P</a:t>
                </a:r>
                <a:r>
                  <a:rPr lang="en-US" dirty="0"/>
                  <a:t>(A|B): </a:t>
                </a:r>
                <a:r>
                  <a:rPr lang="en-GB" dirty="0"/>
                  <a:t>probability </a:t>
                </a:r>
                <a:r>
                  <a:rPr lang="en-US" dirty="0"/>
                  <a:t>of A given that B is true.</a:t>
                </a:r>
              </a:p>
              <a:p>
                <a:pPr marL="0" indent="0">
                  <a:buNone/>
                </a:pPr>
                <a:endParaRPr lang="en-US" dirty="0"/>
              </a:p>
              <a:p>
                <a:pPr marL="0" indent="0">
                  <a:buNone/>
                </a:pPr>
                <a:r>
                  <a:rPr lang="en-US" dirty="0"/>
                  <a:t>		</a:t>
                </a:r>
                <a:r>
                  <a:rPr lang="en-US" i="1" dirty="0"/>
                  <a:t>P</a:t>
                </a:r>
                <a:r>
                  <a:rPr lang="en-US" dirty="0"/>
                  <a:t>(A|B)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B</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B</m:t>
                        </m:r>
                        <m:r>
                          <a:rPr lang="en-US" b="0" i="1" smtClean="0">
                            <a:latin typeface="Cambria Math" panose="02040503050406030204" pitchFamily="18" charset="0"/>
                          </a:rPr>
                          <m:t>)</m:t>
                        </m:r>
                      </m:den>
                    </m:f>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750544B7-9CFF-4FB2-9828-6B1DBECF0CCC}" type="slidenum">
              <a:rPr lang="en-GB" smtClean="0"/>
              <a:t>35</a:t>
            </a:fld>
            <a:endParaRPr lang="en-GB"/>
          </a:p>
        </p:txBody>
      </p:sp>
    </p:spTree>
    <p:extLst>
      <p:ext uri="{BB962C8B-B14F-4D97-AF65-F5344CB8AC3E}">
        <p14:creationId xmlns:p14="http://schemas.microsoft.com/office/powerpoint/2010/main" val="2136807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lstStyle/>
          <a:p>
            <a:pPr marL="0" indent="0">
              <a:buNone/>
            </a:pPr>
            <a:r>
              <a:rPr lang="en-US" dirty="0"/>
              <a:t>In studying the causes of power failures, these data have been gathered. 5% are due to transformer damage (T), 80% are due to line damage (L) and 1% involve both problems. Based on these percentages, what is the probability that a power failure involves line damage given that there is transformer damage.</a:t>
            </a: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36</a:t>
            </a:fld>
            <a:endParaRPr lang="en-GB"/>
          </a:p>
        </p:txBody>
      </p:sp>
    </p:spTree>
    <p:extLst>
      <p:ext uri="{BB962C8B-B14F-4D97-AF65-F5344CB8AC3E}">
        <p14:creationId xmlns:p14="http://schemas.microsoft.com/office/powerpoint/2010/main" val="3187414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More on Conditional Probability</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From the equation of conditional probability:</a:t>
                </a:r>
              </a:p>
              <a:p>
                <a:pPr marL="0" indent="0">
                  <a:buNone/>
                </a:pPr>
                <a:r>
                  <a:rPr lang="en-US" dirty="0"/>
                  <a:t>	</a:t>
                </a:r>
              </a:p>
              <a:p>
                <a:pPr marL="0" indent="0">
                  <a:buNone/>
                </a:pPr>
                <a:r>
                  <a:rPr lang="en-US" dirty="0"/>
                  <a:t>	</a:t>
                </a:r>
                <a:r>
                  <a:rPr lang="en-US" i="1" dirty="0"/>
                  <a:t>P</a:t>
                </a:r>
                <a:r>
                  <a:rPr lang="en-US" dirty="0"/>
                  <a:t>(A|B)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𝑃</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B</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B</m:t>
                        </m:r>
                        <m:r>
                          <a:rPr lang="en-US" b="0" i="1" smtClean="0">
                            <a:latin typeface="Cambria Math" panose="02040503050406030204" pitchFamily="18" charset="0"/>
                          </a:rPr>
                          <m:t>)</m:t>
                        </m:r>
                      </m:den>
                    </m:f>
                  </m:oMath>
                </a14:m>
                <a:r>
                  <a:rPr lang="en-GB" dirty="0"/>
                  <a:t>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A</m:t>
                        </m:r>
                        <m:r>
                          <a:rPr lang="en-US" b="0" i="1" dirty="0" smtClean="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B</m:t>
                        </m:r>
                      </m:e>
                    </m:d>
                    <m:r>
                      <a:rPr lang="en-US" b="0" i="0"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A</m:t>
                        </m:r>
                      </m:e>
                      <m:e>
                        <m:r>
                          <m:rPr>
                            <m:sty m:val="p"/>
                          </m:rPr>
                          <a:rPr lang="en-US" b="0" i="0" dirty="0" smtClean="0">
                            <a:latin typeface="Cambria Math" panose="02040503050406030204" pitchFamily="18" charset="0"/>
                            <a:ea typeface="Cambria Math" panose="02040503050406030204" pitchFamily="18" charset="0"/>
                          </a:rPr>
                          <m:t>B</m:t>
                        </m:r>
                      </m:e>
                    </m:d>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B</m:t>
                        </m:r>
                      </m:e>
                    </m:d>
                  </m:oMath>
                </a14:m>
                <a:endParaRPr lang="en-US" b="0" dirty="0">
                  <a:ea typeface="Cambria Math" panose="02040503050406030204" pitchFamily="18" charset="0"/>
                </a:endParaRPr>
              </a:p>
              <a:p>
                <a:pPr marL="0" indent="0">
                  <a:buNone/>
                </a:pPr>
                <a:endParaRPr lang="en-US" dirty="0"/>
              </a:p>
              <a:p>
                <a:pPr marL="0" indent="0">
                  <a:buNone/>
                </a:pPr>
                <a:r>
                  <a:rPr lang="en-US" dirty="0"/>
                  <a:t>	</a:t>
                </a:r>
                <a:r>
                  <a:rPr lang="en-US" i="1" dirty="0"/>
                  <a:t>P</a:t>
                </a:r>
                <a:r>
                  <a:rPr lang="en-US" dirty="0"/>
                  <a:t>(B|A)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𝑃</m:t>
                        </m:r>
                        <m:r>
                          <a:rPr lang="en-US">
                            <a:latin typeface="Cambria Math" panose="02040503050406030204" pitchFamily="18" charset="0"/>
                          </a:rPr>
                          <m:t>(</m:t>
                        </m:r>
                        <m:r>
                          <m:rPr>
                            <m:sty m:val="p"/>
                          </m:rPr>
                          <a:rPr lang="en-US" b="0" i="0" smtClean="0">
                            <a:latin typeface="Cambria Math" panose="02040503050406030204" pitchFamily="18" charset="0"/>
                          </a:rPr>
                          <m:t>B</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m:rPr>
                            <m:sty m:val="p"/>
                          </m:rPr>
                          <a:rPr lang="en-US" b="0" i="0" smtClean="0">
                            <a:latin typeface="Cambria Math" panose="02040503050406030204" pitchFamily="18" charset="0"/>
                          </a:rPr>
                          <m:t>A</m:t>
                        </m:r>
                        <m:r>
                          <a:rPr lang="en-US" i="1">
                            <a:latin typeface="Cambria Math" panose="02040503050406030204" pitchFamily="18" charset="0"/>
                          </a:rPr>
                          <m:t>)</m:t>
                        </m:r>
                      </m:den>
                    </m:f>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m:rPr>
                            <m:sty m:val="p"/>
                          </m:rPr>
                          <a:rPr lang="en-US" b="0" i="0" dirty="0" smtClean="0">
                            <a:latin typeface="Cambria Math" panose="02040503050406030204" pitchFamily="18" charset="0"/>
                          </a:rPr>
                          <m:t>B</m:t>
                        </m:r>
                        <m:r>
                          <a:rPr lang="en-US" i="1" dirty="0">
                            <a:latin typeface="Cambria Math" panose="02040503050406030204" pitchFamily="18" charset="0"/>
                            <a:ea typeface="Cambria Math" panose="02040503050406030204" pitchFamily="18" charset="0"/>
                          </a:rPr>
                          <m:t>∩</m:t>
                        </m:r>
                        <m:r>
                          <m:rPr>
                            <m:sty m:val="p"/>
                          </m:rPr>
                          <a:rPr lang="en-US" b="0" i="0" dirty="0" smtClean="0">
                            <a:latin typeface="Cambria Math" panose="02040503050406030204" pitchFamily="18" charset="0"/>
                            <a:ea typeface="Cambria Math" panose="02040503050406030204" pitchFamily="18" charset="0"/>
                          </a:rPr>
                          <m:t>A</m:t>
                        </m:r>
                      </m:e>
                    </m:d>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B</m:t>
                        </m:r>
                      </m:e>
                      <m:e>
                        <m:r>
                          <m:rPr>
                            <m:sty m:val="p"/>
                          </m:rPr>
                          <a:rPr lang="en-US" b="0" i="0" dirty="0" smtClean="0">
                            <a:latin typeface="Cambria Math" panose="02040503050406030204" pitchFamily="18" charset="0"/>
                            <a:ea typeface="Cambria Math" panose="02040503050406030204" pitchFamily="18" charset="0"/>
                          </a:rPr>
                          <m:t>A</m:t>
                        </m:r>
                      </m:e>
                    </m:d>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b="0" i="0" dirty="0" smtClean="0">
                            <a:latin typeface="Cambria Math" panose="02040503050406030204" pitchFamily="18" charset="0"/>
                            <a:ea typeface="Cambria Math" panose="02040503050406030204" pitchFamily="18" charset="0"/>
                          </a:rPr>
                          <m:t>A</m:t>
                        </m:r>
                      </m:e>
                    </m:d>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750544B7-9CFF-4FB2-9828-6B1DBECF0CCC}" type="slidenum">
              <a:rPr lang="en-GB" smtClean="0"/>
              <a:t>37</a:t>
            </a:fld>
            <a:endParaRPr lang="en-GB"/>
          </a:p>
        </p:txBody>
      </p:sp>
    </p:spTree>
    <p:extLst>
      <p:ext uri="{BB962C8B-B14F-4D97-AF65-F5344CB8AC3E}">
        <p14:creationId xmlns:p14="http://schemas.microsoft.com/office/powerpoint/2010/main" val="337878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Bayes Theorem</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tabLst>
                    <a:tab pos="1371600" algn="l"/>
                  </a:tabLst>
                </a:pP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m:rPr>
                            <m:sty m:val="p"/>
                          </m:rPr>
                          <a:rPr lang="en-US" dirty="0">
                            <a:latin typeface="Cambria Math" panose="02040503050406030204" pitchFamily="18" charset="0"/>
                          </a:rPr>
                          <m:t>A</m:t>
                        </m:r>
                        <m:r>
                          <a:rPr lang="en-US" i="1" dirty="0">
                            <a:latin typeface="Cambria Math" panose="02040503050406030204" pitchFamily="18" charset="0"/>
                            <a:ea typeface="Cambria Math" panose="02040503050406030204" pitchFamily="18" charset="0"/>
                          </a:rPr>
                          <m:t>∩</m:t>
                        </m:r>
                        <m:r>
                          <m:rPr>
                            <m:sty m:val="p"/>
                          </m:rPr>
                          <a:rPr lang="en-US" dirty="0">
                            <a:latin typeface="Cambria Math" panose="02040503050406030204" pitchFamily="18" charset="0"/>
                            <a:ea typeface="Cambria Math" panose="02040503050406030204" pitchFamily="18" charset="0"/>
                          </a:rPr>
                          <m:t>B</m:t>
                        </m:r>
                      </m:e>
                    </m:d>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A</m:t>
                        </m:r>
                      </m:e>
                      <m:e>
                        <m:r>
                          <m:rPr>
                            <m:sty m:val="p"/>
                          </m:rPr>
                          <a:rPr lang="en-US" dirty="0">
                            <a:latin typeface="Cambria Math" panose="02040503050406030204" pitchFamily="18" charset="0"/>
                            <a:ea typeface="Cambria Math" panose="02040503050406030204" pitchFamily="18" charset="0"/>
                          </a:rPr>
                          <m:t>B</m:t>
                        </m:r>
                      </m:e>
                    </m:d>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B</m:t>
                        </m:r>
                      </m:e>
                    </m:d>
                  </m:oMath>
                </a14:m>
                <a:r>
                  <a:rPr lang="en-US"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and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m:rPr>
                            <m:sty m:val="p"/>
                          </m:rPr>
                          <a:rPr lang="en-US" dirty="0">
                            <a:latin typeface="Cambria Math" panose="02040503050406030204" pitchFamily="18" charset="0"/>
                          </a:rPr>
                          <m:t>B</m:t>
                        </m:r>
                        <m:r>
                          <a:rPr lang="en-US" i="1" dirty="0">
                            <a:latin typeface="Cambria Math" panose="02040503050406030204" pitchFamily="18" charset="0"/>
                            <a:ea typeface="Cambria Math" panose="02040503050406030204" pitchFamily="18" charset="0"/>
                          </a:rPr>
                          <m:t>∩</m:t>
                        </m:r>
                        <m:r>
                          <m:rPr>
                            <m:sty m:val="p"/>
                          </m:rPr>
                          <a:rPr lang="en-US" dirty="0">
                            <a:latin typeface="Cambria Math" panose="02040503050406030204" pitchFamily="18" charset="0"/>
                            <a:ea typeface="Cambria Math" panose="02040503050406030204" pitchFamily="18" charset="0"/>
                          </a:rPr>
                          <m:t>A</m:t>
                        </m:r>
                      </m:e>
                    </m:d>
                    <m:r>
                      <a:rPr lang="en-US"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B</m:t>
                        </m:r>
                      </m:e>
                      <m:e>
                        <m:r>
                          <m:rPr>
                            <m:sty m:val="p"/>
                          </m:rPr>
                          <a:rPr lang="en-US" dirty="0">
                            <a:latin typeface="Cambria Math" panose="02040503050406030204" pitchFamily="18" charset="0"/>
                            <a:ea typeface="Cambria Math" panose="02040503050406030204" pitchFamily="18" charset="0"/>
                          </a:rPr>
                          <m:t>A</m:t>
                        </m:r>
                      </m:e>
                    </m:d>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A</m:t>
                        </m:r>
                      </m:e>
                    </m:d>
                  </m:oMath>
                </a14:m>
                <a:endParaRPr lang="en-US" dirty="0"/>
              </a:p>
              <a:p>
                <a:pPr marL="0" indent="0">
                  <a:buNone/>
                  <a:tabLst>
                    <a:tab pos="1371600" algn="l"/>
                  </a:tabLst>
                </a:pPr>
                <a:endParaRPr lang="en-US" dirty="0"/>
              </a:p>
              <a:p>
                <a:pPr marL="0" indent="0">
                  <a:buNone/>
                  <a:tabLst>
                    <a:tab pos="1371600" algn="l"/>
                  </a:tabLst>
                </a:pPr>
                <a:r>
                  <a:rPr lang="en-US" dirty="0"/>
                  <a:t>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m:rPr>
                            <m:sty m:val="p"/>
                          </m:rPr>
                          <a:rPr lang="en-US" dirty="0">
                            <a:latin typeface="Cambria Math" panose="02040503050406030204" pitchFamily="18" charset="0"/>
                          </a:rPr>
                          <m:t>A</m:t>
                        </m:r>
                        <m:r>
                          <a:rPr lang="en-US" i="1" dirty="0">
                            <a:latin typeface="Cambria Math" panose="02040503050406030204" pitchFamily="18" charset="0"/>
                            <a:ea typeface="Cambria Math" panose="02040503050406030204" pitchFamily="18" charset="0"/>
                          </a:rPr>
                          <m:t>∩</m:t>
                        </m:r>
                        <m:r>
                          <m:rPr>
                            <m:sty m:val="p"/>
                          </m:rPr>
                          <a:rPr lang="en-US" dirty="0">
                            <a:latin typeface="Cambria Math" panose="02040503050406030204" pitchFamily="18" charset="0"/>
                            <a:ea typeface="Cambria Math" panose="02040503050406030204" pitchFamily="18" charset="0"/>
                          </a:rPr>
                          <m:t>B</m:t>
                        </m:r>
                      </m:e>
                    </m:d>
                  </m:oMath>
                </a14:m>
                <a:r>
                  <a:rPr lang="en-US" dirty="0"/>
                  <a:t> </a:t>
                </a:r>
                <a14:m>
                  <m:oMath xmlns:m="http://schemas.openxmlformats.org/officeDocument/2006/math">
                    <m:r>
                      <a:rPr lang="en-US" dirty="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𝑃</m:t>
                    </m:r>
                    <m:d>
                      <m:dPr>
                        <m:ctrlPr>
                          <a:rPr lang="en-US" i="1" dirty="0">
                            <a:latin typeface="Cambria Math" panose="02040503050406030204" pitchFamily="18" charset="0"/>
                          </a:rPr>
                        </m:ctrlPr>
                      </m:dPr>
                      <m:e>
                        <m:r>
                          <m:rPr>
                            <m:sty m:val="p"/>
                          </m:rPr>
                          <a:rPr lang="en-US" dirty="0">
                            <a:latin typeface="Cambria Math" panose="02040503050406030204" pitchFamily="18" charset="0"/>
                          </a:rPr>
                          <m:t>B</m:t>
                        </m:r>
                        <m:r>
                          <a:rPr lang="en-US" i="1" dirty="0">
                            <a:latin typeface="Cambria Math" panose="02040503050406030204" pitchFamily="18" charset="0"/>
                            <a:ea typeface="Cambria Math" panose="02040503050406030204" pitchFamily="18" charset="0"/>
                          </a:rPr>
                          <m:t>∩</m:t>
                        </m:r>
                        <m:r>
                          <m:rPr>
                            <m:sty m:val="p"/>
                          </m:rPr>
                          <a:rPr lang="en-US" dirty="0">
                            <a:latin typeface="Cambria Math" panose="02040503050406030204" pitchFamily="18" charset="0"/>
                            <a:ea typeface="Cambria Math" panose="02040503050406030204" pitchFamily="18" charset="0"/>
                          </a:rPr>
                          <m:t>A</m:t>
                        </m:r>
                      </m:e>
                    </m:d>
                  </m:oMath>
                </a14:m>
                <a:endParaRPr lang="en-US" dirty="0"/>
              </a:p>
              <a:p>
                <a:pPr marL="0" indent="0">
                  <a:buNone/>
                </a:pPr>
                <a:r>
                  <a:rPr lang="en-US" dirty="0"/>
                  <a:t>	       </a:t>
                </a:r>
              </a:p>
              <a:p>
                <a:pPr marL="0" indent="0">
                  <a:buNone/>
                </a:pP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A</m:t>
                        </m:r>
                      </m:e>
                      <m:e>
                        <m:r>
                          <m:rPr>
                            <m:sty m:val="p"/>
                          </m:rPr>
                          <a:rPr lang="en-US" dirty="0">
                            <a:latin typeface="Cambria Math" panose="02040503050406030204" pitchFamily="18" charset="0"/>
                            <a:ea typeface="Cambria Math" panose="02040503050406030204" pitchFamily="18" charset="0"/>
                          </a:rPr>
                          <m:t>B</m:t>
                        </m:r>
                      </m:e>
                    </m:d>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B</m:t>
                        </m:r>
                      </m:e>
                    </m:d>
                  </m:oMath>
                </a14:m>
                <a:r>
                  <a:rPr lang="en-GB" dirty="0"/>
                  <a:t> </a:t>
                </a:r>
                <a14:m>
                  <m:oMath xmlns:m="http://schemas.openxmlformats.org/officeDocument/2006/math">
                    <m:r>
                      <a:rPr lang="en-US"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B</m:t>
                        </m:r>
                      </m:e>
                      <m:e>
                        <m:r>
                          <m:rPr>
                            <m:sty m:val="p"/>
                          </m:rPr>
                          <a:rPr lang="en-US" dirty="0">
                            <a:latin typeface="Cambria Math" panose="02040503050406030204" pitchFamily="18" charset="0"/>
                            <a:ea typeface="Cambria Math" panose="02040503050406030204" pitchFamily="18" charset="0"/>
                          </a:rPr>
                          <m:t>A</m:t>
                        </m:r>
                      </m:e>
                    </m:d>
                    <m:r>
                      <a:rPr lang="en-US" i="1" dirty="0">
                        <a:latin typeface="Cambria Math" panose="02040503050406030204" pitchFamily="18" charset="0"/>
                        <a:ea typeface="Cambria Math" panose="02040503050406030204" pitchFamily="18" charset="0"/>
                      </a:rPr>
                      <m:t>𝑃</m:t>
                    </m:r>
                    <m:d>
                      <m:dPr>
                        <m:ctrlPr>
                          <a:rPr lang="en-US" i="1" dirty="0">
                            <a:latin typeface="Cambria Math" panose="02040503050406030204" pitchFamily="18" charset="0"/>
                            <a:ea typeface="Cambria Math" panose="02040503050406030204" pitchFamily="18" charset="0"/>
                          </a:rPr>
                        </m:ctrlPr>
                      </m:dPr>
                      <m:e>
                        <m:r>
                          <m:rPr>
                            <m:sty m:val="p"/>
                          </m:rPr>
                          <a:rPr lang="en-US" dirty="0">
                            <a:latin typeface="Cambria Math" panose="02040503050406030204" pitchFamily="18" charset="0"/>
                            <a:ea typeface="Cambria Math" panose="02040503050406030204" pitchFamily="18" charset="0"/>
                          </a:rPr>
                          <m:t>A</m:t>
                        </m:r>
                      </m:e>
                    </m:d>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m:t>
                        </m:r>
                      </m:e>
                      <m:e>
                        <m:r>
                          <m:rPr>
                            <m:sty m:val="p"/>
                          </m:rPr>
                          <a:rPr lang="en-US" b="0" i="0" smtClean="0">
                            <a:latin typeface="Cambria Math" panose="02040503050406030204" pitchFamily="18" charset="0"/>
                          </a:rPr>
                          <m:t>B</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A</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B</m:t>
                        </m:r>
                        <m:r>
                          <a:rPr lang="en-US" b="0" i="1" smtClean="0">
                            <a:latin typeface="Cambria Math" panose="02040503050406030204" pitchFamily="18" charset="0"/>
                          </a:rPr>
                          <m:t>)</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661"/>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750544B7-9CFF-4FB2-9828-6B1DBECF0CCC}" type="slidenum">
              <a:rPr lang="en-GB" smtClean="0"/>
              <a:t>38</a:t>
            </a:fld>
            <a:endParaRPr lang="en-GB"/>
          </a:p>
        </p:txBody>
      </p:sp>
    </p:spTree>
    <p:extLst>
      <p:ext uri="{BB962C8B-B14F-4D97-AF65-F5344CB8AC3E}">
        <p14:creationId xmlns:p14="http://schemas.microsoft.com/office/powerpoint/2010/main" val="3435336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pPr marL="0" indent="0">
              <a:buNone/>
            </a:pPr>
            <a:r>
              <a:rPr lang="en-US" dirty="0"/>
              <a:t>There are two bowls of cookies. Bowl 1 contains 30 vanilla cookies and 10 chocolate cookies. Bowl 2 contains 20 of </a:t>
            </a:r>
            <a:r>
              <a:rPr lang="en-GB" dirty="0"/>
              <a:t>each. </a:t>
            </a:r>
            <a:r>
              <a:rPr lang="en-US" dirty="0"/>
              <a:t>Now suppose you choose one of the bowls at random and, without looking, select a cookie at random. The cookie is vanilla (V). What is the probability that it came from Bowl 1 (B1)?</a:t>
            </a:r>
          </a:p>
          <a:p>
            <a:pPr marL="0" indent="0">
              <a:buNone/>
            </a:pPr>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39</a:t>
            </a:fld>
            <a:endParaRPr lang="en-GB"/>
          </a:p>
        </p:txBody>
      </p:sp>
    </p:spTree>
    <p:extLst>
      <p:ext uri="{BB962C8B-B14F-4D97-AF65-F5344CB8AC3E}">
        <p14:creationId xmlns:p14="http://schemas.microsoft.com/office/powerpoint/2010/main" val="410240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a:t>
            </a:r>
            <a:endParaRPr lang="en-MY"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After you observed A and B playing a few rounds</a:t>
                </a:r>
              </a:p>
              <a:p>
                <a:pPr marL="0" indent="0">
                  <a:buNone/>
                </a:pPr>
                <a:endParaRPr lang="en-US" dirty="0"/>
              </a:p>
              <a:p>
                <a:pPr marL="514350" indent="-514350">
                  <a:buAutoNum type="arabicPeriod"/>
                </a:pPr>
                <a:r>
                  <a:rPr lang="en-US" dirty="0"/>
                  <a:t>What’s your best guess about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a:p>
                <a:pPr marL="0" indent="0">
                  <a:buNone/>
                </a:pPr>
                <a:br>
                  <a:rPr lang="en-US" dirty="0"/>
                </a:br>
                <a:r>
                  <a:rPr lang="en-US" dirty="0"/>
                  <a:t>2. What’s the probability that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i="1" dirty="0"/>
                  <a:t> </a:t>
                </a:r>
                <a:r>
                  <a:rPr lang="en-US" dirty="0"/>
                  <a:t>is greater than half? </a:t>
                </a:r>
                <a:endParaRPr lang="en-MY" dirty="0"/>
              </a:p>
              <a:p>
                <a:endParaRPr lang="en-MY"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4</a:t>
            </a:fld>
            <a:endParaRPr lang="en-GB" dirty="0"/>
          </a:p>
        </p:txBody>
      </p:sp>
    </p:spTree>
    <p:extLst>
      <p:ext uri="{BB962C8B-B14F-4D97-AF65-F5344CB8AC3E}">
        <p14:creationId xmlns:p14="http://schemas.microsoft.com/office/powerpoint/2010/main" val="2159893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40</a:t>
            </a:fld>
            <a:endParaRPr lang="en-GB"/>
          </a:p>
        </p:txBody>
      </p:sp>
      <p:sp>
        <p:nvSpPr>
          <p:cNvPr id="5" name="Content Placeholder 2">
            <a:extLst>
              <a:ext uri="{FF2B5EF4-FFF2-40B4-BE49-F238E27FC236}">
                <a16:creationId xmlns:a16="http://schemas.microsoft.com/office/drawing/2014/main" id="{1D3B32D8-604C-C649-AC67-5C7756CF15BD}"/>
              </a:ext>
            </a:extLst>
          </p:cNvPr>
          <p:cNvSpPr>
            <a:spLocks noGrp="1"/>
          </p:cNvSpPr>
          <p:nvPr>
            <p:ph idx="1"/>
          </p:nvPr>
        </p:nvSpPr>
        <p:spPr>
          <a:xfrm>
            <a:off x="838200" y="1825625"/>
            <a:ext cx="10515600" cy="4351338"/>
          </a:xfrm>
        </p:spPr>
        <p:txBody>
          <a:bodyPr/>
          <a:lstStyle/>
          <a:p>
            <a:pPr marL="0" indent="0">
              <a:buNone/>
            </a:pPr>
            <a:r>
              <a:rPr lang="en-US" dirty="0"/>
              <a:t>A machine shop has an experienced machinist and an apprentice. The experienced machinist who is faster and more skillful, produced 10 items of which only one is defective while the apprentice produced 8 items of which 2 are defective. Unaware of this, a buyer randomly selects one of these items. What is the probability that the item is machined by the apprentice? If the item is found to be defective, what is the probability that it is machined by the apprentice?</a:t>
            </a:r>
          </a:p>
          <a:p>
            <a:pPr marL="0" indent="0">
              <a:buNone/>
            </a:pPr>
            <a:endParaRPr lang="en-GB" dirty="0"/>
          </a:p>
        </p:txBody>
      </p:sp>
    </p:spTree>
    <p:extLst>
      <p:ext uri="{BB962C8B-B14F-4D97-AF65-F5344CB8AC3E}">
        <p14:creationId xmlns:p14="http://schemas.microsoft.com/office/powerpoint/2010/main" val="1804759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this question</a:t>
            </a:r>
            <a:endParaRPr lang="en-GB" dirty="0"/>
          </a:p>
        </p:txBody>
      </p:sp>
      <p:sp>
        <p:nvSpPr>
          <p:cNvPr id="3" name="Content Placeholder 2"/>
          <p:cNvSpPr>
            <a:spLocks noGrp="1"/>
          </p:cNvSpPr>
          <p:nvPr>
            <p:ph idx="1"/>
          </p:nvPr>
        </p:nvSpPr>
        <p:spPr/>
        <p:txBody>
          <a:bodyPr>
            <a:normAutofit/>
          </a:bodyPr>
          <a:lstStyle/>
          <a:p>
            <a:pPr marL="0" indent="0">
              <a:buNone/>
            </a:pPr>
            <a:r>
              <a:rPr lang="en-US" dirty="0"/>
              <a:t>Suppose, out of all the 4 marathon races between 2 players, A and B, A won 3 times while B won only 1.</a:t>
            </a:r>
          </a:p>
          <a:p>
            <a:pPr marL="0" indent="0">
              <a:buNone/>
            </a:pPr>
            <a:r>
              <a:rPr lang="en-US" dirty="0"/>
              <a:t>There is a coming race, which player would you bet your money on?</a:t>
            </a:r>
          </a:p>
          <a:p>
            <a:endParaRPr lang="en-US" dirty="0"/>
          </a:p>
          <a:p>
            <a:pPr marL="0" indent="0">
              <a:buNone/>
            </a:pP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41</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17" y="3626945"/>
            <a:ext cx="4371135" cy="2729405"/>
          </a:xfrm>
          <a:prstGeom prst="rect">
            <a:avLst/>
          </a:prstGeom>
        </p:spPr>
      </p:pic>
    </p:spTree>
    <p:extLst>
      <p:ext uri="{BB962C8B-B14F-4D97-AF65-F5344CB8AC3E}">
        <p14:creationId xmlns:p14="http://schemas.microsoft.com/office/powerpoint/2010/main" val="274250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normAutofit/>
          </a:bodyPr>
          <a:lstStyle/>
          <a:p>
            <a:pPr marL="0" indent="0">
              <a:buNone/>
            </a:pPr>
            <a:r>
              <a:rPr lang="en-US" dirty="0"/>
              <a:t>What if you are told that it rained once when B won and once when A won and it is definitely going to rain on the next marathon race. </a:t>
            </a:r>
          </a:p>
          <a:p>
            <a:pPr marL="0" indent="0">
              <a:buNone/>
            </a:pPr>
            <a:r>
              <a:rPr lang="en-US" dirty="0"/>
              <a:t>So, which player would you bet your money on now?</a:t>
            </a:r>
          </a:p>
          <a:p>
            <a:pPr marL="0" indent="0">
              <a:buNone/>
            </a:pPr>
            <a:endParaRPr lang="en-US" dirty="0"/>
          </a:p>
          <a:p>
            <a:pPr marL="0" indent="0">
              <a:buNone/>
            </a:pPr>
            <a:endParaRPr lang="en-US" dirty="0"/>
          </a:p>
          <a:p>
            <a:pPr marL="0" indent="0">
              <a:buNone/>
            </a:pP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42</a:t>
            </a:fld>
            <a:endParaRPr lang="en-GB"/>
          </a:p>
        </p:txBody>
      </p:sp>
    </p:spTree>
    <p:extLst>
      <p:ext uri="{BB962C8B-B14F-4D97-AF65-F5344CB8AC3E}">
        <p14:creationId xmlns:p14="http://schemas.microsoft.com/office/powerpoint/2010/main" val="3113771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Bayesian Inference</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43</a:t>
            </a:fld>
            <a:endParaRPr lang="en-GB" dirty="0"/>
          </a:p>
        </p:txBody>
      </p:sp>
    </p:spTree>
    <p:extLst>
      <p:ext uri="{BB962C8B-B14F-4D97-AF65-F5344CB8AC3E}">
        <p14:creationId xmlns:p14="http://schemas.microsoft.com/office/powerpoint/2010/main" val="182916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GB" dirty="0"/>
          </a:p>
        </p:txBody>
      </p:sp>
      <p:sp>
        <p:nvSpPr>
          <p:cNvPr id="3" name="Content Placeholder 2"/>
          <p:cNvSpPr>
            <a:spLocks noGrp="1"/>
          </p:cNvSpPr>
          <p:nvPr>
            <p:ph idx="1"/>
          </p:nvPr>
        </p:nvSpPr>
        <p:spPr>
          <a:xfrm>
            <a:off x="838199" y="1825625"/>
            <a:ext cx="11089341" cy="4736540"/>
          </a:xfrm>
        </p:spPr>
        <p:txBody>
          <a:bodyPr>
            <a:normAutofit/>
          </a:bodyPr>
          <a:lstStyle/>
          <a:p>
            <a:pPr marL="0" indent="0">
              <a:buNone/>
            </a:pPr>
            <a:r>
              <a:rPr lang="en-US" dirty="0"/>
              <a:t>In general:</a:t>
            </a:r>
          </a:p>
          <a:p>
            <a:pPr marL="514350" indent="-514350">
              <a:buFont typeface="+mj-lt"/>
              <a:buAutoNum type="arabicPeriod"/>
            </a:pPr>
            <a:r>
              <a:rPr lang="en-US" dirty="0"/>
              <a:t>Represent prior uncertainty about model parameter with a probability distribution.</a:t>
            </a:r>
          </a:p>
          <a:p>
            <a:pPr marL="514350" indent="-514350">
              <a:buFont typeface="+mj-lt"/>
              <a:buAutoNum type="arabicPeriod"/>
            </a:pPr>
            <a:r>
              <a:rPr lang="en-US" dirty="0"/>
              <a:t>Update the prior with info learnt from current data (likelihood).</a:t>
            </a:r>
          </a:p>
          <a:p>
            <a:pPr marL="514350" indent="-514350">
              <a:buFont typeface="+mj-lt"/>
              <a:buAutoNum type="arabicPeriod"/>
            </a:pPr>
            <a:r>
              <a:rPr lang="en-US" dirty="0"/>
              <a:t>Produce a posterior probability distribution for the parameter that contains less uncertainty.</a:t>
            </a:r>
          </a:p>
          <a:p>
            <a:pPr marL="0" indent="0">
              <a:buNone/>
            </a:pPr>
            <a:endParaRPr lang="en-US" dirty="0"/>
          </a:p>
          <a:p>
            <a:pPr lvl="1"/>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750544B7-9CFF-4FB2-9828-6B1DBECF0CCC}" type="slidenum">
              <a:rPr lang="en-GB" smtClean="0"/>
              <a:t>44</a:t>
            </a:fld>
            <a:endParaRPr lang="en-GB"/>
          </a:p>
        </p:txBody>
      </p:sp>
    </p:spTree>
    <p:extLst>
      <p:ext uri="{BB962C8B-B14F-4D97-AF65-F5344CB8AC3E}">
        <p14:creationId xmlns:p14="http://schemas.microsoft.com/office/powerpoint/2010/main" val="14476948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lstStyle/>
          <a:p>
            <a:pPr marL="403225" indent="-403225"/>
            <a:r>
              <a:rPr lang="en-US" dirty="0"/>
              <a:t>Suppose there are 2 balls in a bag, we know that at least one of them is black. Thus there will be two hypothesis,</a:t>
            </a:r>
          </a:p>
          <a:p>
            <a:pPr marL="403225" indent="-403225">
              <a:buNone/>
            </a:pPr>
            <a:r>
              <a:rPr lang="en-US" dirty="0"/>
              <a:t>		BB: Both black</a:t>
            </a:r>
          </a:p>
          <a:p>
            <a:pPr marL="403225" indent="-403225">
              <a:buNone/>
            </a:pPr>
            <a:r>
              <a:rPr lang="en-US" dirty="0"/>
              <a:t>		BW: One black and one white</a:t>
            </a:r>
          </a:p>
          <a:p>
            <a:pPr marL="403225" indent="-403225">
              <a:buNone/>
            </a:pPr>
            <a:endParaRPr lang="en-US" dirty="0"/>
          </a:p>
          <a:p>
            <a:pPr marL="403225" indent="-403225"/>
            <a:r>
              <a:rPr lang="en-US" dirty="0"/>
              <a:t>Suppose a ball was drawn from the bag, and it is black</a:t>
            </a:r>
          </a:p>
          <a:p>
            <a:pPr marL="403225" indent="-403225">
              <a:buNone/>
            </a:pPr>
            <a:r>
              <a:rPr lang="en-US" dirty="0"/>
              <a:t>		D: The ball that was drawn from the bag is black</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45</a:t>
            </a:fld>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3369" y="2448251"/>
            <a:ext cx="2076383" cy="1553043"/>
          </a:xfrm>
          <a:prstGeom prst="rect">
            <a:avLst/>
          </a:prstGeom>
        </p:spPr>
      </p:pic>
    </p:spTree>
    <p:extLst>
      <p:ext uri="{BB962C8B-B14F-4D97-AF65-F5344CB8AC3E}">
        <p14:creationId xmlns:p14="http://schemas.microsoft.com/office/powerpoint/2010/main" val="17430704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a:t>
            </a:r>
            <a:endParaRPr lang="en-GB" dirty="0"/>
          </a:p>
        </p:txBody>
      </p:sp>
      <p:sp>
        <p:nvSpPr>
          <p:cNvPr id="3" name="Content Placeholder 2"/>
          <p:cNvSpPr>
            <a:spLocks noGrp="1"/>
          </p:cNvSpPr>
          <p:nvPr>
            <p:ph idx="1"/>
          </p:nvPr>
        </p:nvSpPr>
        <p:spPr/>
        <p:txBody>
          <a:bodyPr/>
          <a:lstStyle/>
          <a:p>
            <a:r>
              <a:rPr lang="en-US" dirty="0"/>
              <a:t>Bayesian analysis starts from choosing a prior distribution:</a:t>
            </a:r>
          </a:p>
          <a:p>
            <a:pPr marL="0" indent="0">
              <a:buNone/>
            </a:pPr>
            <a:r>
              <a:rPr lang="en-US" dirty="0"/>
              <a:t>	</a:t>
            </a:r>
            <a:r>
              <a:rPr lang="en-US" i="1" dirty="0"/>
              <a:t>P</a:t>
            </a:r>
            <a:r>
              <a:rPr lang="en-US" dirty="0"/>
              <a:t>(BB) = 0.5</a:t>
            </a:r>
          </a:p>
          <a:p>
            <a:pPr marL="0" indent="0">
              <a:buNone/>
            </a:pPr>
            <a:r>
              <a:rPr lang="en-US" dirty="0"/>
              <a:t>	</a:t>
            </a:r>
            <a:r>
              <a:rPr lang="en-US" i="1" dirty="0"/>
              <a:t>P</a:t>
            </a:r>
            <a:r>
              <a:rPr lang="en-US" dirty="0"/>
              <a:t>(BW) = 0.5</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46</a:t>
            </a:fld>
            <a:endParaRPr lang="en-GB" dirty="0"/>
          </a:p>
        </p:txBody>
      </p:sp>
    </p:spTree>
    <p:extLst>
      <p:ext uri="{BB962C8B-B14F-4D97-AF65-F5344CB8AC3E}">
        <p14:creationId xmlns:p14="http://schemas.microsoft.com/office/powerpoint/2010/main" val="3474284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a:t>
            </a:r>
            <a:endParaRPr lang="en-GB" dirty="0"/>
          </a:p>
        </p:txBody>
      </p:sp>
      <p:sp>
        <p:nvSpPr>
          <p:cNvPr id="3" name="Content Placeholder 2"/>
          <p:cNvSpPr>
            <a:spLocks noGrp="1"/>
          </p:cNvSpPr>
          <p:nvPr>
            <p:ph idx="1"/>
          </p:nvPr>
        </p:nvSpPr>
        <p:spPr/>
        <p:txBody>
          <a:bodyPr/>
          <a:lstStyle/>
          <a:p>
            <a:r>
              <a:rPr lang="en-US" dirty="0"/>
              <a:t>The probability that you would have observed the data, if that hypothesis is true</a:t>
            </a:r>
            <a:r>
              <a:rPr lang="en-GB" dirty="0"/>
              <a:t>:</a:t>
            </a:r>
          </a:p>
          <a:p>
            <a:r>
              <a:rPr lang="en-US" dirty="0"/>
              <a:t>Likelihood for BB =</a:t>
            </a:r>
          </a:p>
          <a:p>
            <a:r>
              <a:rPr lang="en-US" dirty="0"/>
              <a:t>Likelihood for BW =</a:t>
            </a:r>
          </a:p>
        </p:txBody>
      </p:sp>
      <p:sp>
        <p:nvSpPr>
          <p:cNvPr id="4" name="Slide Number Placeholder 3"/>
          <p:cNvSpPr>
            <a:spLocks noGrp="1"/>
          </p:cNvSpPr>
          <p:nvPr>
            <p:ph type="sldNum" sz="quarter" idx="12"/>
          </p:nvPr>
        </p:nvSpPr>
        <p:spPr/>
        <p:txBody>
          <a:bodyPr/>
          <a:lstStyle/>
          <a:p>
            <a:fld id="{750544B7-9CFF-4FB2-9828-6B1DBECF0CCC}" type="slidenum">
              <a:rPr lang="en-GB" smtClean="0"/>
              <a:t>47</a:t>
            </a:fld>
            <a:endParaRPr lang="en-GB" dirty="0"/>
          </a:p>
        </p:txBody>
      </p:sp>
    </p:spTree>
    <p:extLst>
      <p:ext uri="{BB962C8B-B14F-4D97-AF65-F5344CB8AC3E}">
        <p14:creationId xmlns:p14="http://schemas.microsoft.com/office/powerpoint/2010/main" val="3856978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Box</a:t>
            </a:r>
            <a:endParaRPr lang="en-GB" dirty="0"/>
          </a:p>
        </p:txBody>
      </p:sp>
      <p:sp>
        <p:nvSpPr>
          <p:cNvPr id="3" name="Content Placeholder 2"/>
          <p:cNvSpPr>
            <a:spLocks noGrp="1"/>
          </p:cNvSpPr>
          <p:nvPr>
            <p:ph idx="1"/>
          </p:nvPr>
        </p:nvSpPr>
        <p:spPr/>
        <p:txBody>
          <a:bodyPr/>
          <a:lstStyle/>
          <a:p>
            <a:r>
              <a:rPr lang="en-US" dirty="0"/>
              <a:t>We can now represent our calculation in a Bayes’ box:</a:t>
            </a:r>
          </a:p>
          <a:p>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48</a:t>
            </a:fld>
            <a:endParaRPr lang="en-GB"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39212728"/>
                  </p:ext>
                </p:extLst>
              </p:nvPr>
            </p:nvGraphicFramePr>
            <p:xfrm>
              <a:off x="1171385" y="2974817"/>
              <a:ext cx="9707285" cy="1828800"/>
            </p:xfrm>
            <a:graphic>
              <a:graphicData uri="http://schemas.openxmlformats.org/drawingml/2006/table">
                <a:tbl>
                  <a:tblPr firstRow="1" bandRow="1">
                    <a:tableStyleId>{5C22544A-7EE6-4342-B048-85BDC9FD1C3A}</a:tableStyleId>
                  </a:tblPr>
                  <a:tblGrid>
                    <a:gridCol w="1941457">
                      <a:extLst>
                        <a:ext uri="{9D8B030D-6E8A-4147-A177-3AD203B41FA5}">
                          <a16:colId xmlns:a16="http://schemas.microsoft.com/office/drawing/2014/main" val="20000"/>
                        </a:ext>
                      </a:extLst>
                    </a:gridCol>
                    <a:gridCol w="1297793">
                      <a:extLst>
                        <a:ext uri="{9D8B030D-6E8A-4147-A177-3AD203B41FA5}">
                          <a16:colId xmlns:a16="http://schemas.microsoft.com/office/drawing/2014/main" val="20001"/>
                        </a:ext>
                      </a:extLst>
                    </a:gridCol>
                    <a:gridCol w="1559859">
                      <a:extLst>
                        <a:ext uri="{9D8B030D-6E8A-4147-A177-3AD203B41FA5}">
                          <a16:colId xmlns:a16="http://schemas.microsoft.com/office/drawing/2014/main" val="20002"/>
                        </a:ext>
                      </a:extLst>
                    </a:gridCol>
                    <a:gridCol w="2966719">
                      <a:extLst>
                        <a:ext uri="{9D8B030D-6E8A-4147-A177-3AD203B41FA5}">
                          <a16:colId xmlns:a16="http://schemas.microsoft.com/office/drawing/2014/main" val="20003"/>
                        </a:ext>
                      </a:extLst>
                    </a:gridCol>
                    <a:gridCol w="1941457">
                      <a:extLst>
                        <a:ext uri="{9D8B030D-6E8A-4147-A177-3AD203B41FA5}">
                          <a16:colId xmlns:a16="http://schemas.microsoft.com/office/drawing/2014/main" val="20004"/>
                        </a:ext>
                      </a:extLst>
                    </a:gridCol>
                  </a:tblGrid>
                  <a:tr h="370840">
                    <a:tc>
                      <a:txBody>
                        <a:bodyPr/>
                        <a:lstStyle/>
                        <a:p>
                          <a:pPr algn="ctr"/>
                          <a:r>
                            <a:rPr lang="en-US" sz="2400" dirty="0">
                              <a:solidFill>
                                <a:schemeClr val="tx1"/>
                              </a:solidFill>
                            </a:rPr>
                            <a:t>Hypothesis</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prior</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likelihood</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prior </a:t>
                          </a:r>
                          <a14:m>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rPr>
                            <a:t> likelihood</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posterior</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rPr>
                            <a:t>BB</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0.5</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rPr>
                            <a:t>BW</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0.5</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a:solidFill>
                                <a:schemeClr val="tx1"/>
                              </a:solidFill>
                            </a:rPr>
                            <a:t>.25/.75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400" dirty="0">
                              <a:solidFill>
                                <a:schemeClr val="tx1"/>
                              </a:solidFill>
                            </a:rPr>
                            <a:t>Total</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a:solidFill>
                                <a:schemeClr val="tx1"/>
                              </a:solidFill>
                            </a:rPr>
                            <a:t>.75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39212728"/>
                  </p:ext>
                </p:extLst>
              </p:nvPr>
            </p:nvGraphicFramePr>
            <p:xfrm>
              <a:off x="1171385" y="2974817"/>
              <a:ext cx="9707285" cy="1828800"/>
            </p:xfrm>
            <a:graphic>
              <a:graphicData uri="http://schemas.openxmlformats.org/drawingml/2006/table">
                <a:tbl>
                  <a:tblPr firstRow="1" bandRow="1">
                    <a:tableStyleId>{5C22544A-7EE6-4342-B048-85BDC9FD1C3A}</a:tableStyleId>
                  </a:tblPr>
                  <a:tblGrid>
                    <a:gridCol w="1941457"/>
                    <a:gridCol w="1297793"/>
                    <a:gridCol w="1559859"/>
                    <a:gridCol w="2966719"/>
                    <a:gridCol w="1941457"/>
                  </a:tblGrid>
                  <a:tr h="457200">
                    <a:tc>
                      <a:txBody>
                        <a:bodyPr/>
                        <a:lstStyle/>
                        <a:p>
                          <a:pPr algn="ctr"/>
                          <a:r>
                            <a:rPr lang="en-US" sz="2400" dirty="0" smtClean="0">
                              <a:solidFill>
                                <a:schemeClr val="tx1"/>
                              </a:solidFill>
                            </a:rPr>
                            <a:t>Hypothesis</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solidFill>
                                <a:schemeClr val="tx1"/>
                              </a:solidFill>
                            </a:rPr>
                            <a:t>prior</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solidFill>
                                <a:schemeClr val="tx1"/>
                              </a:solidFill>
                            </a:rPr>
                            <a:t>likelihood</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162140" t="-9333" r="-65844" b="-332000"/>
                          </a:stretch>
                        </a:blipFill>
                      </a:tcPr>
                    </a:tc>
                    <a:tc>
                      <a:txBody>
                        <a:bodyPr/>
                        <a:lstStyle/>
                        <a:p>
                          <a:pPr algn="ctr"/>
                          <a:r>
                            <a:rPr lang="en-US" sz="2400" dirty="0" smtClean="0">
                              <a:solidFill>
                                <a:schemeClr val="tx1"/>
                              </a:solidFill>
                            </a:rPr>
                            <a:t>posterior</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2400" dirty="0" smtClean="0">
                              <a:solidFill>
                                <a:schemeClr val="tx1"/>
                              </a:solidFill>
                            </a:rPr>
                            <a:t>BB</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solidFill>
                                <a:schemeClr val="tx1"/>
                              </a:solidFill>
                            </a:rPr>
                            <a:t>0.5</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1</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.5/.75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2400" dirty="0" smtClean="0">
                              <a:solidFill>
                                <a:schemeClr val="tx1"/>
                              </a:solidFill>
                            </a:rPr>
                            <a:t>BW</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smtClean="0">
                              <a:solidFill>
                                <a:schemeClr val="tx1"/>
                              </a:solidFill>
                            </a:rPr>
                            <a:t>0.5</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.25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dirty="0" smtClean="0">
                              <a:solidFill>
                                <a:schemeClr val="tx1"/>
                              </a:solidFill>
                            </a:rPr>
                            <a:t>.25/.75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57200">
                    <a:tc>
                      <a:txBody>
                        <a:bodyPr/>
                        <a:lstStyle/>
                        <a:p>
                          <a:pPr algn="ctr"/>
                          <a:r>
                            <a:rPr lang="en-US" sz="2400" dirty="0" smtClean="0">
                              <a:solidFill>
                                <a:schemeClr val="tx1"/>
                              </a:solidFill>
                            </a:rPr>
                            <a:t>Total</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400" smtClean="0">
                              <a:solidFill>
                                <a:schemeClr val="tx1"/>
                              </a:solidFill>
                            </a:rPr>
                            <a:t>.75</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mc:Fallback>
      </mc:AlternateContent>
    </p:spTree>
    <p:extLst>
      <p:ext uri="{BB962C8B-B14F-4D97-AF65-F5344CB8AC3E}">
        <p14:creationId xmlns:p14="http://schemas.microsoft.com/office/powerpoint/2010/main" val="1480694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Box</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89341" cy="4736540"/>
              </a:xfrm>
            </p:spPr>
            <p:txBody>
              <a:bodyPr>
                <a:normAutofit/>
              </a:bodyPr>
              <a:lstStyle/>
              <a:p>
                <a:r>
                  <a:rPr lang="en-US" dirty="0"/>
                  <a:t>Rewriting Bayes theorem in terms of Bayes’ box:</a:t>
                </a:r>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a14:m>
                <a:endParaRPr lang="en-US" dirty="0"/>
              </a:p>
              <a:p>
                <a:pPr lvl="1"/>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𝐻</m:t>
                        </m:r>
                      </m:e>
                    </m:d>
                    <m:r>
                      <a:rPr lang="en-US" b="0" i="0" smtClean="0">
                        <a:latin typeface="Cambria Math" panose="02040503050406030204" pitchFamily="18" charset="0"/>
                        <a:ea typeface="Cambria Math" panose="02040503050406030204" pitchFamily="18" charset="0"/>
                      </a:rPr>
                      <m:t>:</m:t>
                    </m:r>
                  </m:oMath>
                </a14:m>
                <a:r>
                  <a:rPr lang="en-US" dirty="0"/>
                  <a:t> prior distribution of the hypotheses.</a:t>
                </a:r>
              </a:p>
              <a:p>
                <a:pPr lvl="1"/>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b="0" i="1" smtClean="0">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i="1">
                        <a:latin typeface="Cambria Math" panose="02040503050406030204" pitchFamily="18" charset="0"/>
                        <a:ea typeface="Cambria Math" panose="02040503050406030204" pitchFamily="18" charset="0"/>
                      </a:rPr>
                      <m:t>)</m:t>
                    </m:r>
                  </m:oMath>
                </a14:m>
                <a:r>
                  <a:rPr lang="en-US" dirty="0"/>
                  <a:t>: sampling density of the data, the </a:t>
                </a:r>
                <a:r>
                  <a:rPr lang="en-GB" dirty="0"/>
                  <a:t>likelihood.</a:t>
                </a:r>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oMath>
                </a14:m>
                <a:r>
                  <a:rPr lang="en-US" dirty="0"/>
                  <a:t> marginal probability of the data.</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𝐻</m:t>
                        </m:r>
                      </m:e>
                      <m:e>
                        <m:r>
                          <a:rPr lang="en-US" i="1">
                            <a:latin typeface="Cambria Math" panose="02040503050406030204" pitchFamily="18" charset="0"/>
                            <a:ea typeface="Cambria Math" panose="02040503050406030204" pitchFamily="18" charset="0"/>
                          </a:rPr>
                          <m:t>𝐷</m:t>
                        </m:r>
                      </m:e>
                    </m:d>
                    <m:r>
                      <a:rPr lang="en-US" i="1">
                        <a:latin typeface="Cambria Math" panose="02040503050406030204" pitchFamily="18" charset="0"/>
                        <a:ea typeface="Cambria Math" panose="02040503050406030204" pitchFamily="18" charset="0"/>
                      </a:rPr>
                      <m:t>:</m:t>
                    </m:r>
                  </m:oMath>
                </a14:m>
                <a:r>
                  <a:rPr lang="en-US" dirty="0"/>
                  <a:t> posterior distribution of the hypotheses.</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89341" cy="4736540"/>
              </a:xfrm>
              <a:blipFill rotWithShape="0">
                <a:blip r:embed="rId2"/>
                <a:stretch>
                  <a:fillRect l="-934" t="-20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49</a:t>
            </a:fld>
            <a:endParaRPr lang="en-GB"/>
          </a:p>
        </p:txBody>
      </p:sp>
    </p:spTree>
    <p:extLst>
      <p:ext uri="{BB962C8B-B14F-4D97-AF65-F5344CB8AC3E}">
        <p14:creationId xmlns:p14="http://schemas.microsoft.com/office/powerpoint/2010/main" val="68973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 (After lunch)</a:t>
            </a:r>
            <a:endParaRPr lang="en-MY" dirty="0"/>
          </a:p>
        </p:txBody>
      </p:sp>
      <p:sp>
        <p:nvSpPr>
          <p:cNvPr id="3" name="Content Placeholder 2"/>
          <p:cNvSpPr>
            <a:spLocks noGrp="1"/>
          </p:cNvSpPr>
          <p:nvPr>
            <p:ph idx="1"/>
          </p:nvPr>
        </p:nvSpPr>
        <p:spPr/>
        <p:txBody>
          <a:bodyPr>
            <a:normAutofit/>
          </a:bodyPr>
          <a:lstStyle/>
          <a:p>
            <a:pPr marL="0" indent="0">
              <a:buNone/>
            </a:pPr>
            <a:r>
              <a:rPr lang="en-US" dirty="0"/>
              <a:t>Hypothetical Situation:</a:t>
            </a:r>
          </a:p>
          <a:p>
            <a:pPr marL="0" indent="0">
              <a:buNone/>
            </a:pPr>
            <a:endParaRPr lang="en-US" dirty="0"/>
          </a:p>
          <a:p>
            <a:pPr marL="0" indent="0">
              <a:buNone/>
            </a:pPr>
            <a:r>
              <a:rPr lang="en-US" dirty="0"/>
              <a:t>Assume that a patient enters your clinic, and her test results for a rare disease is positive.</a:t>
            </a:r>
          </a:p>
          <a:p>
            <a:pPr marL="0" indent="0">
              <a:buNone/>
            </a:pPr>
            <a:endParaRPr lang="en-US" dirty="0"/>
          </a:p>
          <a:p>
            <a:pPr marL="0" indent="0">
              <a:buNone/>
            </a:pPr>
            <a:r>
              <a:rPr lang="en-US" dirty="0"/>
              <a:t>Would you suggest an expensive treatment?</a:t>
            </a:r>
          </a:p>
          <a:p>
            <a:pPr marL="0" indent="0">
              <a:buNone/>
            </a:pPr>
            <a:endParaRPr lang="en-US" dirty="0"/>
          </a:p>
          <a:p>
            <a:pPr marL="0" indent="0">
              <a:buNone/>
            </a:pPr>
            <a:r>
              <a:rPr lang="en-US" dirty="0"/>
              <a:t>What do you need to know for an informed decision?</a:t>
            </a:r>
          </a:p>
        </p:txBody>
      </p:sp>
      <p:sp>
        <p:nvSpPr>
          <p:cNvPr id="4" name="Slide Number Placeholder 3"/>
          <p:cNvSpPr>
            <a:spLocks noGrp="1"/>
          </p:cNvSpPr>
          <p:nvPr>
            <p:ph type="sldNum" sz="quarter" idx="12"/>
          </p:nvPr>
        </p:nvSpPr>
        <p:spPr/>
        <p:txBody>
          <a:bodyPr/>
          <a:lstStyle/>
          <a:p>
            <a:fld id="{750544B7-9CFF-4FB2-9828-6B1DBECF0CCC}" type="slidenum">
              <a:rPr lang="en-GB" smtClean="0"/>
              <a:t>5</a:t>
            </a:fld>
            <a:endParaRPr lang="en-GB" dirty="0"/>
          </a:p>
        </p:txBody>
      </p:sp>
    </p:spTree>
    <p:extLst>
      <p:ext uri="{BB962C8B-B14F-4D97-AF65-F5344CB8AC3E}">
        <p14:creationId xmlns:p14="http://schemas.microsoft.com/office/powerpoint/2010/main" val="2041860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normAutofit/>
          </a:bodyPr>
          <a:lstStyle/>
          <a:p>
            <a:pPr marL="0" indent="0">
              <a:buNone/>
            </a:pPr>
            <a:r>
              <a:rPr lang="en-US" dirty="0"/>
              <a:t>In 1995, the company that produce M&amp;M chocolate introduced blue M&amp;M’s. Before then, the color mix in a bag of M&amp;M’s was 30% Brown, 20% Yellow, 20% Red, 10% Green, 10% Orange, 10% Tan. After 1995, it was 24% Blue , 20% Green, 16% Orange, 14% Yellow, 13% Red, 13% Brown.</a:t>
            </a:r>
          </a:p>
          <a:p>
            <a:pPr marL="0" indent="0">
              <a:buNone/>
            </a:pPr>
            <a:r>
              <a:rPr lang="en-US" dirty="0"/>
              <a:t>Suppose Jack has two bags of M&amp;M’s, and he tells you that one is from 1994 and one from 1996. He won’t tell you which is which, but he gives you one M&amp;M from each bag. One is yellow and one is green. What is the probability that the yellow one came from the 1994 bag?</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50</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778" y="256521"/>
            <a:ext cx="1752881" cy="1542770"/>
          </a:xfrm>
          <a:prstGeom prst="rect">
            <a:avLst/>
          </a:prstGeom>
        </p:spPr>
      </p:pic>
    </p:spTree>
    <p:extLst>
      <p:ext uri="{BB962C8B-B14F-4D97-AF65-F5344CB8AC3E}">
        <p14:creationId xmlns:p14="http://schemas.microsoft.com/office/powerpoint/2010/main" val="2017820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M&amp;M</a:t>
            </a:r>
            <a:endParaRPr lang="en-GB" dirty="0"/>
          </a:p>
        </p:txBody>
      </p:sp>
      <p:sp>
        <p:nvSpPr>
          <p:cNvPr id="3" name="Content Placeholder 2"/>
          <p:cNvSpPr>
            <a:spLocks noGrp="1"/>
          </p:cNvSpPr>
          <p:nvPr>
            <p:ph idx="1"/>
          </p:nvPr>
        </p:nvSpPr>
        <p:spPr/>
        <p:txBody>
          <a:bodyPr/>
          <a:lstStyle/>
          <a:p>
            <a:pPr marL="0" indent="0">
              <a:buNone/>
            </a:pPr>
            <a:r>
              <a:rPr lang="en-US" dirty="0"/>
              <a:t>What if Jack gives you one brown M&amp;M and one yellow M&amp;M instead?</a:t>
            </a:r>
          </a:p>
          <a:p>
            <a:pPr marL="0" indent="0">
              <a:buNone/>
            </a:pP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51</a:t>
            </a:fld>
            <a:endParaRPr lang="en-GB" dirty="0"/>
          </a:p>
        </p:txBody>
      </p:sp>
    </p:spTree>
    <p:extLst>
      <p:ext uri="{BB962C8B-B14F-4D97-AF65-F5344CB8AC3E}">
        <p14:creationId xmlns:p14="http://schemas.microsoft.com/office/powerpoint/2010/main" val="4112843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lstStyle/>
          <a:p>
            <a:pPr marL="0" indent="0">
              <a:buNone/>
            </a:pPr>
            <a:r>
              <a:rPr lang="en-US" dirty="0"/>
              <a:t>You change your job and have a phone installed in your new office. You can’t remember the number but suspect it might be 555-3226. To test if this is the correct number, you carry out an experiment by picking up the phone and dialing 555-3226.</a:t>
            </a:r>
          </a:p>
          <a:p>
            <a:pPr marL="0" indent="0">
              <a:buNone/>
            </a:pPr>
            <a:endParaRPr lang="en-US" sz="2000" dirty="0"/>
          </a:p>
          <a:p>
            <a:pPr marL="0" indent="0">
              <a:buNone/>
            </a:pPr>
            <a:r>
              <a:rPr lang="en-US" dirty="0"/>
              <a:t>If you are correct about this phone number, you will definitely get a busy signal. If you are incorrect, the probability of getting a busy signal is 0.01. However, all of the above is only true if the phone is working. If the phone is broken, you will always get a busy signal.</a:t>
            </a:r>
          </a:p>
        </p:txBody>
      </p:sp>
      <p:sp>
        <p:nvSpPr>
          <p:cNvPr id="4" name="Slide Number Placeholder 3"/>
          <p:cNvSpPr>
            <a:spLocks noGrp="1"/>
          </p:cNvSpPr>
          <p:nvPr>
            <p:ph type="sldNum" sz="quarter" idx="12"/>
          </p:nvPr>
        </p:nvSpPr>
        <p:spPr/>
        <p:txBody>
          <a:bodyPr/>
          <a:lstStyle/>
          <a:p>
            <a:fld id="{750544B7-9CFF-4FB2-9828-6B1DBECF0CCC}" type="slidenum">
              <a:rPr lang="en-GB" smtClean="0"/>
              <a:t>52</a:t>
            </a:fld>
            <a:endParaRPr lang="en-GB" dirty="0"/>
          </a:p>
        </p:txBody>
      </p:sp>
      <p:sp>
        <p:nvSpPr>
          <p:cNvPr id="5" name="TextBox 4"/>
          <p:cNvSpPr txBox="1"/>
          <p:nvPr/>
        </p:nvSpPr>
        <p:spPr>
          <a:xfrm>
            <a:off x="981635" y="6356350"/>
            <a:ext cx="7449671" cy="369332"/>
          </a:xfrm>
          <a:prstGeom prst="rect">
            <a:avLst/>
          </a:prstGeom>
          <a:noFill/>
        </p:spPr>
        <p:txBody>
          <a:bodyPr wrap="square" rtlCol="0">
            <a:spAutoFit/>
          </a:bodyPr>
          <a:lstStyle/>
          <a:p>
            <a:r>
              <a:rPr lang="en-US" dirty="0"/>
              <a:t>David MacKay “Information Theory, Inference and Learning algorithm”</a:t>
            </a:r>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06" y="430819"/>
            <a:ext cx="1772063" cy="1327337"/>
          </a:xfrm>
          <a:prstGeom prst="rect">
            <a:avLst/>
          </a:prstGeom>
        </p:spPr>
      </p:pic>
    </p:spTree>
    <p:extLst>
      <p:ext uri="{BB962C8B-B14F-4D97-AF65-F5344CB8AC3E}">
        <p14:creationId xmlns:p14="http://schemas.microsoft.com/office/powerpoint/2010/main" val="2250853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p:txBody>
          <a:bodyPr/>
          <a:lstStyle/>
          <a:p>
            <a:pPr marL="0" indent="0">
              <a:buNone/>
            </a:pPr>
            <a:r>
              <a:rPr lang="en-US" dirty="0"/>
              <a:t>When you do the experiment, you do actually get a busy signal. Lets consider the following 4 hypothesis and the corresponding probability:</a:t>
            </a:r>
          </a:p>
          <a:p>
            <a:pPr marL="0" indent="0">
              <a:buNone/>
            </a:pPr>
            <a:endParaRPr lang="en-US" dirty="0"/>
          </a:p>
          <a:p>
            <a:pPr marL="0" indent="0">
              <a:buNone/>
            </a:pPr>
            <a:r>
              <a:rPr lang="en-US" dirty="0"/>
              <a:t>H</a:t>
            </a:r>
            <a:r>
              <a:rPr lang="en-US" baseline="-25000" dirty="0"/>
              <a:t>1</a:t>
            </a:r>
            <a:r>
              <a:rPr lang="en-US" dirty="0"/>
              <a:t>: The phone is working and the number is correct, </a:t>
            </a:r>
            <a:r>
              <a:rPr lang="en-US" i="1" dirty="0"/>
              <a:t>P</a:t>
            </a:r>
            <a:r>
              <a:rPr lang="en-US" dirty="0"/>
              <a:t>(H</a:t>
            </a:r>
            <a:r>
              <a:rPr lang="en-US" baseline="-25000" dirty="0"/>
              <a:t>1</a:t>
            </a:r>
            <a:r>
              <a:rPr lang="en-US" dirty="0"/>
              <a:t>) = 0.4</a:t>
            </a:r>
          </a:p>
          <a:p>
            <a:pPr marL="0" indent="0">
              <a:buNone/>
            </a:pPr>
            <a:r>
              <a:rPr lang="en-US" dirty="0"/>
              <a:t>H</a:t>
            </a:r>
            <a:r>
              <a:rPr lang="en-US" baseline="-25000" dirty="0"/>
              <a:t>2</a:t>
            </a:r>
            <a:r>
              <a:rPr lang="en-US" dirty="0"/>
              <a:t>: The phone is working and the number is incorrect, </a:t>
            </a:r>
            <a:r>
              <a:rPr lang="en-US" i="1" dirty="0"/>
              <a:t>P</a:t>
            </a:r>
            <a:r>
              <a:rPr lang="en-US" dirty="0"/>
              <a:t>(H</a:t>
            </a:r>
            <a:r>
              <a:rPr lang="en-US" baseline="-25000" dirty="0"/>
              <a:t>2</a:t>
            </a:r>
            <a:r>
              <a:rPr lang="en-US" dirty="0"/>
              <a:t>) = 0.4</a:t>
            </a:r>
          </a:p>
          <a:p>
            <a:pPr marL="0" indent="0">
              <a:buNone/>
            </a:pPr>
            <a:r>
              <a:rPr lang="en-US" dirty="0"/>
              <a:t>H</a:t>
            </a:r>
            <a:r>
              <a:rPr lang="en-US" baseline="-25000" dirty="0"/>
              <a:t>3</a:t>
            </a:r>
            <a:r>
              <a:rPr lang="en-US" dirty="0"/>
              <a:t>: The phone is broken and the number is correct, </a:t>
            </a:r>
            <a:r>
              <a:rPr lang="en-US" i="1" dirty="0"/>
              <a:t>P</a:t>
            </a:r>
            <a:r>
              <a:rPr lang="en-US" dirty="0"/>
              <a:t>(H</a:t>
            </a:r>
            <a:r>
              <a:rPr lang="en-US" baseline="-25000" dirty="0"/>
              <a:t>3</a:t>
            </a:r>
            <a:r>
              <a:rPr lang="en-US" dirty="0"/>
              <a:t>) = 0.1</a:t>
            </a:r>
          </a:p>
          <a:p>
            <a:pPr marL="0" indent="0">
              <a:buNone/>
            </a:pPr>
            <a:r>
              <a:rPr lang="en-US" dirty="0"/>
              <a:t>H</a:t>
            </a:r>
            <a:r>
              <a:rPr lang="en-US" baseline="-25000" dirty="0"/>
              <a:t>3</a:t>
            </a:r>
            <a:r>
              <a:rPr lang="en-US" dirty="0"/>
              <a:t>: The phone is broken and the number is incorrect, </a:t>
            </a:r>
            <a:r>
              <a:rPr lang="en-US" i="1" dirty="0"/>
              <a:t>P</a:t>
            </a:r>
            <a:r>
              <a:rPr lang="en-US" dirty="0"/>
              <a:t>(H</a:t>
            </a:r>
            <a:r>
              <a:rPr lang="en-US" baseline="-25000" dirty="0"/>
              <a:t>4</a:t>
            </a:r>
            <a:r>
              <a:rPr lang="en-US" dirty="0"/>
              <a:t>) = 0.1</a:t>
            </a:r>
          </a:p>
          <a:p>
            <a:pPr marL="0" indent="0">
              <a:buNone/>
            </a:pPr>
            <a:endParaRPr lang="en-US" dirty="0"/>
          </a:p>
        </p:txBody>
      </p:sp>
      <p:sp>
        <p:nvSpPr>
          <p:cNvPr id="4" name="Slide Number Placeholder 3"/>
          <p:cNvSpPr>
            <a:spLocks noGrp="1"/>
          </p:cNvSpPr>
          <p:nvPr>
            <p:ph type="sldNum" sz="quarter" idx="12"/>
          </p:nvPr>
        </p:nvSpPr>
        <p:spPr/>
        <p:txBody>
          <a:bodyPr/>
          <a:lstStyle/>
          <a:p>
            <a:fld id="{750544B7-9CFF-4FB2-9828-6B1DBECF0CCC}" type="slidenum">
              <a:rPr lang="en-GB" smtClean="0"/>
              <a:t>53</a:t>
            </a:fld>
            <a:endParaRPr lang="en-GB" dirty="0"/>
          </a:p>
        </p:txBody>
      </p:sp>
    </p:spTree>
    <p:extLst>
      <p:ext uri="{BB962C8B-B14F-4D97-AF65-F5344CB8AC3E}">
        <p14:creationId xmlns:p14="http://schemas.microsoft.com/office/powerpoint/2010/main" val="772531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Phone Example</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54</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144769460"/>
              </p:ext>
            </p:extLst>
          </p:nvPr>
        </p:nvGraphicFramePr>
        <p:xfrm>
          <a:off x="1050361" y="2073864"/>
          <a:ext cx="9707285" cy="2743200"/>
        </p:xfrm>
        <a:graphic>
          <a:graphicData uri="http://schemas.openxmlformats.org/drawingml/2006/table">
            <a:tbl>
              <a:tblPr firstRow="1" bandRow="1">
                <a:tableStyleId>{5C22544A-7EE6-4342-B048-85BDC9FD1C3A}</a:tableStyleId>
              </a:tblPr>
              <a:tblGrid>
                <a:gridCol w="1941457">
                  <a:extLst>
                    <a:ext uri="{9D8B030D-6E8A-4147-A177-3AD203B41FA5}">
                      <a16:colId xmlns:a16="http://schemas.microsoft.com/office/drawing/2014/main" val="20000"/>
                    </a:ext>
                  </a:extLst>
                </a:gridCol>
                <a:gridCol w="1297793">
                  <a:extLst>
                    <a:ext uri="{9D8B030D-6E8A-4147-A177-3AD203B41FA5}">
                      <a16:colId xmlns:a16="http://schemas.microsoft.com/office/drawing/2014/main" val="20001"/>
                    </a:ext>
                  </a:extLst>
                </a:gridCol>
                <a:gridCol w="1559859">
                  <a:extLst>
                    <a:ext uri="{9D8B030D-6E8A-4147-A177-3AD203B41FA5}">
                      <a16:colId xmlns:a16="http://schemas.microsoft.com/office/drawing/2014/main" val="20002"/>
                    </a:ext>
                  </a:extLst>
                </a:gridCol>
                <a:gridCol w="2966719">
                  <a:extLst>
                    <a:ext uri="{9D8B030D-6E8A-4147-A177-3AD203B41FA5}">
                      <a16:colId xmlns:a16="http://schemas.microsoft.com/office/drawing/2014/main" val="20003"/>
                    </a:ext>
                  </a:extLst>
                </a:gridCol>
                <a:gridCol w="1941457">
                  <a:extLst>
                    <a:ext uri="{9D8B030D-6E8A-4147-A177-3AD203B41FA5}">
                      <a16:colId xmlns:a16="http://schemas.microsoft.com/office/drawing/2014/main" val="20004"/>
                    </a:ext>
                  </a:extLst>
                </a:gridCol>
              </a:tblGrid>
              <a:tr h="370840">
                <a:tc>
                  <a:txBody>
                    <a:bodyPr/>
                    <a:lstStyle/>
                    <a:p>
                      <a:pPr algn="ctr"/>
                      <a:r>
                        <a:rPr lang="en-US" sz="2400" dirty="0">
                          <a:solidFill>
                            <a:schemeClr val="tx1"/>
                          </a:solidFill>
                        </a:rPr>
                        <a:t>Hypothesis</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prior</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likelihood</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prior X likelihood</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dirty="0">
                          <a:solidFill>
                            <a:schemeClr val="tx1"/>
                          </a:solidFill>
                        </a:rPr>
                        <a:t>posterior</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sz="2400" dirty="0">
                          <a:solidFill>
                            <a:schemeClr val="tx1"/>
                          </a:solidFill>
                        </a:rPr>
                        <a:t>H</a:t>
                      </a:r>
                      <a:r>
                        <a:rPr lang="en-US" sz="2400" baseline="-25000" dirty="0">
                          <a:solidFill>
                            <a:schemeClr val="tx1"/>
                          </a:solidFill>
                        </a:rPr>
                        <a:t>1</a:t>
                      </a:r>
                      <a:endParaRPr lang="en-GB" sz="2400" baseline="-25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sz="2400" dirty="0">
                          <a:solidFill>
                            <a:schemeClr val="tx1"/>
                          </a:solidFill>
                        </a:rPr>
                        <a:t>H</a:t>
                      </a:r>
                      <a:r>
                        <a:rPr lang="en-US" sz="2400" baseline="-25000" dirty="0">
                          <a:solidFill>
                            <a:schemeClr val="tx1"/>
                          </a:solidFill>
                        </a:rPr>
                        <a:t>2</a:t>
                      </a:r>
                      <a:endParaRPr lang="en-GB" sz="2400" baseline="-25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sz="2400" dirty="0">
                          <a:solidFill>
                            <a:schemeClr val="tx1"/>
                          </a:solidFill>
                        </a:rPr>
                        <a:t>H</a:t>
                      </a:r>
                      <a:r>
                        <a:rPr lang="en-US" sz="2400" baseline="-25000" dirty="0">
                          <a:solidFill>
                            <a:schemeClr val="tx1"/>
                          </a:solidFill>
                        </a:rPr>
                        <a:t>3</a:t>
                      </a:r>
                      <a:endParaRPr lang="en-GB" sz="2400" baseline="-25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sz="2400" dirty="0">
                          <a:solidFill>
                            <a:schemeClr val="tx1"/>
                          </a:solidFill>
                        </a:rPr>
                        <a:t>H</a:t>
                      </a:r>
                      <a:r>
                        <a:rPr lang="en-US" sz="2400" baseline="-25000" dirty="0">
                          <a:solidFill>
                            <a:schemeClr val="tx1"/>
                          </a:solidFill>
                        </a:rPr>
                        <a:t>4</a:t>
                      </a:r>
                      <a:endParaRPr lang="en-GB" sz="2400" baseline="-250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pPr algn="ctr"/>
                      <a:r>
                        <a:rPr lang="en-US" sz="2400" dirty="0">
                          <a:solidFill>
                            <a:schemeClr val="tx1"/>
                          </a:solidFill>
                        </a:rPr>
                        <a:t>Total</a:t>
                      </a:r>
                      <a:endParaRPr lang="en-GB" sz="24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4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1875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Example</a:t>
            </a:r>
            <a:endParaRPr lang="en-GB"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You have an oil company and your team have found a new field, </a:t>
            </a:r>
            <a:r>
              <a:rPr lang="en-US" dirty="0" err="1"/>
              <a:t>Kekwa</a:t>
            </a:r>
            <a:r>
              <a:rPr lang="en-US" dirty="0"/>
              <a:t> in East Malaysia. The geoscience team is confident that this field is worthy of further development. The commercial team is saying that the probability of this field being economically profitable, P[</a:t>
            </a:r>
            <a:r>
              <a:rPr lang="en-US" dirty="0" err="1"/>
              <a:t>Kekwa</a:t>
            </a:r>
            <a:r>
              <a:rPr lang="en-US" dirty="0"/>
              <a:t> Commercial] = 40%</a:t>
            </a:r>
          </a:p>
          <a:p>
            <a:pPr marL="0" indent="0" algn="just">
              <a:buNone/>
            </a:pPr>
            <a:endParaRPr lang="en-US" dirty="0"/>
          </a:p>
          <a:p>
            <a:pPr marL="0" indent="0" algn="just">
              <a:buNone/>
            </a:pPr>
            <a:r>
              <a:rPr lang="en-MY" dirty="0"/>
              <a:t>The semi-submersible rig, </a:t>
            </a:r>
            <a:r>
              <a:rPr lang="en-MY" dirty="0" err="1"/>
              <a:t>Arbor</a:t>
            </a:r>
            <a:r>
              <a:rPr lang="en-MY" dirty="0"/>
              <a:t> 1, has been leased to drill a single appraisal well on </a:t>
            </a:r>
            <a:r>
              <a:rPr lang="en-MY" dirty="0" err="1"/>
              <a:t>Kekwa</a:t>
            </a:r>
            <a:r>
              <a:rPr lang="en-MY" dirty="0"/>
              <a:t> this year and these results will certainly provide a better indication of the economic potential of the structure. The reliability of this appraisal well is predicted by your team to be around 0.8, meaning that whatever the prognosis, there is an 80% probability that it is correct.</a:t>
            </a:r>
          </a:p>
          <a:p>
            <a:pPr marL="0" indent="0" algn="just">
              <a:buNone/>
            </a:pPr>
            <a:endParaRPr lang="en-MY" dirty="0"/>
          </a:p>
          <a:p>
            <a:pPr marL="0" indent="0" algn="just">
              <a:buNone/>
            </a:pPr>
            <a:r>
              <a:rPr lang="en-MY" dirty="0"/>
              <a:t>Find the probability of the field being uneconomic given the drilling is reliable.</a:t>
            </a:r>
            <a:endParaRPr lang="en-US" dirty="0"/>
          </a:p>
        </p:txBody>
      </p:sp>
      <p:sp>
        <p:nvSpPr>
          <p:cNvPr id="4" name="Slide Number Placeholder 3"/>
          <p:cNvSpPr>
            <a:spLocks noGrp="1"/>
          </p:cNvSpPr>
          <p:nvPr>
            <p:ph type="sldNum" sz="quarter" idx="12"/>
          </p:nvPr>
        </p:nvSpPr>
        <p:spPr/>
        <p:txBody>
          <a:bodyPr/>
          <a:lstStyle/>
          <a:p>
            <a:fld id="{750544B7-9CFF-4FB2-9828-6B1DBECF0CCC}" type="slidenum">
              <a:rPr lang="en-GB" smtClean="0"/>
              <a:t>55</a:t>
            </a:fld>
            <a:endParaRPr lang="en-GB" dirty="0"/>
          </a:p>
        </p:txBody>
      </p:sp>
      <p:sp>
        <p:nvSpPr>
          <p:cNvPr id="5" name="TextBox 4"/>
          <p:cNvSpPr txBox="1"/>
          <p:nvPr/>
        </p:nvSpPr>
        <p:spPr>
          <a:xfrm>
            <a:off x="981635" y="6356350"/>
            <a:ext cx="7449671" cy="369332"/>
          </a:xfrm>
          <a:prstGeom prst="rect">
            <a:avLst/>
          </a:prstGeom>
          <a:noFill/>
        </p:spPr>
        <p:txBody>
          <a:bodyPr wrap="square" rtlCol="0">
            <a:spAutoFit/>
          </a:bodyPr>
          <a:lstStyle/>
          <a:p>
            <a:r>
              <a:rPr lang="en-US" dirty="0"/>
              <a:t>Petroleum Economics, “Heriot-Watt University”</a:t>
            </a:r>
            <a:endParaRPr lang="en-GB" dirty="0"/>
          </a:p>
        </p:txBody>
      </p:sp>
    </p:spTree>
    <p:extLst>
      <p:ext uri="{BB962C8B-B14F-4D97-AF65-F5344CB8AC3E}">
        <p14:creationId xmlns:p14="http://schemas.microsoft.com/office/powerpoint/2010/main" val="2849711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Example</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US" dirty="0"/>
              <a:t>Suppose there is a new cancer tester in the market. There have been claims that the tester is able to give accurate predictions given the person having cancer by up to 90%. This means that the probability of the test showing a positive result for cancer when the patient really has cancer is 90%.</a:t>
            </a:r>
          </a:p>
          <a:p>
            <a:pPr marL="0" indent="0" algn="just">
              <a:buNone/>
            </a:pPr>
            <a:endParaRPr lang="en-US" dirty="0"/>
          </a:p>
          <a:p>
            <a:pPr marL="0" indent="0" algn="just">
              <a:buNone/>
            </a:pPr>
            <a:r>
              <a:rPr lang="en-US" dirty="0"/>
              <a:t>The probability of a population having cancer is 1%. </a:t>
            </a:r>
          </a:p>
          <a:p>
            <a:pPr marL="0" indent="0" algn="just">
              <a:buNone/>
            </a:pPr>
            <a:endParaRPr lang="en-US" dirty="0"/>
          </a:p>
          <a:p>
            <a:pPr marL="0" indent="0" algn="just">
              <a:buNone/>
            </a:pPr>
            <a:r>
              <a:rPr lang="en-US" dirty="0"/>
              <a:t>What is the probability of someone not having cancer but he is tested positive for it ?</a:t>
            </a:r>
            <a:endParaRPr lang="en-MY" dirty="0"/>
          </a:p>
        </p:txBody>
      </p:sp>
      <p:sp>
        <p:nvSpPr>
          <p:cNvPr id="4" name="Slide Number Placeholder 3"/>
          <p:cNvSpPr>
            <a:spLocks noGrp="1"/>
          </p:cNvSpPr>
          <p:nvPr>
            <p:ph type="sldNum" sz="quarter" idx="12"/>
          </p:nvPr>
        </p:nvSpPr>
        <p:spPr/>
        <p:txBody>
          <a:bodyPr/>
          <a:lstStyle/>
          <a:p>
            <a:fld id="{750544B7-9CFF-4FB2-9828-6B1DBECF0CCC}" type="slidenum">
              <a:rPr lang="en-GB" smtClean="0"/>
              <a:t>56</a:t>
            </a:fld>
            <a:endParaRPr lang="en-GB" dirty="0"/>
          </a:p>
        </p:txBody>
      </p:sp>
    </p:spTree>
    <p:extLst>
      <p:ext uri="{BB962C8B-B14F-4D97-AF65-F5344CB8AC3E}">
        <p14:creationId xmlns:p14="http://schemas.microsoft.com/office/powerpoint/2010/main" val="1039606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GB" dirty="0"/>
          </a:p>
        </p:txBody>
      </p:sp>
      <p:sp>
        <p:nvSpPr>
          <p:cNvPr id="3" name="Content Placeholder 2"/>
          <p:cNvSpPr>
            <a:spLocks noGrp="1"/>
          </p:cNvSpPr>
          <p:nvPr>
            <p:ph idx="1"/>
          </p:nvPr>
        </p:nvSpPr>
        <p:spPr/>
        <p:txBody>
          <a:bodyPr/>
          <a:lstStyle/>
          <a:p>
            <a:r>
              <a:rPr lang="en-US" dirty="0"/>
              <a:t>An important part of Bayesian inference is the establishment of parameters and models.</a:t>
            </a:r>
          </a:p>
          <a:p>
            <a:r>
              <a:rPr lang="en-US" dirty="0"/>
              <a:t>Models: the mathematical formulation of the observed events. </a:t>
            </a:r>
          </a:p>
          <a:p>
            <a:r>
              <a:rPr lang="en-US" dirty="0"/>
              <a:t>Parameters: the factors in the models affecting the observed data. </a:t>
            </a:r>
          </a:p>
        </p:txBody>
      </p:sp>
      <p:sp>
        <p:nvSpPr>
          <p:cNvPr id="4" name="Slide Number Placeholder 3"/>
          <p:cNvSpPr>
            <a:spLocks noGrp="1"/>
          </p:cNvSpPr>
          <p:nvPr>
            <p:ph type="sldNum" sz="quarter" idx="12"/>
          </p:nvPr>
        </p:nvSpPr>
        <p:spPr/>
        <p:txBody>
          <a:bodyPr/>
          <a:lstStyle/>
          <a:p>
            <a:fld id="{750544B7-9CFF-4FB2-9828-6B1DBECF0CCC}" type="slidenum">
              <a:rPr lang="en-GB" smtClean="0"/>
              <a:t>57</a:t>
            </a:fld>
            <a:endParaRPr lang="en-GB"/>
          </a:p>
        </p:txBody>
      </p:sp>
    </p:spTree>
    <p:extLst>
      <p:ext uri="{BB962C8B-B14F-4D97-AF65-F5344CB8AC3E}">
        <p14:creationId xmlns:p14="http://schemas.microsoft.com/office/powerpoint/2010/main" val="4602396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Example: The Normal distribution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𝜎</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e>
                          </m:rad>
                        </m:den>
                      </m:f>
                      <m:r>
                        <m:rPr>
                          <m:sty m:val="p"/>
                        </m:rPr>
                        <a:rPr lang="en-US" b="0" i="0" smtClean="0">
                          <a:latin typeface="Cambria Math" panose="02040503050406030204" pitchFamily="18" charset="0"/>
                        </a:rPr>
                        <m:t>exp</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num>
                                    <m:den>
                                      <m:r>
                                        <a:rPr lang="en-US" i="1">
                                          <a:latin typeface="Cambria Math" panose="02040503050406030204" pitchFamily="18" charset="0"/>
                                          <a:ea typeface="Cambria Math" panose="02040503050406030204" pitchFamily="18" charset="0"/>
                                        </a:rPr>
                                        <m:t>𝜎</m:t>
                                      </m:r>
                                    </m:den>
                                  </m:f>
                                </m:e>
                              </m:d>
                            </m:e>
                            <m:sup>
                              <m:r>
                                <a:rPr lang="en-US" b="0" i="1" smtClean="0">
                                  <a:latin typeface="Cambria Math" panose="02040503050406030204" pitchFamily="18" charset="0"/>
                                </a:rPr>
                                <m:t>2</m:t>
                              </m:r>
                            </m:sup>
                          </m:sSup>
                        </m:e>
                      </m:d>
                    </m:oMath>
                  </m:oMathPara>
                </a14:m>
                <a:endParaRPr lang="en-US" dirty="0"/>
              </a:p>
              <a:p>
                <a:pPr marL="0" indent="0">
                  <a:buNone/>
                </a:pPr>
                <a:endParaRPr lang="en-US" dirty="0"/>
              </a:p>
              <a:p>
                <a:pPr marL="0" indent="0">
                  <a:buNone/>
                </a:pPr>
                <a:r>
                  <a:rPr lang="en-US" dirty="0"/>
                  <a:t>Parameters: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58</a:t>
            </a:fld>
            <a:endParaRPr lang="en-GB" dirty="0"/>
          </a:p>
        </p:txBody>
      </p:sp>
    </p:spTree>
    <p:extLst>
      <p:ext uri="{BB962C8B-B14F-4D97-AF65-F5344CB8AC3E}">
        <p14:creationId xmlns:p14="http://schemas.microsoft.com/office/powerpoint/2010/main" val="24933358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0544B7-9CFF-4FB2-9828-6B1DBECF0CCC}" type="slidenum">
              <a:rPr lang="en-GB" smtClean="0"/>
              <a:t>59</a:t>
            </a:fld>
            <a:endParaRPr lang="en-GB" dirty="0"/>
          </a:p>
        </p:txBody>
      </p:sp>
      <p:pic>
        <p:nvPicPr>
          <p:cNvPr id="5" name="Picture 4"/>
          <p:cNvPicPr>
            <a:picLocks noChangeAspect="1"/>
          </p:cNvPicPr>
          <p:nvPr/>
        </p:nvPicPr>
        <p:blipFill>
          <a:blip r:embed="rId2"/>
          <a:stretch>
            <a:fillRect/>
          </a:stretch>
        </p:blipFill>
        <p:spPr>
          <a:xfrm>
            <a:off x="1014973" y="1950706"/>
            <a:ext cx="5372381" cy="3684359"/>
          </a:xfrm>
          <a:prstGeom prst="rect">
            <a:avLst/>
          </a:prstGeom>
        </p:spPr>
      </p:pic>
      <p:pic>
        <p:nvPicPr>
          <p:cNvPr id="6" name="Picture 5"/>
          <p:cNvPicPr>
            <a:picLocks noChangeAspect="1"/>
          </p:cNvPicPr>
          <p:nvPr/>
        </p:nvPicPr>
        <p:blipFill>
          <a:blip r:embed="rId3"/>
          <a:stretch>
            <a:fillRect/>
          </a:stretch>
        </p:blipFill>
        <p:spPr>
          <a:xfrm>
            <a:off x="6489059" y="2189443"/>
            <a:ext cx="5153516" cy="3445622"/>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a:t>Normal Distribution</a:t>
            </a:r>
            <a:endParaRPr lang="en-GB" dirty="0"/>
          </a:p>
        </p:txBody>
      </p:sp>
    </p:spTree>
    <p:extLst>
      <p:ext uri="{BB962C8B-B14F-4D97-AF65-F5344CB8AC3E}">
        <p14:creationId xmlns:p14="http://schemas.microsoft.com/office/powerpoint/2010/main" val="182382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Motivating Example</a:t>
            </a:r>
            <a:endParaRPr lang="en-MY" dirty="0"/>
          </a:p>
        </p:txBody>
      </p:sp>
      <p:sp>
        <p:nvSpPr>
          <p:cNvPr id="4" name="Slide Number Placeholder 3"/>
          <p:cNvSpPr>
            <a:spLocks noGrp="1"/>
          </p:cNvSpPr>
          <p:nvPr>
            <p:ph type="sldNum" sz="quarter" idx="12"/>
          </p:nvPr>
        </p:nvSpPr>
        <p:spPr/>
        <p:txBody>
          <a:bodyPr/>
          <a:lstStyle/>
          <a:p>
            <a:fld id="{750544B7-9CFF-4FB2-9828-6B1DBECF0CCC}" type="slidenum">
              <a:rPr lang="en-GB" smtClean="0"/>
              <a:t>6</a:t>
            </a:fld>
            <a:endParaRPr lang="en-GB" dirty="0"/>
          </a:p>
        </p:txBody>
      </p:sp>
      <p:pic>
        <p:nvPicPr>
          <p:cNvPr id="7" name="Picture 6">
            <a:extLst>
              <a:ext uri="{FF2B5EF4-FFF2-40B4-BE49-F238E27FC236}">
                <a16:creationId xmlns:a16="http://schemas.microsoft.com/office/drawing/2014/main" id="{2CAB2DC9-753E-9D49-91B1-158BF858070B}"/>
              </a:ext>
            </a:extLst>
          </p:cNvPr>
          <p:cNvPicPr>
            <a:picLocks noChangeAspect="1"/>
          </p:cNvPicPr>
          <p:nvPr/>
        </p:nvPicPr>
        <p:blipFill>
          <a:blip r:embed="rId2"/>
          <a:stretch>
            <a:fillRect/>
          </a:stretch>
        </p:blipFill>
        <p:spPr>
          <a:xfrm>
            <a:off x="863600" y="533400"/>
            <a:ext cx="10464800" cy="5791200"/>
          </a:xfrm>
          <a:prstGeom prst="rect">
            <a:avLst/>
          </a:prstGeom>
        </p:spPr>
      </p:pic>
    </p:spTree>
    <p:extLst>
      <p:ext uri="{BB962C8B-B14F-4D97-AF65-F5344CB8AC3E}">
        <p14:creationId xmlns:p14="http://schemas.microsoft.com/office/powerpoint/2010/main" val="786530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Model</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Example: The Beta distribution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𝑥</m:t>
                                  </m:r>
                                </m:e>
                              </m:d>
                            </m:e>
                            <m:sup>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sup>
                          </m:sSup>
                        </m:num>
                        <m:den>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den>
                      </m:f>
                    </m:oMath>
                  </m:oMathPara>
                </a14:m>
                <a:endParaRPr lang="en-US" dirty="0"/>
              </a:p>
              <a:p>
                <a:pPr marL="0" indent="0">
                  <a:buNone/>
                </a:pPr>
                <a:endParaRPr lang="en-US" dirty="0"/>
              </a:p>
              <a:p>
                <a:pPr marL="0" indent="0">
                  <a:buNone/>
                </a:pPr>
                <a:r>
                  <a:rPr lang="en-US" dirty="0"/>
                  <a:t>Parameters: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60</a:t>
            </a:fld>
            <a:endParaRPr lang="en-GB" dirty="0"/>
          </a:p>
        </p:txBody>
      </p:sp>
    </p:spTree>
    <p:extLst>
      <p:ext uri="{BB962C8B-B14F-4D97-AF65-F5344CB8AC3E}">
        <p14:creationId xmlns:p14="http://schemas.microsoft.com/office/powerpoint/2010/main" val="2545222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50544B7-9CFF-4FB2-9828-6B1DBECF0CCC}" type="slidenum">
              <a:rPr lang="en-GB" smtClean="0"/>
              <a:t>61</a:t>
            </a:fld>
            <a:endParaRPr lang="en-GB" dirty="0"/>
          </a:p>
        </p:txBody>
      </p:sp>
      <p:pic>
        <p:nvPicPr>
          <p:cNvPr id="5" name="Picture 4"/>
          <p:cNvPicPr>
            <a:picLocks noChangeAspect="1"/>
          </p:cNvPicPr>
          <p:nvPr/>
        </p:nvPicPr>
        <p:blipFill>
          <a:blip r:embed="rId2"/>
          <a:stretch>
            <a:fillRect/>
          </a:stretch>
        </p:blipFill>
        <p:spPr>
          <a:xfrm>
            <a:off x="1787478" y="1572426"/>
            <a:ext cx="8617044" cy="4783924"/>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a:t>Beta Distribution</a:t>
            </a:r>
            <a:endParaRPr lang="en-GB" dirty="0"/>
          </a:p>
        </p:txBody>
      </p:sp>
    </p:spTree>
    <p:extLst>
      <p:ext uri="{BB962C8B-B14F-4D97-AF65-F5344CB8AC3E}">
        <p14:creationId xmlns:p14="http://schemas.microsoft.com/office/powerpoint/2010/main" val="945241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89341" cy="4736540"/>
              </a:xfrm>
            </p:spPr>
            <p:txBody>
              <a:bodyPr>
                <a:normAutofit/>
              </a:bodyPr>
              <a:lstStyle/>
              <a:p>
                <a:r>
                  <a:rPr lang="en-US" dirty="0"/>
                  <a:t>Rewriting Bayes theorem in terms of probability distribution:</a:t>
                </a:r>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𝑑𝑎𝑡𝑎</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𝑑𝑎𝑡𝑎</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𝑑𝑎𝑡𝑎</m:t>
                        </m:r>
                        <m:r>
                          <a:rPr lang="en-US" b="0" i="1" smtClean="0">
                            <a:latin typeface="Cambria Math" panose="02040503050406030204" pitchFamily="18" charset="0"/>
                            <a:ea typeface="Cambria Math" panose="02040503050406030204" pitchFamily="18" charset="0"/>
                          </a:rPr>
                          <m:t>)</m:t>
                        </m:r>
                      </m:den>
                    </m:f>
                  </m:oMath>
                </a14:m>
                <a:endParaRPr lang="en-US" dirty="0"/>
              </a:p>
              <a:p>
                <a:pPr lvl="1"/>
                <a:endParaRPr lang="en-US" dirty="0"/>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b="0" i="0" smtClean="0">
                        <a:latin typeface="Cambria Math" panose="02040503050406030204" pitchFamily="18" charset="0"/>
                        <a:ea typeface="Cambria Math" panose="02040503050406030204" pitchFamily="18" charset="0"/>
                      </a:rPr>
                      <m:t>:</m:t>
                    </m:r>
                  </m:oMath>
                </a14:m>
                <a:r>
                  <a:rPr lang="en-US" dirty="0"/>
                  <a:t> prior distribution of the parameter.</a:t>
                </a:r>
              </a:p>
              <a:p>
                <a:pPr lvl="1"/>
                <a14:m>
                  <m:oMath xmlns:m="http://schemas.openxmlformats.org/officeDocument/2006/math">
                    <m:r>
                      <a:rPr lang="en-US" b="0" i="1" smtClean="0">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𝑑𝑎𝑡𝑎</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sampling density of the data, proportional to the </a:t>
                </a:r>
                <a:r>
                  <a:rPr lang="en-GB" dirty="0"/>
                  <a:t>likelihood.</a:t>
                </a:r>
              </a:p>
              <a:p>
                <a:pPr lvl="1"/>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𝑑𝑎𝑡𝑎</m:t>
                        </m:r>
                      </m:e>
                    </m:d>
                    <m:r>
                      <a:rPr lang="en-US" b="0" i="1" smtClean="0">
                        <a:latin typeface="Cambria Math" panose="02040503050406030204" pitchFamily="18" charset="0"/>
                        <a:ea typeface="Cambria Math" panose="02040503050406030204" pitchFamily="18" charset="0"/>
                      </a:rPr>
                      <m:t>:</m:t>
                    </m:r>
                  </m:oMath>
                </a14:m>
                <a:r>
                  <a:rPr lang="en-US" dirty="0"/>
                  <a:t> marginal probability of the data.</a:t>
                </a:r>
              </a:p>
              <a:p>
                <a:pPr lvl="1"/>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ea typeface="Cambria Math" panose="02040503050406030204" pitchFamily="18" charset="0"/>
                          </a:rPr>
                          <m:t>𝑑𝑎𝑡𝑎</m:t>
                        </m:r>
                      </m:e>
                    </m:d>
                    <m:r>
                      <a:rPr lang="en-US" i="1">
                        <a:latin typeface="Cambria Math" panose="02040503050406030204" pitchFamily="18" charset="0"/>
                        <a:ea typeface="Cambria Math" panose="02040503050406030204" pitchFamily="18" charset="0"/>
                      </a:rPr>
                      <m:t>:</m:t>
                    </m:r>
                  </m:oMath>
                </a14:m>
                <a:r>
                  <a:rPr lang="en-US" dirty="0"/>
                  <a:t> posterior distribution of the parameter.</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89341" cy="4736540"/>
              </a:xfrm>
              <a:blipFill rotWithShape="0">
                <a:blip r:embed="rId2"/>
                <a:stretch>
                  <a:fillRect l="-934" t="-2059"/>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62</a:t>
            </a:fld>
            <a:endParaRPr lang="en-GB"/>
          </a:p>
        </p:txBody>
      </p:sp>
    </p:spTree>
    <p:extLst>
      <p:ext uri="{BB962C8B-B14F-4D97-AF65-F5344CB8AC3E}">
        <p14:creationId xmlns:p14="http://schemas.microsoft.com/office/powerpoint/2010/main" val="18751107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r>
                  <a:rPr lang="en-US" dirty="0"/>
                  <a:t>Example: </a:t>
                </a:r>
              </a:p>
              <a:p>
                <a:pPr marL="457200" indent="-457200">
                  <a:buNone/>
                </a:pPr>
                <a:r>
                  <a:rPr lang="en-US" dirty="0"/>
                  <a:t>	in tossing a coin, the </a:t>
                </a:r>
                <a:r>
                  <a:rPr lang="en-US" b="1" dirty="0"/>
                  <a:t>fairness of coin </a:t>
                </a:r>
                <a:r>
                  <a:rPr lang="en-US" dirty="0"/>
                  <a:t>may be defined as the parameter of coin denoted by θ. The outcome of a series of coin toss is the data.</a:t>
                </a:r>
              </a:p>
              <a:p>
                <a:pPr marL="457200" indent="-457200"/>
                <a:r>
                  <a:rPr lang="en-US" dirty="0"/>
                  <a:t>Given an outcome, what is the probability that the coin is fair (θ=0.5).</a:t>
                </a:r>
              </a:p>
              <a:p>
                <a:pPr marL="0" indent="0">
                  <a:buNone/>
                </a:pPr>
                <a:endParaRPr lang="en-US" sz="800" i="1" dirty="0">
                  <a:latin typeface="Cambria Math" panose="02040503050406030204" pitchFamily="18" charset="0"/>
                </a:endParaRPr>
              </a:p>
              <a:p>
                <a:pPr marL="0" indent="0">
                  <a:buNone/>
                </a:pPr>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ea typeface="Cambria Math" panose="02040503050406030204" pitchFamily="18" charset="0"/>
                          </a:rPr>
                          <m:t>𝑑𝑎𝑡𝑎</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𝑑𝑎𝑡𝑎</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𝑑𝑎𝑡𝑎</m:t>
                        </m:r>
                        <m:r>
                          <a:rPr lang="en-US" i="1">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ea typeface="Cambria Math" panose="02040503050406030204" pitchFamily="18" charset="0"/>
                          </a:rPr>
                          <m:t>𝑑𝑎𝑡𝑎</m:t>
                        </m:r>
                      </m:e>
                    </m:d>
                  </m:oMath>
                </a14:m>
                <a:r>
                  <a:rPr lang="en-GB" dirty="0"/>
                  <a:t>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i="1">
                            <a:latin typeface="Cambria Math" panose="02040503050406030204" pitchFamily="18" charset="0"/>
                          </a:rPr>
                          <m:t>𝑑𝑎𝑡𝑎</m:t>
                        </m:r>
                      </m:e>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63</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553" y="626952"/>
            <a:ext cx="3748647" cy="1153430"/>
          </a:xfrm>
          <a:prstGeom prst="rect">
            <a:avLst/>
          </a:prstGeom>
        </p:spPr>
      </p:pic>
    </p:spTree>
    <p:extLst>
      <p:ext uri="{BB962C8B-B14F-4D97-AF65-F5344CB8AC3E}">
        <p14:creationId xmlns:p14="http://schemas.microsoft.com/office/powerpoint/2010/main" val="2880730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			</a:t>
                </a:r>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ea typeface="Cambria Math" panose="02040503050406030204" pitchFamily="18" charset="0"/>
                          </a:rPr>
                          <m:t>𝑑𝑎𝑡𝑎</m:t>
                        </m:r>
                      </m:e>
                    </m:d>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b="0" i="1" smtClean="0">
                        <a:latin typeface="Cambria Math" panose="02040503050406030204" pitchFamily="18" charset="0"/>
                      </a:rPr>
                      <m:t>𝑃</m:t>
                    </m:r>
                    <m:d>
                      <m:dPr>
                        <m:ctrlPr>
                          <a:rPr lang="en-US" b="0" i="1">
                            <a:latin typeface="Cambria Math" panose="02040503050406030204" pitchFamily="18" charset="0"/>
                          </a:rPr>
                        </m:ctrlPr>
                      </m:dPr>
                      <m:e>
                        <m:r>
                          <a:rPr lang="en-US" i="1">
                            <a:latin typeface="Cambria Math" panose="02040503050406030204" pitchFamily="18" charset="0"/>
                          </a:rPr>
                          <m:t>𝑑𝑎𝑡𝑎</m:t>
                        </m:r>
                      </m:e>
                      <m:e>
                        <m:r>
                          <a:rPr lang="en-US" i="1">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endParaRPr lang="en-GB" dirty="0"/>
              </a:p>
              <a:p>
                <a:pPr marL="457200" indent="-457200"/>
                <a:endParaRPr lang="en-US" dirty="0"/>
              </a:p>
              <a:p>
                <a:pPr marL="457200" indent="-457200"/>
                <a:r>
                  <a:rPr lang="en-US" dirty="0"/>
                  <a:t>To define our model correctly, we need two mathematical models beforehand. </a:t>
                </a:r>
              </a:p>
              <a:p>
                <a:pPr marL="457200" indent="-457200"/>
                <a:r>
                  <a:rPr lang="en-US" dirty="0"/>
                  <a:t>One to represent the distribution of prior, </a:t>
                </a:r>
                <a14:m>
                  <m:oMath xmlns:m="http://schemas.openxmlformats.org/officeDocument/2006/math">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a:t>
                </a:r>
              </a:p>
              <a:p>
                <a:pPr marL="457200" indent="-457200"/>
                <a:r>
                  <a:rPr lang="en-US" dirty="0"/>
                  <a:t>Another for representing the likelihood,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𝑑𝑎𝑡𝑎</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b="1" i="1" dirty="0"/>
                  <a:t>. </a:t>
                </a:r>
                <a:r>
                  <a:rPr lang="en-US" dirty="0"/>
                  <a:t> </a:t>
                </a:r>
              </a:p>
              <a:p>
                <a:pPr marL="457200" indent="-457200"/>
                <a:r>
                  <a:rPr lang="en-US" dirty="0"/>
                  <a:t>Note: prior and posterior should have the same mathematical form.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r="-986"/>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64</a:t>
            </a:fld>
            <a:endParaRPr lang="en-GB"/>
          </a:p>
        </p:txBody>
      </p:sp>
    </p:spTree>
    <p:extLst>
      <p:ext uri="{BB962C8B-B14F-4D97-AF65-F5344CB8AC3E}">
        <p14:creationId xmlns:p14="http://schemas.microsoft.com/office/powerpoint/2010/main" val="641566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 Likelihood</a:t>
            </a:r>
            <a:endParaRPr lang="en-GB" dirty="0"/>
          </a:p>
        </p:txBody>
      </p:sp>
      <p:sp>
        <p:nvSpPr>
          <p:cNvPr id="3" name="Content Placeholder 2"/>
          <p:cNvSpPr>
            <a:spLocks noGrp="1"/>
          </p:cNvSpPr>
          <p:nvPr>
            <p:ph idx="1"/>
          </p:nvPr>
        </p:nvSpPr>
        <p:spPr/>
        <p:txBody>
          <a:bodyPr/>
          <a:lstStyle/>
          <a:p>
            <a:pPr marL="457200" indent="-457200"/>
            <a:r>
              <a:rPr lang="en-US" dirty="0"/>
              <a:t>Likelihood: the probability of observing a particular number of heads in a particular number of flips for a given fairness of coin. </a:t>
            </a:r>
          </a:p>
          <a:p>
            <a:pPr marL="457200" indent="-457200"/>
            <a:r>
              <a:rPr lang="en-US" dirty="0"/>
              <a:t>The probability of observing heads/tails depends upon the fairness of coin (θ).</a:t>
            </a:r>
          </a:p>
          <a:p>
            <a:pPr marL="457200" indent="-457200"/>
            <a:r>
              <a:rPr lang="en-US" dirty="0"/>
              <a:t>If we toss a coin 1 time, what is the probability of observing a head?</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65</a:t>
            </a:fld>
            <a:endParaRPr lang="en-GB"/>
          </a:p>
        </p:txBody>
      </p:sp>
    </p:spTree>
    <p:extLst>
      <p:ext uri="{BB962C8B-B14F-4D97-AF65-F5344CB8AC3E}">
        <p14:creationId xmlns:p14="http://schemas.microsoft.com/office/powerpoint/2010/main" val="14195235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 </a:t>
            </a:r>
            <a:r>
              <a:rPr lang="en-GB" dirty="0"/>
              <a:t>Bernoulli </a:t>
            </a:r>
            <a:r>
              <a:rPr lang="en-US" dirty="0"/>
              <a:t>Likelihood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530725"/>
              </a:xfrm>
            </p:spPr>
            <p:txBody>
              <a:bodyPr/>
              <a:lstStyle/>
              <a:p>
                <a:pPr marL="457200" indent="-457200"/>
                <a:r>
                  <a:rPr lang="en-US" dirty="0"/>
                  <a:t>Lets y be the outcome of tossing the coin one time </a:t>
                </a:r>
              </a:p>
              <a:p>
                <a:pPr marL="457200" indent="-457200"/>
                <a:r>
                  <a:rPr lang="en-US" dirty="0"/>
                  <a:t>Lets represent head as 1 and tail as 0</a:t>
                </a:r>
              </a:p>
              <a:p>
                <a:pPr marL="0" indent="0">
                  <a:buNone/>
                </a:pPr>
                <a:r>
                  <a:rPr lang="en-US" dirty="0"/>
                  <a:t>	</a:t>
                </a:r>
              </a:p>
              <a:p>
                <a:pPr marL="0" indent="0">
                  <a:buNone/>
                </a:pPr>
                <a:r>
                  <a:rPr lang="en-US" b="0"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=1</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𝑦</m:t>
                        </m:r>
                      </m:sup>
                    </m:sSup>
                    <m:r>
                      <a:rPr lang="en-US" b="0" i="1" smtClean="0">
                        <a:latin typeface="Cambria Math" panose="02040503050406030204" pitchFamily="18" charset="0"/>
                        <a:ea typeface="Cambria Math" panose="02040503050406030204" pitchFamily="18" charset="0"/>
                      </a:rPr>
                      <m:t> </m:t>
                    </m:r>
                  </m:oMath>
                </a14:m>
                <a:r>
                  <a:rPr lang="en-US" b="0" i="1" dirty="0">
                    <a:latin typeface="Cambria Math" panose="02040503050406030204" pitchFamily="18" charset="0"/>
                    <a:ea typeface="Cambria Math" panose="02040503050406030204" pitchFamily="18" charset="0"/>
                  </a:rPr>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i="1">
                            <a:latin typeface="Cambria Math" panose="02040503050406030204" pitchFamily="18" charset="0"/>
                          </a:rPr>
                          <m:t>=0</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up>
                    </m:sSup>
                  </m:oMath>
                </a14:m>
                <a:endParaRPr lang="en-US" dirty="0"/>
              </a:p>
              <a:p>
                <a:endParaRPr lang="en-US" dirty="0"/>
              </a:p>
              <a:p>
                <a:pPr marL="457200" indent="-457200"/>
                <a:r>
                  <a:rPr lang="en-US" dirty="0"/>
                  <a:t>Combine the above into a single definition to represent the probability of both the outcomes.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𝑦</m:t>
                          </m:r>
                        </m:sup>
                      </m:sSup>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up>
                      </m:sSup>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530725"/>
              </a:xfrm>
              <a:blipFill rotWithShape="0">
                <a:blip r:embed="rId2"/>
                <a:stretch>
                  <a:fillRect l="-1043" t="-215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66</a:t>
            </a:fld>
            <a:endParaRPr lang="en-GB" dirty="0"/>
          </a:p>
        </p:txBody>
      </p:sp>
    </p:spTree>
    <p:extLst>
      <p:ext uri="{BB962C8B-B14F-4D97-AF65-F5344CB8AC3E}">
        <p14:creationId xmlns:p14="http://schemas.microsoft.com/office/powerpoint/2010/main" val="2023066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 </a:t>
            </a:r>
            <a:r>
              <a:rPr lang="en-GB" dirty="0"/>
              <a:t>Binomial </a:t>
            </a:r>
            <a:r>
              <a:rPr lang="en-US" dirty="0"/>
              <a:t>Likelihood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530725"/>
              </a:xfrm>
            </p:spPr>
            <p:txBody>
              <a:bodyPr/>
              <a:lstStyle/>
              <a:p>
                <a:pPr marL="457200" indent="-457200"/>
                <a:r>
                  <a:rPr lang="en-US" dirty="0"/>
                  <a:t>If we toss the coin many times, say </a:t>
                </a:r>
                <a:r>
                  <a:rPr lang="en-US" i="1" dirty="0"/>
                  <a:t>n</a:t>
                </a:r>
                <a:r>
                  <a:rPr lang="en-US" dirty="0"/>
                  <a:t> times, the likelihood is</a:t>
                </a:r>
              </a:p>
              <a:p>
                <a:pPr marL="0" indent="0">
                  <a:buNone/>
                </a:pPr>
                <a:r>
                  <a:rPr lang="en-US" dirty="0"/>
                  <a:t>	</a:t>
                </a:r>
              </a:p>
              <a:p>
                <a:pPr marL="0" indent="0">
                  <a:buNone/>
                </a:pPr>
                <a:r>
                  <a:rPr lang="en-US" b="0"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baseline="-25000" smtClean="0">
                        <a:latin typeface="Cambria Math" panose="02040503050406030204" pitchFamily="18" charset="0"/>
                      </a:rPr>
                      <m:t>1</m:t>
                    </m:r>
                  </m:oMath>
                </a14:m>
                <a:r>
                  <a:rPr lang="en-GB" dirty="0"/>
                  <a:t>, </a:t>
                </a:r>
                <a14:m>
                  <m:oMath xmlns:m="http://schemas.openxmlformats.org/officeDocument/2006/math">
                    <m:r>
                      <a:rPr lang="en-US" i="1">
                        <a:latin typeface="Cambria Math" panose="02040503050406030204" pitchFamily="18" charset="0"/>
                      </a:rPr>
                      <m:t>𝑦</m:t>
                    </m:r>
                    <m:r>
                      <a:rPr lang="en-US" b="0" i="1" baseline="-25000" smtClean="0">
                        <a:latin typeface="Cambria Math" panose="02040503050406030204" pitchFamily="18" charset="0"/>
                      </a:rPr>
                      <m:t>2</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b="0" i="1" baseline="-25000" smtClean="0">
                        <a:latin typeface="Cambria Math" panose="02040503050406030204" pitchFamily="18" charset="0"/>
                      </a:rPr>
                      <m:t>𝑛</m:t>
                    </m:r>
                    <m:r>
                      <m:rPr>
                        <m:nor/>
                      </m:rPr>
                      <a:rPr lang="en-US" b="0" i="0" smtClean="0">
                        <a:latin typeface="Cambria Math" panose="02040503050406030204" pitchFamily="18" charset="0"/>
                      </a:rPr>
                      <m:t>) =</m:t>
                    </m:r>
                  </m:oMath>
                </a14:m>
                <a:r>
                  <a:rPr lang="en-GB"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b="0" i="1" baseline="-25000" smtClean="0">
                            <a:latin typeface="Cambria Math" panose="02040503050406030204" pitchFamily="18" charset="0"/>
                          </a:rPr>
                          <m:t>1</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b="0" i="1" baseline="-25000" smtClean="0">
                            <a:latin typeface="Cambria Math" panose="02040503050406030204" pitchFamily="18" charset="0"/>
                          </a:rPr>
                          <m:t>2</m:t>
                        </m:r>
                      </m:e>
                      <m:e>
                        <m:r>
                          <a:rPr lang="en-US" i="1">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r>
                          <a:rPr lang="en-US" b="0" i="1" baseline="-25000" smtClean="0">
                            <a:latin typeface="Cambria Math" panose="02040503050406030204" pitchFamily="18" charset="0"/>
                          </a:rPr>
                          <m:t>𝑛</m:t>
                        </m:r>
                      </m:e>
                      <m:e>
                        <m:r>
                          <a:rPr lang="en-US" i="1">
                            <a:latin typeface="Cambria Math" panose="02040503050406030204" pitchFamily="18" charset="0"/>
                            <a:ea typeface="Cambria Math" panose="02040503050406030204" pitchFamily="18" charset="0"/>
                          </a:rPr>
                          <m:t>𝜃</m:t>
                        </m:r>
                      </m:e>
                    </m:d>
                  </m:oMath>
                </a14:m>
                <a:endParaRPr lang="en-GB"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1</m:t>
                    </m:r>
                  </m:oMath>
                </a14:m>
                <a:r>
                  <a:rPr lang="en-GB" dirty="0"/>
                  <a:t>, </a:t>
                </a:r>
                <a14:m>
                  <m:oMath xmlns:m="http://schemas.openxmlformats.org/officeDocument/2006/math">
                    <m:r>
                      <a:rPr lang="en-US" i="1">
                        <a:latin typeface="Cambria Math" panose="02040503050406030204" pitchFamily="18" charset="0"/>
                      </a:rPr>
                      <m:t>𝑦</m:t>
                    </m:r>
                    <m:r>
                      <a:rPr lang="en-US" i="1" baseline="-25000">
                        <a:latin typeface="Cambria Math" panose="02040503050406030204" pitchFamily="18" charset="0"/>
                      </a:rPr>
                      <m:t>2</m:t>
                    </m:r>
                  </m:oMath>
                </a14:m>
                <a:r>
                  <a:rPr lang="en-GB" dirty="0"/>
                  <a:t>, </a:t>
                </a:r>
                <a14:m>
                  <m:oMath xmlns:m="http://schemas.openxmlformats.org/officeDocument/2006/math">
                    <m:r>
                      <a:rPr lang="en-GB"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𝑛</m:t>
                    </m:r>
                    <m:r>
                      <m:rPr>
                        <m:nor/>
                      </m:rPr>
                      <a:rPr lang="en-US">
                        <a:latin typeface="Cambria Math" panose="02040503050406030204" pitchFamily="18" charset="0"/>
                      </a:rPr>
                      <m:t>) =</m:t>
                    </m:r>
                  </m:oMath>
                </a14:m>
                <a:r>
                  <a:rPr lang="en-GB" dirty="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𝑦𝑖</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nary>
                  </m:oMath>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1</m:t>
                    </m:r>
                  </m:oMath>
                </a14:m>
                <a:r>
                  <a:rPr lang="en-GB" dirty="0"/>
                  <a:t>, </a:t>
                </a:r>
                <a14:m>
                  <m:oMath xmlns:m="http://schemas.openxmlformats.org/officeDocument/2006/math">
                    <m:r>
                      <a:rPr lang="en-US" i="1">
                        <a:latin typeface="Cambria Math" panose="02040503050406030204" pitchFamily="18" charset="0"/>
                      </a:rPr>
                      <m:t>𝑦</m:t>
                    </m:r>
                    <m:r>
                      <a:rPr lang="en-US" i="1" baseline="-25000">
                        <a:latin typeface="Cambria Math" panose="02040503050406030204" pitchFamily="18" charset="0"/>
                      </a:rPr>
                      <m:t>2</m:t>
                    </m:r>
                  </m:oMath>
                </a14:m>
                <a:r>
                  <a:rPr lang="en-GB" dirty="0"/>
                  <a:t>, </a:t>
                </a:r>
                <a14:m>
                  <m:oMath xmlns:m="http://schemas.openxmlformats.org/officeDocument/2006/math">
                    <m:r>
                      <a:rPr lang="en-GB"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𝑦</m:t>
                    </m:r>
                    <m:r>
                      <a:rPr lang="en-US" i="1" baseline="-25000">
                        <a:latin typeface="Cambria Math" panose="02040503050406030204" pitchFamily="18" charset="0"/>
                      </a:rPr>
                      <m:t>𝑛</m:t>
                    </m:r>
                    <m:r>
                      <m:rPr>
                        <m:nor/>
                      </m:rPr>
                      <a:rPr lang="en-US">
                        <a:latin typeface="Cambria Math" panose="02040503050406030204" pitchFamily="18" charset="0"/>
                      </a:rPr>
                      <m:t>) =</m:t>
                    </m:r>
                  </m:oMath>
                </a14:m>
                <a:r>
                  <a:rPr lang="en-GB"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𝑦</m:t>
                            </m:r>
                            <m:r>
                              <a:rPr lang="en-US" b="0" i="1" baseline="-25000" smtClean="0">
                                <a:latin typeface="Cambria Math" panose="02040503050406030204" pitchFamily="18" charset="0"/>
                                <a:ea typeface="Cambria Math" panose="02040503050406030204" pitchFamily="18" charset="0"/>
                              </a:rPr>
                              <m:t>𝑖</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𝑦𝑖</m:t>
                            </m:r>
                            <m:r>
                              <a:rPr lang="en-US" i="1">
                                <a:latin typeface="Cambria Math" panose="02040503050406030204" pitchFamily="18" charset="0"/>
                                <a:ea typeface="Cambria Math" panose="02040503050406030204" pitchFamily="18" charset="0"/>
                              </a:rPr>
                              <m:t>)</m:t>
                            </m:r>
                          </m:sup>
                        </m:sSup>
                      </m:e>
                    </m:nary>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530725"/>
              </a:xfrm>
              <a:blipFill rotWithShape="0">
                <a:blip r:embed="rId2"/>
                <a:stretch>
                  <a:fillRect l="-1043" t="-215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67</a:t>
            </a:fld>
            <a:endParaRPr lang="en-GB" dirty="0"/>
          </a:p>
        </p:txBody>
      </p:sp>
    </p:spTree>
    <p:extLst>
      <p:ext uri="{BB962C8B-B14F-4D97-AF65-F5344CB8AC3E}">
        <p14:creationId xmlns:p14="http://schemas.microsoft.com/office/powerpoint/2010/main" val="15273978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a:t>
            </a:r>
            <a:r>
              <a:rPr lang="en-GB" dirty="0"/>
              <a:t> Binomial </a:t>
            </a:r>
            <a:r>
              <a:rPr lang="en-US" dirty="0"/>
              <a:t>Likelihood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r>
                  <a:rPr lang="en-US" dirty="0"/>
                  <a:t>If we are interested in the probability of getting </a:t>
                </a:r>
                <a:r>
                  <a:rPr lang="en-US" i="1" dirty="0"/>
                  <a:t>k</a:t>
                </a:r>
                <a:r>
                  <a:rPr lang="en-US" dirty="0"/>
                  <a:t> heads in </a:t>
                </a:r>
                <a:r>
                  <a:rPr lang="en-US" i="1" dirty="0"/>
                  <a:t>N</a:t>
                </a:r>
                <a:r>
                  <a:rPr lang="en-US" dirty="0"/>
                  <a:t> number of toss then the probability is given by:</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𝑘</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up>
                      </m:sSup>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68</a:t>
            </a:fld>
            <a:endParaRPr lang="en-GB"/>
          </a:p>
        </p:txBody>
      </p:sp>
    </p:spTree>
    <p:extLst>
      <p:ext uri="{BB962C8B-B14F-4D97-AF65-F5344CB8AC3E}">
        <p14:creationId xmlns:p14="http://schemas.microsoft.com/office/powerpoint/2010/main" val="3230595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a:t>
            </a:r>
            <a:r>
              <a:rPr lang="en-GB" dirty="0"/>
              <a:t> </a:t>
            </a:r>
            <a:r>
              <a:rPr lang="en-US" dirty="0"/>
              <a:t>Prior distribution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r>
                  <a:rPr lang="en-US" dirty="0"/>
                  <a:t>Used to represent our beliefs about the parameters based on the previous experience.</a:t>
                </a:r>
              </a:p>
              <a:p>
                <a:pPr marL="457200" indent="-457200"/>
                <a:r>
                  <a:rPr lang="en-US" dirty="0"/>
                  <a:t>No previous experience</a:t>
                </a:r>
                <a:r>
                  <a:rPr lang="en-GB" dirty="0"/>
                  <a:t>?</a:t>
                </a:r>
              </a:p>
              <a:p>
                <a:pPr marL="457200" indent="-457200"/>
                <a:r>
                  <a:rPr lang="en-US" dirty="0"/>
                  <a:t>For this example, we can use the beta distribution.</a:t>
                </a:r>
              </a:p>
              <a:p>
                <a:pPr marL="457200" indent="-457200"/>
                <a:r>
                  <a:rPr lang="en-US" dirty="0"/>
                  <a:t>Probability density function of beta distribution is of the form</a:t>
                </a:r>
              </a:p>
              <a:p>
                <a:pPr marL="0" indent="0">
                  <a:buNone/>
                </a:pPr>
                <a:endParaRPr lang="en-US" dirty="0"/>
              </a:p>
              <a:p>
                <a:pPr marL="0" indent="0">
                  <a:buNone/>
                </a:pPr>
                <a:r>
                  <a:rPr lang="en-US" dirty="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sup>
                        </m:sSup>
                      </m:num>
                      <m:den>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den>
                    </m:f>
                  </m:oMath>
                </a14:m>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endParaRPr lang="en-GB" dirty="0"/>
              </a:p>
              <a:p>
                <a:pPr marL="0" indent="0">
                  <a:buNone/>
                </a:pPr>
                <a:endParaRPr lang="en-US" dirty="0"/>
              </a:p>
              <a:p>
                <a:pPr marL="0" indent="0">
                  <a:buNone/>
                </a:pPr>
                <a:endParaRPr lang="en-US"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69</a:t>
            </a:fld>
            <a:endParaRPr lang="en-GB" dirty="0"/>
          </a:p>
        </p:txBody>
      </p:sp>
    </p:spTree>
    <p:extLst>
      <p:ext uri="{BB962C8B-B14F-4D97-AF65-F5344CB8AC3E}">
        <p14:creationId xmlns:p14="http://schemas.microsoft.com/office/powerpoint/2010/main" val="1907205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Bayesian Answer</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7</a:t>
            </a:fld>
            <a:endParaRPr lang="en-GB" dirty="0"/>
          </a:p>
        </p:txBody>
      </p:sp>
    </p:spTree>
    <p:extLst>
      <p:ext uri="{BB962C8B-B14F-4D97-AF65-F5344CB8AC3E}">
        <p14:creationId xmlns:p14="http://schemas.microsoft.com/office/powerpoint/2010/main" val="27066388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 – Posterior distribution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Let’s calculate posterior distribution with Bayesian inference.</a:t>
                </a:r>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i="1">
                            <a:latin typeface="Cambria Math" panose="02040503050406030204" pitchFamily="18" charset="0"/>
                            <a:ea typeface="Cambria Math" panose="02040503050406030204" pitchFamily="18" charset="0"/>
                          </a:rPr>
                          <m:t>𝑑𝑎𝑡𝑎</m:t>
                        </m:r>
                      </m:e>
                    </m:d>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𝑑𝑎𝑡𝑎</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dirty="0">
                  <a:ea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e>
                    </m:d>
                  </m:oMath>
                </a14:m>
                <a:r>
                  <a:rPr lang="en-GB" dirty="0"/>
                  <a:t> </a:t>
                </a:r>
                <a14:m>
                  <m:oMath xmlns:m="http://schemas.openxmlformats.org/officeDocument/2006/math">
                    <m:r>
                      <a:rPr lang="en-GB" i="1" dirty="0">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endParaRPr lang="en-US" i="1" dirty="0">
                  <a:latin typeface="Cambria Math" panose="02040503050406030204" pitchFamily="18" charset="0"/>
                  <a:ea typeface="Cambria Math" panose="02040503050406030204" pitchFamily="18" charset="0"/>
                </a:endParaRPr>
              </a:p>
              <a:p>
                <a:pPr marL="0" indent="0">
                  <a:buNone/>
                </a:pPr>
                <a:endParaRPr lang="en-US" sz="1000" i="1" dirty="0">
                  <a:latin typeface="Cambria Math" panose="02040503050406030204" pitchFamily="18" charset="0"/>
                </a:endParaRPr>
              </a:p>
              <a:p>
                <a:pPr marL="457200" indent="-457200"/>
                <a:r>
                  <a:rPr lang="en-US" dirty="0"/>
                  <a:t>Likelihood: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𝑁</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𝑘</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up>
                    </m:sSup>
                  </m:oMath>
                </a14:m>
                <a:endParaRPr lang="en-US" i="1" dirty="0">
                  <a:latin typeface="Cambria Math" panose="02040503050406030204" pitchFamily="18" charset="0"/>
                  <a:ea typeface="Cambria Math" panose="02040503050406030204" pitchFamily="18" charset="0"/>
                </a:endParaRPr>
              </a:p>
              <a:p>
                <a:pPr marL="457200" indent="-457200"/>
                <a:r>
                  <a:rPr lang="en-US" dirty="0">
                    <a:ea typeface="Cambria Math" panose="02040503050406030204" pitchFamily="18" charset="0"/>
                  </a:rPr>
                  <a:t>Prior: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oMath>
                </a14:m>
                <a:r>
                  <a:rPr lang="en-GB"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e>
                            </m:d>
                          </m:e>
                          <m:sup>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sup>
                        </m:sSup>
                      </m:num>
                      <m:den>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den>
                    </m:f>
                  </m:oMath>
                </a14:m>
                <a:endParaRPr lang="en-US" sz="1000" i="1" dirty="0">
                  <a:latin typeface="Cambria Math" panose="02040503050406030204" pitchFamily="18" charset="0"/>
                  <a:ea typeface="Cambria Math" panose="02040503050406030204" pitchFamily="18" charset="0"/>
                </a:endParaRPr>
              </a:p>
              <a:p>
                <a:endParaRPr lang="en-US" sz="1000" i="1" dirty="0">
                  <a:latin typeface="Cambria Math" panose="02040503050406030204" pitchFamily="18" charset="0"/>
                  <a:ea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r>
                      <a:rPr lang="en-GB"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−1)</m:t>
                        </m:r>
                      </m:sup>
                    </m:sSup>
                  </m:oMath>
                </a14:m>
                <a:r>
                  <a:rPr lang="en-US" i="1" dirty="0">
                    <a:latin typeface="Cambria Math" panose="02040503050406030204" pitchFamily="18" charset="0"/>
                    <a:ea typeface="Cambria Math" panose="02040503050406030204" pitchFamily="18" charset="0"/>
                  </a:rPr>
                  <a:t>/</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oMath>
                </a14:m>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endParaRPr lang="en-GB" dirty="0"/>
              </a:p>
              <a:p>
                <a:pPr marL="0" indent="0">
                  <a:buNone/>
                </a:pPr>
                <a:endParaRPr lang="en-US" i="1" dirty="0">
                  <a:latin typeface="Cambria Math" panose="02040503050406030204" pitchFamily="18" charset="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70</a:t>
            </a:fld>
            <a:endParaRPr lang="en-GB" dirty="0"/>
          </a:p>
        </p:txBody>
      </p:sp>
    </p:spTree>
    <p:extLst>
      <p:ext uri="{BB962C8B-B14F-4D97-AF65-F5344CB8AC3E}">
        <p14:creationId xmlns:p14="http://schemas.microsoft.com/office/powerpoint/2010/main" val="10750606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71</a:t>
            </a:fld>
            <a:endParaRPr lang="en-GB" dirty="0"/>
          </a:p>
        </p:txBody>
      </p:sp>
      <p:pic>
        <p:nvPicPr>
          <p:cNvPr id="8194" name="Picture 2" descr="Bayesian update using Beta-Binomial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4251" y="1254759"/>
            <a:ext cx="7229337" cy="5284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086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r>
                  <a:rPr lang="en-US" dirty="0"/>
                  <a:t>Suppose you think that a coin is biased. It has a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of 0.4 with standard deviation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of 0.1.</a:t>
                </a:r>
              </a:p>
              <a:p>
                <a:pPr marL="457200" indent="-457200"/>
                <a:r>
                  <a:rPr lang="en-US" dirty="0"/>
                  <a:t>For a beta distribution:</a:t>
                </a:r>
              </a:p>
              <a:p>
                <a:pPr marL="457200" indent="-457200">
                  <a:buNone/>
                </a:pPr>
                <a:r>
                  <a:rPr lang="en-US" dirty="0"/>
                  <a:t>	</a:t>
                </a:r>
              </a:p>
              <a:p>
                <a:pPr marL="457200" indent="-457200">
                  <a:buNone/>
                </a:pPr>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𝜇</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e>
                        </m:d>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oMath>
                </a14:m>
                <a:r>
                  <a:rPr lang="en-GB" dirty="0"/>
                  <a:t>	and 	</a:t>
                </a:r>
                <a14:m>
                  <m:oMath xmlns:m="http://schemas.openxmlformats.org/officeDocument/2006/math">
                    <m:r>
                      <a:rPr lang="en-GB"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𝛽𝜇</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𝜇</m:t>
                            </m:r>
                          </m:e>
                        </m:d>
                      </m:den>
                    </m:f>
                  </m:oMath>
                </a14:m>
                <a:endParaRPr lang="en-GB" dirty="0"/>
              </a:p>
              <a:p>
                <a:pPr marL="457200" indent="-457200">
                  <a:buNone/>
                </a:pPr>
                <a:endParaRPr lang="en-US" dirty="0"/>
              </a:p>
              <a:p>
                <a:pPr marL="457200" indent="-457200"/>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GB" dirty="0"/>
                  <a:t> = 0.4 and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GB" dirty="0"/>
                  <a:t> = 0.1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50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72</a:t>
            </a:fld>
            <a:endParaRPr lang="en-GB" dirty="0"/>
          </a:p>
        </p:txBody>
      </p:sp>
    </p:spTree>
    <p:extLst>
      <p:ext uri="{BB962C8B-B14F-4D97-AF65-F5344CB8AC3E}">
        <p14:creationId xmlns:p14="http://schemas.microsoft.com/office/powerpoint/2010/main" val="19638453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Distribution</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73</a:t>
            </a:fld>
            <a:endParaRPr lang="en-GB" dirty="0"/>
          </a:p>
        </p:txBody>
      </p:sp>
      <p:pic>
        <p:nvPicPr>
          <p:cNvPr id="7" name="Picture 6"/>
          <p:cNvPicPr>
            <a:picLocks noChangeAspect="1"/>
          </p:cNvPicPr>
          <p:nvPr/>
        </p:nvPicPr>
        <p:blipFill>
          <a:blip r:embed="rId2"/>
          <a:stretch>
            <a:fillRect/>
          </a:stretch>
        </p:blipFill>
        <p:spPr>
          <a:xfrm>
            <a:off x="3045198" y="1922648"/>
            <a:ext cx="5996389" cy="3617540"/>
          </a:xfrm>
          <a:prstGeom prst="rect">
            <a:avLst/>
          </a:prstGeom>
        </p:spPr>
      </p:pic>
    </p:spTree>
    <p:extLst>
      <p:ext uri="{BB962C8B-B14F-4D97-AF65-F5344CB8AC3E}">
        <p14:creationId xmlns:p14="http://schemas.microsoft.com/office/powerpoint/2010/main" val="20642915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Fairness of Coin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457200" indent="-457200"/>
                <a:r>
                  <a:rPr lang="en-US" dirty="0"/>
                  <a:t>Suppose you observed 70 heads out of 100 tosses.</a:t>
                </a:r>
              </a:p>
              <a:p>
                <a:endParaRPr lang="en-US" dirty="0"/>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e>
                    </m:d>
                  </m:oMath>
                </a14:m>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a14:m>
                <a:endParaRPr lang="en-GB" dirty="0"/>
              </a:p>
              <a:p>
                <a:pPr marL="0" indent="0">
                  <a:buNone/>
                </a:pPr>
                <a:r>
                  <a:rPr lang="en-US" dirty="0"/>
                  <a:t>		N = 100, k = 70,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GB" dirty="0"/>
                  <a:t> = 9.2,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GB" dirty="0"/>
                  <a:t> = 13.8</a:t>
                </a:r>
              </a:p>
              <a:p>
                <a:pPr marL="0" indent="0">
                  <a:buNone/>
                </a:pPr>
                <a:endParaRPr lang="en-GB" dirty="0"/>
              </a:p>
              <a:p>
                <a:pPr marL="0" indent="0">
                  <a:buNone/>
                </a:pPr>
                <a:r>
                  <a:rPr lang="en-US" dirty="0"/>
                  <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70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m:t>
                        </m:r>
                      </m:e>
                    </m:d>
                  </m:oMath>
                </a14:m>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𝐵</m:t>
                    </m:r>
                    <m:r>
                      <a:rPr lang="en-US" i="1">
                        <a:latin typeface="Cambria Math" panose="02040503050406030204" pitchFamily="18" charset="0"/>
                        <a:ea typeface="Cambria Math" panose="02040503050406030204" pitchFamily="18" charset="0"/>
                      </a:rPr>
                      <m:t>(79.2, 43.8)</m:t>
                    </m:r>
                  </m:oMath>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74</a:t>
            </a:fld>
            <a:endParaRPr lang="en-GB" dirty="0"/>
          </a:p>
        </p:txBody>
      </p:sp>
    </p:spTree>
    <p:extLst>
      <p:ext uri="{BB962C8B-B14F-4D97-AF65-F5344CB8AC3E}">
        <p14:creationId xmlns:p14="http://schemas.microsoft.com/office/powerpoint/2010/main" val="9248865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Posterior Distribution</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75</a:t>
            </a:fld>
            <a:endParaRPr lang="en-GB" dirty="0"/>
          </a:p>
        </p:txBody>
      </p:sp>
      <p:pic>
        <p:nvPicPr>
          <p:cNvPr id="6" name="Picture 5"/>
          <p:cNvPicPr>
            <a:picLocks noChangeAspect="1"/>
          </p:cNvPicPr>
          <p:nvPr/>
        </p:nvPicPr>
        <p:blipFill>
          <a:blip r:embed="rId2"/>
          <a:stretch>
            <a:fillRect/>
          </a:stretch>
        </p:blipFill>
        <p:spPr>
          <a:xfrm>
            <a:off x="2923053" y="1940859"/>
            <a:ext cx="5972139" cy="3841376"/>
          </a:xfrm>
          <a:prstGeom prst="rect">
            <a:avLst/>
          </a:prstGeom>
        </p:spPr>
      </p:pic>
    </p:spTree>
    <p:extLst>
      <p:ext uri="{BB962C8B-B14F-4D97-AF65-F5344CB8AC3E}">
        <p14:creationId xmlns:p14="http://schemas.microsoft.com/office/powerpoint/2010/main" val="35653390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As more and more tosses of coins made</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new data is observed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distribution of parameters get updated.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a:stretch>
              </a:blipFill>
            </p:spPr>
            <p:txBody>
              <a:bodyPr/>
              <a:lstStyle/>
              <a:p>
                <a:r>
                  <a:rPr lang="en-GB">
                    <a:noFill/>
                  </a:rPr>
                  <a:t> </a:t>
                </a:r>
              </a:p>
            </p:txBody>
          </p:sp>
        </mc:Fallback>
      </mc:AlternateContent>
      <p:sp>
        <p:nvSpPr>
          <p:cNvPr id="4" name="Slide Number Placeholder 3"/>
          <p:cNvSpPr>
            <a:spLocks noGrp="1"/>
          </p:cNvSpPr>
          <p:nvPr>
            <p:ph type="sldNum" sz="quarter" idx="12"/>
          </p:nvPr>
        </p:nvSpPr>
        <p:spPr/>
        <p:txBody>
          <a:bodyPr/>
          <a:lstStyle/>
          <a:p>
            <a:fld id="{750544B7-9CFF-4FB2-9828-6B1DBECF0CCC}" type="slidenum">
              <a:rPr lang="en-GB" smtClean="0"/>
              <a:t>76</a:t>
            </a:fld>
            <a:endParaRPr lang="en-GB" dirty="0"/>
          </a:p>
        </p:txBody>
      </p:sp>
      <p:pic>
        <p:nvPicPr>
          <p:cNvPr id="5" name="Picture 4"/>
          <p:cNvPicPr>
            <a:picLocks noChangeAspect="1"/>
          </p:cNvPicPr>
          <p:nvPr/>
        </p:nvPicPr>
        <p:blipFill>
          <a:blip r:embed="rId3"/>
          <a:stretch>
            <a:fillRect/>
          </a:stretch>
        </p:blipFill>
        <p:spPr>
          <a:xfrm>
            <a:off x="7040704" y="1149581"/>
            <a:ext cx="4054191" cy="5389331"/>
          </a:xfrm>
          <a:prstGeom prst="rect">
            <a:avLst/>
          </a:prstGeom>
        </p:spPr>
      </p:pic>
    </p:spTree>
    <p:extLst>
      <p:ext uri="{BB962C8B-B14F-4D97-AF65-F5344CB8AC3E}">
        <p14:creationId xmlns:p14="http://schemas.microsoft.com/office/powerpoint/2010/main" val="1883465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 in Bayesian Inference</a:t>
            </a:r>
            <a:endParaRPr lang="en-GB" dirty="0"/>
          </a:p>
        </p:txBody>
      </p:sp>
      <p:sp>
        <p:nvSpPr>
          <p:cNvPr id="3" name="Content Placeholder 2"/>
          <p:cNvSpPr>
            <a:spLocks noGrp="1"/>
          </p:cNvSpPr>
          <p:nvPr>
            <p:ph idx="1"/>
          </p:nvPr>
        </p:nvSpPr>
        <p:spPr/>
        <p:txBody>
          <a:bodyPr/>
          <a:lstStyle/>
          <a:p>
            <a:pPr marL="457200" indent="-457200"/>
            <a:r>
              <a:rPr lang="en-GB" dirty="0"/>
              <a:t>Previous studies or published work.</a:t>
            </a:r>
          </a:p>
          <a:p>
            <a:pPr marL="457200" indent="-457200"/>
            <a:r>
              <a:rPr lang="en-GB" dirty="0"/>
              <a:t>Researcher intuition.</a:t>
            </a:r>
          </a:p>
          <a:p>
            <a:pPr marL="457200" indent="-457200"/>
            <a:r>
              <a:rPr lang="en-GB" dirty="0"/>
              <a:t>Substantive experts.</a:t>
            </a:r>
          </a:p>
          <a:p>
            <a:pPr marL="457200" indent="-457200"/>
            <a:r>
              <a:rPr lang="en-GB" dirty="0"/>
              <a:t>Convenience (conjugacy, vagueness).</a:t>
            </a:r>
          </a:p>
          <a:p>
            <a:pPr marL="457200" indent="-457200"/>
            <a:r>
              <a:rPr lang="en-US" dirty="0" err="1"/>
              <a:t>Nonparametrics</a:t>
            </a:r>
            <a:r>
              <a:rPr lang="en-US" dirty="0"/>
              <a:t>.</a:t>
            </a:r>
          </a:p>
          <a:p>
            <a:pPr marL="457200" indent="-457200"/>
            <a:r>
              <a:rPr lang="en-US" dirty="0"/>
              <a:t>Other data sources.</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77</a:t>
            </a:fld>
            <a:endParaRPr lang="en-GB" dirty="0"/>
          </a:p>
        </p:txBody>
      </p:sp>
    </p:spTree>
    <p:extLst>
      <p:ext uri="{BB962C8B-B14F-4D97-AF65-F5344CB8AC3E}">
        <p14:creationId xmlns:p14="http://schemas.microsoft.com/office/powerpoint/2010/main" val="14781740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ms-MY">
                <a:ea typeface="ＭＳ Ｐゴシック" panose="020B0600070205080204" pitchFamily="34" charset="-128"/>
              </a:rPr>
              <a:t>The Frequentist paradigm</a:t>
            </a:r>
          </a:p>
        </p:txBody>
      </p:sp>
      <p:sp>
        <p:nvSpPr>
          <p:cNvPr id="7171" name="Content Placeholder 2"/>
          <p:cNvSpPr>
            <a:spLocks noGrp="1"/>
          </p:cNvSpPr>
          <p:nvPr>
            <p:ph sz="quarter" idx="1"/>
          </p:nvPr>
        </p:nvSpPr>
        <p:spPr/>
        <p:txBody>
          <a:bodyPr/>
          <a:lstStyle/>
          <a:p>
            <a:pPr marL="457200" indent="-457200" eaLnBrk="1" hangingPunct="1"/>
            <a:r>
              <a:rPr lang="en-US" altLang="ms-MY" dirty="0">
                <a:ea typeface="ＭＳ Ｐゴシック" panose="020B0600070205080204" pitchFamily="34" charset="-128"/>
              </a:rPr>
              <a:t>Defines probability as a long-run frequency on independent identical trials.</a:t>
            </a:r>
          </a:p>
          <a:p>
            <a:pPr marL="457200" indent="-457200" eaLnBrk="1" hangingPunct="1"/>
            <a:r>
              <a:rPr lang="en-US" altLang="ms-MY" dirty="0">
                <a:ea typeface="ＭＳ Ｐゴシック" panose="020B0600070205080204" pitchFamily="34" charset="-128"/>
              </a:rPr>
              <a:t>Looks at parameters as fixed quantities. (fixed sample size, fixed intention, probability of a coin toss, </a:t>
            </a:r>
            <a:r>
              <a:rPr lang="en-US" altLang="ms-MY" dirty="0" err="1">
                <a:ea typeface="ＭＳ Ｐゴシック" panose="020B0600070205080204" pitchFamily="34" charset="-128"/>
              </a:rPr>
              <a:t>etc</a:t>
            </a:r>
            <a:r>
              <a:rPr lang="en-US" altLang="ms-MY" dirty="0">
                <a:ea typeface="ＭＳ Ｐゴシック" panose="020B0600070205080204" pitchFamily="34" charset="-128"/>
              </a:rPr>
              <a:t>)</a:t>
            </a:r>
          </a:p>
          <a:p>
            <a:pPr eaLnBrk="1" hangingPunct="1"/>
            <a:endParaRPr lang="en-US" altLang="ms-MY" dirty="0">
              <a:ea typeface="ＭＳ Ｐゴシック" panose="020B0600070205080204" pitchFamily="34" charset="-128"/>
            </a:endParaRPr>
          </a:p>
        </p:txBody>
      </p:sp>
    </p:spTree>
    <p:extLst>
      <p:ext uri="{BB962C8B-B14F-4D97-AF65-F5344CB8AC3E}">
        <p14:creationId xmlns:p14="http://schemas.microsoft.com/office/powerpoint/2010/main" val="192816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ms-MY">
                <a:ea typeface="ＭＳ Ｐゴシック" panose="020B0600070205080204" pitchFamily="34" charset="-128"/>
              </a:rPr>
              <a:t>The Bayesian paradigm</a:t>
            </a:r>
          </a:p>
        </p:txBody>
      </p:sp>
      <p:sp>
        <p:nvSpPr>
          <p:cNvPr id="8195" name="Content Placeholder 2"/>
          <p:cNvSpPr>
            <a:spLocks noGrp="1"/>
          </p:cNvSpPr>
          <p:nvPr>
            <p:ph sz="quarter" idx="1"/>
          </p:nvPr>
        </p:nvSpPr>
        <p:spPr/>
        <p:txBody>
          <a:bodyPr>
            <a:normAutofit/>
          </a:bodyPr>
          <a:lstStyle/>
          <a:p>
            <a:pPr marL="457200" indent="-457200" eaLnBrk="1" hangingPunct="1">
              <a:lnSpc>
                <a:spcPct val="90000"/>
              </a:lnSpc>
            </a:pPr>
            <a:r>
              <a:rPr lang="en-US" altLang="ms-MY" dirty="0">
                <a:ea typeface="ＭＳ Ｐゴシック" panose="020B0600070205080204" pitchFamily="34" charset="-128"/>
              </a:rPr>
              <a:t>Defines probability as a subjective belief (which must be consistent with all of one’s other beliefs).</a:t>
            </a:r>
          </a:p>
          <a:p>
            <a:pPr marL="457200" indent="-457200" eaLnBrk="1" hangingPunct="1">
              <a:lnSpc>
                <a:spcPct val="90000"/>
              </a:lnSpc>
            </a:pPr>
            <a:r>
              <a:rPr lang="en-US" altLang="ms-MY" dirty="0">
                <a:ea typeface="ＭＳ Ｐゴシック" panose="020B0600070205080204" pitchFamily="34" charset="-128"/>
              </a:rPr>
              <a:t>Looks at parameters as random quantities.</a:t>
            </a:r>
          </a:p>
        </p:txBody>
      </p:sp>
    </p:spTree>
    <p:extLst>
      <p:ext uri="{BB962C8B-B14F-4D97-AF65-F5344CB8AC3E}">
        <p14:creationId xmlns:p14="http://schemas.microsoft.com/office/powerpoint/2010/main" val="148455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Motivating Example</a:t>
            </a:r>
            <a:endParaRPr lang="en-MY" dirty="0"/>
          </a:p>
        </p:txBody>
      </p:sp>
      <p:sp>
        <p:nvSpPr>
          <p:cNvPr id="4" name="Slide Number Placeholder 3"/>
          <p:cNvSpPr>
            <a:spLocks noGrp="1"/>
          </p:cNvSpPr>
          <p:nvPr>
            <p:ph type="sldNum" sz="quarter" idx="12"/>
          </p:nvPr>
        </p:nvSpPr>
        <p:spPr/>
        <p:txBody>
          <a:bodyPr/>
          <a:lstStyle/>
          <a:p>
            <a:fld id="{750544B7-9CFF-4FB2-9828-6B1DBECF0CCC}" type="slidenum">
              <a:rPr lang="en-GB" smtClean="0"/>
              <a:t>8</a:t>
            </a:fld>
            <a:endParaRPr lang="en-GB" dirty="0"/>
          </a:p>
        </p:txBody>
      </p:sp>
      <p:pic>
        <p:nvPicPr>
          <p:cNvPr id="3" name="Picture 2">
            <a:extLst>
              <a:ext uri="{FF2B5EF4-FFF2-40B4-BE49-F238E27FC236}">
                <a16:creationId xmlns:a16="http://schemas.microsoft.com/office/drawing/2014/main" id="{49FDF2A9-244B-794E-A4D1-F716C9116D99}"/>
              </a:ext>
            </a:extLst>
          </p:cNvPr>
          <p:cNvPicPr>
            <a:picLocks noChangeAspect="1"/>
          </p:cNvPicPr>
          <p:nvPr/>
        </p:nvPicPr>
        <p:blipFill>
          <a:blip r:embed="rId2"/>
          <a:stretch>
            <a:fillRect/>
          </a:stretch>
        </p:blipFill>
        <p:spPr>
          <a:xfrm>
            <a:off x="742950" y="146050"/>
            <a:ext cx="10706100" cy="6565900"/>
          </a:xfrm>
          <a:prstGeom prst="rect">
            <a:avLst/>
          </a:prstGeom>
        </p:spPr>
      </p:pic>
    </p:spTree>
    <p:extLst>
      <p:ext uri="{BB962C8B-B14F-4D97-AF65-F5344CB8AC3E}">
        <p14:creationId xmlns:p14="http://schemas.microsoft.com/office/powerpoint/2010/main" val="40857011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Differences Between Bayesians and Non-Bayesians</a:t>
            </a:r>
            <a:endParaRPr lang="en-GB" sz="4000" dirty="0"/>
          </a:p>
        </p:txBody>
      </p:sp>
      <p:sp>
        <p:nvSpPr>
          <p:cNvPr id="3" name="Content Placeholder 2"/>
          <p:cNvSpPr>
            <a:spLocks noGrp="1"/>
          </p:cNvSpPr>
          <p:nvPr>
            <p:ph idx="1"/>
          </p:nvPr>
        </p:nvSpPr>
        <p:spPr/>
        <p:txBody>
          <a:bodyPr>
            <a:normAutofit/>
          </a:bodyPr>
          <a:lstStyle/>
          <a:p>
            <a:pPr marL="0" indent="0">
              <a:buNone/>
            </a:pPr>
            <a:r>
              <a:rPr lang="en-GB" dirty="0"/>
              <a:t>What is Fixed?</a:t>
            </a:r>
          </a:p>
          <a:p>
            <a:pPr marL="457200" indent="-457200"/>
            <a:r>
              <a:rPr lang="en-GB" dirty="0"/>
              <a:t>Frequentist:</a:t>
            </a:r>
          </a:p>
          <a:p>
            <a:pPr marL="914400" lvl="2" indent="-457200"/>
            <a:r>
              <a:rPr lang="en-US" sz="2400" dirty="0"/>
              <a:t>Data are a repeatable random sample, </a:t>
            </a:r>
            <a:r>
              <a:rPr lang="en-GB" sz="2400" dirty="0"/>
              <a:t>there is a frequency.</a:t>
            </a:r>
          </a:p>
          <a:p>
            <a:pPr marL="914400" lvl="2" indent="-457200"/>
            <a:r>
              <a:rPr lang="en-GB" sz="2400" dirty="0"/>
              <a:t>Underlying parameters remain constant </a:t>
            </a:r>
            <a:r>
              <a:rPr lang="en-US" sz="2400" dirty="0"/>
              <a:t>during this repeatable process.</a:t>
            </a:r>
          </a:p>
          <a:p>
            <a:pPr marL="914400" lvl="2" indent="-457200"/>
            <a:r>
              <a:rPr lang="en-GB" sz="2400" dirty="0"/>
              <a:t>Parameters are fixed.</a:t>
            </a:r>
          </a:p>
          <a:p>
            <a:pPr marL="457200" indent="-457200"/>
            <a:r>
              <a:rPr lang="en-GB" dirty="0"/>
              <a:t>Bayesian:</a:t>
            </a:r>
          </a:p>
          <a:p>
            <a:pPr marL="914400" lvl="2" indent="-457200"/>
            <a:r>
              <a:rPr lang="en-US" sz="2400" dirty="0"/>
              <a:t>Data are observed from the realized </a:t>
            </a:r>
            <a:r>
              <a:rPr lang="en-GB" sz="2400" dirty="0"/>
              <a:t>sample.</a:t>
            </a:r>
          </a:p>
          <a:p>
            <a:pPr marL="914400" lvl="2" indent="-457200"/>
            <a:r>
              <a:rPr lang="en-US" sz="2400" dirty="0"/>
              <a:t>Parameters are unknown and de</a:t>
            </a:r>
            <a:r>
              <a:rPr lang="en-GB" sz="2400" dirty="0"/>
              <a:t>scribed probabilistically.</a:t>
            </a:r>
          </a:p>
          <a:p>
            <a:pPr marL="914400" lvl="2" indent="-457200"/>
            <a:r>
              <a:rPr lang="en-GB" sz="2400" dirty="0"/>
              <a:t>Data are fixed.</a:t>
            </a:r>
          </a:p>
        </p:txBody>
      </p:sp>
      <p:sp>
        <p:nvSpPr>
          <p:cNvPr id="4" name="Slide Number Placeholder 3"/>
          <p:cNvSpPr>
            <a:spLocks noGrp="1"/>
          </p:cNvSpPr>
          <p:nvPr>
            <p:ph type="sldNum" sz="quarter" idx="12"/>
          </p:nvPr>
        </p:nvSpPr>
        <p:spPr/>
        <p:txBody>
          <a:bodyPr/>
          <a:lstStyle/>
          <a:p>
            <a:fld id="{750544B7-9CFF-4FB2-9828-6B1DBECF0CCC}" type="slidenum">
              <a:rPr lang="en-GB" smtClean="0"/>
              <a:t>80</a:t>
            </a:fld>
            <a:endParaRPr lang="en-GB"/>
          </a:p>
        </p:txBody>
      </p:sp>
    </p:spTree>
    <p:extLst>
      <p:ext uri="{BB962C8B-B14F-4D97-AF65-F5344CB8AC3E}">
        <p14:creationId xmlns:p14="http://schemas.microsoft.com/office/powerpoint/2010/main" val="33169319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dirty="0"/>
              <a:t>Bayesian Application</a:t>
            </a:r>
            <a:endParaRPr lang="en-GB" sz="4000" dirty="0"/>
          </a:p>
        </p:txBody>
      </p:sp>
      <p:sp>
        <p:nvSpPr>
          <p:cNvPr id="4" name="Slide Number Placeholder 3"/>
          <p:cNvSpPr>
            <a:spLocks noGrp="1"/>
          </p:cNvSpPr>
          <p:nvPr>
            <p:ph type="sldNum" sz="quarter" idx="12"/>
          </p:nvPr>
        </p:nvSpPr>
        <p:spPr/>
        <p:txBody>
          <a:bodyPr/>
          <a:lstStyle/>
          <a:p>
            <a:fld id="{750544B7-9CFF-4FB2-9828-6B1DBECF0CCC}" type="slidenum">
              <a:rPr lang="en-GB" smtClean="0"/>
              <a:t>81</a:t>
            </a:fld>
            <a:endParaRPr lang="en-GB"/>
          </a:p>
        </p:txBody>
      </p:sp>
      <p:pic>
        <p:nvPicPr>
          <p:cNvPr id="7" name="Picture 6">
            <a:extLst>
              <a:ext uri="{FF2B5EF4-FFF2-40B4-BE49-F238E27FC236}">
                <a16:creationId xmlns:a16="http://schemas.microsoft.com/office/drawing/2014/main" id="{22E34773-288E-9943-9A2A-501BEE1B5774}"/>
              </a:ext>
            </a:extLst>
          </p:cNvPr>
          <p:cNvPicPr>
            <a:picLocks noChangeAspect="1"/>
          </p:cNvPicPr>
          <p:nvPr/>
        </p:nvPicPr>
        <p:blipFill>
          <a:blip r:embed="rId2"/>
          <a:stretch>
            <a:fillRect/>
          </a:stretch>
        </p:blipFill>
        <p:spPr>
          <a:xfrm>
            <a:off x="1198935" y="1009503"/>
            <a:ext cx="8445807" cy="5711972"/>
          </a:xfrm>
          <a:prstGeom prst="rect">
            <a:avLst/>
          </a:prstGeom>
        </p:spPr>
      </p:pic>
    </p:spTree>
    <p:extLst>
      <p:ext uri="{BB962C8B-B14F-4D97-AF65-F5344CB8AC3E}">
        <p14:creationId xmlns:p14="http://schemas.microsoft.com/office/powerpoint/2010/main" val="26293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topics in Bayesian </a:t>
            </a:r>
          </a:p>
        </p:txBody>
      </p:sp>
      <p:sp>
        <p:nvSpPr>
          <p:cNvPr id="3" name="Content Placeholder 2"/>
          <p:cNvSpPr>
            <a:spLocks noGrp="1"/>
          </p:cNvSpPr>
          <p:nvPr>
            <p:ph idx="1"/>
          </p:nvPr>
        </p:nvSpPr>
        <p:spPr/>
        <p:txBody>
          <a:bodyPr/>
          <a:lstStyle/>
          <a:p>
            <a:pPr marL="457200" indent="-457200">
              <a:buFont typeface="+mj-lt"/>
              <a:buAutoNum type="arabicPeriod"/>
            </a:pPr>
            <a:r>
              <a:rPr lang="en-US" dirty="0"/>
              <a:t>Credible interval</a:t>
            </a:r>
          </a:p>
          <a:p>
            <a:pPr marL="457200" indent="-457200">
              <a:buFont typeface="+mj-lt"/>
              <a:buAutoNum type="arabicPeriod"/>
            </a:pPr>
            <a:r>
              <a:rPr lang="en-US" dirty="0"/>
              <a:t>Hypothesis testing and model selection</a:t>
            </a:r>
          </a:p>
          <a:p>
            <a:pPr marL="457200" indent="-457200">
              <a:buFont typeface="+mj-lt"/>
              <a:buAutoNum type="arabicPeriod"/>
            </a:pPr>
            <a:r>
              <a:rPr lang="en-US" dirty="0"/>
              <a:t>Bayes factor</a:t>
            </a:r>
          </a:p>
          <a:p>
            <a:pPr marL="457200" indent="-457200">
              <a:buFont typeface="+mj-lt"/>
              <a:buAutoNum type="arabicPeriod"/>
            </a:pPr>
            <a:r>
              <a:rPr lang="en-US" dirty="0"/>
              <a:t>Bayesian modelling</a:t>
            </a:r>
          </a:p>
          <a:p>
            <a:pPr marL="457200" indent="-457200">
              <a:buFont typeface="+mj-lt"/>
              <a:buAutoNum type="arabicPeriod"/>
            </a:pPr>
            <a:r>
              <a:rPr lang="en-US" dirty="0"/>
              <a:t>Computational techniques</a:t>
            </a:r>
          </a:p>
          <a:p>
            <a:pPr marL="457200" indent="-457200">
              <a:buFont typeface="+mj-lt"/>
              <a:buAutoNum type="arabicPeriod"/>
            </a:pPr>
            <a:r>
              <a:rPr lang="en-US" dirty="0"/>
              <a:t>Regression</a:t>
            </a:r>
          </a:p>
          <a:p>
            <a:pPr marL="0" indent="0">
              <a:buNone/>
            </a:pPr>
            <a:r>
              <a:rPr lang="en-US" dirty="0"/>
              <a:t>And many others</a:t>
            </a:r>
            <a:endParaRPr lang="en-GB" dirty="0"/>
          </a:p>
        </p:txBody>
      </p:sp>
      <p:sp>
        <p:nvSpPr>
          <p:cNvPr id="4" name="Slide Number Placeholder 3"/>
          <p:cNvSpPr>
            <a:spLocks noGrp="1"/>
          </p:cNvSpPr>
          <p:nvPr>
            <p:ph type="sldNum" sz="quarter" idx="12"/>
          </p:nvPr>
        </p:nvSpPr>
        <p:spPr/>
        <p:txBody>
          <a:bodyPr/>
          <a:lstStyle/>
          <a:p>
            <a:fld id="{750544B7-9CFF-4FB2-9828-6B1DBECF0CCC}" type="slidenum">
              <a:rPr lang="en-GB" smtClean="0"/>
              <a:t>82</a:t>
            </a:fld>
            <a:endParaRPr lang="en-GB" dirty="0"/>
          </a:p>
        </p:txBody>
      </p:sp>
    </p:spTree>
    <p:extLst>
      <p:ext uri="{BB962C8B-B14F-4D97-AF65-F5344CB8AC3E}">
        <p14:creationId xmlns:p14="http://schemas.microsoft.com/office/powerpoint/2010/main" val="29750490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747211"/>
            <a:ext cx="10515600" cy="2852737"/>
          </a:xfrm>
        </p:spPr>
        <p:txBody>
          <a:bodyPr/>
          <a:lstStyle/>
          <a:p>
            <a:pPr algn="ctr"/>
            <a:r>
              <a:rPr lang="en-US" dirty="0"/>
              <a:t>The End</a:t>
            </a:r>
            <a:endParaRPr lang="en-MY" dirty="0"/>
          </a:p>
        </p:txBody>
      </p:sp>
      <p:sp>
        <p:nvSpPr>
          <p:cNvPr id="4" name="Slide Number Placeholder 3"/>
          <p:cNvSpPr>
            <a:spLocks noGrp="1"/>
          </p:cNvSpPr>
          <p:nvPr>
            <p:ph type="sldNum" sz="quarter" idx="12"/>
          </p:nvPr>
        </p:nvSpPr>
        <p:spPr/>
        <p:txBody>
          <a:bodyPr/>
          <a:lstStyle/>
          <a:p>
            <a:fld id="{750544B7-9CFF-4FB2-9828-6B1DBECF0CCC}" type="slidenum">
              <a:rPr lang="en-GB" smtClean="0"/>
              <a:t>83</a:t>
            </a:fld>
            <a:endParaRPr lang="en-GB" dirty="0"/>
          </a:p>
        </p:txBody>
      </p:sp>
    </p:spTree>
    <p:extLst>
      <p:ext uri="{BB962C8B-B14F-4D97-AF65-F5344CB8AC3E}">
        <p14:creationId xmlns:p14="http://schemas.microsoft.com/office/powerpoint/2010/main" val="374178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Contents</a:t>
            </a:r>
          </a:p>
        </p:txBody>
      </p:sp>
      <p:sp>
        <p:nvSpPr>
          <p:cNvPr id="3" name="Content Placeholder 2"/>
          <p:cNvSpPr>
            <a:spLocks noGrp="1"/>
          </p:cNvSpPr>
          <p:nvPr>
            <p:ph idx="1"/>
          </p:nvPr>
        </p:nvSpPr>
        <p:spPr/>
        <p:txBody>
          <a:bodyPr/>
          <a:lstStyle/>
          <a:p>
            <a:pPr marL="457200" indent="-457200">
              <a:lnSpc>
                <a:spcPct val="100000"/>
              </a:lnSpc>
            </a:pPr>
            <a:r>
              <a:rPr lang="en-US" sz="3200" dirty="0"/>
              <a:t>Frequentist Approach</a:t>
            </a:r>
          </a:p>
          <a:p>
            <a:pPr marL="457200" indent="-457200">
              <a:lnSpc>
                <a:spcPct val="100000"/>
              </a:lnSpc>
            </a:pPr>
            <a:r>
              <a:rPr lang="en-US" sz="3200" dirty="0"/>
              <a:t>Bayesian Approach</a:t>
            </a:r>
            <a:endParaRPr lang="en-GB" sz="3200" dirty="0"/>
          </a:p>
          <a:p>
            <a:pPr marL="457200" indent="-457200">
              <a:lnSpc>
                <a:spcPct val="100000"/>
              </a:lnSpc>
            </a:pPr>
            <a:r>
              <a:rPr lang="en-GB" sz="3200" dirty="0"/>
              <a:t>Review on Probability</a:t>
            </a:r>
          </a:p>
          <a:p>
            <a:pPr marL="457200" indent="-457200">
              <a:lnSpc>
                <a:spcPct val="100000"/>
              </a:lnSpc>
            </a:pPr>
            <a:r>
              <a:rPr lang="en-GB" sz="3200" dirty="0"/>
              <a:t>Bayesian Inference</a:t>
            </a:r>
          </a:p>
          <a:p>
            <a:endParaRPr lang="en-GB" dirty="0"/>
          </a:p>
        </p:txBody>
      </p:sp>
      <p:sp>
        <p:nvSpPr>
          <p:cNvPr id="5" name="Slide Number Placeholder 4"/>
          <p:cNvSpPr>
            <a:spLocks noGrp="1"/>
          </p:cNvSpPr>
          <p:nvPr>
            <p:ph type="sldNum" sz="quarter" idx="12"/>
          </p:nvPr>
        </p:nvSpPr>
        <p:spPr/>
        <p:txBody>
          <a:bodyPr/>
          <a:lstStyle/>
          <a:p>
            <a:fld id="{750544B7-9CFF-4FB2-9828-6B1DBECF0CCC}" type="slidenum">
              <a:rPr lang="en-GB" smtClean="0"/>
              <a:t>9</a:t>
            </a:fld>
            <a:endParaRPr lang="en-GB"/>
          </a:p>
        </p:txBody>
      </p:sp>
    </p:spTree>
    <p:extLst>
      <p:ext uri="{BB962C8B-B14F-4D97-AF65-F5344CB8AC3E}">
        <p14:creationId xmlns:p14="http://schemas.microsoft.com/office/powerpoint/2010/main" val="1199203585"/>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5439</TotalTime>
  <Words>2539</Words>
  <Application>Microsoft Macintosh PowerPoint</Application>
  <PresentationFormat>Widescreen</PresentationFormat>
  <Paragraphs>525</Paragraphs>
  <Slides>83</Slides>
  <Notes>0</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ＭＳ Ｐゴシック</vt:lpstr>
      <vt:lpstr>Arial</vt:lpstr>
      <vt:lpstr>Calibri</vt:lpstr>
      <vt:lpstr>Calibri Light</vt:lpstr>
      <vt:lpstr>Cambria Math</vt:lpstr>
      <vt:lpstr>Office Theme</vt:lpstr>
      <vt:lpstr>Introduction to  Bayesian Statistics</vt:lpstr>
      <vt:lpstr>Motivating Example</vt:lpstr>
      <vt:lpstr>Motivating Example</vt:lpstr>
      <vt:lpstr>Motivating Example</vt:lpstr>
      <vt:lpstr>Motivating Example (After lunch)</vt:lpstr>
      <vt:lpstr>Motivating Example</vt:lpstr>
      <vt:lpstr>Bayesian Answer</vt:lpstr>
      <vt:lpstr>Motivating Example</vt:lpstr>
      <vt:lpstr>Contents</vt:lpstr>
      <vt:lpstr>Frequentist Approach</vt:lpstr>
      <vt:lpstr>Frequentist Approach</vt:lpstr>
      <vt:lpstr>Example</vt:lpstr>
      <vt:lpstr>Example</vt:lpstr>
      <vt:lpstr>Example</vt:lpstr>
      <vt:lpstr>Frequentist Approach</vt:lpstr>
      <vt:lpstr>Recap on Sampling Distribution</vt:lpstr>
      <vt:lpstr>PowerPoint Presentation</vt:lpstr>
      <vt:lpstr>PowerPoint Presentation</vt:lpstr>
      <vt:lpstr>PowerPoint Presentation</vt:lpstr>
      <vt:lpstr>PowerPoint Presentation</vt:lpstr>
      <vt:lpstr>What can you conclude?</vt:lpstr>
      <vt:lpstr>Bayesian Approach</vt:lpstr>
      <vt:lpstr>PowerPoint Presentation</vt:lpstr>
      <vt:lpstr>Bayesian Approach</vt:lpstr>
      <vt:lpstr>Bayesian Approach</vt:lpstr>
      <vt:lpstr>Example</vt:lpstr>
      <vt:lpstr>Example</vt:lpstr>
      <vt:lpstr>Bayesian Approach</vt:lpstr>
      <vt:lpstr>Bayesian Approach</vt:lpstr>
      <vt:lpstr>Review on Probability</vt:lpstr>
      <vt:lpstr>Axioms of Probability</vt:lpstr>
      <vt:lpstr>Examples</vt:lpstr>
      <vt:lpstr>Joint Probability</vt:lpstr>
      <vt:lpstr>Example</vt:lpstr>
      <vt:lpstr>Conditional Probability</vt:lpstr>
      <vt:lpstr>Example</vt:lpstr>
      <vt:lpstr>More on Conditional Probability</vt:lpstr>
      <vt:lpstr>Bayes Theorem</vt:lpstr>
      <vt:lpstr>Example</vt:lpstr>
      <vt:lpstr>Practice Questions</vt:lpstr>
      <vt:lpstr>Back to this question</vt:lpstr>
      <vt:lpstr>Example</vt:lpstr>
      <vt:lpstr>Bayesian Inference</vt:lpstr>
      <vt:lpstr>Bayesian Inference</vt:lpstr>
      <vt:lpstr>Example</vt:lpstr>
      <vt:lpstr>Prior</vt:lpstr>
      <vt:lpstr>Likelihood</vt:lpstr>
      <vt:lpstr>Bayes’ Box</vt:lpstr>
      <vt:lpstr>Bayes’ Box</vt:lpstr>
      <vt:lpstr>Example</vt:lpstr>
      <vt:lpstr>M&amp;M</vt:lpstr>
      <vt:lpstr>Example</vt:lpstr>
      <vt:lpstr>Example</vt:lpstr>
      <vt:lpstr>Phone Example</vt:lpstr>
      <vt:lpstr>Commercial Example</vt:lpstr>
      <vt:lpstr>Medical Example</vt:lpstr>
      <vt:lpstr>Bayesian Inference</vt:lpstr>
      <vt:lpstr>Mathematical Model</vt:lpstr>
      <vt:lpstr>Normal Distribution</vt:lpstr>
      <vt:lpstr>Mathematical Model</vt:lpstr>
      <vt:lpstr>Beta Distribution</vt:lpstr>
      <vt:lpstr>Bayesian Inference</vt:lpstr>
      <vt:lpstr>Bayesian Inference</vt:lpstr>
      <vt:lpstr>Fairness of Coin</vt:lpstr>
      <vt:lpstr>Fairness of Coin - Likelihood</vt:lpstr>
      <vt:lpstr>Fairness of Coin - Bernoulli Likelihood</vt:lpstr>
      <vt:lpstr>Fairness of Coin - Binomial Likelihood</vt:lpstr>
      <vt:lpstr>Fairness of Coin - Binomial Likelihood</vt:lpstr>
      <vt:lpstr>Fairness of Coin – Prior distribution</vt:lpstr>
      <vt:lpstr>Fairness of Coin – Posterior distribution</vt:lpstr>
      <vt:lpstr>Fairness of Coin</vt:lpstr>
      <vt:lpstr>Fairness of Coin</vt:lpstr>
      <vt:lpstr>Prior Distribution</vt:lpstr>
      <vt:lpstr>Fairness of Coin</vt:lpstr>
      <vt:lpstr>Posterior Distribution</vt:lpstr>
      <vt:lpstr>Bayesian Inference</vt:lpstr>
      <vt:lpstr>Prior in Bayesian Inference</vt:lpstr>
      <vt:lpstr>The Frequentist paradigm</vt:lpstr>
      <vt:lpstr>The Bayesian paradigm</vt:lpstr>
      <vt:lpstr>Differences Between Bayesians and Non-Bayesians</vt:lpstr>
      <vt:lpstr>Bayesian Application</vt:lpstr>
      <vt:lpstr>Other topics in Bayesian </vt:lpstr>
      <vt:lpstr>The End</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foofoo</dc:creator>
  <cp:lastModifiedBy>Chandra Shegaran, Premkumar</cp:lastModifiedBy>
  <cp:revision>167</cp:revision>
  <cp:lastPrinted>2017-08-23T04:13:03Z</cp:lastPrinted>
  <dcterms:created xsi:type="dcterms:W3CDTF">2017-07-02T13:05:33Z</dcterms:created>
  <dcterms:modified xsi:type="dcterms:W3CDTF">2018-04-21T16:24:52Z</dcterms:modified>
</cp:coreProperties>
</file>