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D4E4DBF-EAAA-4224-9937-324CADC4025D}" type="datetimeFigureOut">
              <a:rPr lang="en-IN" smtClean="0"/>
              <a:pPr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8DB25A1-C8EC-4CAC-A1FC-1D54225782A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1207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E4DBF-EAAA-4224-9937-324CADC4025D}" type="datetimeFigureOut">
              <a:rPr lang="en-IN" smtClean="0"/>
              <a:pPr/>
              <a:t>30-10-2022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25A1-C8EC-4CAC-A1FC-1D54225782A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2422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D4E4DBF-EAAA-4224-9937-324CADC4025D}" type="datetimeFigureOut">
              <a:rPr lang="en-IN" smtClean="0"/>
              <a:pPr/>
              <a:t>30-10-2022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8DB25A1-C8EC-4CAC-A1FC-1D54225782A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32979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D4E4DBF-EAAA-4224-9937-324CADC4025D}" type="datetimeFigureOut">
              <a:rPr lang="en-IN" smtClean="0"/>
              <a:pPr/>
              <a:t>30-10-2022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8DB25A1-C8EC-4CAC-A1FC-1D54225782A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751740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D4E4DBF-EAAA-4224-9937-324CADC4025D}" type="datetimeFigureOut">
              <a:rPr lang="en-IN" smtClean="0"/>
              <a:pPr/>
              <a:t>30-10-2022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8DB25A1-C8EC-4CAC-A1FC-1D54225782A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11999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E4DBF-EAAA-4224-9937-324CADC4025D}" type="datetimeFigureOut">
              <a:rPr lang="en-IN" smtClean="0"/>
              <a:pPr/>
              <a:t>30-10-2022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25A1-C8EC-4CAC-A1FC-1D54225782A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10789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E4DBF-EAAA-4224-9937-324CADC4025D}" type="datetimeFigureOut">
              <a:rPr lang="en-IN" smtClean="0"/>
              <a:pPr/>
              <a:t>30-10-2022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25A1-C8EC-4CAC-A1FC-1D54225782A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831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E4DBF-EAAA-4224-9937-324CADC4025D}" type="datetimeFigureOut">
              <a:rPr lang="en-IN" smtClean="0"/>
              <a:pPr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25A1-C8EC-4CAC-A1FC-1D54225782A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69318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D4E4DBF-EAAA-4224-9937-324CADC4025D}" type="datetimeFigureOut">
              <a:rPr lang="en-IN" smtClean="0"/>
              <a:pPr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8DB25A1-C8EC-4CAC-A1FC-1D54225782A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3374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E4DBF-EAAA-4224-9937-324CADC4025D}" type="datetimeFigureOut">
              <a:rPr lang="en-IN" smtClean="0"/>
              <a:pPr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25A1-C8EC-4CAC-A1FC-1D54225782A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2786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D4E4DBF-EAAA-4224-9937-324CADC4025D}" type="datetimeFigureOut">
              <a:rPr lang="en-IN" smtClean="0"/>
              <a:pPr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8DB25A1-C8EC-4CAC-A1FC-1D54225782A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5158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E4DBF-EAAA-4224-9937-324CADC4025D}" type="datetimeFigureOut">
              <a:rPr lang="en-IN" smtClean="0"/>
              <a:pPr/>
              <a:t>30-10-2022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25A1-C8EC-4CAC-A1FC-1D54225782A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7245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E4DBF-EAAA-4224-9937-324CADC4025D}" type="datetimeFigureOut">
              <a:rPr lang="en-IN" smtClean="0"/>
              <a:pPr/>
              <a:t>30-10-2022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25A1-C8EC-4CAC-A1FC-1D54225782A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55686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E4DBF-EAAA-4224-9937-324CADC4025D}" type="datetimeFigureOut">
              <a:rPr lang="en-IN" smtClean="0"/>
              <a:pPr/>
              <a:t>30-10-2022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25A1-C8EC-4CAC-A1FC-1D54225782A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5200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E4DBF-EAAA-4224-9937-324CADC4025D}" type="datetimeFigureOut">
              <a:rPr lang="en-IN" smtClean="0"/>
              <a:pPr/>
              <a:t>30-10-2022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25A1-C8EC-4CAC-A1FC-1D54225782A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5170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E4DBF-EAAA-4224-9937-324CADC4025D}" type="datetimeFigureOut">
              <a:rPr lang="en-IN" smtClean="0"/>
              <a:pPr/>
              <a:t>30-10-2022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25A1-C8EC-4CAC-A1FC-1D54225782A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9065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E4DBF-EAAA-4224-9937-324CADC4025D}" type="datetimeFigureOut">
              <a:rPr lang="en-IN" smtClean="0"/>
              <a:pPr/>
              <a:t>30-10-2022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25A1-C8EC-4CAC-A1FC-1D54225782A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4009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E4DBF-EAAA-4224-9937-324CADC4025D}" type="datetimeFigureOut">
              <a:rPr lang="en-IN" smtClean="0"/>
              <a:pPr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B25A1-C8EC-4CAC-A1FC-1D54225782A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64029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ndrewmvd/cyberbullying-classific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B5103C-6846-628F-311D-C9B379631C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/>
              <a:t>CYBERBULLYING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5C40096-B0A9-72DF-354A-EC85E09FF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8766313" cy="685800"/>
          </a:xfrm>
        </p:spPr>
        <p:txBody>
          <a:bodyPr/>
          <a:lstStyle/>
          <a:p>
            <a:pPr algn="r"/>
            <a:r>
              <a:rPr lang="en-IN" dirty="0"/>
              <a:t>GROUP-10</a:t>
            </a:r>
          </a:p>
        </p:txBody>
      </p:sp>
    </p:spTree>
    <p:extLst>
      <p:ext uri="{BB962C8B-B14F-4D97-AF65-F5344CB8AC3E}">
        <p14:creationId xmlns="" xmlns:p14="http://schemas.microsoft.com/office/powerpoint/2010/main" val="1116278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468005-C04D-84A5-BA85-3B2D799CF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5454312"/>
          </a:xfrm>
        </p:spPr>
        <p:txBody>
          <a:bodyPr/>
          <a:lstStyle/>
          <a:p>
            <a:pPr algn="ctr"/>
            <a:r>
              <a:rPr lang="en-IN" dirty="0">
                <a:gradFill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74000">
                      <a:schemeClr val="accent1"/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glow rad="50800">
                    <a:schemeClr val="accent4">
                      <a:lumMod val="60000"/>
                      <a:lumOff val="40000"/>
                    </a:schemeClr>
                  </a:glow>
                </a:effectLst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6E8048-A19F-9FA9-6BC4-FBD05A9A6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3328" y="4586067"/>
            <a:ext cx="3332871" cy="1632617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glow>
                    <a:schemeClr val="accent4">
                      <a:lumMod val="40000"/>
                      <a:lumOff val="60000"/>
                    </a:schemeClr>
                  </a:glow>
                </a:effectLst>
                <a:latin typeface="+mj-lt"/>
              </a:rPr>
              <a:t>Presentation by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glow>
                    <a:schemeClr val="accent4">
                      <a:lumMod val="40000"/>
                      <a:lumOff val="60000"/>
                    </a:schemeClr>
                  </a:glow>
                </a:effectLst>
              </a:rPr>
              <a:t>Group 10</a:t>
            </a:r>
          </a:p>
        </p:txBody>
      </p:sp>
    </p:spTree>
    <p:extLst>
      <p:ext uri="{BB962C8B-B14F-4D97-AF65-F5344CB8AC3E}">
        <p14:creationId xmlns="" xmlns:p14="http://schemas.microsoft.com/office/powerpoint/2010/main" val="298649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80ECC5-9C4E-96F2-41FD-1AA440DFD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658CA88-61F4-686C-F2C9-1C57A24CB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 we all know, being bullied is very unpleasant for anyone and no one wants to face it. </a:t>
            </a:r>
          </a:p>
          <a:p>
            <a:r>
              <a:rPr lang="en-IN" dirty="0"/>
              <a:t>Due to the Covid-19 lockdown and increased screen time, there has been an increase in cyberbullying cases.</a:t>
            </a:r>
          </a:p>
          <a:p>
            <a:r>
              <a:rPr lang="en-IN" dirty="0"/>
              <a:t>Bullying of any kind is very dangerous to a person’s mental health. There have been many cases where people thought about and/or attempted suicides due to cyberbullying.</a:t>
            </a:r>
          </a:p>
          <a:p>
            <a:r>
              <a:rPr lang="en-IN" dirty="0"/>
              <a:t>Cyberbullying occurs in the comments sections of social media, and direct chat conversations or text messages.</a:t>
            </a:r>
          </a:p>
          <a:p>
            <a:r>
              <a:rPr lang="en-IN" dirty="0"/>
              <a:t>It is very convenient and easy for a bully to post a mean comment or send an offensive text, as they are hiding behind a screen in a non-physical world.</a:t>
            </a:r>
          </a:p>
        </p:txBody>
      </p:sp>
    </p:spTree>
    <p:extLst>
      <p:ext uri="{BB962C8B-B14F-4D97-AF65-F5344CB8AC3E}">
        <p14:creationId xmlns="" xmlns:p14="http://schemas.microsoft.com/office/powerpoint/2010/main" val="2198466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0FB463-CE62-74F7-0170-EBC5ED1EA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IN" dirty="0"/>
              <a:t>PROPOSED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B18AC3-E830-B8FB-3F72-DEB6B6784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problem can be avoided if we detect a text that has hate speech or offensive words and let the application know, so it does not allow the text to be posted.</a:t>
            </a:r>
          </a:p>
          <a:p>
            <a:r>
              <a:rPr lang="en-IN" dirty="0"/>
              <a:t>To achieve this, we aim to build different models like Naïve Bayes, ANN, CNN, and GCN to detect bullying in a text.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59676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875A26-7960-4AAF-0E50-E21836169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89DD7E2-58B8-2E34-FA4B-9C32E0032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dataset we are going to use to train our models is available on Kaggle at </a:t>
            </a:r>
            <a:r>
              <a:rPr lang="en-IN" dirty="0">
                <a:hlinkClick r:id="rId2"/>
              </a:rPr>
              <a:t>https://www.kaggle.com/datasets/andrewmvd/cyberbullying-classification</a:t>
            </a:r>
            <a:r>
              <a:rPr lang="en-IN" dirty="0"/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dirty="0"/>
              <a:t>It contains 47k tweets belonging to 6 balanced classes.</a:t>
            </a:r>
          </a:p>
          <a:p>
            <a:pPr fontAlgn="base"/>
            <a:r>
              <a:rPr lang="en-IN" dirty="0"/>
              <a:t>The classes are:</a:t>
            </a:r>
          </a:p>
          <a:p>
            <a:pPr lvl="1" fontAlgn="base">
              <a:buFont typeface="Wingdings" pitchFamily="2" charset="2"/>
              <a:buChar char="§"/>
            </a:pPr>
            <a:r>
              <a:rPr lang="en-IN" dirty="0"/>
              <a:t> </a:t>
            </a:r>
            <a:r>
              <a:rPr lang="en-IN" dirty="0" smtClean="0">
                <a:latin typeface="inherit"/>
              </a:rPr>
              <a:t>Age</a:t>
            </a:r>
            <a:endParaRPr lang="en-IN" b="0" i="0" dirty="0">
              <a:effectLst/>
              <a:latin typeface="inherit"/>
            </a:endParaRPr>
          </a:p>
          <a:p>
            <a:pPr lvl="1" fontAlgn="base">
              <a:buFont typeface="Wingdings" pitchFamily="2" charset="2"/>
              <a:buChar char="§"/>
            </a:pPr>
            <a:r>
              <a:rPr lang="en-IN" b="0" i="0" dirty="0">
                <a:effectLst/>
                <a:latin typeface="inherit"/>
              </a:rPr>
              <a:t>Ethnicity</a:t>
            </a:r>
          </a:p>
          <a:p>
            <a:pPr lvl="1" fontAlgn="base">
              <a:buFont typeface="Wingdings" pitchFamily="2" charset="2"/>
              <a:buChar char="§"/>
            </a:pPr>
            <a:r>
              <a:rPr lang="en-IN" b="0" i="0" dirty="0">
                <a:effectLst/>
                <a:latin typeface="inherit"/>
              </a:rPr>
              <a:t>Gender</a:t>
            </a:r>
          </a:p>
          <a:p>
            <a:pPr lvl="1" fontAlgn="base">
              <a:buFont typeface="Wingdings" pitchFamily="2" charset="2"/>
              <a:buChar char="§"/>
            </a:pPr>
            <a:r>
              <a:rPr lang="en-IN" b="0" i="0" dirty="0">
                <a:effectLst/>
                <a:latin typeface="inherit"/>
              </a:rPr>
              <a:t>Religion</a:t>
            </a:r>
          </a:p>
          <a:p>
            <a:pPr lvl="1" fontAlgn="base">
              <a:buFont typeface="Wingdings" pitchFamily="2" charset="2"/>
              <a:buChar char="§"/>
            </a:pPr>
            <a:r>
              <a:rPr lang="en-IN" b="0" i="0" dirty="0">
                <a:effectLst/>
                <a:latin typeface="inherit"/>
              </a:rPr>
              <a:t>Other type of cyberbullying</a:t>
            </a:r>
          </a:p>
          <a:p>
            <a:pPr lvl="1" fontAlgn="base">
              <a:buFont typeface="Wingdings" pitchFamily="2" charset="2"/>
              <a:buChar char="§"/>
            </a:pPr>
            <a:r>
              <a:rPr lang="en-IN" b="0" i="0" dirty="0">
                <a:effectLst/>
                <a:latin typeface="inherit"/>
              </a:rPr>
              <a:t>Not cyberbullying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779651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E66636-2195-3013-3BA8-C3A73D083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IN" dirty="0" smtClean="0"/>
              <a:t>METHODOLOGY &amp; Expected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FED1DA-623B-752C-E5CB-813A8293C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Using the chosen dataset, we are planning to do the following classifications.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Classification of comment as Cyber Bullying or Not Cyber Bullying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Classification of Cyber Bullying comment into subcategories of -</a:t>
            </a:r>
          </a:p>
          <a:p>
            <a:pPr lvl="2">
              <a:buFont typeface="Wingdings" pitchFamily="2" charset="2"/>
              <a:buChar char="§"/>
            </a:pPr>
            <a:r>
              <a:rPr lang="en-IN" dirty="0" smtClean="0"/>
              <a:t>Age</a:t>
            </a:r>
          </a:p>
          <a:p>
            <a:pPr lvl="2">
              <a:buFont typeface="Wingdings" pitchFamily="2" charset="2"/>
              <a:buChar char="§"/>
            </a:pPr>
            <a:r>
              <a:rPr lang="en-IN" dirty="0" smtClean="0"/>
              <a:t>Ethnicity</a:t>
            </a:r>
          </a:p>
          <a:p>
            <a:pPr lvl="2">
              <a:buFont typeface="Wingdings" pitchFamily="2" charset="2"/>
              <a:buChar char="§"/>
            </a:pPr>
            <a:r>
              <a:rPr lang="en-IN" dirty="0" smtClean="0"/>
              <a:t>Gender</a:t>
            </a:r>
          </a:p>
          <a:p>
            <a:pPr lvl="2">
              <a:buFont typeface="Wingdings" pitchFamily="2" charset="2"/>
              <a:buChar char="§"/>
            </a:pPr>
            <a:r>
              <a:rPr lang="en-IN" dirty="0" smtClean="0"/>
              <a:t>Religion</a:t>
            </a:r>
          </a:p>
          <a:p>
            <a:pPr lvl="2">
              <a:buFont typeface="Wingdings" pitchFamily="2" charset="2"/>
              <a:buChar char="§"/>
            </a:pPr>
            <a:r>
              <a:rPr lang="en-IN" dirty="0" smtClean="0"/>
              <a:t>Other</a:t>
            </a:r>
          </a:p>
          <a:p>
            <a:r>
              <a:rPr lang="en-IN" dirty="0" smtClean="0"/>
              <a:t>We plan to use the following tools: 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 err="1" smtClean="0"/>
              <a:t>Scikit</a:t>
            </a:r>
            <a:r>
              <a:rPr lang="en-IN" dirty="0" smtClean="0"/>
              <a:t>-learn, 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 smtClean="0"/>
              <a:t>NLTK (For </a:t>
            </a:r>
            <a:r>
              <a:rPr lang="en-IN" dirty="0" err="1" smtClean="0"/>
              <a:t>Preprocessing</a:t>
            </a:r>
            <a:r>
              <a:rPr lang="en-IN" dirty="0" smtClean="0"/>
              <a:t>),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 smtClean="0"/>
              <a:t> </a:t>
            </a:r>
            <a:r>
              <a:rPr lang="en-IN" dirty="0" err="1" smtClean="0"/>
              <a:t>Matplotlib</a:t>
            </a:r>
            <a:r>
              <a:rPr lang="en-IN" dirty="0" smtClean="0"/>
              <a:t>/</a:t>
            </a:r>
            <a:r>
              <a:rPr lang="en-IN" dirty="0" err="1" smtClean="0"/>
              <a:t>Seaborn</a:t>
            </a:r>
            <a:r>
              <a:rPr lang="en-IN" dirty="0" smtClean="0"/>
              <a:t> (Visualization), 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 err="1" smtClean="0"/>
              <a:t>Tensorflow</a:t>
            </a:r>
            <a:r>
              <a:rPr lang="en-IN" dirty="0" smtClean="0"/>
              <a:t> (Text Classification)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581060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269" y="764373"/>
            <a:ext cx="10826931" cy="1293028"/>
          </a:xfrm>
        </p:spPr>
        <p:txBody>
          <a:bodyPr/>
          <a:lstStyle/>
          <a:p>
            <a:pPr algn="l"/>
            <a:r>
              <a:rPr lang="en-IN" dirty="0" smtClean="0"/>
              <a:t>METHODOLOGY &amp; Expected results (Cont’d)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IN" dirty="0" smtClean="0"/>
              <a:t>Pre-process data using NLTK.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Visualize the data using TSNE to understand the class imbalance, then over/under-sample accordingly.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Convert documents to an appropriate vector format for model consumption using  Bag of Words or TD-IDF.</a:t>
            </a:r>
          </a:p>
          <a:p>
            <a:pPr>
              <a:lnSpc>
                <a:spcPct val="110000"/>
              </a:lnSpc>
            </a:pPr>
            <a:r>
              <a:rPr lang="en-IN" dirty="0" smtClean="0"/>
              <a:t>We plan to build Multinomial Naïve </a:t>
            </a:r>
            <a:r>
              <a:rPr lang="en-IN" dirty="0" err="1" smtClean="0"/>
              <a:t>Bayes</a:t>
            </a:r>
            <a:r>
              <a:rPr lang="en-IN" dirty="0" smtClean="0"/>
              <a:t>, ANN, CNN, and GCN models on the data.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For evaluating the models, we will use the following metrics: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IN" dirty="0" smtClean="0"/>
              <a:t>ROC (AUC) curve visualization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 smtClean="0"/>
              <a:t>Accuracy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 smtClean="0"/>
              <a:t>Precision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 smtClean="0"/>
              <a:t>Recall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 smtClean="0"/>
              <a:t>F1 Score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3979A3-2C48-1125-BEEE-C8F658CF9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IN" dirty="0"/>
              <a:t>TIMELINE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495FB587-9841-948A-20ED-21D55CF004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808364790"/>
              </p:ext>
            </p:extLst>
          </p:nvPr>
        </p:nvGraphicFramePr>
        <p:xfrm>
          <a:off x="685800" y="2193925"/>
          <a:ext cx="1082040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574">
                  <a:extLst>
                    <a:ext uri="{9D8B030D-6E8A-4147-A177-3AD203B41FA5}">
                      <a16:colId xmlns="" xmlns:a16="http://schemas.microsoft.com/office/drawing/2014/main" val="135518972"/>
                    </a:ext>
                  </a:extLst>
                </a:gridCol>
                <a:gridCol w="9226826">
                  <a:extLst>
                    <a:ext uri="{9D8B030D-6E8A-4147-A177-3AD203B41FA5}">
                      <a16:colId xmlns="" xmlns:a16="http://schemas.microsoft.com/office/drawing/2014/main" val="276411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Week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For The Week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063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Week 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Clean and pre-process the data</a:t>
                      </a:r>
                      <a:endParaRPr lang="en-IN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4153488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Week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Implement the models and train them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8662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Week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 clustering algorithms to group the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9219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Week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Test </a:t>
                      </a:r>
                      <a:r>
                        <a:rPr lang="en-IN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the models, try other models, and visualize the results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1036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Week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Make final report and record the presentation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10177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66151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910589-9C68-7C1B-89D2-15EA3D2F3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IN" dirty="0"/>
              <a:t>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415B8E-30F2-178B-EB75-E534F96A2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Proposal Write-up: </a:t>
            </a:r>
            <a:r>
              <a:rPr lang="en-IN" dirty="0" err="1"/>
              <a:t>Sindhya</a:t>
            </a:r>
            <a:r>
              <a:rPr lang="en-IN" dirty="0"/>
              <a:t>, Eileen</a:t>
            </a:r>
          </a:p>
          <a:p>
            <a:r>
              <a:rPr lang="en-IN" dirty="0"/>
              <a:t>Presentation: </a:t>
            </a:r>
            <a:r>
              <a:rPr lang="en-IN" dirty="0" smtClean="0"/>
              <a:t>Priyanka, </a:t>
            </a:r>
            <a:r>
              <a:rPr lang="en-IN" dirty="0" err="1" smtClean="0"/>
              <a:t>Pushyanth</a:t>
            </a:r>
            <a:endParaRPr lang="en-IN" dirty="0"/>
          </a:p>
          <a:p>
            <a:r>
              <a:rPr lang="en-IN" dirty="0" err="1"/>
              <a:t>Preprocessing</a:t>
            </a:r>
            <a:r>
              <a:rPr lang="en-IN" dirty="0"/>
              <a:t>: Priyanka, </a:t>
            </a:r>
            <a:r>
              <a:rPr lang="en-IN" dirty="0" err="1"/>
              <a:t>Pushyanth</a:t>
            </a:r>
            <a:endParaRPr lang="en-IN" dirty="0"/>
          </a:p>
          <a:p>
            <a:r>
              <a:rPr lang="en-IN" dirty="0"/>
              <a:t>Clustering: Priyanka</a:t>
            </a:r>
          </a:p>
          <a:p>
            <a:r>
              <a:rPr lang="en-IN" dirty="0"/>
              <a:t>Naive Bayes model: </a:t>
            </a:r>
            <a:r>
              <a:rPr lang="en-IN" dirty="0" err="1"/>
              <a:t>Pushyanth</a:t>
            </a:r>
            <a:r>
              <a:rPr lang="en-IN" dirty="0"/>
              <a:t> </a:t>
            </a:r>
          </a:p>
          <a:p>
            <a:r>
              <a:rPr lang="en-IN" dirty="0"/>
              <a:t>ANN model: Priyanka</a:t>
            </a:r>
          </a:p>
          <a:p>
            <a:r>
              <a:rPr lang="en-IN" dirty="0"/>
              <a:t>CNN model: </a:t>
            </a:r>
            <a:r>
              <a:rPr lang="en-IN" dirty="0" err="1"/>
              <a:t>Sindhya</a:t>
            </a:r>
            <a:endParaRPr lang="en-IN" dirty="0"/>
          </a:p>
          <a:p>
            <a:r>
              <a:rPr lang="en-IN" dirty="0"/>
              <a:t>GCN model: </a:t>
            </a:r>
            <a:r>
              <a:rPr lang="en-IN" dirty="0" err="1"/>
              <a:t>Sindhya</a:t>
            </a:r>
            <a:endParaRPr lang="en-IN" dirty="0"/>
          </a:p>
          <a:p>
            <a:r>
              <a:rPr lang="en-IN" dirty="0" err="1"/>
              <a:t>Visualiations</a:t>
            </a:r>
            <a:r>
              <a:rPr lang="en-IN" dirty="0"/>
              <a:t>: Eileen</a:t>
            </a:r>
          </a:p>
          <a:p>
            <a:r>
              <a:rPr lang="en-IN" dirty="0"/>
              <a:t>Final Report Write-up: Eileen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067431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C092EF-FA9B-B335-6A86-11A4D2E91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IN" dirty="0"/>
              <a:t>Resources &amp; </a:t>
            </a:r>
            <a:r>
              <a:rPr lang="en-IN" dirty="0" err="1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8D639E-41FB-17CE-355B-C6F718D40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Resources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b="0" i="0" strike="noStrike" dirty="0">
                <a:effectLst/>
              </a:rPr>
              <a:t>Cyberbullying Classification Dataset: </a:t>
            </a:r>
            <a:r>
              <a:rPr lang="en-IN" sz="2000" b="0" i="0" strike="noStrike" dirty="0">
                <a:solidFill>
                  <a:schemeClr val="accent2">
                    <a:lumMod val="75000"/>
                  </a:schemeClr>
                </a:solidFill>
                <a:effectLst/>
              </a:rPr>
              <a:t>https://www.kaggle.com/datasets/andrewmvd/cyberbullying-classification</a:t>
            </a:r>
            <a:endParaRPr lang="en-IN" sz="2000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r>
              <a:rPr lang="en-IN" sz="2000" b="0" i="0" strike="noStrike" dirty="0" err="1">
                <a:effectLst/>
                <a:cs typeface="Arial" panose="020B0604020202020204" pitchFamily="34" charset="0"/>
              </a:rPr>
              <a:t>ArXiv</a:t>
            </a:r>
            <a:r>
              <a:rPr lang="en-IN" sz="2000" b="0" i="0" strike="noStrike" dirty="0">
                <a:effectLst/>
                <a:cs typeface="Arial" panose="020B0604020202020204" pitchFamily="34" charset="0"/>
              </a:rPr>
              <a:t> Twitter Page of Recent NLP Papers:</a:t>
            </a:r>
            <a:r>
              <a:rPr lang="en-IN" sz="2000" b="0" i="0" strike="noStrike" dirty="0">
                <a:solidFill>
                  <a:srgbClr val="F0532B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IN" sz="2000" b="0" i="0" strike="noStrike" dirty="0">
                <a:solidFill>
                  <a:schemeClr val="accent2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>https://twitter.com/arxiv_cscl</a:t>
            </a:r>
          </a:p>
          <a:p>
            <a:r>
              <a:rPr lang="en-IN" sz="2000" dirty="0"/>
              <a:t>J. Wang, K. Fu, C.T. Lu, “</a:t>
            </a:r>
            <a:r>
              <a:rPr lang="en-IN" sz="2000" dirty="0" err="1"/>
              <a:t>SOSNet</a:t>
            </a:r>
            <a:r>
              <a:rPr lang="en-IN" sz="2000" dirty="0"/>
              <a:t>: A Graph Convolutional Network Approach to Fine-Grained Cyberbullying Detection,” Proceedings of the 2020 IEEE International Conference on Big Data (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IEEE </a:t>
            </a:r>
            <a:r>
              <a:rPr lang="en-IN" sz="2000" dirty="0" err="1">
                <a:solidFill>
                  <a:schemeClr val="accent2">
                    <a:lumMod val="75000"/>
                  </a:schemeClr>
                </a:solidFill>
              </a:rPr>
              <a:t>BigData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 2020</a:t>
            </a:r>
            <a:r>
              <a:rPr lang="en-IN" sz="2000" dirty="0"/>
              <a:t>), December 10-13, 2020.</a:t>
            </a:r>
          </a:p>
        </p:txBody>
      </p:sp>
    </p:spTree>
    <p:extLst>
      <p:ext uri="{BB962C8B-B14F-4D97-AF65-F5344CB8AC3E}">
        <p14:creationId xmlns="" xmlns:p14="http://schemas.microsoft.com/office/powerpoint/2010/main" val="418466234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8F31A783-2159-4870-BC29-2BA7D038EA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162CD17BE03B4D9F9EAC74355D743D" ma:contentTypeVersion="6" ma:contentTypeDescription="Create a new document." ma:contentTypeScope="" ma:versionID="3063a0424ec9c282ca9d0d82cc99c0bf">
  <xsd:schema xmlns:xsd="http://www.w3.org/2001/XMLSchema" xmlns:xs="http://www.w3.org/2001/XMLSchema" xmlns:p="http://schemas.microsoft.com/office/2006/metadata/properties" xmlns:ns2="55dfd274-bd33-4aa9-8121-c0261a425b4e" xmlns:ns3="5f2dbe89-7fa9-40a9-b5ce-ce3e685b1f76" targetNamespace="http://schemas.microsoft.com/office/2006/metadata/properties" ma:root="true" ma:fieldsID="87e1b024f3a2d32bee71f3c20b2408e0" ns2:_="" ns3:_="">
    <xsd:import namespace="55dfd274-bd33-4aa9-8121-c0261a425b4e"/>
    <xsd:import namespace="5f2dbe89-7fa9-40a9-b5ce-ce3e685b1f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dfd274-bd33-4aa9-8121-c0261a425b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2dbe89-7fa9-40a9-b5ce-ce3e685b1f7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434623-CBF5-444F-845E-4CA0487EDF76}"/>
</file>

<file path=customXml/itemProps2.xml><?xml version="1.0" encoding="utf-8"?>
<ds:datastoreItem xmlns:ds="http://schemas.openxmlformats.org/officeDocument/2006/customXml" ds:itemID="{98D7A404-8178-409E-886A-34DDF360AFC1}"/>
</file>

<file path=customXml/itemProps3.xml><?xml version="1.0" encoding="utf-8"?>
<ds:datastoreItem xmlns:ds="http://schemas.openxmlformats.org/officeDocument/2006/customXml" ds:itemID="{2980639A-0BF1-4BC5-B2B7-697328ECCAA1}"/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277</TotalTime>
  <Words>556</Words>
  <Application>Microsoft Office PowerPoint</Application>
  <PresentationFormat>Custom</PresentationFormat>
  <Paragraphs>78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Vapor Trail</vt:lpstr>
      <vt:lpstr>CYBERBULLYING CLASSIFICATION</vt:lpstr>
      <vt:lpstr>PROBLEM STATEMENT</vt:lpstr>
      <vt:lpstr>PROPOSED SOLUTION </vt:lpstr>
      <vt:lpstr>DATASET</vt:lpstr>
      <vt:lpstr>METHODOLOGY &amp; Expected results</vt:lpstr>
      <vt:lpstr>METHODOLOGY &amp; Expected results (Cont’d)</vt:lpstr>
      <vt:lpstr>TIMELINE</vt:lpstr>
      <vt:lpstr>RESPONSIBILITIES</vt:lpstr>
      <vt:lpstr>Resources &amp; REferences</vt:lpstr>
      <vt:lpstr>THANK YOU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CYBERBULLYING CLASSIFICATION</dc:title>
  <dc:creator>Priyanka Padinam</dc:creator>
  <cp:lastModifiedBy>Priyanka P</cp:lastModifiedBy>
  <cp:revision>16</cp:revision>
  <dcterms:created xsi:type="dcterms:W3CDTF">2022-10-28T22:33:11Z</dcterms:created>
  <dcterms:modified xsi:type="dcterms:W3CDTF">2022-10-31T02:45:30Z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0x01010092162CD17BE03B4D9F9EAC74355D743D</vt:lpwstr>
  </property>
</Properties>
</file>