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8013e7c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8013e7c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5cd77434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5cd77434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5cd77434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5cd77434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5cd77434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5cd77434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edef8355e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edef8355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5cd77434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5cd77434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BLEU score calculates the number of n-grams in the generated lines that match n-grams found in lines from the original data. The idea being that more matches makes for a more natural sounding line of English lyrics. Scores range from 0-1 with 1 being an identical match.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5cd77434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5cd77434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5cd77434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5cd77434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f4726187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f4726187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2"/>
            <a:ext cx="212407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375" y="0"/>
            <a:ext cx="271462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darklyrics.com/" TargetMode="External"/><Relationship Id="rId4" Type="http://schemas.openxmlformats.org/officeDocument/2006/relationships/hyperlink" Target="http://www.darklyrics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eileen.blum@rutgers.edu" TargetMode="External"/><Relationship Id="rId4" Type="http://schemas.openxmlformats.org/officeDocument/2006/relationships/hyperlink" Target="mailto:eileen.blum@rutgers.edu" TargetMode="External"/><Relationship Id="rId9" Type="http://schemas.openxmlformats.org/officeDocument/2006/relationships/image" Target="../media/image4.png"/><Relationship Id="rId5" Type="http://schemas.openxmlformats.org/officeDocument/2006/relationships/hyperlink" Target="mailto:eileen.blum@rutgers.edu" TargetMode="External"/><Relationship Id="rId6" Type="http://schemas.openxmlformats.org/officeDocument/2006/relationships/hyperlink" Target="mailto:taranto.8@buckeyemail.osu.edu" TargetMode="External"/><Relationship Id="rId7" Type="http://schemas.openxmlformats.org/officeDocument/2006/relationships/image" Target="../media/image3.png"/><Relationship Id="rId8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72800" y="0"/>
            <a:ext cx="7363925" cy="45813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type="ctrTitle"/>
          </p:nvPr>
        </p:nvSpPr>
        <p:spPr>
          <a:xfrm>
            <a:off x="273275" y="0"/>
            <a:ext cx="8520600" cy="163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Metal Lyrics Generator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2424100"/>
            <a:ext cx="8520600" cy="459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Team 3: Melicus Robotica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Eileen Blum, Angelo Taranto</a:t>
            </a:r>
            <a:endParaRPr b="1" sz="3500">
              <a:solidFill>
                <a:srgbClr val="000000"/>
              </a:solidFill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273275" y="3016850"/>
            <a:ext cx="85206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00000"/>
                </a:solidFill>
              </a:rPr>
              <a:t>Building a WGAN to generate metal song lyrics </a:t>
            </a:r>
            <a:endParaRPr i="1" sz="3800">
              <a:solidFill>
                <a:srgbClr val="000000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163450" y="3342100"/>
            <a:ext cx="4817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https://github.com/</a:t>
            </a:r>
            <a:r>
              <a:rPr lang="en" sz="1600"/>
              <a:t>eileenblum/Lyric-Generator</a:t>
            </a:r>
            <a:endParaRPr sz="1600"/>
          </a:p>
        </p:txBody>
      </p:sp>
      <p:sp>
        <p:nvSpPr>
          <p:cNvPr id="61" name="Google Shape;61;p13"/>
          <p:cNvSpPr txBox="1"/>
          <p:nvPr/>
        </p:nvSpPr>
        <p:spPr>
          <a:xfrm>
            <a:off x="0" y="4589750"/>
            <a:ext cx="9144000" cy="553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2300">
                <a:solidFill>
                  <a:schemeClr val="dk1"/>
                </a:solidFill>
              </a:rPr>
              <a:t>The Erdős Institute   </a:t>
            </a:r>
            <a:r>
              <a:rPr lang="en" sz="1600">
                <a:solidFill>
                  <a:schemeClr val="dk1"/>
                </a:solidFill>
              </a:rPr>
              <a:t>					Spring 2021 NLP Bootcamp  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75" y="4633288"/>
            <a:ext cx="46672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572700"/>
            <a:ext cx="8520600" cy="40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Arjovsky, M., Chintala, S., &amp; Bottou, L. (2017). Wasserstein generative adversarial networks. In International conference on machine learning (pp. 214-223). PMLR.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Brownlee, J. (2017). A gentle introduction to calculating the BLEU score for text in Python. https://machinelearningmastery.com/calculate-bleu-score-for-text-python/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Donahue, D., &amp; Rumshisky, A. (2018). Adversarial text generation without reinforcement learning. arXiv preprint arXiv:1810.06640. Gulrajani, I., Ahmed, F., Arjovsky, M., Dumoulin, V., &amp; Courville, A. (2017). Improved training of wasserstein gans. arXiv preprint arXiv:1704.00028.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Haidar, M., Rezagholizadeh, M., Do-Omri, A., &amp; Rashid, A. (2019). Latent code and text-based generative adversarial networks for soft-text generation. arXiv preprint arXiv:1904.07293.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Hochreiter, S., &amp; Schmidhuber, J. (1997). Long short-term memory. Neural computation, 9(8), 1735-1780.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Lee, C.Y., Li, H., Hou, R., &amp; Lim, C. (2021). Natural Language Toolkit: Bleu Score. https://www.nltk.org/_modules/nltk/translate/bleu_score.html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lnSpc>
                <a:spcPct val="12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Papineni, K., Roukos, S., Ward, T., &amp; Zhu, W. J. (2002, July). Bleu: a method for automatic evaluation of machine translation. In </a:t>
            </a:r>
            <a:r>
              <a:rPr i="1" lang="en" sz="1100">
                <a:solidFill>
                  <a:schemeClr val="dk1"/>
                </a:solidFill>
                <a:highlight>
                  <a:srgbClr val="FFFFFF"/>
                </a:highlight>
              </a:rPr>
              <a:t>Proceedings of the 40th annual meeting of the Association for Computational Linguistics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(pp. 311-318).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400050" lvl="0" marL="457200" rtl="0" algn="l">
              <a:spcBef>
                <a:spcPts val="600"/>
              </a:spcBef>
              <a:spcAft>
                <a:spcPts val="50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Radford, A., Metz, L., &amp; Chintala, S. (2015). Unsupervised representation learning with deep convolutional generative adversarial networks. arXiv preprint arXiv:1511.06434.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Question and Goals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374025"/>
            <a:ext cx="8520600" cy="3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Fact</a:t>
            </a:r>
            <a:r>
              <a:rPr b="1" lang="en">
                <a:solidFill>
                  <a:srgbClr val="000000"/>
                </a:solidFill>
              </a:rPr>
              <a:t>s</a:t>
            </a:r>
            <a:r>
              <a:rPr lang="en">
                <a:solidFill>
                  <a:srgbClr val="000000"/>
                </a:solidFill>
              </a:rPr>
              <a:t>:</a:t>
            </a:r>
            <a:r>
              <a:rPr lang="en">
                <a:solidFill>
                  <a:srgbClr val="000000"/>
                </a:solidFill>
              </a:rPr>
              <a:t> Current AI can generate sentences, but often struggles to create natural sounding linguistic texts.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Question</a:t>
            </a:r>
            <a:r>
              <a:rPr b="1" lang="en">
                <a:solidFill>
                  <a:srgbClr val="000000"/>
                </a:solidFill>
              </a:rPr>
              <a:t>:</a:t>
            </a:r>
            <a:r>
              <a:rPr lang="en">
                <a:solidFill>
                  <a:srgbClr val="000000"/>
                </a:solidFill>
              </a:rPr>
              <a:t> Can an artificial generator capture the lyrical style of </a:t>
            </a:r>
            <a:r>
              <a:rPr lang="en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metal</a:t>
            </a:r>
            <a:r>
              <a:rPr lang="en">
                <a:solidFill>
                  <a:srgbClr val="000000"/>
                </a:solidFill>
              </a:rPr>
              <a:t>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Goal:</a:t>
            </a:r>
            <a:r>
              <a:rPr lang="en">
                <a:solidFill>
                  <a:srgbClr val="000000"/>
                </a:solidFill>
              </a:rPr>
              <a:t> Use a Wasserstein Generative Adversarial Network (WGAN) to create new song lyrics based on lyrics from the metal genre.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189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796200"/>
            <a:ext cx="8520600" cy="43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rgbClr val="000000"/>
                </a:solidFill>
              </a:rPr>
              <a:t>Data gathering and cleaning</a:t>
            </a:r>
            <a:r>
              <a:rPr lang="en" sz="1700">
                <a:solidFill>
                  <a:srgbClr val="000000"/>
                </a:solidFill>
              </a:rPr>
              <a:t> </a:t>
            </a:r>
            <a:endParaRPr sz="17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We downloaded the </a:t>
            </a:r>
            <a:r>
              <a:rPr lang="en" sz="1600">
                <a:solidFill>
                  <a:srgbClr val="000000"/>
                </a:solidFill>
              </a:rPr>
              <a:t>Large Metal Lyrics Archive from Kaggle: </a:t>
            </a:r>
            <a:endParaRPr sz="16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228000 songs scraped from</a:t>
            </a:r>
            <a:r>
              <a:rPr lang="en">
                <a:solidFill>
                  <a:srgbClr val="00000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http://www.darklyrics.com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We used NLTK and NumPy for preprocessing and stored lyrics in a Pandas dataframe</a:t>
            </a:r>
            <a:endParaRPr b="1" sz="1600"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rgbClr val="000000"/>
                </a:solidFill>
              </a:rPr>
              <a:t>Text Generation</a:t>
            </a:r>
            <a:r>
              <a:rPr lang="en" sz="1700">
                <a:solidFill>
                  <a:srgbClr val="000000"/>
                </a:solidFill>
              </a:rPr>
              <a:t> 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We trained a WGAN and compared it with a Soft-GAN (Haidar et al., 2019). Inputs were length 8 integer vectors of corpus indices.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“The promises you make, your mind so blank” 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→  [“The”, “promises”, “you”, “make”, “your”, “mind”, “so”, “blank”] 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→  [121, 3203, 9, 150, 943, 609, 78, 2055]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After decoding, the generated vectors’ entries were rounded to integers.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38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 + WGAN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884975"/>
            <a:ext cx="4335900" cy="4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We used </a:t>
            </a:r>
            <a:r>
              <a:rPr lang="en" sz="1500">
                <a:solidFill>
                  <a:srgbClr val="000000"/>
                </a:solidFill>
              </a:rPr>
              <a:t>Keras and Tensorflow to create and train the different layers of the WGAN.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Architecture</a:t>
            </a:r>
            <a:r>
              <a:rPr lang="en" sz="1500">
                <a:solidFill>
                  <a:srgbClr val="000000"/>
                </a:solidFill>
              </a:rPr>
              <a:t>: Here, 𝑓</a:t>
            </a:r>
            <a:r>
              <a:rPr baseline="-25000" lang="en" sz="1500">
                <a:solidFill>
                  <a:srgbClr val="000000"/>
                </a:solidFill>
              </a:rPr>
              <a:t>𝑤</a:t>
            </a:r>
            <a:r>
              <a:rPr lang="en" sz="1500">
                <a:solidFill>
                  <a:srgbClr val="000000"/>
                </a:solidFill>
              </a:rPr>
              <a:t> is the discriminator which tells real encoded representations from fake ones.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Encoder-decoder network (sequential LSTM layers) is trained first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then generator-discriminator network is trained in latent space of encoder-decoder network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Final row shows the trained generator generating encoded lines and the trained decoder decoding them.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grpSp>
        <p:nvGrpSpPr>
          <p:cNvPr id="81" name="Google Shape;81;p16"/>
          <p:cNvGrpSpPr/>
          <p:nvPr/>
        </p:nvGrpSpPr>
        <p:grpSpPr>
          <a:xfrm>
            <a:off x="5248850" y="550800"/>
            <a:ext cx="3505200" cy="3954575"/>
            <a:chOff x="5248850" y="550800"/>
            <a:chExt cx="3505200" cy="3954575"/>
          </a:xfrm>
        </p:grpSpPr>
        <p:pic>
          <p:nvPicPr>
            <p:cNvPr id="82" name="Google Shape;82;p16"/>
            <p:cNvPicPr preferRelativeResize="0"/>
            <p:nvPr/>
          </p:nvPicPr>
          <p:blipFill rotWithShape="1">
            <a:blip r:embed="rId3">
              <a:alphaModFix/>
            </a:blip>
            <a:srcRect b="68112" l="0" r="0" t="0"/>
            <a:stretch/>
          </p:blipFill>
          <p:spPr>
            <a:xfrm>
              <a:off x="5248850" y="550800"/>
              <a:ext cx="3505200" cy="1224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6"/>
            <p:cNvPicPr preferRelativeResize="0"/>
            <p:nvPr/>
          </p:nvPicPr>
          <p:blipFill rotWithShape="1">
            <a:blip r:embed="rId4">
              <a:alphaModFix/>
            </a:blip>
            <a:srcRect b="0" l="0" r="0" t="65783"/>
            <a:stretch/>
          </p:blipFill>
          <p:spPr>
            <a:xfrm>
              <a:off x="5248850" y="1967925"/>
              <a:ext cx="3505200" cy="131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6"/>
            <p:cNvSpPr/>
            <p:nvPr/>
          </p:nvSpPr>
          <p:spPr>
            <a:xfrm>
              <a:off x="7432675" y="2120400"/>
              <a:ext cx="1148700" cy="792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5" name="Google Shape;85;p16"/>
            <p:cNvPicPr preferRelativeResize="0"/>
            <p:nvPr/>
          </p:nvPicPr>
          <p:blipFill rotWithShape="1">
            <a:blip r:embed="rId5">
              <a:alphaModFix/>
            </a:blip>
            <a:srcRect b="42426" l="58244" r="8988" t="41155"/>
            <a:stretch/>
          </p:blipFill>
          <p:spPr>
            <a:xfrm>
              <a:off x="7432713" y="2201738"/>
              <a:ext cx="1148625" cy="6302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6"/>
            <p:cNvPicPr preferRelativeResize="0"/>
            <p:nvPr/>
          </p:nvPicPr>
          <p:blipFill rotWithShape="1">
            <a:blip r:embed="rId6">
              <a:alphaModFix/>
            </a:blip>
            <a:srcRect b="2330" l="0" r="0" t="65782"/>
            <a:stretch/>
          </p:blipFill>
          <p:spPr>
            <a:xfrm>
              <a:off x="5248850" y="3281350"/>
              <a:ext cx="3505200" cy="1224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Soft-GAN 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933600"/>
            <a:ext cx="4823700" cy="3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 also implemented</a:t>
            </a:r>
            <a:r>
              <a:rPr lang="en">
                <a:solidFill>
                  <a:srgbClr val="000000"/>
                </a:solidFill>
              </a:rPr>
              <a:t> the Soft-GAN model for comparison against our separated encoder/decoder and WGAN model.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Architecture: 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</a:t>
            </a:r>
            <a:r>
              <a:rPr lang="en">
                <a:solidFill>
                  <a:srgbClr val="000000"/>
                </a:solidFill>
              </a:rPr>
              <a:t>ncoder/decoder network trained to pass discriminator’s (</a:t>
            </a:r>
            <a:r>
              <a:rPr lang="en" sz="1400">
                <a:solidFill>
                  <a:srgbClr val="000000"/>
                </a:solidFill>
              </a:rPr>
              <a:t>𝑓</a:t>
            </a:r>
            <a:r>
              <a:rPr baseline="-25000" lang="en" sz="1400">
                <a:solidFill>
                  <a:srgbClr val="000000"/>
                </a:solidFill>
              </a:rPr>
              <a:t>𝑤</a:t>
            </a:r>
            <a:r>
              <a:rPr lang="en">
                <a:solidFill>
                  <a:srgbClr val="000000"/>
                </a:solidFill>
              </a:rPr>
              <a:t>) </a:t>
            </a:r>
            <a:r>
              <a:rPr lang="en">
                <a:solidFill>
                  <a:srgbClr val="000000"/>
                </a:solidFill>
              </a:rPr>
              <a:t>judgment.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At the same, time discriminator is trained to detect fake lines that decoder generates from Gaussian noise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613" y="445025"/>
            <a:ext cx="3724275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141475" y="0"/>
            <a:ext cx="158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64675" y="511325"/>
            <a:ext cx="4689600" cy="39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calculated BLEU scores for both models.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</a:rPr>
              <a:t>WGAN</a:t>
            </a:r>
            <a:r>
              <a:rPr lang="en" u="sng">
                <a:solidFill>
                  <a:schemeClr val="dk1"/>
                </a:solidFill>
              </a:rPr>
              <a:t>	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Example: “aviation unoxidized tum dieb regency knowledgeless spoliate ceratoid”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Cumulative 1-gram: </a:t>
            </a:r>
            <a:r>
              <a:rPr b="1" lang="en" sz="1400">
                <a:solidFill>
                  <a:schemeClr val="dk1"/>
                </a:solidFill>
              </a:rPr>
              <a:t>0.00</a:t>
            </a:r>
            <a:r>
              <a:rPr lang="en" sz="1400">
                <a:solidFill>
                  <a:schemeClr val="dk1"/>
                </a:solidFill>
              </a:rPr>
              <a:t>, 2-gram: </a:t>
            </a:r>
            <a:r>
              <a:rPr b="1" lang="en" sz="1400">
                <a:solidFill>
                  <a:schemeClr val="dk1"/>
                </a:solidFill>
              </a:rPr>
              <a:t>0.00</a:t>
            </a:r>
            <a:r>
              <a:rPr lang="en" sz="1400">
                <a:solidFill>
                  <a:schemeClr val="dk1"/>
                </a:solidFill>
              </a:rPr>
              <a:t>, 3-gram: </a:t>
            </a:r>
            <a:r>
              <a:rPr b="1" lang="en" sz="1400">
                <a:solidFill>
                  <a:schemeClr val="dk1"/>
                </a:solidFill>
              </a:rPr>
              <a:t>0.00</a:t>
            </a:r>
            <a:r>
              <a:rPr lang="en" sz="1400">
                <a:solidFill>
                  <a:schemeClr val="dk1"/>
                </a:solidFill>
              </a:rPr>
              <a:t>, 4-gram: </a:t>
            </a:r>
            <a:r>
              <a:rPr b="1" lang="en" sz="1400">
                <a:solidFill>
                  <a:schemeClr val="dk1"/>
                </a:solidFill>
              </a:rPr>
              <a:t>0.00</a:t>
            </a:r>
            <a:endParaRPr b="1"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u="sng">
                <a:solidFill>
                  <a:schemeClr val="dk1"/>
                </a:solidFill>
              </a:rPr>
              <a:t>Soft-GAN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Example: “abysmal stink folded pollute submit discipline unbeliever powerlessness”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Cumulative </a:t>
            </a:r>
            <a:r>
              <a:rPr lang="en" sz="1400">
                <a:solidFill>
                  <a:schemeClr val="dk1"/>
                </a:solidFill>
              </a:rPr>
              <a:t>1-gram: </a:t>
            </a:r>
            <a:r>
              <a:rPr b="1" lang="en" sz="1400">
                <a:solidFill>
                  <a:schemeClr val="dk1"/>
                </a:solidFill>
              </a:rPr>
              <a:t>0.000494</a:t>
            </a:r>
            <a:r>
              <a:rPr lang="en" sz="1400">
                <a:solidFill>
                  <a:schemeClr val="dk1"/>
                </a:solidFill>
              </a:rPr>
              <a:t>, 2-gram: </a:t>
            </a:r>
            <a:r>
              <a:rPr b="1" lang="en" sz="1400">
                <a:solidFill>
                  <a:schemeClr val="dk1"/>
                </a:solidFill>
              </a:rPr>
              <a:t>0.022218</a:t>
            </a:r>
            <a:r>
              <a:rPr lang="en" sz="1400">
                <a:solidFill>
                  <a:schemeClr val="dk1"/>
                </a:solidFill>
              </a:rPr>
              <a:t>, 3-gram: </a:t>
            </a:r>
            <a:r>
              <a:rPr b="1" lang="en" sz="1400">
                <a:solidFill>
                  <a:schemeClr val="dk1"/>
                </a:solidFill>
              </a:rPr>
              <a:t>0.081064</a:t>
            </a:r>
            <a:r>
              <a:rPr lang="en" sz="1400">
                <a:solidFill>
                  <a:schemeClr val="dk1"/>
                </a:solidFill>
              </a:rPr>
              <a:t>, 4-gram: </a:t>
            </a:r>
            <a:r>
              <a:rPr b="1" lang="en" sz="1400">
                <a:solidFill>
                  <a:schemeClr val="dk1"/>
                </a:solidFill>
              </a:rPr>
              <a:t>0.149058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575" y="646400"/>
            <a:ext cx="3879049" cy="371746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5058375" y="246200"/>
            <a:ext cx="235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WGAN Loss Plot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1702325"/>
            <a:ext cx="85206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698" y="2255700"/>
            <a:ext cx="5436600" cy="23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Try order-preserving one-hot-encoded bag of words matrix input: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Connect the training of the autoencoder to the WGAN - this is called LATEXT-GAN (Donahue &amp; Rumshisky, 2018)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Adjust learning rate and autoencoder network parameters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0"/>
            <a:ext cx="201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311700" y="572700"/>
            <a:ext cx="5768100" cy="15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eed a better way to convert text data into numerical inputs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Soft-GAN’s discriminator learns faster than autoencoder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WGAN suffers from mode collapse!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Neither model generated natural sounding lines of text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737" y="2571750"/>
            <a:ext cx="2018525" cy="114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3600" y="114962"/>
            <a:ext cx="2613925" cy="2512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5044" y="2627025"/>
            <a:ext cx="2410580" cy="2475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9"/>
          <p:cNvCxnSpPr/>
          <p:nvPr/>
        </p:nvCxnSpPr>
        <p:spPr>
          <a:xfrm>
            <a:off x="5325900" y="1033575"/>
            <a:ext cx="4623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 txBox="1"/>
          <p:nvPr/>
        </p:nvSpPr>
        <p:spPr>
          <a:xfrm>
            <a:off x="8347523" y="1278750"/>
            <a:ext cx="789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Soft-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GAN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Loss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Plots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554400" y="445000"/>
            <a:ext cx="203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2117400" y="1255675"/>
            <a:ext cx="49092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TEAM 3: Melicus Robotica</a:t>
            </a:r>
            <a:endParaRPr b="1" sz="2900"/>
          </a:p>
        </p:txBody>
      </p:sp>
      <p:sp>
        <p:nvSpPr>
          <p:cNvPr id="121" name="Google Shape;121;p20"/>
          <p:cNvSpPr txBox="1"/>
          <p:nvPr/>
        </p:nvSpPr>
        <p:spPr>
          <a:xfrm>
            <a:off x="1984238" y="2631075"/>
            <a:ext cx="2237700" cy="1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Eileen Blum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eileen.blum</a:t>
            </a:r>
            <a:r>
              <a:rPr lang="en" u="sng">
                <a:solidFill>
                  <a:schemeClr val="hlink"/>
                </a:solidFill>
                <a:hlinkClick r:id="rId4"/>
              </a:rPr>
              <a:t>@</a:t>
            </a:r>
            <a:r>
              <a:rPr lang="en" u="sng">
                <a:solidFill>
                  <a:schemeClr val="hlink"/>
                </a:solidFill>
                <a:hlinkClick r:id="rId5"/>
              </a:rPr>
              <a:t>rutgers.edu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4486288" y="2631075"/>
            <a:ext cx="2957100" cy="11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Angelo Taranto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taranto.8@buckeyemail.osu.edu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2079600" y="1930075"/>
            <a:ext cx="49848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https://github.com/eileenblum/Lyric-Generator</a:t>
            </a:r>
            <a:endParaRPr b="1" sz="2200">
              <a:solidFill>
                <a:schemeClr val="dk1"/>
              </a:solidFill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41038" y="3471163"/>
            <a:ext cx="212407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07513" y="3471163"/>
            <a:ext cx="2714625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0" y="4589750"/>
            <a:ext cx="9144000" cy="553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2300">
                <a:solidFill>
                  <a:schemeClr val="dk1"/>
                </a:solidFill>
              </a:rPr>
              <a:t>The Erdős Institute   </a:t>
            </a:r>
            <a:r>
              <a:rPr lang="en" sz="1600">
                <a:solidFill>
                  <a:schemeClr val="dk1"/>
                </a:solidFill>
              </a:rPr>
              <a:t>					Spring 2021 NLP Bootcamp  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2675" y="4633288"/>
            <a:ext cx="46672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238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Lyrics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68500" y="1116000"/>
            <a:ext cx="571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Soft-GAN: </a:t>
            </a:r>
            <a:r>
              <a:rPr lang="en" sz="1200">
                <a:solidFill>
                  <a:srgbClr val="000000"/>
                </a:solidFill>
              </a:rPr>
              <a:t> faithless swaggering cycle cheek imagine genocide plan command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	       </a:t>
            </a:r>
            <a:r>
              <a:rPr lang="en" sz="1200">
                <a:solidFill>
                  <a:srgbClr val="000000"/>
                </a:solidFill>
              </a:rPr>
              <a:t>   aldern coincide employed orgy kingly obsolescent artificial calmly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	          slipknot razor model altar hostile sill unveil omnipotent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	          contrive sexual punch bloodshed unveil daisy issue backstage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WGAN:  </a:t>
            </a:r>
            <a:r>
              <a:rPr lang="en" sz="1200">
                <a:solidFill>
                  <a:srgbClr val="000000"/>
                </a:solidFill>
              </a:rPr>
              <a:t>aviation unoxidized tum dieb regency knowledgeless spoliate ceratoid </a:t>
            </a:r>
            <a:endParaRPr sz="12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      aviation unoxidized tum dieb regency knowledgeless spoliate ceratoid </a:t>
            </a:r>
            <a:endParaRPr sz="12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      aviation unoxidized tum dieb regency knowledgeless spoliate ceratoid  </a:t>
            </a:r>
            <a:endParaRPr sz="12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   aviation unoxidized tum dieb regency knowledgeless spoliate ceratoid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 amt="72000"/>
          </a:blip>
          <a:stretch>
            <a:fillRect/>
          </a:stretch>
        </p:blipFill>
        <p:spPr>
          <a:xfrm>
            <a:off x="5679575" y="811000"/>
            <a:ext cx="3464425" cy="34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