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61" r:id="rId7"/>
    <p:sldId id="268" r:id="rId8"/>
    <p:sldId id="269" r:id="rId9"/>
    <p:sldId id="270" r:id="rId10"/>
    <p:sldId id="264" r:id="rId11"/>
    <p:sldId id="267" r:id="rId12"/>
    <p:sldId id="266" r:id="rId13"/>
    <p:sldId id="263" r:id="rId14"/>
    <p:sldId id="265" r:id="rId15"/>
    <p:sldId id="258" r:id="rId16"/>
    <p:sldId id="25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F2A"/>
    <a:srgbClr val="00DEFB"/>
    <a:srgbClr val="00FB18"/>
    <a:srgbClr val="00B9FC"/>
    <a:srgbClr val="FFC0C0"/>
    <a:srgbClr val="3E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90340"/>
  </p:normalViewPr>
  <p:slideViewPr>
    <p:cSldViewPr snapToGrid="0" snapToObjects="1">
      <p:cViewPr varScale="1">
        <p:scale>
          <a:sx n="115" d="100"/>
          <a:sy n="11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B06FD-D711-124E-A3E3-0FBE1F8F0CE4}" type="datetimeFigureOut">
              <a:rPr lang="nb-NO" smtClean="0"/>
              <a:t>28.03.2022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4BBF-70B9-8047-B02F-2484F1EA6A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86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Quantitative</a:t>
            </a:r>
            <a:r>
              <a:rPr lang="nb-NO" dirty="0"/>
              <a:t>, </a:t>
            </a:r>
            <a:r>
              <a:rPr lang="nb-NO" dirty="0" err="1"/>
              <a:t>Qualitative</a:t>
            </a:r>
            <a:r>
              <a:rPr lang="nb-NO" dirty="0"/>
              <a:t>, </a:t>
            </a:r>
            <a:r>
              <a:rPr lang="nb-NO" dirty="0" err="1"/>
              <a:t>Attitudinal</a:t>
            </a:r>
            <a:r>
              <a:rPr lang="nb-NO" dirty="0"/>
              <a:t>, </a:t>
            </a:r>
            <a:r>
              <a:rPr lang="nb-NO"/>
              <a:t>Behavioral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Quantitative</a:t>
            </a:r>
            <a:r>
              <a:rPr lang="nb-NO" dirty="0"/>
              <a:t>, </a:t>
            </a:r>
            <a:r>
              <a:rPr lang="nb-NO" dirty="0" err="1"/>
              <a:t>Qualitative</a:t>
            </a:r>
            <a:r>
              <a:rPr lang="nb-NO" dirty="0"/>
              <a:t>, </a:t>
            </a:r>
            <a:r>
              <a:rPr lang="nb-NO" dirty="0" err="1"/>
              <a:t>Attitudinal</a:t>
            </a:r>
            <a:r>
              <a:rPr lang="nb-NO" dirty="0"/>
              <a:t>, </a:t>
            </a:r>
            <a:r>
              <a:rPr lang="nb-NO" dirty="0" err="1"/>
              <a:t>Behavioral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99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Quantitative</a:t>
            </a:r>
            <a:r>
              <a:rPr lang="nb-NO" dirty="0"/>
              <a:t>, </a:t>
            </a:r>
            <a:r>
              <a:rPr lang="nb-NO" dirty="0" err="1"/>
              <a:t>Qualitative</a:t>
            </a:r>
            <a:r>
              <a:rPr lang="nb-NO" dirty="0"/>
              <a:t>, </a:t>
            </a:r>
            <a:r>
              <a:rPr lang="nb-NO" dirty="0" err="1"/>
              <a:t>Attitudinal</a:t>
            </a:r>
            <a:r>
              <a:rPr lang="nb-NO" dirty="0"/>
              <a:t>, </a:t>
            </a:r>
            <a:r>
              <a:rPr lang="nb-NO" dirty="0" err="1"/>
              <a:t>Behavioral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4BBF-70B9-8047-B02F-2484F1EA6A4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304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CD74E5-8D3F-5F45-AF55-379CE1740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6551347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C570008-A996-2D4B-88A3-9861CBD4F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588873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195ACC3E-6C58-8E40-A78D-5639EBDF9C4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362F2A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B20B5-22F5-7F42-98FA-915865BDD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1A4B6243-656A-E448-AE6D-5187B76AA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s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30795E-AD26-E64A-9C79-FA3F9BB4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788" y="6356350"/>
            <a:ext cx="3466263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F69FF2-4FB1-3544-9B7F-A00D9E4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8421" y="6356350"/>
            <a:ext cx="741600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5">
            <a:extLst>
              <a:ext uri="{FF2B5EF4-FFF2-40B4-BE49-F238E27FC236}">
                <a16:creationId xmlns:a16="http://schemas.microsoft.com/office/drawing/2014/main" id="{701CE543-F5B4-D84C-A6FC-FAFF3D0AAFC3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973237" y="602647"/>
            <a:ext cx="5652706" cy="5652706"/>
          </a:xfrm>
          <a:prstGeom prst="ellipse">
            <a:avLst/>
          </a:prstGeo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6300D294-78C3-134A-B8DB-F895410ECD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5102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ittel 1">
            <a:extLst>
              <a:ext uri="{FF2B5EF4-FFF2-40B4-BE49-F238E27FC236}">
                <a16:creationId xmlns:a16="http://schemas.microsoft.com/office/drawing/2014/main" id="{FE2CAD38-4FD8-5D47-94F7-E677546BB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55335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7614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rkler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9CFF4-987B-5A43-8582-31F6714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9603651-05EC-6948-B335-00924944B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CE326E-B227-394D-A659-399CE73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643807C2-292F-894E-874A-C85D7E9D69AA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38200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5324C5C5-907C-D34E-836F-29B532757AD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518119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bilde 5">
            <a:extLst>
              <a:ext uri="{FF2B5EF4-FFF2-40B4-BE49-F238E27FC236}">
                <a16:creationId xmlns:a16="http://schemas.microsoft.com/office/drawing/2014/main" id="{BA339474-4310-4E4C-8300-B9375051CA4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206218" y="1829345"/>
            <a:ext cx="3147582" cy="3147582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indent="0" algn="ctr">
              <a:spcBef>
                <a:spcPts val="8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defRPr sz="1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Plassholder for tekst 2">
            <a:extLst>
              <a:ext uri="{FF2B5EF4-FFF2-40B4-BE49-F238E27FC236}">
                <a16:creationId xmlns:a16="http://schemas.microsoft.com/office/drawing/2014/main" id="{3420036C-1838-DE4A-BADD-245630D31E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80585" y="5161212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tekst 2">
            <a:extLst>
              <a:ext uri="{FF2B5EF4-FFF2-40B4-BE49-F238E27FC236}">
                <a16:creationId xmlns:a16="http://schemas.microsoft.com/office/drawing/2014/main" id="{94BB1344-2B8D-6C4F-AF3C-799F28132D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92484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tekst 2">
            <a:extLst>
              <a:ext uri="{FF2B5EF4-FFF2-40B4-BE49-F238E27FC236}">
                <a16:creationId xmlns:a16="http://schemas.microsoft.com/office/drawing/2014/main" id="{82C78190-F0C7-F94A-8B39-D2876F768B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2565" y="5157975"/>
            <a:ext cx="3398852" cy="963602"/>
          </a:xfrm>
        </p:spPr>
        <p:txBody>
          <a:bodyPr lIns="0" tIns="0" rIns="0" bIns="0" anchor="ctr">
            <a:noAutofit/>
          </a:bodyPr>
          <a:lstStyle>
            <a:lvl1pPr marL="36000" indent="0" algn="ctr"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666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187046D5-FCF3-DD40-B896-2E3520046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2DA0986-BEFB-4A44-98B6-D10264B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92C05EAD-0F07-3B45-8747-833BB1F2A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3" r="1"/>
          <a:stretch/>
        </p:blipFill>
        <p:spPr bwMode="auto">
          <a:xfrm>
            <a:off x="1482417" y="660910"/>
            <a:ext cx="8995930" cy="510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CADDA05B-7DC7-D845-8F78-41EFC49121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7218" y="907450"/>
            <a:ext cx="7311543" cy="4363809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chemeClr val="accent2"/>
              </a:buClr>
              <a:buSzPct val="100000"/>
              <a:buNone/>
              <a:defRPr sz="1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992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4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700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5">
            <a:extLst>
              <a:ext uri="{FF2B5EF4-FFF2-40B4-BE49-F238E27FC236}">
                <a16:creationId xmlns:a16="http://schemas.microsoft.com/office/drawing/2014/main" id="{41F14D0C-5037-3D4E-9FB1-24B237B969F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7E7"/>
          </a:solidFill>
        </p:spPr>
        <p:txBody>
          <a:bodyPr lIns="0" tIns="1007999" bIns="0" anchor="ctr" anchorCtr="0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 sz="16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B01FB-60B2-5E41-A15B-1235CEC30B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978400"/>
            <a:ext cx="12192000" cy="1294006"/>
          </a:xfrm>
          <a:solidFill>
            <a:srgbClr val="3E3832">
              <a:alpha val="69804"/>
            </a:srgbClr>
          </a:solidFill>
        </p:spPr>
        <p:txBody>
          <a:bodyPr wrap="square" lIns="1440000" tIns="180000" rIns="1475999" bIns="216000" anchor="ctr" anchorCtr="0">
            <a:noAutofit/>
          </a:bodyPr>
          <a:lstStyle>
            <a:lvl1pPr marL="36000" indent="0" algn="ctr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16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32000" indent="0" algn="ctr">
              <a:spcBef>
                <a:spcPts val="6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4pPr>
            <a:lvl5pPr indent="-216000">
              <a:spcBef>
                <a:spcPts val="700"/>
              </a:spcBef>
              <a:buClr>
                <a:schemeClr val="accent6"/>
              </a:buClr>
              <a:buSzPct val="110000"/>
              <a:defRPr sz="1600" baseline="0">
                <a:solidFill>
                  <a:srgbClr val="007272"/>
                </a:solidFill>
                <a:latin typeface="Segoe UI"/>
              </a:defRPr>
            </a:lvl5pPr>
          </a:lstStyle>
          <a:p>
            <a:pPr lvl="0"/>
            <a:r>
              <a:rPr lang="nb-NO" dirty="0"/>
              <a:t>Klikk for å redigere teksten</a:t>
            </a:r>
          </a:p>
        </p:txBody>
      </p:sp>
    </p:spTree>
    <p:extLst>
      <p:ext uri="{BB962C8B-B14F-4D97-AF65-F5344CB8AC3E}">
        <p14:creationId xmlns:p14="http://schemas.microsoft.com/office/powerpoint/2010/main" val="206601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media 2">
            <a:extLst>
              <a:ext uri="{FF2B5EF4-FFF2-40B4-BE49-F238E27FC236}">
                <a16:creationId xmlns:a16="http://schemas.microsoft.com/office/drawing/2014/main" id="{873143D7-64FC-5342-9DED-8AE8E11EED5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nb-NO"/>
              <a:t>Klikk ikonet for å legge til media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134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>
            <a:extLst>
              <a:ext uri="{FF2B5EF4-FFF2-40B4-BE49-F238E27FC236}">
                <a16:creationId xmlns:a16="http://schemas.microsoft.com/office/drawing/2014/main" id="{218187FF-9479-F146-8240-5C009B411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94838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med tek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ED5FE-FAC3-BD40-BDD1-8009A2F540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3550" y="3429000"/>
            <a:ext cx="8724900" cy="1222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Klikk for å redigere teksten</a:t>
            </a:r>
          </a:p>
        </p:txBody>
      </p:sp>
      <p:pic>
        <p:nvPicPr>
          <p:cNvPr id="4" name="Grafikk 3">
            <a:extLst>
              <a:ext uri="{FF2B5EF4-FFF2-40B4-BE49-F238E27FC236}">
                <a16:creationId xmlns:a16="http://schemas.microsoft.com/office/drawing/2014/main" id="{107EB73A-062C-C045-956F-A891AF581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1945" y="2013664"/>
            <a:ext cx="1528110" cy="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4D6D5E-F187-4E4B-8B35-180A18398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5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uten 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29CA91F-E19A-D84E-BDCE-60610D23E6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314" y="6193407"/>
            <a:ext cx="5062686" cy="4318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5pPr marL="1517650" indent="0">
              <a:buNone/>
              <a:defRPr/>
            </a:lvl5pPr>
          </a:lstStyle>
          <a:p>
            <a:pPr lvl="0"/>
            <a:r>
              <a:rPr lang="en-GB" dirty="0"/>
              <a:t>Dato  //  </a:t>
            </a:r>
            <a:r>
              <a:rPr lang="en-GB" dirty="0" err="1"/>
              <a:t>Ansvarlig</a:t>
            </a:r>
            <a:endParaRPr lang="en-GB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604AED8B-6DCE-AD46-8907-CB80A3E9C6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314" y="2684746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  <p:sp>
        <p:nvSpPr>
          <p:cNvPr id="10" name="Undertittel 2">
            <a:extLst>
              <a:ext uri="{FF2B5EF4-FFF2-40B4-BE49-F238E27FC236}">
                <a16:creationId xmlns:a16="http://schemas.microsoft.com/office/drawing/2014/main" id="{FF74A066-A61E-B34F-8F56-C94B8EDF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5" y="4173253"/>
            <a:ext cx="8334068" cy="99116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6" name="Grafikk 5">
            <a:extLst>
              <a:ext uri="{FF2B5EF4-FFF2-40B4-BE49-F238E27FC236}">
                <a16:creationId xmlns:a16="http://schemas.microsoft.com/office/drawing/2014/main" id="{AF31CECD-F77C-234C-B70C-F9DF775D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33" y="1089788"/>
            <a:ext cx="1249282" cy="7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8BD439-F083-3D4E-862D-4EA46D9E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54020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02D6C30B-4FDA-544A-9662-F2B6261EBC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550" y="2032569"/>
            <a:ext cx="9271829" cy="1396431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283948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E6AA11-9D10-4845-953E-FC6659DEA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93FA9A-B386-3D4A-A17E-105BC9010CB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9DD5D4-E4CC-F541-A385-23400791B3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092E29-1063-5549-A785-73E8C6A7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1D6EC1-D552-3849-8EEF-1601B9C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5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74975-50B4-C34B-9F64-4CA300B7F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90BA1EA-559A-0742-9DF6-378DCB0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5178BF1-065F-C64F-A4E1-62B2225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20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F0C2D0C-F750-2644-95F9-0C952AE3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912E190-170D-CB48-ABA2-AC1FB784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2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469835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11115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8739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9CCA7799-B00E-2A41-ADCA-ABD6B94D767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160021" y="0"/>
            <a:ext cx="6031979" cy="6858000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lIns="1440000" tIns="468000" bIns="0"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A99C80A0-322A-9A4B-843D-7015610E0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2400"/>
            <a:ext cx="736237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336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54DD42-1122-D24F-BF8D-43C7EB08E0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825625"/>
            <a:ext cx="5247861" cy="4351338"/>
          </a:xfrm>
        </p:spPr>
        <p:txBody>
          <a:bodyPr/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16F34-6CB9-F244-9082-6C3BCA92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6061" y="6356350"/>
            <a:ext cx="738809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582F6E-B5FB-D94E-89B3-0B928AF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8976" y="6356350"/>
            <a:ext cx="3609024" cy="365125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623881-E2D8-EA4B-891A-9A6388D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47261" cy="365125"/>
          </a:xfrm>
        </p:spPr>
        <p:txBody>
          <a:bodyPr/>
          <a:lstStyle/>
          <a:p>
            <a:fld id="{95102788-B3AA-6746-B4E5-C52EBB4D0CE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3">
            <a:extLst>
              <a:ext uri="{FF2B5EF4-FFF2-40B4-BE49-F238E27FC236}">
                <a16:creationId xmlns:a16="http://schemas.microsoft.com/office/drawing/2014/main" id="{CBA52608-8CEA-2B45-8142-21F944ADC0E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 bwMode="auto">
          <a:xfrm>
            <a:off x="0" y="1"/>
            <a:ext cx="6052900" cy="6857999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296533"/>
              <a:gd name="connsiteY0" fmla="*/ 3910014 h 3910014"/>
              <a:gd name="connsiteX1" fmla="*/ 1042924 w 2296533"/>
              <a:gd name="connsiteY1" fmla="*/ 0 h 3910014"/>
              <a:gd name="connsiteX2" fmla="*/ 2296533 w 2296533"/>
              <a:gd name="connsiteY2" fmla="*/ 795 h 3910014"/>
              <a:gd name="connsiteX3" fmla="*/ 1267586 w 2296533"/>
              <a:gd name="connsiteY3" fmla="*/ 3907005 h 3910014"/>
              <a:gd name="connsiteX4" fmla="*/ 0 w 2296533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6914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12879"/>
              <a:gd name="connsiteY0" fmla="*/ 3910014 h 3910014"/>
              <a:gd name="connsiteX1" fmla="*/ 1042924 w 2312879"/>
              <a:gd name="connsiteY1" fmla="*/ 0 h 3910014"/>
              <a:gd name="connsiteX2" fmla="*/ 2312879 w 2312879"/>
              <a:gd name="connsiteY2" fmla="*/ 795 h 3910014"/>
              <a:gd name="connsiteX3" fmla="*/ 1267586 w 2312879"/>
              <a:gd name="connsiteY3" fmla="*/ 3907005 h 3910014"/>
              <a:gd name="connsiteX4" fmla="*/ 0 w 2312879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1042924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  <a:gd name="connsiteX0" fmla="*/ 0 w 2304706"/>
              <a:gd name="connsiteY0" fmla="*/ 3910014 h 3910014"/>
              <a:gd name="connsiteX1" fmla="*/ 4906 w 2304706"/>
              <a:gd name="connsiteY1" fmla="*/ 0 h 3910014"/>
              <a:gd name="connsiteX2" fmla="*/ 2304706 w 2304706"/>
              <a:gd name="connsiteY2" fmla="*/ 795 h 3910014"/>
              <a:gd name="connsiteX3" fmla="*/ 1267586 w 2304706"/>
              <a:gd name="connsiteY3" fmla="*/ 3907005 h 3910014"/>
              <a:gd name="connsiteX4" fmla="*/ 0 w 2304706"/>
              <a:gd name="connsiteY4" fmla="*/ 3910014 h 39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706" h="3910014">
                <a:moveTo>
                  <a:pt x="0" y="3910014"/>
                </a:moveTo>
                <a:cubicBezTo>
                  <a:pt x="1635" y="2606676"/>
                  <a:pt x="3271" y="1303338"/>
                  <a:pt x="4906" y="0"/>
                </a:cubicBezTo>
                <a:lnTo>
                  <a:pt x="2304706" y="795"/>
                </a:lnTo>
                <a:cubicBezTo>
                  <a:pt x="1891771" y="1578443"/>
                  <a:pt x="1696868" y="2311001"/>
                  <a:pt x="1267586" y="3907005"/>
                </a:cubicBezTo>
                <a:lnTo>
                  <a:pt x="0" y="3910014"/>
                </a:lnTo>
                <a:close/>
              </a:path>
            </a:pathLst>
          </a:custGeom>
          <a:solidFill>
            <a:srgbClr val="E9E7E7"/>
          </a:solidFill>
          <a:ln>
            <a:noFill/>
          </a:ln>
          <a:effectLst/>
        </p:spPr>
        <p:txBody>
          <a:bodyPr lIns="1152000" tIns="540000" anchor="ctr" anchorCtr="0">
            <a:normAutofit/>
          </a:bodyPr>
          <a:lstStyle>
            <a:lvl1pPr marL="14288" indent="0">
              <a:buNone/>
              <a:tabLst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Tittel 1">
            <a:extLst>
              <a:ext uri="{FF2B5EF4-FFF2-40B4-BE49-F238E27FC236}">
                <a16:creationId xmlns:a16="http://schemas.microsoft.com/office/drawing/2014/main" id="{BF999D76-8998-AC4E-B96D-EC3AF1C00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82400"/>
            <a:ext cx="5247861" cy="1072080"/>
          </a:xfrm>
        </p:spPr>
        <p:txBody>
          <a:bodyPr/>
          <a:lstStyle/>
          <a:p>
            <a:r>
              <a:rPr lang="nb-NO" dirty="0"/>
              <a:t>Klikk for å redigere tittelen</a:t>
            </a:r>
          </a:p>
        </p:txBody>
      </p:sp>
    </p:spTree>
    <p:extLst>
      <p:ext uri="{BB962C8B-B14F-4D97-AF65-F5344CB8AC3E}">
        <p14:creationId xmlns:p14="http://schemas.microsoft.com/office/powerpoint/2010/main" val="109859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FAD10EF-47D4-0240-947C-844B6DB7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400"/>
            <a:ext cx="10515600" cy="10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tittelen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3E8312-F0C7-3C46-BEEB-87BD7EA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D59EA7-F2B2-7C49-89A4-3A578F1C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02788-B3AA-6746-B4E5-C52EBB4D0CE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5FED8A-16C9-8F42-B8B3-8C18FF9D4244}"/>
              </a:ext>
            </a:extLst>
          </p:cNvPr>
          <p:cNvSpPr txBox="1"/>
          <p:nvPr userDrawn="1"/>
        </p:nvSpPr>
        <p:spPr>
          <a:xfrm>
            <a:off x="249560" y="6477356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000" indent="0" algn="l">
              <a:spcBef>
                <a:spcPts val="600"/>
              </a:spcBef>
              <a:buClr>
                <a:schemeClr val="accent2"/>
              </a:buClr>
              <a:buSzPct val="80000"/>
              <a:buNone/>
            </a:pPr>
            <a:r>
              <a:rPr lang="nb-NO" sz="800" dirty="0">
                <a:solidFill>
                  <a:schemeClr val="accent1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//</a:t>
            </a:r>
            <a:r>
              <a:rPr lang="nb-NO" sz="8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 </a:t>
            </a:r>
            <a:r>
              <a:rPr lang="nb-NO" sz="800" dirty="0">
                <a:solidFill>
                  <a:schemeClr val="tx2"/>
                </a:solidFill>
                <a:latin typeface="Arial" panose="020B0604020202020204" pitchFamily="34" charset="0"/>
                <a:ea typeface="Segoe UI" charset="0"/>
                <a:cs typeface="Arial" panose="020B0604020202020204" pitchFamily="34" charset="0"/>
              </a:rPr>
              <a:t>NAV</a:t>
            </a:r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22E58E-2832-4244-8616-203251C2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75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61" r:id="rId8"/>
    <p:sldLayoutId id="2147483662" r:id="rId9"/>
    <p:sldLayoutId id="2147483667" r:id="rId10"/>
    <p:sldLayoutId id="2147483670" r:id="rId11"/>
    <p:sldLayoutId id="2147483671" r:id="rId12"/>
    <p:sldLayoutId id="2147483663" r:id="rId13"/>
    <p:sldLayoutId id="2147483669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B3E3D1-A64F-6C49-A65E-78234E99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 intro til Webanalyse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72C9742-7508-1E46-970C-66D5DB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Av Eilif Johansen / 2021</a:t>
            </a:r>
          </a:p>
        </p:txBody>
      </p:sp>
      <p:pic>
        <p:nvPicPr>
          <p:cNvPr id="3" name="Plassholder for bilde 2">
            <a:extLst>
              <a:ext uri="{FF2B5EF4-FFF2-40B4-BE49-F238E27FC236}">
                <a16:creationId xmlns:a16="http://schemas.microsoft.com/office/drawing/2014/main" id="{C723F158-B616-6343-B00E-61133C8712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088" r="1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058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solidFill>
            <a:schemeClr val="accent5">
              <a:lumMod val="20000"/>
              <a:lumOff val="80000"/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solidFill>
            <a:schemeClr val="bg1">
              <a:lumMod val="95000"/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 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24331" y="2080058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17477" y="4187346"/>
            <a:ext cx="8131752" cy="87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1" y="17107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4011435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68289" y="4002680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380767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329208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326577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380767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748810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687050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977408"/>
            <a:ext cx="2073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varmekart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933173"/>
            <a:ext cx="235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undersøkelse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Task</a:t>
            </a:r>
            <a:r>
              <a:rPr lang="nb-NO" dirty="0"/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UXtweak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971860"/>
            <a:ext cx="352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Testlabben i </a:t>
            </a:r>
            <a:r>
              <a:rPr lang="nb-NO" dirty="0" err="1"/>
              <a:t>Fyrstikkalléen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 med skjermdeling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937795"/>
            <a:ext cx="179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Telefon</a:t>
            </a:r>
          </a:p>
        </p:txBody>
      </p:sp>
    </p:spTree>
    <p:extLst>
      <p:ext uri="{BB962C8B-B14F-4D97-AF65-F5344CB8AC3E}">
        <p14:creationId xmlns:p14="http://schemas.microsoft.com/office/powerpoint/2010/main" val="64237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 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24331" y="2080058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17477" y="4187346"/>
            <a:ext cx="8131752" cy="87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1" y="17107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4011435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68289" y="4002680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380767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329208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326577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380767"/>
            <a:ext cx="12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Testing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748810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687050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977408"/>
            <a:ext cx="159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Siteimprove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Sortsite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933173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97186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Empatilabben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93779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Livshistorier</a:t>
            </a:r>
          </a:p>
        </p:txBody>
      </p:sp>
    </p:spTree>
    <p:extLst>
      <p:ext uri="{BB962C8B-B14F-4D97-AF65-F5344CB8AC3E}">
        <p14:creationId xmlns:p14="http://schemas.microsoft.com/office/powerpoint/2010/main" val="31509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267A639D-2E8E-194E-905D-41BDB650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Teknisk demo</a:t>
            </a:r>
          </a:p>
        </p:txBody>
      </p:sp>
    </p:spTree>
    <p:extLst>
      <p:ext uri="{BB962C8B-B14F-4D97-AF65-F5344CB8AC3E}">
        <p14:creationId xmlns:p14="http://schemas.microsoft.com/office/powerpoint/2010/main" val="12787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2369E-D6F7-394E-B65D-8AC7463D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webanalyse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551993-50C8-5242-A5CB-83796621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nb-NO" dirty="0"/>
              <a:t>Webanalyse brukes om: </a:t>
            </a:r>
          </a:p>
          <a:p>
            <a:pPr lvl="1"/>
            <a:r>
              <a:rPr lang="nb-NO" dirty="0"/>
              <a:t>måling </a:t>
            </a:r>
          </a:p>
          <a:p>
            <a:pPr lvl="1"/>
            <a:r>
              <a:rPr lang="nb-NO" dirty="0"/>
              <a:t>samling </a:t>
            </a:r>
          </a:p>
          <a:p>
            <a:pPr lvl="1"/>
            <a:r>
              <a:rPr lang="nb-NO" dirty="0"/>
              <a:t>analyse</a:t>
            </a:r>
          </a:p>
          <a:p>
            <a:pPr lvl="1"/>
            <a:r>
              <a:rPr lang="nb-NO" dirty="0"/>
              <a:t>rapportering </a:t>
            </a:r>
          </a:p>
          <a:p>
            <a:pPr marL="457200" lvl="1" indent="0">
              <a:buNone/>
            </a:pPr>
            <a:r>
              <a:rPr lang="nb-NO" dirty="0"/>
              <a:t>...av internettdata med den hensikt å forstå og optimalisere bruken av nettet.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Svarer på spørsmålet:</a:t>
            </a:r>
            <a:br>
              <a:rPr lang="nb-NO" dirty="0"/>
            </a:br>
            <a:r>
              <a:rPr lang="nb-NO" dirty="0"/>
              <a:t>Hva gjør brukeren på </a:t>
            </a:r>
            <a:r>
              <a:rPr lang="nb-NO" dirty="0" err="1"/>
              <a:t>nav.no</a:t>
            </a:r>
            <a:r>
              <a:rPr lang="nb-NO" dirty="0"/>
              <a:t>?</a:t>
            </a:r>
          </a:p>
        </p:txBody>
      </p:sp>
      <p:pic>
        <p:nvPicPr>
          <p:cNvPr id="1028" name="Picture 4" descr="Smartphone, App, News, Web, Internet, Information, Net">
            <a:extLst>
              <a:ext uri="{FF2B5EF4-FFF2-40B4-BE49-F238E27FC236}">
                <a16:creationId xmlns:a16="http://schemas.microsoft.com/office/drawing/2014/main" id="{01560EAC-B1FD-C54A-A4E4-84008122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8832" y="1016783"/>
            <a:ext cx="4543168" cy="58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24331" y="2080058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</p:cNvCxnSpPr>
          <p:nvPr/>
        </p:nvCxnSpPr>
        <p:spPr>
          <a:xfrm flipH="1">
            <a:off x="1881244" y="4195896"/>
            <a:ext cx="82333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1" y="17107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114561" y="400408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48415" y="3983008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867902" y="4899992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781926" y="2940785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7193557" y="2940785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7104442" y="4896798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2017644" y="5724784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2028221" y="2298045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</p:spTree>
    <p:extLst>
      <p:ext uri="{BB962C8B-B14F-4D97-AF65-F5344CB8AC3E}">
        <p14:creationId xmlns:p14="http://schemas.microsoft.com/office/powerpoint/2010/main" val="42334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</p:cNvCxnSpPr>
          <p:nvPr/>
        </p:nvCxnSpPr>
        <p:spPr>
          <a:xfrm flipH="1">
            <a:off x="5807967" y="2032781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</p:cNvCxnSpPr>
          <p:nvPr/>
        </p:nvCxnSpPr>
        <p:spPr>
          <a:xfrm flipH="1">
            <a:off x="1881244" y="4195896"/>
            <a:ext cx="82333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5" y="149624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114561" y="4004080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48415" y="3983008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867902" y="4899992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781926" y="2940785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7193557" y="2940785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7104442" y="4896798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2017644" y="5724784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2028221" y="2298045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</p:spTree>
    <p:extLst>
      <p:ext uri="{BB962C8B-B14F-4D97-AF65-F5344CB8AC3E}">
        <p14:creationId xmlns:p14="http://schemas.microsoft.com/office/powerpoint/2010/main" val="152685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203060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203060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135546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Brukerinnsiktsverktøy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10707" y="2069611"/>
            <a:ext cx="13626" cy="39819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36255" y="4060401"/>
            <a:ext cx="8112974" cy="306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836434" y="1445955"/>
            <a:ext cx="197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Holdningsmessig</a:t>
            </a:r>
          </a:p>
          <a:p>
            <a:pPr algn="ctr"/>
            <a:r>
              <a:rPr lang="nb-NO" dirty="0"/>
              <a:t>(Hva brukeren sier)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4809182" y="6051557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Atferdsmessig</a:t>
            </a:r>
          </a:p>
          <a:p>
            <a:pPr algn="ctr"/>
            <a:r>
              <a:rPr lang="nb-NO" dirty="0"/>
              <a:t>(Hva brukeren gjør)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3767837"/>
            <a:ext cx="110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  <a:p>
            <a:r>
              <a:rPr lang="nb-NO" dirty="0"/>
              <a:t>(Innsikt)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74371" y="373723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  <a:p>
            <a:r>
              <a:rPr lang="nb-NO" dirty="0"/>
              <a:t>(Validering)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261499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Måling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209940"/>
            <a:ext cx="2153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207309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261499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629542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605516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567782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858140"/>
            <a:ext cx="2073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varmekart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813905"/>
            <a:ext cx="235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undersøkelse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Task</a:t>
            </a:r>
            <a:r>
              <a:rPr lang="nb-NO" dirty="0"/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UXtweak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852592"/>
            <a:ext cx="388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Eksternt / Testlabben i </a:t>
            </a:r>
            <a:r>
              <a:rPr lang="nb-NO" dirty="0" err="1"/>
              <a:t>Fyrstikkalléen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 med skjermdeling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818527"/>
            <a:ext cx="26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Fysisk internt / eksternt</a:t>
            </a:r>
          </a:p>
        </p:txBody>
      </p:sp>
    </p:spTree>
    <p:extLst>
      <p:ext uri="{BB962C8B-B14F-4D97-AF65-F5344CB8AC3E}">
        <p14:creationId xmlns:p14="http://schemas.microsoft.com/office/powerpoint/2010/main" val="246887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203060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203060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135546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 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10707" y="2069611"/>
            <a:ext cx="13626" cy="39819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36255" y="4060401"/>
            <a:ext cx="8112974" cy="306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836434" y="1445955"/>
            <a:ext cx="197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Holdningsmessig</a:t>
            </a:r>
          </a:p>
          <a:p>
            <a:pPr algn="ctr"/>
            <a:r>
              <a:rPr lang="nb-NO" dirty="0"/>
              <a:t>(Hva brukeren sier)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4809182" y="6051557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Atferdsmessig</a:t>
            </a:r>
          </a:p>
          <a:p>
            <a:pPr algn="ctr"/>
            <a:r>
              <a:rPr lang="nb-NO" dirty="0"/>
              <a:t>(Hva brukeren gjør)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3767837"/>
            <a:ext cx="110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  <a:p>
            <a:r>
              <a:rPr lang="nb-NO" dirty="0"/>
              <a:t>(Innsikt)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74371" y="373723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  <a:p>
            <a:r>
              <a:rPr lang="nb-NO" dirty="0"/>
              <a:t>(Validering)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261499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Måling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209940"/>
            <a:ext cx="2153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207309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261499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629542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605516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567782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858140"/>
            <a:ext cx="2073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varmekart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813905"/>
            <a:ext cx="235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undersøkelse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Task</a:t>
            </a:r>
            <a:r>
              <a:rPr lang="nb-NO" dirty="0"/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UXtweak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852592"/>
            <a:ext cx="388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Eksternt / Testlabben i </a:t>
            </a:r>
            <a:r>
              <a:rPr lang="nb-NO" dirty="0" err="1"/>
              <a:t>Fyrstikkalléen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 med skjermdeling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818527"/>
            <a:ext cx="26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Fysisk internt / eksternt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7D3C154C-3932-6B4B-B047-F1A42A941B3C}"/>
              </a:ext>
            </a:extLst>
          </p:cNvPr>
          <p:cNvSpPr txBox="1"/>
          <p:nvPr/>
        </p:nvSpPr>
        <p:spPr>
          <a:xfrm>
            <a:off x="694188" y="4345229"/>
            <a:ext cx="11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 mange?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 mye?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FC52B00E-0077-D141-906B-4DFFAE3134EC}"/>
              </a:ext>
            </a:extLst>
          </p:cNvPr>
          <p:cNvSpPr txBox="1"/>
          <p:nvPr/>
        </p:nvSpPr>
        <p:spPr>
          <a:xfrm>
            <a:off x="10067767" y="4362769"/>
            <a:ext cx="128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Hvordan fikse?</a:t>
            </a:r>
          </a:p>
        </p:txBody>
      </p:sp>
    </p:spTree>
    <p:extLst>
      <p:ext uri="{BB962C8B-B14F-4D97-AF65-F5344CB8AC3E}">
        <p14:creationId xmlns:p14="http://schemas.microsoft.com/office/powerpoint/2010/main" val="359781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203060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203060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135546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Brukerinnsikt verktøy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10707" y="2069611"/>
            <a:ext cx="13626" cy="39819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36255" y="4060401"/>
            <a:ext cx="8112974" cy="306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836434" y="1445955"/>
            <a:ext cx="197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Holdningsmessig</a:t>
            </a:r>
          </a:p>
          <a:p>
            <a:pPr algn="ctr"/>
            <a:r>
              <a:rPr lang="nb-NO" dirty="0"/>
              <a:t>(Hva brukeren sier)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4809182" y="6051557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Atferdsmessig</a:t>
            </a:r>
          </a:p>
          <a:p>
            <a:pPr algn="ctr"/>
            <a:r>
              <a:rPr lang="nb-NO" dirty="0"/>
              <a:t>(Hva brukeren gjør)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3767837"/>
            <a:ext cx="110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  <a:p>
            <a:r>
              <a:rPr lang="nb-NO" dirty="0"/>
              <a:t>(Innsikt)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74371" y="373723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  <a:p>
            <a:r>
              <a:rPr lang="nb-NO" dirty="0"/>
              <a:t>(Validering)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261499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Måling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209940"/>
            <a:ext cx="2153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207309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261499"/>
            <a:ext cx="17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Brukertest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629542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605516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567782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858140"/>
            <a:ext cx="2073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varmekart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813905"/>
            <a:ext cx="235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Hotjar</a:t>
            </a:r>
            <a:r>
              <a:rPr lang="nb-NO" dirty="0"/>
              <a:t> undersøkelse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Task</a:t>
            </a:r>
            <a:r>
              <a:rPr lang="nb-NO" dirty="0"/>
              <a:t>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UXtweak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852592"/>
            <a:ext cx="388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Eksternt / Testlabben i </a:t>
            </a:r>
            <a:r>
              <a:rPr lang="nb-NO" dirty="0" err="1"/>
              <a:t>Fyrstikkalléen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 med skjermdeling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818527"/>
            <a:ext cx="26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Teams /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Fysisk internt / eksternt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7D3C154C-3932-6B4B-B047-F1A42A941B3C}"/>
              </a:ext>
            </a:extLst>
          </p:cNvPr>
          <p:cNvSpPr txBox="1"/>
          <p:nvPr/>
        </p:nvSpPr>
        <p:spPr>
          <a:xfrm>
            <a:off x="694188" y="4345229"/>
            <a:ext cx="118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 mange?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 mye?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FC52B00E-0077-D141-906B-4DFFAE3134EC}"/>
              </a:ext>
            </a:extLst>
          </p:cNvPr>
          <p:cNvSpPr txBox="1"/>
          <p:nvPr/>
        </p:nvSpPr>
        <p:spPr>
          <a:xfrm>
            <a:off x="10067767" y="4362769"/>
            <a:ext cx="128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Hvordan fikse?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9906BBDD-57B8-CE48-9B20-7C8D4A833143}"/>
              </a:ext>
            </a:extLst>
          </p:cNvPr>
          <p:cNvSpPr txBox="1"/>
          <p:nvPr/>
        </p:nvSpPr>
        <p:spPr>
          <a:xfrm>
            <a:off x="6719139" y="1797402"/>
            <a:ext cx="81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Direkte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1441C24C-C10E-A542-AE6B-52CFED586588}"/>
              </a:ext>
            </a:extLst>
          </p:cNvPr>
          <p:cNvSpPr txBox="1"/>
          <p:nvPr/>
        </p:nvSpPr>
        <p:spPr>
          <a:xfrm>
            <a:off x="6719139" y="6402185"/>
            <a:ext cx="91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Indirekte</a:t>
            </a:r>
          </a:p>
        </p:txBody>
      </p:sp>
    </p:spTree>
    <p:extLst>
      <p:ext uri="{BB962C8B-B14F-4D97-AF65-F5344CB8AC3E}">
        <p14:creationId xmlns:p14="http://schemas.microsoft.com/office/powerpoint/2010/main" val="266647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ktangel 29">
            <a:extLst>
              <a:ext uri="{FF2B5EF4-FFF2-40B4-BE49-F238E27FC236}">
                <a16:creationId xmlns:a16="http://schemas.microsoft.com/office/drawing/2014/main" id="{25B69429-BB92-8141-8E61-2332F73485C9}"/>
              </a:ext>
            </a:extLst>
          </p:cNvPr>
          <p:cNvSpPr/>
          <p:nvPr/>
        </p:nvSpPr>
        <p:spPr>
          <a:xfrm>
            <a:off x="5960734" y="4322328"/>
            <a:ext cx="3988332" cy="1826592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23823BF2-4E34-BA44-AD1E-6ED6FDAFD42C}"/>
              </a:ext>
            </a:extLst>
          </p:cNvPr>
          <p:cNvSpPr/>
          <p:nvPr/>
        </p:nvSpPr>
        <p:spPr>
          <a:xfrm>
            <a:off x="2017645" y="4322328"/>
            <a:ext cx="3670286" cy="1807903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239E7601-609D-2949-A74C-8B315C59E3C7}"/>
              </a:ext>
            </a:extLst>
          </p:cNvPr>
          <p:cNvSpPr/>
          <p:nvPr/>
        </p:nvSpPr>
        <p:spPr>
          <a:xfrm>
            <a:off x="2017640" y="2254814"/>
            <a:ext cx="7931426" cy="1802566"/>
          </a:xfrm>
          <a:prstGeom prst="rect">
            <a:avLst/>
          </a:prstGeom>
          <a:solidFill>
            <a:schemeClr val="bg1">
              <a:alpha val="8117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EE5EB3-62D5-544A-AA91-AE09235B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UU metoder og verktøy (uten brukerinvolvering)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911037C-555B-E542-AB65-E2546A44469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24331" y="2080058"/>
            <a:ext cx="1" cy="42173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5A1072F-31BC-8040-BB0B-62390B477F55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1917477" y="4187346"/>
            <a:ext cx="8131752" cy="87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3836901-04CA-D74D-B68B-C502C064E706}"/>
              </a:ext>
            </a:extLst>
          </p:cNvPr>
          <p:cNvSpPr txBox="1"/>
          <p:nvPr/>
        </p:nvSpPr>
        <p:spPr>
          <a:xfrm>
            <a:off x="4943321" y="17107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Holdningsmessig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0B45DED-D486-D54A-8D6E-1882B85B5FBA}"/>
              </a:ext>
            </a:extLst>
          </p:cNvPr>
          <p:cNvSpPr txBox="1"/>
          <p:nvPr/>
        </p:nvSpPr>
        <p:spPr>
          <a:xfrm>
            <a:off x="5106120" y="6297435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Atferdsmessig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307023E-C546-7049-8AEE-D2EA9A3BE412}"/>
              </a:ext>
            </a:extLst>
          </p:cNvPr>
          <p:cNvSpPr txBox="1"/>
          <p:nvPr/>
        </p:nvSpPr>
        <p:spPr>
          <a:xfrm>
            <a:off x="10049229" y="4011435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Kvalitativt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8C1C703-2D7E-D74C-8A72-81C46F4B983D}"/>
              </a:ext>
            </a:extLst>
          </p:cNvPr>
          <p:cNvSpPr txBox="1"/>
          <p:nvPr/>
        </p:nvSpPr>
        <p:spPr>
          <a:xfrm>
            <a:off x="668289" y="4002680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Kvantitativt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15166FB-3AFB-DA47-A6B1-B8EDD92977C7}"/>
              </a:ext>
            </a:extLst>
          </p:cNvPr>
          <p:cNvSpPr txBox="1"/>
          <p:nvPr/>
        </p:nvSpPr>
        <p:spPr>
          <a:xfrm>
            <a:off x="2096693" y="4380767"/>
            <a:ext cx="194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Webanalyse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2EFB453-226D-B345-89D1-7AF9E343C7C5}"/>
              </a:ext>
            </a:extLst>
          </p:cNvPr>
          <p:cNvSpPr txBox="1"/>
          <p:nvPr/>
        </p:nvSpPr>
        <p:spPr>
          <a:xfrm>
            <a:off x="2096693" y="2329208"/>
            <a:ext cx="2278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Undersøkelser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25CCDCF-7EF5-F348-A005-681CE61D663B}"/>
              </a:ext>
            </a:extLst>
          </p:cNvPr>
          <p:cNvSpPr txBox="1"/>
          <p:nvPr/>
        </p:nvSpPr>
        <p:spPr>
          <a:xfrm>
            <a:off x="5967597" y="2326577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Intervju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6216E9-DDC1-F449-896D-9BE691F915D2}"/>
              </a:ext>
            </a:extLst>
          </p:cNvPr>
          <p:cNvSpPr txBox="1"/>
          <p:nvPr/>
        </p:nvSpPr>
        <p:spPr>
          <a:xfrm>
            <a:off x="5992928" y="4380767"/>
            <a:ext cx="12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Testing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B56C502-8C52-DE4E-856E-3B95900E645B}"/>
              </a:ext>
            </a:extLst>
          </p:cNvPr>
          <p:cNvSpPr txBox="1"/>
          <p:nvPr/>
        </p:nvSpPr>
        <p:spPr>
          <a:xfrm>
            <a:off x="5056684" y="5748810"/>
            <a:ext cx="59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Hva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AEF6199D-F559-3B42-8B0B-A267896C2845}"/>
              </a:ext>
            </a:extLst>
          </p:cNvPr>
          <p:cNvSpPr txBox="1"/>
          <p:nvPr/>
        </p:nvSpPr>
        <p:spPr>
          <a:xfrm>
            <a:off x="8854599" y="5724784"/>
            <a:ext cx="109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Hvordan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566D3914-6597-3541-9BD1-49634483D7BC}"/>
              </a:ext>
            </a:extLst>
          </p:cNvPr>
          <p:cNvSpPr txBox="1"/>
          <p:nvPr/>
        </p:nvSpPr>
        <p:spPr>
          <a:xfrm>
            <a:off x="8900669" y="3687050"/>
            <a:ext cx="100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/>
              <a:t>Hvorfor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DAEC745-F9AE-8E41-8F83-BE2201C62B7F}"/>
              </a:ext>
            </a:extLst>
          </p:cNvPr>
          <p:cNvSpPr txBox="1"/>
          <p:nvPr/>
        </p:nvSpPr>
        <p:spPr>
          <a:xfrm>
            <a:off x="2242934" y="4977408"/>
            <a:ext cx="159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Siteimprove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Sortsite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1993453-ECC5-2048-BE06-55CC1425EAFE}"/>
              </a:ext>
            </a:extLst>
          </p:cNvPr>
          <p:cNvSpPr txBox="1"/>
          <p:nvPr/>
        </p:nvSpPr>
        <p:spPr>
          <a:xfrm>
            <a:off x="2242934" y="2933173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69D3DAF-2D68-A042-A952-319C0A1C5CFB}"/>
              </a:ext>
            </a:extLst>
          </p:cNvPr>
          <p:cNvSpPr txBox="1"/>
          <p:nvPr/>
        </p:nvSpPr>
        <p:spPr>
          <a:xfrm>
            <a:off x="6077332" y="4971860"/>
            <a:ext cx="177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Empatilabben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Empatilunsj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C3A0FF57-9B33-4743-A922-F0EDD4E5E8F5}"/>
              </a:ext>
            </a:extLst>
          </p:cNvPr>
          <p:cNvSpPr txBox="1"/>
          <p:nvPr/>
        </p:nvSpPr>
        <p:spPr>
          <a:xfrm>
            <a:off x="6045785" y="293779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Livshistorier</a:t>
            </a:r>
          </a:p>
        </p:txBody>
      </p:sp>
    </p:spTree>
    <p:extLst>
      <p:ext uri="{BB962C8B-B14F-4D97-AF65-F5344CB8AC3E}">
        <p14:creationId xmlns:p14="http://schemas.microsoft.com/office/powerpoint/2010/main" val="13901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AV">
      <a:dk1>
        <a:srgbClr val="000000"/>
      </a:dk1>
      <a:lt1>
        <a:srgbClr val="FFFFFF"/>
      </a:lt1>
      <a:dk2>
        <a:srgbClr val="3E3832"/>
      </a:dk2>
      <a:lt2>
        <a:srgbClr val="E9E7E7"/>
      </a:lt2>
      <a:accent1>
        <a:srgbClr val="C30000"/>
      </a:accent1>
      <a:accent2>
        <a:srgbClr val="0067C5"/>
      </a:accent2>
      <a:accent3>
        <a:srgbClr val="A2AD00"/>
      </a:accent3>
      <a:accent4>
        <a:srgbClr val="FF9100"/>
      </a:accent4>
      <a:accent5>
        <a:srgbClr val="06893A"/>
      </a:accent5>
      <a:accent6>
        <a:srgbClr val="634689"/>
      </a:accent6>
      <a:hlink>
        <a:srgbClr val="0067C5"/>
      </a:hlink>
      <a:folHlink>
        <a:srgbClr val="6346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B0123D0-EAF0-49D1-B774-E8D06FB9B61C}" vid="{2C0C07A7-A903-4988-8925-53FC2A42362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7E65A06535134BB6543CA873CF9A2F" ma:contentTypeVersion="4" ma:contentTypeDescription="Create a new document." ma:contentTypeScope="" ma:versionID="757e1809b7ebecc77c4a0fab95ebad24">
  <xsd:schema xmlns:xsd="http://www.w3.org/2001/XMLSchema" xmlns:xs="http://www.w3.org/2001/XMLSchema" xmlns:p="http://schemas.microsoft.com/office/2006/metadata/properties" xmlns:ns2="592fd046-3995-49ad-acf6-c4b61f6de1b7" xmlns:ns3="7ce2af75-0ddc-4d3c-bec5-fd2e6f7242b2" targetNamespace="http://schemas.microsoft.com/office/2006/metadata/properties" ma:root="true" ma:fieldsID="4462275920ebeef43f426981f4cd14de" ns2:_="" ns3:_="">
    <xsd:import namespace="592fd046-3995-49ad-acf6-c4b61f6de1b7"/>
    <xsd:import namespace="7ce2af75-0ddc-4d3c-bec5-fd2e6f7242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fd046-3995-49ad-acf6-c4b61f6de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e2af75-0ddc-4d3c-bec5-fd2e6f7242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16CF-69EA-4443-BEE0-73385E2EE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8B9AFB-8F40-4990-AB29-3CA3D61BE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fd046-3995-49ad-acf6-c4b61f6de1b7"/>
    <ds:schemaRef ds:uri="7ce2af75-0ddc-4d3c-bec5-fd2e6f7242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91905-A811-45D1-A44B-D4999240A5F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f979e152-3237-4567-8e98-aa3526074255"/>
    <ds:schemaRef ds:uri="30ac3786-78c3-414b-815f-b4fca2e0bd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3610</TotalTime>
  <Words>370</Words>
  <Application>Microsoft Macintosh PowerPoint</Application>
  <PresentationFormat>Widescreen</PresentationFormat>
  <Paragraphs>190</Paragraphs>
  <Slides>13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Office-tema</vt:lpstr>
      <vt:lpstr>En intro til Webanalyse</vt:lpstr>
      <vt:lpstr>Hva er webanalyse?</vt:lpstr>
      <vt:lpstr>Brukerinnsikt</vt:lpstr>
      <vt:lpstr>Brukerinnsikt</vt:lpstr>
      <vt:lpstr>Brukerinnsiktsverktøy</vt:lpstr>
      <vt:lpstr>Brukerinnsikt verktøy</vt:lpstr>
      <vt:lpstr>Brukerinnsikt verktøy</vt:lpstr>
      <vt:lpstr>PowerPoint-presentasjon</vt:lpstr>
      <vt:lpstr>UU metoder og verktøy (uten brukerinvolvering)</vt:lpstr>
      <vt:lpstr>Brukerinnsikt verktøy</vt:lpstr>
      <vt:lpstr>Brukerinnsikt verktøy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intro til Webanalyse</dc:title>
  <dc:subject/>
  <dc:creator>Johansen, Eilif</dc:creator>
  <cp:keywords/>
  <dc:description/>
  <cp:lastModifiedBy>Johansen, Eilif</cp:lastModifiedBy>
  <cp:revision>42</cp:revision>
  <cp:lastPrinted>2020-04-21T11:47:02Z</cp:lastPrinted>
  <dcterms:created xsi:type="dcterms:W3CDTF">2021-10-07T08:50:21Z</dcterms:created>
  <dcterms:modified xsi:type="dcterms:W3CDTF">2022-03-28T14:27:33Z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0x010100B47E65A06535134BB6543CA873CF9A2F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etDate">
    <vt:lpwstr>2020-07-17T08:50:42Z</vt:lpwstr>
  </property>
  <property fmtid="{D5CDD505-2E9C-101B-9397-08002B2CF9AE}" pid="5" name="MSIP_Label_d3491420-1ae2-4120-89e6-e6f668f067e2_Method">
    <vt:lpwstr>Standard</vt:lpwstr>
  </property>
  <property fmtid="{D5CDD505-2E9C-101B-9397-08002B2CF9AE}" pid="6" name="MSIP_Label_d3491420-1ae2-4120-89e6-e6f668f067e2_Name">
    <vt:lpwstr>d3491420-1ae2-4120-89e6-e6f668f067e2</vt:lpwstr>
  </property>
  <property fmtid="{D5CDD505-2E9C-101B-9397-08002B2CF9AE}" pid="7" name="MSIP_Label_d3491420-1ae2-4120-89e6-e6f668f067e2_SiteId">
    <vt:lpwstr>62366534-1ec3-4962-8869-9b5535279d0b</vt:lpwstr>
  </property>
  <property fmtid="{D5CDD505-2E9C-101B-9397-08002B2CF9AE}" pid="8" name="MSIP_Label_d3491420-1ae2-4120-89e6-e6f668f067e2_ActionId">
    <vt:lpwstr>6d3ec064-dec6-4fa1-9805-10fdcf9ce574</vt:lpwstr>
  </property>
  <property fmtid="{D5CDD505-2E9C-101B-9397-08002B2CF9AE}" pid="9" name="MSIP_Label_d3491420-1ae2-4120-89e6-e6f668f067e2_ContentBits">
    <vt:lpwstr>0</vt:lpwstr>
  </property>
</Properties>
</file>