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4" r:id="rId10"/>
    <p:sldId id="267" r:id="rId11"/>
    <p:sldId id="265" r:id="rId12"/>
    <p:sldId id="266" r:id="rId13"/>
    <p:sldId id="272" r:id="rId14"/>
    <p:sldId id="268" r:id="rId15"/>
    <p:sldId id="263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655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50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4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5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316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74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606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96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2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58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04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2E7ED4-3D45-4732-A20B-3E70B7DEA35B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8CE401-5B91-4909-83A7-3D147623F5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74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SSAC/PatchSim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3AE4750-337C-4DA9-8704-A8D70FB5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39" y="2237961"/>
            <a:ext cx="10343322" cy="2382078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Modelo SEIR de la pandemia de COVID-19 en Bogotá</a:t>
            </a:r>
            <a:endParaRPr lang="es-CO" sz="19400" b="1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1664C6-61B5-4ED6-9FCA-60FF6FCE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743200"/>
            <a:ext cx="12192000" cy="95415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CO" sz="4000" b="1" dirty="0">
                <a:highlight>
                  <a:srgbClr val="C0C0C0"/>
                </a:highligh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MODIFICACIONES</a:t>
            </a:r>
          </a:p>
        </p:txBody>
      </p:sp>
    </p:spTree>
    <p:extLst>
      <p:ext uri="{BB962C8B-B14F-4D97-AF65-F5344CB8AC3E}">
        <p14:creationId xmlns:p14="http://schemas.microsoft.com/office/powerpoint/2010/main" val="85641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25E81-9F46-4369-BEB4-958CC200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70"/>
            <a:ext cx="12191999" cy="550099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MODIFICACIÓN 1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C7218C-9D67-499E-A7CC-F68D86F3C210}"/>
              </a:ext>
            </a:extLst>
          </p:cNvPr>
          <p:cNvSpPr txBox="1">
            <a:spLocks/>
          </p:cNvSpPr>
          <p:nvPr/>
        </p:nvSpPr>
        <p:spPr>
          <a:xfrm>
            <a:off x="961983" y="1699214"/>
            <a:ext cx="6778487" cy="949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O" sz="2000" dirty="0"/>
              <a:t>Es decir, cada semana, la matriz de movilidad inicial es reducida al 60% manteniendo la suma de las localidades igual a 1.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FA720C-40FE-4D06-B101-E7E2CC38C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608" y="3127011"/>
            <a:ext cx="2902419" cy="336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EFDFED-B07C-4E2B-816D-047BC69A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3299" y="3127011"/>
            <a:ext cx="2902421" cy="336530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927C4EB0-899A-4231-B60D-B92FF02CF79F}"/>
              </a:ext>
            </a:extLst>
          </p:cNvPr>
          <p:cNvSpPr/>
          <p:nvPr/>
        </p:nvSpPr>
        <p:spPr>
          <a:xfrm>
            <a:off x="7949645" y="4578628"/>
            <a:ext cx="3710608" cy="144781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este modo hay 52 matrices 19x19, una para cada semana, haciendo que en la última semana toda la movilidad se disminuya casi que completamente.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FD68550-D0E6-40E5-A790-46B267BA191E}"/>
                  </a:ext>
                </a:extLst>
              </p:cNvPr>
              <p:cNvSpPr/>
              <p:nvPr/>
            </p:nvSpPr>
            <p:spPr>
              <a:xfrm>
                <a:off x="8031561" y="1756422"/>
                <a:ext cx="3546776" cy="24507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b="1" i="1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Pseudocódigo: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</m:t>
                          </m:r>
                          <m: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𝑡𝑖𝑒𝑛𝑒</m:t>
                          </m:r>
                          <m: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CO" b="0" i="1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n w="0"/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CO" b="0" i="1" smtClean="0">
                          <a:ln w="0"/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n w="0"/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𝑠𝑒𝑚𝑎𝑛𝑎</m:t>
                      </m:r>
                      <m:r>
                        <a:rPr lang="es-CO" b="0" i="1" smtClean="0">
                          <a:ln w="0"/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n w="0"/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n w="0"/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s-CO" b="0" i="1" smtClean="0">
                          <a:ln w="0"/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h𝑎𝑠𝑡𝑎</m:t>
                      </m:r>
                      <m:r>
                        <a:rPr lang="es-CO" b="0" i="1" smtClean="0">
                          <a:ln w="0"/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52:</m:t>
                      </m:r>
                    </m:oMath>
                  </m:oMathPara>
                </a14:m>
                <a:endParaRPr lang="es-CO" b="0" i="1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r>
                  <a:rPr lang="es-CO" b="0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	</a:t>
                </a:r>
                <a14:m>
                  <m:oMath xmlns:m="http://schemas.openxmlformats.org/officeDocument/2006/math"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𝑃𝑎𝑟𝑎</m:t>
                    </m:r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𝑓𝑖𝑙𝑎</m:t>
                    </m:r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=1 </m:t>
                    </m:r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h𝑎𝑠𝑡𝑎</m:t>
                    </m:r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19:</m:t>
                    </m:r>
                  </m:oMath>
                </a14:m>
                <a:endParaRPr lang="es-CO" b="0" i="1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CO" i="1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∗0.6 </m:t>
                    </m:r>
                  </m:oMath>
                </a14:m>
                <a:r>
                  <a:rPr lang="es-CO" b="0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CO" i="1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CO" i="1">
                            <a:ln w="0"/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s-CO" b="0" i="1" smtClean="0">
                        <a:ln w="0"/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i="1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CO" b="0" i="1" smtClean="0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CO" i="1">
                          <a:ln w="0"/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i="1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i="1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CO" i="1">
                              <a:ln w="0"/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s-CO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FD68550-D0E6-40E5-A790-46B267BA1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61" y="1756422"/>
                <a:ext cx="3546776" cy="245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9BD6B422-17AF-43D8-8B3E-6F3C0DB6B4D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4331164" y="1513665"/>
            <a:ext cx="12700" cy="3226692"/>
          </a:xfrm>
          <a:prstGeom prst="curvedConnector3">
            <a:avLst>
              <a:gd name="adj1" fmla="val 36782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0DB06F67-6D1C-4F6C-B382-9D1D1465E06B}"/>
              </a:ext>
            </a:extLst>
          </p:cNvPr>
          <p:cNvSpPr txBox="1">
            <a:spLocks/>
          </p:cNvSpPr>
          <p:nvPr/>
        </p:nvSpPr>
        <p:spPr>
          <a:xfrm>
            <a:off x="1402327" y="2789593"/>
            <a:ext cx="2442429" cy="38444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u="sng" dirty="0"/>
              <a:t>files/net.txt  anterior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A7234406-A30D-435D-B399-AEEABF89966F}"/>
              </a:ext>
            </a:extLst>
          </p:cNvPr>
          <p:cNvSpPr txBox="1">
            <a:spLocks/>
          </p:cNvSpPr>
          <p:nvPr/>
        </p:nvSpPr>
        <p:spPr>
          <a:xfrm>
            <a:off x="4716944" y="2789593"/>
            <a:ext cx="2442429" cy="38444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u="sng" dirty="0"/>
              <a:t>files/net.txt nuevo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07A1012-C0DA-4E58-85F5-10D3C2E5486B}"/>
              </a:ext>
            </a:extLst>
          </p:cNvPr>
          <p:cNvSpPr txBox="1"/>
          <p:nvPr/>
        </p:nvSpPr>
        <p:spPr>
          <a:xfrm>
            <a:off x="961983" y="1148127"/>
            <a:ext cx="9243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/>
              <a:t>La movilidad se reduce en un 60% semanalmente.</a:t>
            </a:r>
          </a:p>
        </p:txBody>
      </p:sp>
    </p:spTree>
    <p:extLst>
      <p:ext uri="{BB962C8B-B14F-4D97-AF65-F5344CB8AC3E}">
        <p14:creationId xmlns:p14="http://schemas.microsoft.com/office/powerpoint/2010/main" val="349138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25E81-9F46-4369-BEB4-958CC200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70"/>
            <a:ext cx="12191999" cy="550099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MODIFICACIÓN 2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C7218C-9D67-499E-A7CC-F68D86F3C210}"/>
              </a:ext>
            </a:extLst>
          </p:cNvPr>
          <p:cNvSpPr txBox="1">
            <a:spLocks/>
          </p:cNvSpPr>
          <p:nvPr/>
        </p:nvSpPr>
        <p:spPr>
          <a:xfrm>
            <a:off x="667723" y="1955418"/>
            <a:ext cx="4871685" cy="162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O" sz="2000" dirty="0"/>
              <a:t>Es decir, cada semana, la matriz de movilidad inicial es reducida a la tasa ofrecido por el archivo </a:t>
            </a:r>
            <a:r>
              <a:rPr lang="es-CO" sz="2000" dirty="0">
                <a:latin typeface="Comic Sans MS" panose="030F0702030302020204" pitchFamily="66" charset="0"/>
              </a:rPr>
              <a:t>agregados_localidad.csv</a:t>
            </a:r>
            <a:r>
              <a:rPr lang="es-CO" sz="2000" dirty="0"/>
              <a:t>.</a:t>
            </a:r>
          </a:p>
          <a:p>
            <a:r>
              <a:rPr lang="es-CO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800" dirty="0"/>
              <a:t>Si un dato no es dado, el radio es 1.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CCE336-A22E-458B-BF80-F720514A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397" y="1576970"/>
            <a:ext cx="5895012" cy="5350280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D246609C-1642-4631-A65F-CA8E157A7E0B}"/>
              </a:ext>
            </a:extLst>
          </p:cNvPr>
          <p:cNvSpPr/>
          <p:nvPr/>
        </p:nvSpPr>
        <p:spPr>
          <a:xfrm>
            <a:off x="10455966" y="6308035"/>
            <a:ext cx="450574" cy="549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A4BE6C-6F8C-4FF3-9042-16A3BECA772F}"/>
              </a:ext>
            </a:extLst>
          </p:cNvPr>
          <p:cNvSpPr txBox="1"/>
          <p:nvPr/>
        </p:nvSpPr>
        <p:spPr>
          <a:xfrm>
            <a:off x="5740397" y="1313692"/>
            <a:ext cx="595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/>
              <a:t>Localidad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38B112-B711-4C6F-A6E0-6360D09009B7}"/>
              </a:ext>
            </a:extLst>
          </p:cNvPr>
          <p:cNvSpPr txBox="1"/>
          <p:nvPr/>
        </p:nvSpPr>
        <p:spPr>
          <a:xfrm rot="16200000">
            <a:off x="2954077" y="4134588"/>
            <a:ext cx="513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/>
              <a:t>Semana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572B5F-60ED-456B-ABE3-F143F3C7BEF1}"/>
              </a:ext>
            </a:extLst>
          </p:cNvPr>
          <p:cNvSpPr txBox="1"/>
          <p:nvPr/>
        </p:nvSpPr>
        <p:spPr>
          <a:xfrm>
            <a:off x="5428971" y="1098405"/>
            <a:ext cx="657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highlight>
                  <a:srgbClr val="C0C0C0"/>
                </a:highlight>
              </a:rPr>
              <a:t>Tasas de disminución de la movilidad de cada localidad semanalmente.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430F7E-61E8-4248-A675-94287915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86" y="3852935"/>
            <a:ext cx="2980156" cy="2894731"/>
          </a:xfrm>
          <a:prstGeom prst="rect">
            <a:avLst/>
          </a:prstGeom>
        </p:spPr>
      </p:pic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C65371FB-849F-4D7C-B614-48DEC3FE578E}"/>
              </a:ext>
            </a:extLst>
          </p:cNvPr>
          <p:cNvSpPr txBox="1">
            <a:spLocks/>
          </p:cNvSpPr>
          <p:nvPr/>
        </p:nvSpPr>
        <p:spPr>
          <a:xfrm>
            <a:off x="1332756" y="3468494"/>
            <a:ext cx="4763243" cy="38444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u="sng" dirty="0">
                <a:solidFill>
                  <a:schemeClr val="tx2"/>
                </a:solidFill>
              </a:rPr>
              <a:t>files/agregados_localidad.csv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1AC05C-3C9F-4155-A5CB-F5A8667CB5A0}"/>
              </a:ext>
            </a:extLst>
          </p:cNvPr>
          <p:cNvSpPr txBox="1"/>
          <p:nvPr/>
        </p:nvSpPr>
        <p:spPr>
          <a:xfrm>
            <a:off x="556591" y="1174700"/>
            <a:ext cx="4374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/>
              <a:t>La movilidad se reduce dependiendo de un archivo.</a:t>
            </a:r>
          </a:p>
        </p:txBody>
      </p:sp>
    </p:spTree>
    <p:extLst>
      <p:ext uri="{BB962C8B-B14F-4D97-AF65-F5344CB8AC3E}">
        <p14:creationId xmlns:p14="http://schemas.microsoft.com/office/powerpoint/2010/main" val="74047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25E81-9F46-4369-BEB4-958CC200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70"/>
            <a:ext cx="12191999" cy="550099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MODIFICACIÓN 3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C7218C-9D67-499E-A7CC-F68D86F3C210}"/>
              </a:ext>
            </a:extLst>
          </p:cNvPr>
          <p:cNvSpPr txBox="1">
            <a:spLocks/>
          </p:cNvSpPr>
          <p:nvPr/>
        </p:nvSpPr>
        <p:spPr>
          <a:xfrm>
            <a:off x="572399" y="1656522"/>
            <a:ext cx="11047200" cy="2001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O" sz="2000" dirty="0"/>
              <a:t>Dado que la fecha de diagnóstico, no siempre es exacta, se le aplica una </a:t>
            </a:r>
            <a:r>
              <a:rPr lang="es-CO" sz="2000" b="1" dirty="0"/>
              <a:t>distribución gamma </a:t>
            </a:r>
            <a:r>
              <a:rPr lang="es-CO" sz="2000" dirty="0"/>
              <a:t>con escala 5 a los infectados reales, afectando también los infectados iniciales o el archivo </a:t>
            </a:r>
            <a:r>
              <a:rPr lang="es-CO" sz="2000" dirty="0">
                <a:latin typeface="Comic Sans MS" panose="030F0702030302020204" pitchFamily="66" charset="0"/>
              </a:rPr>
              <a:t>seeds.txt</a:t>
            </a:r>
            <a:r>
              <a:rPr lang="es-CO" sz="2000" dirty="0"/>
              <a:t>.</a:t>
            </a:r>
            <a:endParaRPr lang="es-CO" sz="1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E46CC7C-1C93-41FD-9DD9-E9EB058A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b="11591"/>
          <a:stretch/>
        </p:blipFill>
        <p:spPr>
          <a:xfrm>
            <a:off x="736943" y="3293152"/>
            <a:ext cx="11101906" cy="7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4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1664C6-61B5-4ED6-9FCA-60FF6FCE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743200"/>
            <a:ext cx="12192000" cy="95415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CO" sz="4000" b="1" dirty="0">
                <a:highlight>
                  <a:srgbClr val="C0C0C0"/>
                </a:highligh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64492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BD999-7D33-4455-82F3-5E1C530A5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7" y="2054876"/>
            <a:ext cx="11464003" cy="36559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7053A4-0ACD-4478-BEA9-FDBF0D654D64}"/>
              </a:ext>
            </a:extLst>
          </p:cNvPr>
          <p:cNvSpPr txBox="1"/>
          <p:nvPr/>
        </p:nvSpPr>
        <p:spPr>
          <a:xfrm>
            <a:off x="874645" y="1267057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Conectividad estática.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89ED3E-3FEB-461D-97FA-F2E06D8CC167}"/>
              </a:ext>
            </a:extLst>
          </p:cNvPr>
          <p:cNvSpPr txBox="1">
            <a:spLocks/>
          </p:cNvSpPr>
          <p:nvPr/>
        </p:nvSpPr>
        <p:spPr>
          <a:xfrm>
            <a:off x="0" y="483570"/>
            <a:ext cx="12191999" cy="550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noFill/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RESULTADO 1</a:t>
            </a:r>
          </a:p>
        </p:txBody>
      </p:sp>
    </p:spTree>
    <p:extLst>
      <p:ext uri="{BB962C8B-B14F-4D97-AF65-F5344CB8AC3E}">
        <p14:creationId xmlns:p14="http://schemas.microsoft.com/office/powerpoint/2010/main" val="340806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7053A4-0ACD-4478-BEA9-FDBF0D654D64}"/>
              </a:ext>
            </a:extLst>
          </p:cNvPr>
          <p:cNvSpPr txBox="1"/>
          <p:nvPr/>
        </p:nvSpPr>
        <p:spPr>
          <a:xfrm>
            <a:off x="874645" y="1267057"/>
            <a:ext cx="9504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Conectividad semanal: </a:t>
            </a:r>
            <a:r>
              <a:rPr lang="es-CO" sz="2000" dirty="0"/>
              <a:t>Se disminuye el 60% de la movilidad semanalmente.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89ED3E-3FEB-461D-97FA-F2E06D8CC167}"/>
              </a:ext>
            </a:extLst>
          </p:cNvPr>
          <p:cNvSpPr txBox="1">
            <a:spLocks/>
          </p:cNvSpPr>
          <p:nvPr/>
        </p:nvSpPr>
        <p:spPr>
          <a:xfrm>
            <a:off x="0" y="483570"/>
            <a:ext cx="12191999" cy="550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noFill/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RESULTADO 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EEF4550-58EA-438D-9643-247277C8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8" y="2054876"/>
            <a:ext cx="11463999" cy="365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1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7053A4-0ACD-4478-BEA9-FDBF0D654D64}"/>
              </a:ext>
            </a:extLst>
          </p:cNvPr>
          <p:cNvSpPr txBox="1"/>
          <p:nvPr/>
        </p:nvSpPr>
        <p:spPr>
          <a:xfrm>
            <a:off x="874645" y="1267057"/>
            <a:ext cx="956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Conectividad semanal: </a:t>
            </a:r>
            <a:r>
              <a:rPr lang="es-CO" sz="2000" dirty="0"/>
              <a:t>Se disminuye la movilidad según los radios ofrecidos.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89ED3E-3FEB-461D-97FA-F2E06D8CC167}"/>
              </a:ext>
            </a:extLst>
          </p:cNvPr>
          <p:cNvSpPr txBox="1">
            <a:spLocks/>
          </p:cNvSpPr>
          <p:nvPr/>
        </p:nvSpPr>
        <p:spPr>
          <a:xfrm>
            <a:off x="0" y="483570"/>
            <a:ext cx="12191999" cy="550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noFill/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RESULTADO 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CACC1A-D9F5-4514-9189-159036F1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9" y="2054876"/>
            <a:ext cx="11463996" cy="36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6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7053A4-0ACD-4478-BEA9-FDBF0D654D64}"/>
              </a:ext>
            </a:extLst>
          </p:cNvPr>
          <p:cNvSpPr txBox="1"/>
          <p:nvPr/>
        </p:nvSpPr>
        <p:spPr>
          <a:xfrm>
            <a:off x="874645" y="1267057"/>
            <a:ext cx="925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Aplicando función gamma y movilidad disminuida según archivo.</a:t>
            </a:r>
            <a:endParaRPr lang="es-CO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89ED3E-3FEB-461D-97FA-F2E06D8CC167}"/>
              </a:ext>
            </a:extLst>
          </p:cNvPr>
          <p:cNvSpPr txBox="1">
            <a:spLocks/>
          </p:cNvSpPr>
          <p:nvPr/>
        </p:nvSpPr>
        <p:spPr>
          <a:xfrm>
            <a:off x="0" y="483570"/>
            <a:ext cx="12191999" cy="550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noFill/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RESULTADO 4</a:t>
            </a:r>
          </a:p>
          <a:p>
            <a:pPr algn="ctr"/>
            <a:endParaRPr lang="es-CO" sz="3200" b="1" dirty="0">
              <a:solidFill>
                <a:schemeClr val="tx1">
                  <a:lumMod val="65000"/>
                  <a:lumOff val="3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C96A17-1CAF-47D9-AC92-AFC20ACE5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0" y="2054875"/>
            <a:ext cx="11463994" cy="36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8F291-ABC2-4C50-8EBA-A72B9E1E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092" y="1437725"/>
            <a:ext cx="10058400" cy="13716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s-CO" sz="5400" b="1" dirty="0">
                <a:ln w="28575">
                  <a:solidFill>
                    <a:schemeClr val="bg1"/>
                  </a:solidFill>
                </a:ln>
              </a:rPr>
              <a:t>PatchSim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64DC7-2EFC-49F3-B394-A6542DC5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571" y="2807827"/>
            <a:ext cx="4098855" cy="2432048"/>
          </a:xfrm>
        </p:spPr>
        <p:txBody>
          <a:bodyPr>
            <a:normAutofit/>
          </a:bodyPr>
          <a:lstStyle/>
          <a:p>
            <a:r>
              <a:rPr lang="es-CO" sz="2800" dirty="0"/>
              <a:t>Código para la simulación del modelo SEIR de metapoblación.</a:t>
            </a:r>
          </a:p>
          <a:p>
            <a:pPr marL="0" indent="0">
              <a:buNone/>
            </a:pPr>
            <a:endParaRPr lang="es-CO" sz="2800" dirty="0"/>
          </a:p>
          <a:p>
            <a:pPr marL="0" indent="0" algn="ctr">
              <a:buNone/>
            </a:pPr>
            <a:r>
              <a:rPr lang="es-CO" b="1" dirty="0">
                <a:hlinkClick r:id="rId2"/>
              </a:rPr>
              <a:t>https://github.com/NSSAC/PatchSim</a:t>
            </a:r>
            <a:endParaRPr lang="es-CO" b="1" dirty="0"/>
          </a:p>
          <a:p>
            <a:pPr marL="0" indent="0" algn="ctr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82F1B4-2B5D-4C24-BFCE-F059C156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3426" y="1057200"/>
            <a:ext cx="6434440" cy="441837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976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F96F85-1A76-4036-94AC-2FC405ED2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087" y="424074"/>
                <a:ext cx="8984974" cy="3180517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O" sz="2800" b="1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VARIABLES DE ENTRADA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s-CO" sz="2400" dirty="0">
                    <a:latin typeface="Goudy Old Style" panose="02020502050305020303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s-CO" sz="2400" dirty="0">
                    <a:latin typeface="Goudy Old Style" panose="02020502050305020303" pitchFamily="18" charset="0"/>
                  </a:rPr>
                  <a:t> representa el conjunto de todas las poblaciones: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O" sz="2400" b="1" dirty="0">
                    <a:latin typeface="Goudy Old Style" panose="02020502050305020303" pitchFamily="18" charset="0"/>
                  </a:rPr>
                  <a:t> </a:t>
                </a:r>
                <a:r>
                  <a:rPr lang="es-CO" sz="2400" dirty="0">
                    <a:latin typeface="Goudy Old Style" panose="02020502050305020303" pitchFamily="18" charset="0"/>
                  </a:rPr>
                  <a:t>representa la cantidad de individuos en cada población.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s-CO" sz="2400" dirty="0">
                    <a:latin typeface="Goudy Old Style" panose="02020502050305020303" pitchFamily="18" charset="0"/>
                  </a:rPr>
                  <a:t>El flujo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s-CO" sz="2400" b="1" dirty="0">
                    <a:latin typeface="Goudy Old Style" panose="02020502050305020303" pitchFamily="18" charset="0"/>
                  </a:rPr>
                  <a:t>, </a:t>
                </a:r>
                <a:r>
                  <a:rPr lang="es-CO" sz="2400" dirty="0">
                    <a:latin typeface="Goudy Old Style" panose="02020502050305020303" pitchFamily="18" charset="0"/>
                  </a:rPr>
                  <a:t>denota la fracción de individuos que pertenecen a la población </a:t>
                </a:r>
                <a14:m>
                  <m:oMath xmlns:m="http://schemas.openxmlformats.org/officeDocument/2006/math">
                    <m:r>
                      <a:rPr lang="es-CO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2400" dirty="0">
                    <a:latin typeface="Goudy Old Style" panose="02020502050305020303" pitchFamily="18" charset="0"/>
                  </a:rPr>
                  <a:t> que pasan el día en la población </a:t>
                </a:r>
                <a14:m>
                  <m:oMath xmlns:m="http://schemas.openxmlformats.org/officeDocument/2006/math">
                    <m:r>
                      <a:rPr lang="es-CO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O" sz="2400" dirty="0">
                    <a:latin typeface="Goudy Old Style" panose="02020502050305020303" pitchFamily="18" charset="0"/>
                  </a:rPr>
                  <a:t>. </a:t>
                </a:r>
              </a:p>
              <a:p>
                <a:pPr marL="822960" lvl="3" indent="0">
                  <a:buNone/>
                </a:pPr>
                <a:r>
                  <a:rPr lang="es-CO" sz="2000" i="1" dirty="0">
                    <a:latin typeface="Goudy Old Style" panose="02020502050305020303" pitchFamily="18" charset="0"/>
                  </a:rPr>
                  <a:t>Asumimos que: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CO" sz="2000" i="1" dirty="0">
                    <a:latin typeface="Goudy Old Style" panose="02020502050305020303" pitchFamily="18" charset="0"/>
                  </a:rPr>
                  <a:t>. Se supone que los individuos que se desplazan según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sz="2000" i="1" dirty="0">
                    <a:latin typeface="Goudy Old Style" panose="02020502050305020303" pitchFamily="18" charset="0"/>
                  </a:rPr>
                  <a:t> se escogen al azar independientemente de su estado de enfermedad</a:t>
                </a:r>
                <a:r>
                  <a:rPr lang="es-CO" sz="2000" dirty="0">
                    <a:latin typeface="Goudy Old Style" panose="02020502050305020303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F96F85-1A76-4036-94AC-2FC405ED2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087" y="424074"/>
                <a:ext cx="8984974" cy="3180517"/>
              </a:xfrm>
              <a:blipFill>
                <a:blip r:embed="rId2"/>
                <a:stretch>
                  <a:fillRect l="-1424" t="-3448" b="-86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70AB7DF-EC10-4061-9727-602469D256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82958" y="3854972"/>
                <a:ext cx="8984974" cy="25590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aramond" pitchFamily="18" charset="0"/>
                  <a:buNone/>
                </a:pPr>
                <a:r>
                  <a:rPr lang="es-CO" sz="2800" b="1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SALIDA:</a:t>
                </a:r>
              </a:p>
              <a:p>
                <a:r>
                  <a:rPr lang="es-CO" sz="2400" dirty="0">
                    <a:latin typeface="Goudy Old Style" panose="02020502050305020303" pitchFamily="18" charset="0"/>
                  </a:rPr>
                  <a:t>La tupla de estado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O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b="1" dirty="0">
                    <a:latin typeface="Goudy Old Style" panose="02020502050305020303" pitchFamily="18" charset="0"/>
                  </a:rPr>
                  <a:t> </a:t>
                </a:r>
                <a:r>
                  <a:rPr lang="es-CO" sz="2400" dirty="0">
                    <a:latin typeface="Goudy Old Style" panose="02020502050305020303" pitchFamily="18" charset="0"/>
                  </a:rPr>
                  <a:t>denota el número de individuos en cada uno de los estados de la enfermedad en el tiempo t.</a:t>
                </a:r>
              </a:p>
              <a:p>
                <a:pPr marL="822960" lvl="3" indent="0">
                  <a:buFont typeface="Garamond" pitchFamily="18" charset="0"/>
                  <a:buNone/>
                </a:pPr>
                <a:r>
                  <a:rPr lang="es-CO" sz="2000" i="1" dirty="0">
                    <a:latin typeface="Goudy Old Style" panose="02020502050305020303" pitchFamily="18" charset="0"/>
                  </a:rPr>
                  <a:t>Es decir para el modelo SEIR típico (Susceptible → Expuesto → Infectado → Recuperado), el conjunto de estados viene dado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O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CO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CO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CO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s-CO" sz="2000" i="1" dirty="0">
                    <a:latin typeface="Goudy Old Style" panose="02020502050305020303" pitchFamily="18" charset="0"/>
                  </a:rPr>
                  <a:t>  con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O" sz="20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C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CO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CO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CO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O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CO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O" sz="2000" i="1" dirty="0">
                  <a:latin typeface="Goudy Old Style" panose="02020502050305020303" pitchFamily="18" charset="0"/>
                </a:endParaRPr>
              </a:p>
              <a:p>
                <a:endParaRPr lang="es-CO" dirty="0"/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70AB7DF-EC10-4061-9727-602469D2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8" y="3854972"/>
                <a:ext cx="8984974" cy="2559078"/>
              </a:xfrm>
              <a:prstGeom prst="rect">
                <a:avLst/>
              </a:prstGeom>
              <a:blipFill>
                <a:blip r:embed="rId3"/>
                <a:stretch>
                  <a:fillRect l="-1425" t="-2375" b="-204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verde flecha arriba vector gratis | ¡Descargalo ahora!">
            <a:extLst>
              <a:ext uri="{FF2B5EF4-FFF2-40B4-BE49-F238E27FC236}">
                <a16:creationId xmlns:a16="http://schemas.microsoft.com/office/drawing/2014/main" id="{C0C4E435-C981-46D7-9DBA-E964A729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113" y="1206823"/>
            <a:ext cx="1470992" cy="179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rde flecha arriba vector gratis | ¡Descargalo ahora!">
            <a:extLst>
              <a:ext uri="{FF2B5EF4-FFF2-40B4-BE49-F238E27FC236}">
                <a16:creationId xmlns:a16="http://schemas.microsoft.com/office/drawing/2014/main" id="{C754B27B-19E2-4E31-8CE5-27EDF21A8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74037" y="4236408"/>
            <a:ext cx="1470992" cy="179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9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30EF772-B8A0-47BA-A380-5920AFF8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1" y="291411"/>
            <a:ext cx="10058400" cy="490194"/>
          </a:xfrm>
        </p:spPr>
        <p:txBody>
          <a:bodyPr>
            <a:normAutofit fontScale="90000"/>
          </a:bodyPr>
          <a:lstStyle/>
          <a:p>
            <a:r>
              <a:rPr lang="es-CO" sz="3200" b="1" dirty="0">
                <a:latin typeface="+mn-lt"/>
              </a:rPr>
              <a:t>Parámetros del modelo: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471E463-B918-4D5C-8FBC-BCADCEAE1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628857"/>
              </p:ext>
            </p:extLst>
          </p:nvPr>
        </p:nvGraphicFramePr>
        <p:xfrm>
          <a:off x="1066794" y="781605"/>
          <a:ext cx="10058397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4730773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92866637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41979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Tasa de infección (</a:t>
                      </a:r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s-CO" dirty="0"/>
                        <a:t>)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Tasa de recuperación (</a:t>
                      </a:r>
                      <a:r>
                        <a:rPr lang="el-G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s-CO"/>
                        <a:t>)</a:t>
                      </a:r>
                      <a:endParaRPr lang="es-CO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Tasa de exposición (</a:t>
                      </a:r>
                      <a:r>
                        <a:rPr lang="el-G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s-CO"/>
                        <a:t>)</a:t>
                      </a:r>
                      <a:endParaRPr lang="es-CO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8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1/7 = 0.143 días^-1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1/4.8 = 0.208 días^-1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0.4 días^-1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00722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D547830-3DAC-43C0-93B7-F1ED4FDCE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918" y="1710373"/>
            <a:ext cx="3087852" cy="4735434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A934858-3452-4D58-B0E6-D224CAED082E}"/>
              </a:ext>
            </a:extLst>
          </p:cNvPr>
          <p:cNvCxnSpPr>
            <a:cxnSpLocks/>
          </p:cNvCxnSpPr>
          <p:nvPr/>
        </p:nvCxnSpPr>
        <p:spPr>
          <a:xfrm flipV="1">
            <a:off x="4492487" y="2389014"/>
            <a:ext cx="1509314" cy="2241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729B2F9-FAE8-4142-AB3F-B2F2EC1EEB8E}"/>
              </a:ext>
            </a:extLst>
          </p:cNvPr>
          <p:cNvCxnSpPr>
            <a:cxnSpLocks/>
          </p:cNvCxnSpPr>
          <p:nvPr/>
        </p:nvCxnSpPr>
        <p:spPr>
          <a:xfrm>
            <a:off x="4644878" y="2780117"/>
            <a:ext cx="135692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2B75AD6-196D-4829-9923-D0E03654AE81}"/>
              </a:ext>
            </a:extLst>
          </p:cNvPr>
          <p:cNvCxnSpPr>
            <a:cxnSpLocks/>
          </p:cNvCxnSpPr>
          <p:nvPr/>
        </p:nvCxnSpPr>
        <p:spPr>
          <a:xfrm>
            <a:off x="4064631" y="3012345"/>
            <a:ext cx="1937170" cy="355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D03D35B-D7BC-47FB-958D-88561B7C2AA1}"/>
              </a:ext>
            </a:extLst>
          </p:cNvPr>
          <p:cNvCxnSpPr>
            <a:cxnSpLocks/>
          </p:cNvCxnSpPr>
          <p:nvPr/>
        </p:nvCxnSpPr>
        <p:spPr>
          <a:xfrm>
            <a:off x="3787844" y="4967515"/>
            <a:ext cx="271384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CF7EF60-459A-47DB-AA3D-62607B39D709}"/>
              </a:ext>
            </a:extLst>
          </p:cNvPr>
          <p:cNvCxnSpPr>
            <a:cxnSpLocks/>
          </p:cNvCxnSpPr>
          <p:nvPr/>
        </p:nvCxnSpPr>
        <p:spPr>
          <a:xfrm>
            <a:off x="4492487" y="3221900"/>
            <a:ext cx="1509314" cy="7778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7AD9B89-0097-4F35-B62A-8498012F424A}"/>
              </a:ext>
            </a:extLst>
          </p:cNvPr>
          <p:cNvCxnSpPr>
            <a:cxnSpLocks/>
          </p:cNvCxnSpPr>
          <p:nvPr/>
        </p:nvCxnSpPr>
        <p:spPr>
          <a:xfrm>
            <a:off x="3787843" y="5182231"/>
            <a:ext cx="271384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59A91FC-2962-4497-BF39-C3E14FF9BB6A}"/>
              </a:ext>
            </a:extLst>
          </p:cNvPr>
          <p:cNvCxnSpPr>
            <a:cxnSpLocks/>
          </p:cNvCxnSpPr>
          <p:nvPr/>
        </p:nvCxnSpPr>
        <p:spPr>
          <a:xfrm>
            <a:off x="4644878" y="5566859"/>
            <a:ext cx="161077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9304D73-68FC-4499-9908-7027FD31B7F4}"/>
              </a:ext>
            </a:extLst>
          </p:cNvPr>
          <p:cNvCxnSpPr>
            <a:cxnSpLocks/>
          </p:cNvCxnSpPr>
          <p:nvPr/>
        </p:nvCxnSpPr>
        <p:spPr>
          <a:xfrm>
            <a:off x="4064630" y="5770059"/>
            <a:ext cx="219102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9E3D603-22AC-40F4-A6FC-E7DC848E2021}"/>
              </a:ext>
            </a:extLst>
          </p:cNvPr>
          <p:cNvCxnSpPr>
            <a:cxnSpLocks/>
          </p:cNvCxnSpPr>
          <p:nvPr/>
        </p:nvCxnSpPr>
        <p:spPr>
          <a:xfrm>
            <a:off x="4064630" y="6009545"/>
            <a:ext cx="219102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339656B-AF17-4511-B63D-773C3D0CAE30}"/>
              </a:ext>
            </a:extLst>
          </p:cNvPr>
          <p:cNvSpPr txBox="1"/>
          <p:nvPr/>
        </p:nvSpPr>
        <p:spPr>
          <a:xfrm>
            <a:off x="6001801" y="22003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>
                <a:latin typeface="Goudy Old Style" panose="02020502050305020303" pitchFamily="18" charset="0"/>
              </a:rPr>
              <a:t>Contiene la cantidad de personas en cada localidad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86B75E4-E187-4A9C-B355-4901196D8878}"/>
                  </a:ext>
                </a:extLst>
              </p:cNvPr>
              <p:cNvSpPr txBox="1"/>
              <p:nvPr/>
            </p:nvSpPr>
            <p:spPr>
              <a:xfrm>
                <a:off x="5492488" y="2575569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s-CO" sz="1800" dirty="0">
                    <a:latin typeface="Goudy Old Style" panose="02020502050305020303" pitchFamily="18" charset="0"/>
                  </a:rPr>
                  <a:t>Contiene la matriz de flujos: la fracción de individuos que pertenecen a la población </a:t>
                </a:r>
                <a14:m>
                  <m:oMath xmlns:m="http://schemas.openxmlformats.org/officeDocument/2006/math">
                    <m:r>
                      <a:rPr lang="es-CO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1800" dirty="0">
                    <a:latin typeface="Goudy Old Style" panose="02020502050305020303" pitchFamily="18" charset="0"/>
                  </a:rPr>
                  <a:t> que viajan a la población </a:t>
                </a:r>
                <a14:m>
                  <m:oMath xmlns:m="http://schemas.openxmlformats.org/officeDocument/2006/math">
                    <m:r>
                      <a:rPr lang="es-CO" sz="18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O" sz="1800" dirty="0">
                    <a:latin typeface="Goudy Old Style" panose="02020502050305020303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86B75E4-E187-4A9C-B355-4901196D8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488" y="2575569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A3B54A89-90F3-462A-9B39-15A0A1006492}"/>
              </a:ext>
            </a:extLst>
          </p:cNvPr>
          <p:cNvSpPr txBox="1"/>
          <p:nvPr/>
        </p:nvSpPr>
        <p:spPr>
          <a:xfrm>
            <a:off x="5507396" y="3207356"/>
            <a:ext cx="5792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CO" sz="1800" dirty="0">
                <a:latin typeface="Goudy Old Style" panose="02020502050305020303" pitchFamily="18" charset="0"/>
              </a:rPr>
              <a:t>Indica el tipo de red de la matriz de flujos: estático, m</a:t>
            </a:r>
            <a:r>
              <a:rPr lang="es-CO" dirty="0">
                <a:latin typeface="Goudy Old Style" panose="02020502050305020303" pitchFamily="18" charset="0"/>
              </a:rPr>
              <a:t>ensual o semanal.</a:t>
            </a:r>
            <a:endParaRPr lang="es-CO" sz="1800" dirty="0">
              <a:latin typeface="Goudy Old Style" panose="02020502050305020303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56723B-A07C-4661-B6F7-E0309797B7C7}"/>
              </a:ext>
            </a:extLst>
          </p:cNvPr>
          <p:cNvSpPr txBox="1"/>
          <p:nvPr/>
        </p:nvSpPr>
        <p:spPr>
          <a:xfrm>
            <a:off x="6001801" y="3788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>
                <a:latin typeface="Goudy Old Style" panose="02020502050305020303" pitchFamily="18" charset="0"/>
              </a:rPr>
              <a:t>Contiene las semillas o infectados iniciales cada tiempo.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9D71E3B-FE8C-479E-9221-1049E2B989DC}"/>
              </a:ext>
            </a:extLst>
          </p:cNvPr>
          <p:cNvSpPr txBox="1"/>
          <p:nvPr/>
        </p:nvSpPr>
        <p:spPr>
          <a:xfrm>
            <a:off x="6501690" y="47229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Goudy Old Style" panose="02020502050305020303" pitchFamily="18" charset="0"/>
              </a:rPr>
              <a:t>Permite cargar una tupla de estados inicial.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9D7795A-D46D-4B06-BE94-5AE1CFB075D4}"/>
              </a:ext>
            </a:extLst>
          </p:cNvPr>
          <p:cNvSpPr txBox="1"/>
          <p:nvPr/>
        </p:nvSpPr>
        <p:spPr>
          <a:xfrm>
            <a:off x="6501690" y="49644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Goudy Old Style" panose="02020502050305020303" pitchFamily="18" charset="0"/>
              </a:rPr>
              <a:t>Permite guardar la tupla de estados.</a:t>
            </a: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3C3B2C1-3386-4B42-B1D5-E6557784227C}"/>
              </a:ext>
            </a:extLst>
          </p:cNvPr>
          <p:cNvSpPr txBox="1"/>
          <p:nvPr/>
        </p:nvSpPr>
        <p:spPr>
          <a:xfrm>
            <a:off x="6255657" y="58583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Goudy Old Style" panose="02020502050305020303" pitchFamily="18" charset="0"/>
              </a:rPr>
              <a:t>Mensajes de los procesos realizados.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FCCBB69-69C9-4A5E-85CD-E25B130D8973}"/>
              </a:ext>
            </a:extLst>
          </p:cNvPr>
          <p:cNvSpPr txBox="1"/>
          <p:nvPr/>
        </p:nvSpPr>
        <p:spPr>
          <a:xfrm>
            <a:off x="6255657" y="5357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Goudy Old Style" panose="02020502050305020303" pitchFamily="18" charset="0"/>
              </a:rPr>
              <a:t>Contiene las epicurvas de cada población.</a:t>
            </a:r>
            <a:endParaRPr lang="es-CO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ED0DBF0-3CAD-47C0-8C18-600BE20E314C}"/>
              </a:ext>
            </a:extLst>
          </p:cNvPr>
          <p:cNvSpPr txBox="1"/>
          <p:nvPr/>
        </p:nvSpPr>
        <p:spPr>
          <a:xfrm>
            <a:off x="6255657" y="560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Goudy Old Style" panose="02020502050305020303" pitchFamily="18" charset="0"/>
              </a:rPr>
              <a:t>Especifica si debe producir valores enteros o flotantes. </a:t>
            </a:r>
          </a:p>
        </p:txBody>
      </p:sp>
    </p:spTree>
    <p:extLst>
      <p:ext uri="{BB962C8B-B14F-4D97-AF65-F5344CB8AC3E}">
        <p14:creationId xmlns:p14="http://schemas.microsoft.com/office/powerpoint/2010/main" val="266444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B019B5A-B2D1-4AFB-A7B7-FB43F0CB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705"/>
            <a:ext cx="10058400" cy="384442"/>
          </a:xfrm>
        </p:spPr>
        <p:txBody>
          <a:bodyPr>
            <a:noAutofit/>
          </a:bodyPr>
          <a:lstStyle/>
          <a:p>
            <a:r>
              <a:rPr lang="es-CO" sz="2800" b="1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</a:rPr>
              <a:t>1. Tamaño de poblaciones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FDB596-44A6-4315-BDD6-7BC8E9A3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060" y="1386050"/>
            <a:ext cx="4357940" cy="384442"/>
          </a:xfrm>
        </p:spPr>
        <p:txBody>
          <a:bodyPr/>
          <a:lstStyle/>
          <a:p>
            <a:r>
              <a:rPr lang="es-CO" b="1" u="sng" dirty="0"/>
              <a:t>files/info_local_2020.csv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13D6B1-D3CC-45FA-9C43-90A7395D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5303" y="1386050"/>
            <a:ext cx="2248210" cy="384442"/>
          </a:xfrm>
        </p:spPr>
        <p:txBody>
          <a:bodyPr/>
          <a:lstStyle/>
          <a:p>
            <a:r>
              <a:rPr lang="es-CO" b="1" u="sng" dirty="0"/>
              <a:t>files/pop.txt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0D95811-58E2-4A3E-B6A0-993901F311D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828" y="1805898"/>
            <a:ext cx="4528458" cy="4645959"/>
          </a:xfrm>
          <a:prstGeom prst="rect">
            <a:avLst/>
          </a:prstGeom>
          <a:ln w="19050">
            <a:noFill/>
          </a:ln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D756F1F-839E-482E-AC54-C5D4D9F7B1B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5303" y="1805897"/>
            <a:ext cx="2248210" cy="4645959"/>
          </a:xfrm>
          <a:prstGeom prst="rect">
            <a:avLst/>
          </a:prstGeom>
          <a:ln w="19050">
            <a:noFill/>
          </a:ln>
        </p:spPr>
      </p:pic>
      <p:sp>
        <p:nvSpPr>
          <p:cNvPr id="12" name="Título 3">
            <a:extLst>
              <a:ext uri="{FF2B5EF4-FFF2-40B4-BE49-F238E27FC236}">
                <a16:creationId xmlns:a16="http://schemas.microsoft.com/office/drawing/2014/main" id="{5533C1A7-75D8-4F08-A1F5-D156FD1F2A01}"/>
              </a:ext>
            </a:extLst>
          </p:cNvPr>
          <p:cNvSpPr txBox="1">
            <a:spLocks/>
          </p:cNvSpPr>
          <p:nvPr/>
        </p:nvSpPr>
        <p:spPr>
          <a:xfrm>
            <a:off x="1066800" y="966202"/>
            <a:ext cx="10058400" cy="38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O" sz="2000" dirty="0"/>
              <a:t>Del archivo </a:t>
            </a:r>
            <a:r>
              <a:rPr lang="es-CO" sz="2000" dirty="0">
                <a:latin typeface="Comic Sans MS" panose="030F0702030302020204" pitchFamily="66" charset="0"/>
              </a:rPr>
              <a:t>info_local_2020.csv </a:t>
            </a:r>
            <a:r>
              <a:rPr lang="es-CO" sz="2000" dirty="0"/>
              <a:t>es creado el</a:t>
            </a:r>
            <a:r>
              <a:rPr lang="es-CO" sz="2000" dirty="0">
                <a:latin typeface="Segoe UI" panose="020B0502040204020203" pitchFamily="34" charset="0"/>
                <a:cs typeface="Segoe UI" panose="020B0502040204020203" pitchFamily="34" charset="0"/>
              </a:rPr>
              <a:t> archivo</a:t>
            </a:r>
            <a:r>
              <a:rPr lang="es-CO" sz="2000" dirty="0">
                <a:latin typeface="Comic Sans MS" panose="030F0702030302020204" pitchFamily="66" charset="0"/>
              </a:rPr>
              <a:t> pop.txt.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DD8301-A9DC-49D9-A132-6B44DADFC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1179" y="6223119"/>
            <a:ext cx="2233843" cy="2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7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B019B5A-B2D1-4AFB-A7B7-FB43F0CB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83" y="1076429"/>
            <a:ext cx="10058400" cy="384442"/>
          </a:xfrm>
        </p:spPr>
        <p:txBody>
          <a:bodyPr>
            <a:noAutofit/>
          </a:bodyPr>
          <a:lstStyle/>
          <a:p>
            <a:r>
              <a:rPr lang="es-CO" sz="2800" b="1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</a:rPr>
              <a:t>2. Matriz de flujos entre localidades (19x19)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FDB596-44A6-4315-BDD6-7BC8E9A3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584" y="2213774"/>
            <a:ext cx="3281312" cy="384442"/>
          </a:xfrm>
        </p:spPr>
        <p:txBody>
          <a:bodyPr/>
          <a:lstStyle/>
          <a:p>
            <a:pPr algn="l"/>
            <a:r>
              <a:rPr lang="es-CO" b="1" u="sng" dirty="0"/>
              <a:t>files/cdr_od_loc.csv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13D6B1-D3CC-45FA-9C43-90A7395D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83020" y="2213774"/>
            <a:ext cx="2103368" cy="384442"/>
          </a:xfrm>
        </p:spPr>
        <p:txBody>
          <a:bodyPr/>
          <a:lstStyle/>
          <a:p>
            <a:pPr algn="l"/>
            <a:r>
              <a:rPr lang="es-CO" b="1" u="sng" dirty="0"/>
              <a:t>files/net.txt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5533C1A7-75D8-4F08-A1F5-D156FD1F2A01}"/>
              </a:ext>
            </a:extLst>
          </p:cNvPr>
          <p:cNvSpPr txBox="1">
            <a:spLocks/>
          </p:cNvSpPr>
          <p:nvPr/>
        </p:nvSpPr>
        <p:spPr>
          <a:xfrm>
            <a:off x="654584" y="1563050"/>
            <a:ext cx="7362982" cy="65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O" sz="2000" dirty="0"/>
              <a:t>Del archivo </a:t>
            </a:r>
            <a:r>
              <a:rPr lang="es-CO" sz="2000" dirty="0">
                <a:latin typeface="Comic Sans MS" panose="030F0702030302020204" pitchFamily="66" charset="0"/>
              </a:rPr>
              <a:t>cdr_od_loc.csv </a:t>
            </a:r>
            <a:r>
              <a:rPr lang="es-CO" sz="2000" dirty="0"/>
              <a:t>es creado el archivo</a:t>
            </a:r>
            <a:r>
              <a:rPr lang="es-CO" sz="2000" dirty="0">
                <a:latin typeface="Comic Sans MS" panose="030F0702030302020204" pitchFamily="66" charset="0"/>
              </a:rPr>
              <a:t> net.txt.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42CDF0F-3B3B-458C-825B-54499E41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6" y="2700395"/>
            <a:ext cx="7948269" cy="319905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CCD9CC0-B182-4C2F-9A3B-F5C5A6C49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3020" y="2700395"/>
            <a:ext cx="2759036" cy="31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8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4396E29D-5224-4950-8C97-2048FB2AFCBA}"/>
              </a:ext>
            </a:extLst>
          </p:cNvPr>
          <p:cNvSpPr txBox="1">
            <a:spLocks/>
          </p:cNvSpPr>
          <p:nvPr/>
        </p:nvSpPr>
        <p:spPr>
          <a:xfrm>
            <a:off x="612103" y="1000540"/>
            <a:ext cx="3069275" cy="3012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O" sz="2000" dirty="0"/>
              <a:t>Matriz de viajes, que son los datos representados en el archivo </a:t>
            </a:r>
            <a:r>
              <a:rPr lang="es-CO" sz="2000" dirty="0">
                <a:latin typeface="Comic Sans MS" panose="030F0702030302020204" pitchFamily="66" charset="0"/>
              </a:rPr>
              <a:t>cdr_od_loc.csv </a:t>
            </a:r>
            <a:r>
              <a:rPr lang="es-CO" sz="2000" dirty="0"/>
              <a:t>.</a:t>
            </a:r>
          </a:p>
          <a:p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400" dirty="0"/>
              <a:t>(Aproximado a 0 decimales)</a:t>
            </a:r>
          </a:p>
          <a:p>
            <a:endParaRPr lang="es-CO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07B0E9F-1E6E-4970-B354-051E5238E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1378" y="1137357"/>
            <a:ext cx="8001066" cy="4720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BB6ECC9-36B6-41FE-B8E4-682E6BC5D8C7}"/>
                  </a:ext>
                </a:extLst>
              </p:cNvPr>
              <p:cNvSpPr txBox="1"/>
              <p:nvPr/>
            </p:nvSpPr>
            <p:spPr>
              <a:xfrm>
                <a:off x="159026" y="849449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s-CO" sz="3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BB6ECC9-36B6-41FE-B8E4-682E6BC5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6" y="849449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14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4396E29D-5224-4950-8C97-2048FB2AFCBA}"/>
              </a:ext>
            </a:extLst>
          </p:cNvPr>
          <p:cNvSpPr txBox="1">
            <a:spLocks/>
          </p:cNvSpPr>
          <p:nvPr/>
        </p:nvSpPr>
        <p:spPr>
          <a:xfrm>
            <a:off x="588325" y="1605257"/>
            <a:ext cx="3939541" cy="3012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O" sz="2000" dirty="0"/>
              <a:t>A continuación se muestra la matriz de viajes normalizada, que son los datos representados en el archivo </a:t>
            </a:r>
            <a:r>
              <a:rPr lang="es-CO" sz="2000" dirty="0">
                <a:latin typeface="Comic Sans MS" panose="030F0702030302020204" pitchFamily="66" charset="0"/>
              </a:rPr>
              <a:t>net.txt</a:t>
            </a:r>
            <a:r>
              <a:rPr lang="es-CO" sz="2000" dirty="0"/>
              <a:t>.</a:t>
            </a:r>
          </a:p>
          <a:p>
            <a:endParaRPr lang="es-CO" sz="2000" dirty="0"/>
          </a:p>
          <a:p>
            <a:r>
              <a:rPr lang="es-CO" sz="2000" dirty="0"/>
              <a:t> La suma de cada fila es igual a 1. 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(Aproximado a 2 decimales)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A889DC-F1BF-46BD-988F-E409BB56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66" y="808383"/>
            <a:ext cx="6983046" cy="5274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B59897-D243-430C-B7F5-88083B79C948}"/>
                  </a:ext>
                </a:extLst>
              </p:cNvPr>
              <p:cNvSpPr txBox="1"/>
              <p:nvPr/>
            </p:nvSpPr>
            <p:spPr>
              <a:xfrm>
                <a:off x="3567924" y="847921"/>
                <a:ext cx="1123641" cy="60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sz="32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s-CO" sz="3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B59897-D243-430C-B7F5-88083B79C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924" y="847921"/>
                <a:ext cx="1123641" cy="6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98DBE4EB-D549-49F5-91DB-79763AB1F31A}"/>
              </a:ext>
            </a:extLst>
          </p:cNvPr>
          <p:cNvSpPr/>
          <p:nvPr/>
        </p:nvSpPr>
        <p:spPr>
          <a:xfrm>
            <a:off x="1060469" y="4700678"/>
            <a:ext cx="3069275" cy="1104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algoritmo suma el total en cada fila i, y divide esta fila por dicho total.  </a:t>
            </a:r>
          </a:p>
        </p:txBody>
      </p:sp>
    </p:spTree>
    <p:extLst>
      <p:ext uri="{BB962C8B-B14F-4D97-AF65-F5344CB8AC3E}">
        <p14:creationId xmlns:p14="http://schemas.microsoft.com/office/powerpoint/2010/main" val="86713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B019B5A-B2D1-4AFB-A7B7-FB43F0CB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47" y="569736"/>
            <a:ext cx="10058400" cy="384442"/>
          </a:xfrm>
        </p:spPr>
        <p:txBody>
          <a:bodyPr>
            <a:noAutofit/>
          </a:bodyPr>
          <a:lstStyle/>
          <a:p>
            <a:r>
              <a:rPr lang="es-CO" sz="2800" b="1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</a:rPr>
              <a:t>3. Semillas o infectados iniciales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FDB596-44A6-4315-BDD6-7BC8E9A3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46" y="2865107"/>
            <a:ext cx="4763243" cy="384442"/>
          </a:xfrm>
        </p:spPr>
        <p:txBody>
          <a:bodyPr>
            <a:normAutofit fontScale="92500"/>
          </a:bodyPr>
          <a:lstStyle/>
          <a:p>
            <a:pPr algn="l"/>
            <a:r>
              <a:rPr lang="es-CO" b="1" u="sng" dirty="0"/>
              <a:t>files/osb_enftransm-covid-19_17042021.csv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13D6B1-D3CC-45FA-9C43-90A7395D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629569" y="2760256"/>
            <a:ext cx="2103368" cy="384442"/>
          </a:xfrm>
        </p:spPr>
        <p:txBody>
          <a:bodyPr>
            <a:normAutofit fontScale="92500"/>
          </a:bodyPr>
          <a:lstStyle/>
          <a:p>
            <a:pPr algn="l"/>
            <a:r>
              <a:rPr lang="es-CO" b="1" u="sng" dirty="0"/>
              <a:t>files/seeds.txt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5533C1A7-75D8-4F08-A1F5-D156FD1F2A01}"/>
              </a:ext>
            </a:extLst>
          </p:cNvPr>
          <p:cNvSpPr txBox="1">
            <a:spLocks/>
          </p:cNvSpPr>
          <p:nvPr/>
        </p:nvSpPr>
        <p:spPr>
          <a:xfrm>
            <a:off x="519746" y="954178"/>
            <a:ext cx="11340950" cy="1923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Se suma un caso según la fecha de diagnóstico.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El primer caso (día 0) es el 6 de marzo de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Se registraron 406 días.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Se descartaron datos nulos. (“Sin dato”, “fuera de Bogotá”, entre otros)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Los primeros infectados, serán los casos notificados los primeros 10 días en cada localidad.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  <a:p>
            <a:r>
              <a:rPr lang="es-CO" sz="2000" dirty="0"/>
              <a:t>Del archivo </a:t>
            </a:r>
            <a:r>
              <a:rPr lang="es-CO" sz="2000" dirty="0">
                <a:latin typeface="Comic Sans MS" panose="030F0702030302020204" pitchFamily="66" charset="0"/>
              </a:rPr>
              <a:t>osb_enftransm-covid-19_17042021.csv </a:t>
            </a:r>
            <a:r>
              <a:rPr lang="es-CO" sz="2000" dirty="0"/>
              <a:t>es creado el archivo</a:t>
            </a:r>
            <a:r>
              <a:rPr lang="es-CO" sz="2000" dirty="0">
                <a:latin typeface="Comic Sans MS" panose="030F0702030302020204" pitchFamily="66" charset="0"/>
              </a:rPr>
              <a:t> seeds.txt.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500C13-509E-4FEF-9333-122B122B1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250" y="3329061"/>
            <a:ext cx="8980213" cy="29789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CE92F1B-B5BF-47E3-B46D-46C2F03C9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7328" y="3307243"/>
            <a:ext cx="1607358" cy="4391025"/>
          </a:xfrm>
          <a:prstGeom prst="rect">
            <a:avLst/>
          </a:prstGeom>
        </p:spPr>
      </p:pic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3E353989-9DA7-49E6-BE7E-2A118934DD83}"/>
              </a:ext>
            </a:extLst>
          </p:cNvPr>
          <p:cNvSpPr/>
          <p:nvPr/>
        </p:nvSpPr>
        <p:spPr>
          <a:xfrm>
            <a:off x="10455966" y="6308035"/>
            <a:ext cx="450574" cy="549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8856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ersonalizado 1">
      <a:majorFont>
        <a:latin typeface="Segoe UI"/>
        <a:ea typeface=""/>
        <a:cs typeface=""/>
      </a:majorFont>
      <a:minorFont>
        <a:latin typeface="Segoe UI Emoji"/>
        <a:ea typeface="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2108</TotalTime>
  <Words>829</Words>
  <Application>Microsoft Office PowerPoint</Application>
  <PresentationFormat>Panorámica</PresentationFormat>
  <Paragraphs>96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Arial</vt:lpstr>
      <vt:lpstr>Arial Nova Cond</vt:lpstr>
      <vt:lpstr>Cambria Math</vt:lpstr>
      <vt:lpstr>Comic Sans MS</vt:lpstr>
      <vt:lpstr>Garamond</vt:lpstr>
      <vt:lpstr>Goudy Old Style</vt:lpstr>
      <vt:lpstr>Segoe UI</vt:lpstr>
      <vt:lpstr>Segoe UI Black</vt:lpstr>
      <vt:lpstr>Segoe UI Emoji</vt:lpstr>
      <vt:lpstr>Times New Roman</vt:lpstr>
      <vt:lpstr>Wingdings</vt:lpstr>
      <vt:lpstr>Savon</vt:lpstr>
      <vt:lpstr>Modelo SEIR de la pandemia de COVID-19 en Bogotá</vt:lpstr>
      <vt:lpstr>PatchSim</vt:lpstr>
      <vt:lpstr>Presentación de PowerPoint</vt:lpstr>
      <vt:lpstr>Parámetros del modelo:</vt:lpstr>
      <vt:lpstr>1. Tamaño de poblaciones</vt:lpstr>
      <vt:lpstr>2. Matriz de flujos entre localidades (19x19)</vt:lpstr>
      <vt:lpstr>Presentación de PowerPoint</vt:lpstr>
      <vt:lpstr>Presentación de PowerPoint</vt:lpstr>
      <vt:lpstr>3. Semillas o infectados iniciales</vt:lpstr>
      <vt:lpstr>Presentación de PowerPoint</vt:lpstr>
      <vt:lpstr>MODIFICACIÓN 1</vt:lpstr>
      <vt:lpstr>MODIFICACIÓN 2</vt:lpstr>
      <vt:lpstr>MODIFICACIÓN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SEIR de la pandemia de COVID-19 en Bogotá</dc:title>
  <dc:creator>Eilin Paola Luna Moreno</dc:creator>
  <cp:lastModifiedBy>Eilin Paola Luna Moreno</cp:lastModifiedBy>
  <cp:revision>46</cp:revision>
  <dcterms:created xsi:type="dcterms:W3CDTF">2021-05-23T01:40:18Z</dcterms:created>
  <dcterms:modified xsi:type="dcterms:W3CDTF">2021-08-08T05:30:17Z</dcterms:modified>
</cp:coreProperties>
</file>