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0128" autoAdjust="0"/>
  </p:normalViewPr>
  <p:slideViewPr>
    <p:cSldViewPr snapToGrid="0">
      <p:cViewPr>
        <p:scale>
          <a:sx n="100" d="100"/>
          <a:sy n="100" d="100"/>
        </p:scale>
        <p:origin x="9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Revenue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ln w="571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rgbClr val="C00000"/>
                </a:solidFill>
              </a:ln>
              <a:effectLst/>
            </c:spPr>
          </c:marker>
          <c:cat>
            <c:numRef>
              <c:f>גיליון1!$A$2:$A$14</c:f>
              <c:numCache>
                <c:formatCode>m/d/yyyy</c:formatCode>
                <c:ptCount val="13"/>
                <c:pt idx="0">
                  <c:v>44340</c:v>
                </c:pt>
                <c:pt idx="1">
                  <c:v>44341</c:v>
                </c:pt>
                <c:pt idx="2">
                  <c:v>44342</c:v>
                </c:pt>
                <c:pt idx="3">
                  <c:v>44343</c:v>
                </c:pt>
                <c:pt idx="4">
                  <c:v>44344</c:v>
                </c:pt>
                <c:pt idx="5">
                  <c:v>44345</c:v>
                </c:pt>
                <c:pt idx="6">
                  <c:v>44346</c:v>
                </c:pt>
                <c:pt idx="7">
                  <c:v>44347</c:v>
                </c:pt>
                <c:pt idx="8">
                  <c:v>44348</c:v>
                </c:pt>
                <c:pt idx="9">
                  <c:v>44349</c:v>
                </c:pt>
                <c:pt idx="10">
                  <c:v>44350</c:v>
                </c:pt>
                <c:pt idx="11">
                  <c:v>44351</c:v>
                </c:pt>
                <c:pt idx="12">
                  <c:v>44352</c:v>
                </c:pt>
              </c:numCache>
            </c:numRef>
          </c:cat>
          <c:val>
            <c:numRef>
              <c:f>גיליון1!$C$2:$C$14</c:f>
              <c:numCache>
                <c:formatCode>General</c:formatCode>
                <c:ptCount val="13"/>
                <c:pt idx="0">
                  <c:v>15600</c:v>
                </c:pt>
                <c:pt idx="1">
                  <c:v>12168</c:v>
                </c:pt>
                <c:pt idx="2">
                  <c:v>12168</c:v>
                </c:pt>
                <c:pt idx="3">
                  <c:v>9491.0400000000009</c:v>
                </c:pt>
                <c:pt idx="4">
                  <c:v>9491.0400000000009</c:v>
                </c:pt>
                <c:pt idx="5">
                  <c:v>7403.0112000000008</c:v>
                </c:pt>
                <c:pt idx="6">
                  <c:v>7403.0112000000008</c:v>
                </c:pt>
                <c:pt idx="7">
                  <c:v>5774.3487360000008</c:v>
                </c:pt>
                <c:pt idx="8">
                  <c:v>5774.3487360000008</c:v>
                </c:pt>
                <c:pt idx="9">
                  <c:v>4503.9920140800004</c:v>
                </c:pt>
                <c:pt idx="10">
                  <c:v>4503.9920140800004</c:v>
                </c:pt>
                <c:pt idx="11">
                  <c:v>3513.1137709824002</c:v>
                </c:pt>
                <c:pt idx="12">
                  <c:v>3513.1137709824002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19-4AFC-BFFF-09CBBDFD8991}"/>
            </c:ext>
          </c:extLst>
        </c:ser>
        <c:ser>
          <c:idx val="1"/>
          <c:order val="1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ln w="571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57150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גיליון1!$A$2:$A$14</c:f>
              <c:numCache>
                <c:formatCode>m/d/yyyy</c:formatCode>
                <c:ptCount val="13"/>
                <c:pt idx="0">
                  <c:v>44340</c:v>
                </c:pt>
                <c:pt idx="1">
                  <c:v>44341</c:v>
                </c:pt>
                <c:pt idx="2">
                  <c:v>44342</c:v>
                </c:pt>
                <c:pt idx="3">
                  <c:v>44343</c:v>
                </c:pt>
                <c:pt idx="4">
                  <c:v>44344</c:v>
                </c:pt>
                <c:pt idx="5">
                  <c:v>44345</c:v>
                </c:pt>
                <c:pt idx="6">
                  <c:v>44346</c:v>
                </c:pt>
                <c:pt idx="7">
                  <c:v>44347</c:v>
                </c:pt>
                <c:pt idx="8">
                  <c:v>44348</c:v>
                </c:pt>
                <c:pt idx="9">
                  <c:v>44349</c:v>
                </c:pt>
                <c:pt idx="10">
                  <c:v>44350</c:v>
                </c:pt>
                <c:pt idx="11">
                  <c:v>44351</c:v>
                </c:pt>
                <c:pt idx="12">
                  <c:v>44352</c:v>
                </c:pt>
              </c:numCache>
            </c:numRef>
          </c:cat>
          <c:val>
            <c:numRef>
              <c:f>גיליון1!$D$2:$D$14</c:f>
              <c:numCache>
                <c:formatCode>General</c:formatCode>
                <c:ptCount val="13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10000</c:v>
                </c:pt>
                <c:pt idx="8">
                  <c:v>10000</c:v>
                </c:pt>
                <c:pt idx="9">
                  <c:v>10000</c:v>
                </c:pt>
                <c:pt idx="10">
                  <c:v>10000</c:v>
                </c:pt>
                <c:pt idx="11">
                  <c:v>10000</c:v>
                </c:pt>
                <c:pt idx="12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19-4AFC-BFFF-09CBBDFD8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528912"/>
        <c:axId val="478533504"/>
      </c:lineChart>
      <c:dateAx>
        <c:axId val="478528912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478533504"/>
        <c:crosses val="autoZero"/>
        <c:auto val="1"/>
        <c:lblOffset val="100"/>
        <c:baseTimeUnit val="days"/>
      </c:dateAx>
      <c:valAx>
        <c:axId val="47853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2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CF4C-7CCC-400C-BDA8-137503028DA0}" type="doc">
      <dgm:prSet loTypeId="urn:microsoft.com/office/officeart/2005/8/layout/vList2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pPr rtl="1"/>
          <a:endParaRPr lang="he-IL"/>
        </a:p>
      </dgm:t>
    </dgm:pt>
    <dgm:pt modelId="{1CEA8334-171A-4CE3-942D-6CC6E1F125D8}">
      <dgm:prSet/>
      <dgm:spPr/>
      <dgm:t>
        <a:bodyPr/>
        <a:lstStyle/>
        <a:p>
          <a:pPr rtl="1"/>
          <a:r>
            <a:rPr lang="he-IL" dirty="0" smtClean="0"/>
            <a:t>מודל כלכלי מבוסס פרסומות</a:t>
          </a:r>
          <a:endParaRPr lang="en-US" dirty="0"/>
        </a:p>
      </dgm:t>
    </dgm:pt>
    <dgm:pt modelId="{58576DB8-F883-4AE0-AB43-58B3DE6ECC01}" type="par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A37267F6-22DA-46EF-A670-D5D79F843583}" type="sib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7574959B-C620-4587-86B1-7239F334E128}">
      <dgm:prSet/>
      <dgm:spPr/>
      <dgm:t>
        <a:bodyPr/>
        <a:lstStyle/>
        <a:p>
          <a:pPr rtl="1"/>
          <a:r>
            <a:rPr lang="he-IL" dirty="0" smtClean="0"/>
            <a:t>אתר </a:t>
          </a:r>
          <a:r>
            <a:rPr lang="he-IL" dirty="0" err="1" smtClean="0"/>
            <a:t>סטרימינג</a:t>
          </a:r>
          <a:endParaRPr lang="en-US" dirty="0"/>
        </a:p>
      </dgm:t>
    </dgm:pt>
    <dgm:pt modelId="{9004D941-68F7-4E60-9131-07E53EBCA871}" type="par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E60D1B73-570D-423A-96A4-860C04779F5D}" type="sib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9DFB93A0-ECA5-47C4-B3FB-1657D19CA467}" type="pres">
      <dgm:prSet presAssocID="{F742CF4C-7CCC-400C-BDA8-137503028D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53518BF8-EF3A-42F6-ABF2-67E5E5FC5EBF}" type="pres">
      <dgm:prSet presAssocID="{1CEA8334-171A-4CE3-942D-6CC6E1F125D8}" presName="parentText" presStyleLbl="node1" presStyleIdx="0" presStyleCnt="2" custLinFactY="-170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7789D61-C6F4-416F-9668-FFE48550E785}" type="pres">
      <dgm:prSet presAssocID="{A37267F6-22DA-46EF-A670-D5D79F843583}" presName="spacer" presStyleCnt="0"/>
      <dgm:spPr/>
    </dgm:pt>
    <dgm:pt modelId="{3C73BCE5-F8F7-435B-8734-88F141C35294}" type="pres">
      <dgm:prSet presAssocID="{7574959B-C620-4587-86B1-7239F334E1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95B6DA2-96FB-4893-AE18-A6836E2F7613}" type="presOf" srcId="{1CEA8334-171A-4CE3-942D-6CC6E1F125D8}" destId="{53518BF8-EF3A-42F6-ABF2-67E5E5FC5EBF}" srcOrd="0" destOrd="0" presId="urn:microsoft.com/office/officeart/2005/8/layout/vList2"/>
    <dgm:cxn modelId="{0ADAE641-F843-4EE0-B56F-D77E0F399573}" srcId="{F742CF4C-7CCC-400C-BDA8-137503028DA0}" destId="{7574959B-C620-4587-86B1-7239F334E128}" srcOrd="1" destOrd="0" parTransId="{9004D941-68F7-4E60-9131-07E53EBCA871}" sibTransId="{E60D1B73-570D-423A-96A4-860C04779F5D}"/>
    <dgm:cxn modelId="{FC518112-187C-4704-ADE0-BB0D0635D331}" type="presOf" srcId="{F742CF4C-7CCC-400C-BDA8-137503028DA0}" destId="{9DFB93A0-ECA5-47C4-B3FB-1657D19CA467}" srcOrd="0" destOrd="0" presId="urn:microsoft.com/office/officeart/2005/8/layout/vList2"/>
    <dgm:cxn modelId="{2A6B079B-90E2-43A1-B7BD-E287B269AED2}" type="presOf" srcId="{7574959B-C620-4587-86B1-7239F334E128}" destId="{3C73BCE5-F8F7-435B-8734-88F141C35294}" srcOrd="0" destOrd="0" presId="urn:microsoft.com/office/officeart/2005/8/layout/vList2"/>
    <dgm:cxn modelId="{759A2E53-C247-4EDD-8452-61F87A525557}" srcId="{F742CF4C-7CCC-400C-BDA8-137503028DA0}" destId="{1CEA8334-171A-4CE3-942D-6CC6E1F125D8}" srcOrd="0" destOrd="0" parTransId="{58576DB8-F883-4AE0-AB43-58B3DE6ECC01}" sibTransId="{A37267F6-22DA-46EF-A670-D5D79F843583}"/>
    <dgm:cxn modelId="{F1F387BC-0D31-4C16-9BFD-EC068F161B01}" type="presParOf" srcId="{9DFB93A0-ECA5-47C4-B3FB-1657D19CA467}" destId="{53518BF8-EF3A-42F6-ABF2-67E5E5FC5EBF}" srcOrd="0" destOrd="0" presId="urn:microsoft.com/office/officeart/2005/8/layout/vList2"/>
    <dgm:cxn modelId="{88105D83-4BD7-47E1-97B4-011ED6CCF405}" type="presParOf" srcId="{9DFB93A0-ECA5-47C4-B3FB-1657D19CA467}" destId="{57789D61-C6F4-416F-9668-FFE48550E785}" srcOrd="1" destOrd="0" presId="urn:microsoft.com/office/officeart/2005/8/layout/vList2"/>
    <dgm:cxn modelId="{4FF77AF4-7890-439E-B141-DB6137722871}" type="presParOf" srcId="{9DFB93A0-ECA5-47C4-B3FB-1657D19CA467}" destId="{3C73BCE5-F8F7-435B-8734-88F141C352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2CF4C-7CCC-400C-BDA8-137503028DA0}" type="doc">
      <dgm:prSet loTypeId="urn:microsoft.com/office/officeart/2008/layout/PictureStrips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rtl="1"/>
          <a:endParaRPr lang="he-IL"/>
        </a:p>
      </dgm:t>
    </dgm:pt>
    <dgm:pt modelId="{1CEA8334-171A-4CE3-942D-6CC6E1F125D8}">
      <dgm:prSet/>
      <dgm:spPr/>
      <dgm:t>
        <a:bodyPr/>
        <a:lstStyle/>
        <a:p>
          <a:pPr rtl="1"/>
          <a:r>
            <a:rPr lang="he-IL" dirty="0" smtClean="0"/>
            <a:t>מודל מבוסס </a:t>
          </a:r>
          <a:r>
            <a:rPr lang="he-IL" dirty="0" err="1" smtClean="0"/>
            <a:t>דאטא</a:t>
          </a:r>
          <a:endParaRPr lang="en-US" dirty="0"/>
        </a:p>
      </dgm:t>
    </dgm:pt>
    <dgm:pt modelId="{58576DB8-F883-4AE0-AB43-58B3DE6ECC01}" type="par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A37267F6-22DA-46EF-A670-D5D79F843583}" type="sibTrans" cxnId="{759A2E53-C247-4EDD-8452-61F87A525557}">
      <dgm:prSet/>
      <dgm:spPr/>
      <dgm:t>
        <a:bodyPr/>
        <a:lstStyle/>
        <a:p>
          <a:pPr rtl="1"/>
          <a:endParaRPr lang="he-IL"/>
        </a:p>
      </dgm:t>
    </dgm:pt>
    <dgm:pt modelId="{7574959B-C620-4587-86B1-7239F334E128}">
      <dgm:prSet/>
      <dgm:spPr/>
      <dgm:t>
        <a:bodyPr/>
        <a:lstStyle/>
        <a:p>
          <a:pPr rtl="1"/>
          <a:r>
            <a:rPr lang="he-IL" dirty="0" smtClean="0"/>
            <a:t>קשר בין פיצ'ר לביצועים</a:t>
          </a:r>
          <a:endParaRPr lang="en-US" dirty="0"/>
        </a:p>
      </dgm:t>
    </dgm:pt>
    <dgm:pt modelId="{9004D941-68F7-4E60-9131-07E53EBCA871}" type="par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E60D1B73-570D-423A-96A4-860C04779F5D}" type="sibTrans" cxnId="{0ADAE641-F843-4EE0-B56F-D77E0F399573}">
      <dgm:prSet/>
      <dgm:spPr/>
      <dgm:t>
        <a:bodyPr/>
        <a:lstStyle/>
        <a:p>
          <a:pPr rtl="1"/>
          <a:endParaRPr lang="he-IL"/>
        </a:p>
      </dgm:t>
    </dgm:pt>
    <dgm:pt modelId="{8E5C3050-38EB-41E3-90B9-A75AF681E0F4}" type="pres">
      <dgm:prSet presAssocID="{F742CF4C-7CCC-400C-BDA8-137503028DA0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33FAA14F-8339-4E8B-A995-27C0183D44A2}" type="pres">
      <dgm:prSet presAssocID="{1CEA8334-171A-4CE3-942D-6CC6E1F125D8}" presName="composite" presStyleCnt="0"/>
      <dgm:spPr/>
      <dgm:t>
        <a:bodyPr/>
        <a:lstStyle/>
        <a:p>
          <a:pPr rtl="1"/>
          <a:endParaRPr lang="he-IL"/>
        </a:p>
      </dgm:t>
    </dgm:pt>
    <dgm:pt modelId="{FC96EE7D-66FF-4457-8A92-4A0B0172988A}" type="pres">
      <dgm:prSet presAssocID="{1CEA8334-171A-4CE3-942D-6CC6E1F125D8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5BCFDC9-6CB6-4519-8781-C8B34A1ECCA8}" type="pres">
      <dgm:prSet presAssocID="{1CEA8334-171A-4CE3-942D-6CC6E1F125D8}" presName="rect2" presStyleLbl="fgImgPlace1" presStyleIdx="0" presStyleCnt="2"/>
      <dgm:spPr/>
      <dgm:t>
        <a:bodyPr/>
        <a:lstStyle/>
        <a:p>
          <a:pPr rtl="1"/>
          <a:endParaRPr lang="he-IL"/>
        </a:p>
      </dgm:t>
    </dgm:pt>
    <dgm:pt modelId="{96AB9BD0-1DB3-4AAC-BD51-6406C7553004}" type="pres">
      <dgm:prSet presAssocID="{A37267F6-22DA-46EF-A670-D5D79F843583}" presName="sibTrans" presStyleCnt="0"/>
      <dgm:spPr/>
      <dgm:t>
        <a:bodyPr/>
        <a:lstStyle/>
        <a:p>
          <a:pPr rtl="1"/>
          <a:endParaRPr lang="he-IL"/>
        </a:p>
      </dgm:t>
    </dgm:pt>
    <dgm:pt modelId="{12E1DD2C-C72C-4F1D-B8DA-55C199765880}" type="pres">
      <dgm:prSet presAssocID="{7574959B-C620-4587-86B1-7239F334E128}" presName="composite" presStyleCnt="0"/>
      <dgm:spPr/>
      <dgm:t>
        <a:bodyPr/>
        <a:lstStyle/>
        <a:p>
          <a:pPr rtl="1"/>
          <a:endParaRPr lang="he-IL"/>
        </a:p>
      </dgm:t>
    </dgm:pt>
    <dgm:pt modelId="{4F2EC911-696F-4B60-91F9-69F7D0461DEA}" type="pres">
      <dgm:prSet presAssocID="{7574959B-C620-4587-86B1-7239F334E128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C8D61C9-170D-4106-9898-DD66EDE4D9A5}" type="pres">
      <dgm:prSet presAssocID="{7574959B-C620-4587-86B1-7239F334E128}" presName="rect2" presStyleLbl="fgImgPlace1" presStyleIdx="1" presStyleCnt="2"/>
      <dgm:spPr/>
      <dgm:t>
        <a:bodyPr/>
        <a:lstStyle/>
        <a:p>
          <a:pPr rtl="1"/>
          <a:endParaRPr lang="he-IL"/>
        </a:p>
      </dgm:t>
    </dgm:pt>
  </dgm:ptLst>
  <dgm:cxnLst>
    <dgm:cxn modelId="{C6B15D8F-B0FF-4564-8847-C941567FD936}" type="presOf" srcId="{F742CF4C-7CCC-400C-BDA8-137503028DA0}" destId="{8E5C3050-38EB-41E3-90B9-A75AF681E0F4}" srcOrd="0" destOrd="0" presId="urn:microsoft.com/office/officeart/2008/layout/PictureStrips"/>
    <dgm:cxn modelId="{759A2E53-C247-4EDD-8452-61F87A525557}" srcId="{F742CF4C-7CCC-400C-BDA8-137503028DA0}" destId="{1CEA8334-171A-4CE3-942D-6CC6E1F125D8}" srcOrd="0" destOrd="0" parTransId="{58576DB8-F883-4AE0-AB43-58B3DE6ECC01}" sibTransId="{A37267F6-22DA-46EF-A670-D5D79F843583}"/>
    <dgm:cxn modelId="{0ADAE641-F843-4EE0-B56F-D77E0F399573}" srcId="{F742CF4C-7CCC-400C-BDA8-137503028DA0}" destId="{7574959B-C620-4587-86B1-7239F334E128}" srcOrd="1" destOrd="0" parTransId="{9004D941-68F7-4E60-9131-07E53EBCA871}" sibTransId="{E60D1B73-570D-423A-96A4-860C04779F5D}"/>
    <dgm:cxn modelId="{290FDFE5-08A4-4C55-9485-1E54E9D21B3C}" type="presOf" srcId="{1CEA8334-171A-4CE3-942D-6CC6E1F125D8}" destId="{FC96EE7D-66FF-4457-8A92-4A0B0172988A}" srcOrd="0" destOrd="0" presId="urn:microsoft.com/office/officeart/2008/layout/PictureStrips"/>
    <dgm:cxn modelId="{7733CE9C-6BB7-4F4C-84F4-E76B20E374DF}" type="presOf" srcId="{7574959B-C620-4587-86B1-7239F334E128}" destId="{4F2EC911-696F-4B60-91F9-69F7D0461DEA}" srcOrd="0" destOrd="0" presId="urn:microsoft.com/office/officeart/2008/layout/PictureStrips"/>
    <dgm:cxn modelId="{3AB5EA83-B385-4705-A05F-A33E60C776BB}" type="presParOf" srcId="{8E5C3050-38EB-41E3-90B9-A75AF681E0F4}" destId="{33FAA14F-8339-4E8B-A995-27C0183D44A2}" srcOrd="0" destOrd="0" presId="urn:microsoft.com/office/officeart/2008/layout/PictureStrips"/>
    <dgm:cxn modelId="{254FA7EC-8914-484C-8461-CE4111F41E0A}" type="presParOf" srcId="{33FAA14F-8339-4E8B-A995-27C0183D44A2}" destId="{FC96EE7D-66FF-4457-8A92-4A0B0172988A}" srcOrd="0" destOrd="0" presId="urn:microsoft.com/office/officeart/2008/layout/PictureStrips"/>
    <dgm:cxn modelId="{35F9CD92-1A4F-4ACD-A486-9D1B766EE8F1}" type="presParOf" srcId="{33FAA14F-8339-4E8B-A995-27C0183D44A2}" destId="{05BCFDC9-6CB6-4519-8781-C8B34A1ECCA8}" srcOrd="1" destOrd="0" presId="urn:microsoft.com/office/officeart/2008/layout/PictureStrips"/>
    <dgm:cxn modelId="{836AF496-9B3D-4D93-BE5C-9FF3009725DD}" type="presParOf" srcId="{8E5C3050-38EB-41E3-90B9-A75AF681E0F4}" destId="{96AB9BD0-1DB3-4AAC-BD51-6406C7553004}" srcOrd="1" destOrd="0" presId="urn:microsoft.com/office/officeart/2008/layout/PictureStrips"/>
    <dgm:cxn modelId="{5412E1FC-4DE4-439E-9172-8C492E497972}" type="presParOf" srcId="{8E5C3050-38EB-41E3-90B9-A75AF681E0F4}" destId="{12E1DD2C-C72C-4F1D-B8DA-55C199765880}" srcOrd="2" destOrd="0" presId="urn:microsoft.com/office/officeart/2008/layout/PictureStrips"/>
    <dgm:cxn modelId="{8F905CD6-F4F5-4034-B308-21D9545152DA}" type="presParOf" srcId="{12E1DD2C-C72C-4F1D-B8DA-55C199765880}" destId="{4F2EC911-696F-4B60-91F9-69F7D0461DEA}" srcOrd="0" destOrd="0" presId="urn:microsoft.com/office/officeart/2008/layout/PictureStrips"/>
    <dgm:cxn modelId="{E40F9832-B365-428F-A041-05DC81C624F2}" type="presParOf" srcId="{12E1DD2C-C72C-4F1D-B8DA-55C199765880}" destId="{FC8D61C9-170D-4106-9898-DD66EDE4D9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56EC9-9731-4274-BE9A-4012FF069D15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pPr rtl="1"/>
          <a:endParaRPr lang="he-IL"/>
        </a:p>
      </dgm:t>
    </dgm:pt>
    <dgm:pt modelId="{827BACA6-496B-44C8-9BFA-13A76848AB21}">
      <dgm:prSet phldrT="[טקסט]"/>
      <dgm:spPr/>
      <dgm:t>
        <a:bodyPr/>
        <a:lstStyle/>
        <a:p>
          <a:pPr rtl="1"/>
          <a:r>
            <a:rPr lang="he-IL" dirty="0" smtClean="0"/>
            <a:t>אחזור נתוני הצפיות</a:t>
          </a:r>
          <a:endParaRPr lang="he-IL" dirty="0"/>
        </a:p>
      </dgm:t>
    </dgm:pt>
    <dgm:pt modelId="{7210FF79-6C11-4D9D-9E30-75983F4AAD69}" type="parTrans" cxnId="{748AE1E5-0243-4A77-93AF-7215C1A7C104}">
      <dgm:prSet/>
      <dgm:spPr/>
      <dgm:t>
        <a:bodyPr/>
        <a:lstStyle/>
        <a:p>
          <a:pPr rtl="1"/>
          <a:endParaRPr lang="he-IL"/>
        </a:p>
      </dgm:t>
    </dgm:pt>
    <dgm:pt modelId="{B6F2D045-8D67-4CAB-91A8-76469A63E2ED}" type="sibTrans" cxnId="{748AE1E5-0243-4A77-93AF-7215C1A7C104}">
      <dgm:prSet/>
      <dgm:spPr/>
      <dgm:t>
        <a:bodyPr/>
        <a:lstStyle/>
        <a:p>
          <a:pPr rtl="1"/>
          <a:endParaRPr lang="he-IL"/>
        </a:p>
      </dgm:t>
    </dgm:pt>
    <dgm:pt modelId="{4155E10B-FFD0-45A1-93A8-72A5F415952F}">
      <dgm:prSet phldrT="[טקסט]"/>
      <dgm:spPr/>
      <dgm:t>
        <a:bodyPr/>
        <a:lstStyle/>
        <a:p>
          <a:pPr rtl="1"/>
          <a:r>
            <a:rPr lang="he-IL" dirty="0" smtClean="0"/>
            <a:t>כ-11 רשומות עם נתונים יומיים לסרטון</a:t>
          </a:r>
          <a:endParaRPr lang="he-IL" dirty="0"/>
        </a:p>
      </dgm:t>
    </dgm:pt>
    <dgm:pt modelId="{9DB6A386-58DB-4569-AF78-387C4164F463}" type="parTrans" cxnId="{A65A3227-086C-4234-AC5A-818549F692B9}">
      <dgm:prSet/>
      <dgm:spPr/>
      <dgm:t>
        <a:bodyPr/>
        <a:lstStyle/>
        <a:p>
          <a:pPr rtl="1"/>
          <a:endParaRPr lang="he-IL"/>
        </a:p>
      </dgm:t>
    </dgm:pt>
    <dgm:pt modelId="{2089627E-DA5C-4C00-ABE8-EA172AC78FBD}" type="sibTrans" cxnId="{A65A3227-086C-4234-AC5A-818549F692B9}">
      <dgm:prSet/>
      <dgm:spPr/>
      <dgm:t>
        <a:bodyPr/>
        <a:lstStyle/>
        <a:p>
          <a:pPr rtl="1"/>
          <a:endParaRPr lang="he-IL"/>
        </a:p>
      </dgm:t>
    </dgm:pt>
    <dgm:pt modelId="{B8B84741-49B2-4EBE-811F-EECD79E82BF3}">
      <dgm:prSet phldrT="[טקסט]"/>
      <dgm:spPr/>
      <dgm:t>
        <a:bodyPr/>
        <a:lstStyle/>
        <a:p>
          <a:pPr rtl="1"/>
          <a:r>
            <a:rPr lang="he-IL" dirty="0" smtClean="0"/>
            <a:t>הגדרת מדדים להצלחה</a:t>
          </a:r>
          <a:endParaRPr lang="he-IL" dirty="0"/>
        </a:p>
      </dgm:t>
    </dgm:pt>
    <dgm:pt modelId="{8E2D3FE5-E8AD-4D7C-8687-5BE3F9A9EECB}" type="parTrans" cxnId="{97D75C2D-CB81-4E0B-857B-B4557B9AAE90}">
      <dgm:prSet/>
      <dgm:spPr/>
      <dgm:t>
        <a:bodyPr/>
        <a:lstStyle/>
        <a:p>
          <a:pPr rtl="1"/>
          <a:endParaRPr lang="he-IL"/>
        </a:p>
      </dgm:t>
    </dgm:pt>
    <dgm:pt modelId="{9689BE7D-6C75-410E-BE21-924DD6271002}" type="sibTrans" cxnId="{97D75C2D-CB81-4E0B-857B-B4557B9AAE90}">
      <dgm:prSet/>
      <dgm:spPr/>
      <dgm:t>
        <a:bodyPr/>
        <a:lstStyle/>
        <a:p>
          <a:pPr rtl="1"/>
          <a:endParaRPr lang="he-IL"/>
        </a:p>
      </dgm:t>
    </dgm:pt>
    <dgm:pt modelId="{9920AAC2-4E6C-488F-9209-EC241DC17B5B}">
      <dgm:prSet phldrT="[טקסט]"/>
      <dgm:spPr/>
      <dgm:t>
        <a:bodyPr/>
        <a:lstStyle/>
        <a:p>
          <a:pPr rtl="1"/>
          <a:r>
            <a:rPr lang="he-IL" dirty="0" smtClean="0"/>
            <a:t>נתוני הצפיות ה"חזקים" ביותר</a:t>
          </a:r>
          <a:endParaRPr lang="he-IL" dirty="0"/>
        </a:p>
      </dgm:t>
    </dgm:pt>
    <dgm:pt modelId="{38502A8F-D15A-41DB-AE7D-55EB74637FE1}" type="parTrans" cxnId="{9EE95760-1632-4D79-B3D3-2059F9751ADB}">
      <dgm:prSet/>
      <dgm:spPr/>
      <dgm:t>
        <a:bodyPr/>
        <a:lstStyle/>
        <a:p>
          <a:pPr rtl="1"/>
          <a:endParaRPr lang="he-IL"/>
        </a:p>
      </dgm:t>
    </dgm:pt>
    <dgm:pt modelId="{FC1211FA-2546-4414-A9A4-0B100B7B73FA}" type="sibTrans" cxnId="{9EE95760-1632-4D79-B3D3-2059F9751ADB}">
      <dgm:prSet/>
      <dgm:spPr/>
      <dgm:t>
        <a:bodyPr/>
        <a:lstStyle/>
        <a:p>
          <a:pPr rtl="1"/>
          <a:endParaRPr lang="he-IL"/>
        </a:p>
      </dgm:t>
    </dgm:pt>
    <dgm:pt modelId="{17ED2EAE-B75C-4B09-B35B-E853D8F4713D}">
      <dgm:prSet phldrT="[טקסט]"/>
      <dgm:spPr/>
      <dgm:t>
        <a:bodyPr/>
        <a:lstStyle/>
        <a:p>
          <a:pPr rtl="1"/>
          <a:r>
            <a:rPr lang="he-IL" dirty="0" smtClean="0"/>
            <a:t>חלוקה ל-3 קטגוריות</a:t>
          </a:r>
          <a:endParaRPr lang="he-IL" dirty="0"/>
        </a:p>
      </dgm:t>
    </dgm:pt>
    <dgm:pt modelId="{870CF33E-47A2-4BE6-A0E3-93C1E780823E}" type="parTrans" cxnId="{C7D7A428-481A-4093-A6FB-C9C10C2415D4}">
      <dgm:prSet/>
      <dgm:spPr/>
      <dgm:t>
        <a:bodyPr/>
        <a:lstStyle/>
        <a:p>
          <a:pPr rtl="1"/>
          <a:endParaRPr lang="he-IL"/>
        </a:p>
      </dgm:t>
    </dgm:pt>
    <dgm:pt modelId="{CB1B5A28-1DFF-4691-8681-D64425003CBF}" type="sibTrans" cxnId="{C7D7A428-481A-4093-A6FB-C9C10C2415D4}">
      <dgm:prSet/>
      <dgm:spPr/>
      <dgm:t>
        <a:bodyPr/>
        <a:lstStyle/>
        <a:p>
          <a:pPr rtl="1"/>
          <a:endParaRPr lang="he-IL"/>
        </a:p>
      </dgm:t>
    </dgm:pt>
    <dgm:pt modelId="{DF4FA1F0-AA0C-45DC-8E35-D913A6310449}">
      <dgm:prSet phldrT="[טקסט]"/>
      <dgm:spPr/>
      <dgm:t>
        <a:bodyPr/>
        <a:lstStyle/>
        <a:p>
          <a:pPr rtl="1"/>
          <a:r>
            <a:rPr lang="he-IL" dirty="0" smtClean="0"/>
            <a:t>עפ"י נתוני ההצלחה, קבוצות בגודל דומה</a:t>
          </a:r>
          <a:endParaRPr lang="he-IL" dirty="0"/>
        </a:p>
      </dgm:t>
    </dgm:pt>
    <dgm:pt modelId="{792C2524-4114-4518-BCBC-779428980CD6}" type="parTrans" cxnId="{1EE95194-1AF8-413F-A06A-999A3481BD1C}">
      <dgm:prSet/>
      <dgm:spPr/>
      <dgm:t>
        <a:bodyPr/>
        <a:lstStyle/>
        <a:p>
          <a:pPr rtl="1"/>
          <a:endParaRPr lang="he-IL"/>
        </a:p>
      </dgm:t>
    </dgm:pt>
    <dgm:pt modelId="{74998937-8AB7-4093-849B-27013DBE8811}" type="sibTrans" cxnId="{1EE95194-1AF8-413F-A06A-999A3481BD1C}">
      <dgm:prSet/>
      <dgm:spPr/>
      <dgm:t>
        <a:bodyPr/>
        <a:lstStyle/>
        <a:p>
          <a:pPr rtl="1"/>
          <a:endParaRPr lang="he-IL"/>
        </a:p>
      </dgm:t>
    </dgm:pt>
    <dgm:pt modelId="{E6C0181C-1F08-4B95-A155-2815D935937C}">
      <dgm:prSet phldrT="[טקסט]"/>
      <dgm:spPr/>
      <dgm:t>
        <a:bodyPr/>
        <a:lstStyle/>
        <a:p>
          <a:pPr rtl="1"/>
          <a:r>
            <a:rPr lang="he-IL" dirty="0" smtClean="0"/>
            <a:t>ניתוח הקבוצות</a:t>
          </a:r>
          <a:endParaRPr lang="he-IL" dirty="0"/>
        </a:p>
      </dgm:t>
    </dgm:pt>
    <dgm:pt modelId="{D517660B-4A03-48FA-BB35-157AFE2CB08E}" type="parTrans" cxnId="{59EE136A-7BA0-4801-8095-8E429A3B7CAF}">
      <dgm:prSet/>
      <dgm:spPr/>
      <dgm:t>
        <a:bodyPr/>
        <a:lstStyle/>
        <a:p>
          <a:pPr rtl="1"/>
          <a:endParaRPr lang="he-IL"/>
        </a:p>
      </dgm:t>
    </dgm:pt>
    <dgm:pt modelId="{B52E5997-1400-4148-B4B5-B3B36CF66FB1}" type="sibTrans" cxnId="{59EE136A-7BA0-4801-8095-8E429A3B7CAF}">
      <dgm:prSet/>
      <dgm:spPr/>
      <dgm:t>
        <a:bodyPr/>
        <a:lstStyle/>
        <a:p>
          <a:pPr rtl="1"/>
          <a:endParaRPr lang="he-IL"/>
        </a:p>
      </dgm:t>
    </dgm:pt>
    <dgm:pt modelId="{68BC199D-EE80-4581-8A1A-5C99C110FEA0}">
      <dgm:prSet phldrT="[טקסט]"/>
      <dgm:spPr/>
      <dgm:t>
        <a:bodyPr/>
        <a:lstStyle/>
        <a:p>
          <a:pPr rtl="1"/>
          <a:r>
            <a:rPr lang="he-IL" dirty="0" smtClean="0"/>
            <a:t>לשם מציאת קורלציות</a:t>
          </a:r>
          <a:endParaRPr lang="he-IL" dirty="0"/>
        </a:p>
      </dgm:t>
    </dgm:pt>
    <dgm:pt modelId="{E5CB29EA-1B56-4FBF-8D2B-E879AFDA69B5}" type="parTrans" cxnId="{22C78453-6C1C-4770-BD0C-90D16AFC7BF3}">
      <dgm:prSet/>
      <dgm:spPr/>
      <dgm:t>
        <a:bodyPr/>
        <a:lstStyle/>
        <a:p>
          <a:pPr rtl="1"/>
          <a:endParaRPr lang="he-IL"/>
        </a:p>
      </dgm:t>
    </dgm:pt>
    <dgm:pt modelId="{5C5E1BBC-30B7-4F06-AC96-88442549EA45}" type="sibTrans" cxnId="{22C78453-6C1C-4770-BD0C-90D16AFC7BF3}">
      <dgm:prSet/>
      <dgm:spPr/>
      <dgm:t>
        <a:bodyPr/>
        <a:lstStyle/>
        <a:p>
          <a:pPr rtl="1"/>
          <a:endParaRPr lang="he-IL"/>
        </a:p>
      </dgm:t>
    </dgm:pt>
    <dgm:pt modelId="{41E941D5-FFDC-4C0C-8993-51239B7C715B}">
      <dgm:prSet phldrT="[טקסט]"/>
      <dgm:spPr/>
      <dgm:t>
        <a:bodyPr/>
        <a:lstStyle/>
        <a:p>
          <a:pPr rtl="1"/>
          <a:r>
            <a:rPr lang="he-IL" dirty="0" smtClean="0"/>
            <a:t>שיוך פיצ'ר לקבוצה</a:t>
          </a:r>
          <a:endParaRPr lang="he-IL" dirty="0"/>
        </a:p>
      </dgm:t>
    </dgm:pt>
    <dgm:pt modelId="{03E1425F-C5C0-46DF-B453-F86A4D074E23}" type="parTrans" cxnId="{770D4D76-3E2F-47F3-A74C-1E354CE163BF}">
      <dgm:prSet/>
      <dgm:spPr/>
      <dgm:t>
        <a:bodyPr/>
        <a:lstStyle/>
        <a:p>
          <a:pPr rtl="1"/>
          <a:endParaRPr lang="he-IL"/>
        </a:p>
      </dgm:t>
    </dgm:pt>
    <dgm:pt modelId="{1427F62F-85A2-4255-92B6-6D33A099096A}" type="sibTrans" cxnId="{770D4D76-3E2F-47F3-A74C-1E354CE163BF}">
      <dgm:prSet/>
      <dgm:spPr/>
      <dgm:t>
        <a:bodyPr/>
        <a:lstStyle/>
        <a:p>
          <a:pPr rtl="1"/>
          <a:endParaRPr lang="he-IL"/>
        </a:p>
      </dgm:t>
    </dgm:pt>
    <dgm:pt modelId="{B6B2B3F8-6AE1-4A61-ACBF-DABFADB190ED}" type="pres">
      <dgm:prSet presAssocID="{1F756EC9-9731-4274-BE9A-4012FF069D15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7B4AE8FA-93C3-4577-AE7C-8F12E1F10AD6}" type="pres">
      <dgm:prSet presAssocID="{827BACA6-496B-44C8-9BFA-13A76848AB21}" presName="composite" presStyleCnt="0"/>
      <dgm:spPr/>
    </dgm:pt>
    <dgm:pt modelId="{DDF24A10-12EC-416E-9C6B-7E09DD4C7073}" type="pres">
      <dgm:prSet presAssocID="{827BACA6-496B-44C8-9BFA-13A76848AB21}" presName="bentUpArrow1" presStyleLbl="alignImgPlace1" presStyleIdx="0" presStyleCnt="4"/>
      <dgm:spPr/>
    </dgm:pt>
    <dgm:pt modelId="{6CB87CA2-22AC-46EC-BA16-B8A870208802}" type="pres">
      <dgm:prSet presAssocID="{827BACA6-496B-44C8-9BFA-13A76848AB2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C59D477-0984-4C28-AA1F-83CF8A80F58D}" type="pres">
      <dgm:prSet presAssocID="{827BACA6-496B-44C8-9BFA-13A76848AB2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3CD86AD-A229-439D-AF08-7126F523BA6B}" type="pres">
      <dgm:prSet presAssocID="{B6F2D045-8D67-4CAB-91A8-76469A63E2ED}" presName="sibTrans" presStyleCnt="0"/>
      <dgm:spPr/>
    </dgm:pt>
    <dgm:pt modelId="{CB8378EB-737E-4758-AFD5-AC49EE2025FA}" type="pres">
      <dgm:prSet presAssocID="{B8B84741-49B2-4EBE-811F-EECD79E82BF3}" presName="composite" presStyleCnt="0"/>
      <dgm:spPr/>
    </dgm:pt>
    <dgm:pt modelId="{482A975D-FBE2-423A-A9E1-DA89917A1B47}" type="pres">
      <dgm:prSet presAssocID="{B8B84741-49B2-4EBE-811F-EECD79E82BF3}" presName="bentUpArrow1" presStyleLbl="alignImgPlace1" presStyleIdx="1" presStyleCnt="4"/>
      <dgm:spPr/>
    </dgm:pt>
    <dgm:pt modelId="{F0EB8026-567B-4CE0-9EA4-38EBE62A844B}" type="pres">
      <dgm:prSet presAssocID="{B8B84741-49B2-4EBE-811F-EECD79E82BF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F93AF19-0BEA-4657-91BC-D71794BF1866}" type="pres">
      <dgm:prSet presAssocID="{B8B84741-49B2-4EBE-811F-EECD79E82BF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8D52C6A-C721-4587-9FB8-D509F72F94DF}" type="pres">
      <dgm:prSet presAssocID="{9689BE7D-6C75-410E-BE21-924DD6271002}" presName="sibTrans" presStyleCnt="0"/>
      <dgm:spPr/>
    </dgm:pt>
    <dgm:pt modelId="{D3A2ECD6-E09E-46E3-AB4C-E28458BE47E2}" type="pres">
      <dgm:prSet presAssocID="{17ED2EAE-B75C-4B09-B35B-E853D8F4713D}" presName="composite" presStyleCnt="0"/>
      <dgm:spPr/>
    </dgm:pt>
    <dgm:pt modelId="{F06B7853-7677-43EB-8ADC-8BCF172C71BB}" type="pres">
      <dgm:prSet presAssocID="{17ED2EAE-B75C-4B09-B35B-E853D8F4713D}" presName="bentUpArrow1" presStyleLbl="alignImgPlace1" presStyleIdx="2" presStyleCnt="4"/>
      <dgm:spPr/>
    </dgm:pt>
    <dgm:pt modelId="{76B8A24F-8A36-4334-A0B2-4E35C6273638}" type="pres">
      <dgm:prSet presAssocID="{17ED2EAE-B75C-4B09-B35B-E853D8F4713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D74689B-0047-4F6F-9200-6821412DCA37}" type="pres">
      <dgm:prSet presAssocID="{17ED2EAE-B75C-4B09-B35B-E853D8F4713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609E52-A41D-4909-A46A-5B7EE213CDCA}" type="pres">
      <dgm:prSet presAssocID="{CB1B5A28-1DFF-4691-8681-D64425003CBF}" presName="sibTrans" presStyleCnt="0"/>
      <dgm:spPr/>
    </dgm:pt>
    <dgm:pt modelId="{D2F35FB7-2A2C-4338-A8CD-A67897DC5AF3}" type="pres">
      <dgm:prSet presAssocID="{E6C0181C-1F08-4B95-A155-2815D935937C}" presName="composite" presStyleCnt="0"/>
      <dgm:spPr/>
    </dgm:pt>
    <dgm:pt modelId="{981F90C7-3D1E-4341-AF17-6C6C6E6571C9}" type="pres">
      <dgm:prSet presAssocID="{E6C0181C-1F08-4B95-A155-2815D935937C}" presName="bentUpArrow1" presStyleLbl="alignImgPlace1" presStyleIdx="3" presStyleCnt="4"/>
      <dgm:spPr/>
    </dgm:pt>
    <dgm:pt modelId="{85E4CE76-A825-4183-8886-53306E2AD0B3}" type="pres">
      <dgm:prSet presAssocID="{E6C0181C-1F08-4B95-A155-2815D935937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15FCD86-EB05-4D0E-A98E-AA8FB20248F7}" type="pres">
      <dgm:prSet presAssocID="{E6C0181C-1F08-4B95-A155-2815D935937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4877940-9875-4F09-970B-9B66C7512239}" type="pres">
      <dgm:prSet presAssocID="{B52E5997-1400-4148-B4B5-B3B36CF66FB1}" presName="sibTrans" presStyleCnt="0"/>
      <dgm:spPr/>
    </dgm:pt>
    <dgm:pt modelId="{A4B28DFB-5E1D-4848-AB4A-FDFFF102EF26}" type="pres">
      <dgm:prSet presAssocID="{41E941D5-FFDC-4C0C-8993-51239B7C715B}" presName="composite" presStyleCnt="0"/>
      <dgm:spPr/>
    </dgm:pt>
    <dgm:pt modelId="{877986D7-D3F6-4E5C-A243-8E9101E41A05}" type="pres">
      <dgm:prSet presAssocID="{41E941D5-FFDC-4C0C-8993-51239B7C715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70D4D76-3E2F-47F3-A74C-1E354CE163BF}" srcId="{1F756EC9-9731-4274-BE9A-4012FF069D15}" destId="{41E941D5-FFDC-4C0C-8993-51239B7C715B}" srcOrd="4" destOrd="0" parTransId="{03E1425F-C5C0-46DF-B453-F86A4D074E23}" sibTransId="{1427F62F-85A2-4255-92B6-6D33A099096A}"/>
    <dgm:cxn modelId="{748AE1E5-0243-4A77-93AF-7215C1A7C104}" srcId="{1F756EC9-9731-4274-BE9A-4012FF069D15}" destId="{827BACA6-496B-44C8-9BFA-13A76848AB21}" srcOrd="0" destOrd="0" parTransId="{7210FF79-6C11-4D9D-9E30-75983F4AAD69}" sibTransId="{B6F2D045-8D67-4CAB-91A8-76469A63E2ED}"/>
    <dgm:cxn modelId="{A983C81A-B589-41B1-8D65-F4D1FBA83C60}" type="presOf" srcId="{41E941D5-FFDC-4C0C-8993-51239B7C715B}" destId="{877986D7-D3F6-4E5C-A243-8E9101E41A05}" srcOrd="0" destOrd="0" presId="urn:microsoft.com/office/officeart/2005/8/layout/StepDownProcess"/>
    <dgm:cxn modelId="{3F81F395-9A75-4547-A6D3-043CDFB9050C}" type="presOf" srcId="{B8B84741-49B2-4EBE-811F-EECD79E82BF3}" destId="{F0EB8026-567B-4CE0-9EA4-38EBE62A844B}" srcOrd="0" destOrd="0" presId="urn:microsoft.com/office/officeart/2005/8/layout/StepDownProcess"/>
    <dgm:cxn modelId="{A65A3227-086C-4234-AC5A-818549F692B9}" srcId="{827BACA6-496B-44C8-9BFA-13A76848AB21}" destId="{4155E10B-FFD0-45A1-93A8-72A5F415952F}" srcOrd="0" destOrd="0" parTransId="{9DB6A386-58DB-4569-AF78-387C4164F463}" sibTransId="{2089627E-DA5C-4C00-ABE8-EA172AC78FBD}"/>
    <dgm:cxn modelId="{22C78453-6C1C-4770-BD0C-90D16AFC7BF3}" srcId="{E6C0181C-1F08-4B95-A155-2815D935937C}" destId="{68BC199D-EE80-4581-8A1A-5C99C110FEA0}" srcOrd="0" destOrd="0" parTransId="{E5CB29EA-1B56-4FBF-8D2B-E879AFDA69B5}" sibTransId="{5C5E1BBC-30B7-4F06-AC96-88442549EA45}"/>
    <dgm:cxn modelId="{7696E472-7841-4646-A4D8-0AA912FF6F74}" type="presOf" srcId="{DF4FA1F0-AA0C-45DC-8E35-D913A6310449}" destId="{4D74689B-0047-4F6F-9200-6821412DCA37}" srcOrd="0" destOrd="0" presId="urn:microsoft.com/office/officeart/2005/8/layout/StepDownProcess"/>
    <dgm:cxn modelId="{1EE95194-1AF8-413F-A06A-999A3481BD1C}" srcId="{17ED2EAE-B75C-4B09-B35B-E853D8F4713D}" destId="{DF4FA1F0-AA0C-45DC-8E35-D913A6310449}" srcOrd="0" destOrd="0" parTransId="{792C2524-4114-4518-BCBC-779428980CD6}" sibTransId="{74998937-8AB7-4093-849B-27013DBE8811}"/>
    <dgm:cxn modelId="{C7D7A428-481A-4093-A6FB-C9C10C2415D4}" srcId="{1F756EC9-9731-4274-BE9A-4012FF069D15}" destId="{17ED2EAE-B75C-4B09-B35B-E853D8F4713D}" srcOrd="2" destOrd="0" parTransId="{870CF33E-47A2-4BE6-A0E3-93C1E780823E}" sibTransId="{CB1B5A28-1DFF-4691-8681-D64425003CBF}"/>
    <dgm:cxn modelId="{024B2B38-91C0-41EC-9255-768E5A975BBA}" type="presOf" srcId="{1F756EC9-9731-4274-BE9A-4012FF069D15}" destId="{B6B2B3F8-6AE1-4A61-ACBF-DABFADB190ED}" srcOrd="0" destOrd="0" presId="urn:microsoft.com/office/officeart/2005/8/layout/StepDownProcess"/>
    <dgm:cxn modelId="{E2482C19-A8D7-46D6-B309-4971281886DB}" type="presOf" srcId="{68BC199D-EE80-4581-8A1A-5C99C110FEA0}" destId="{F15FCD86-EB05-4D0E-A98E-AA8FB20248F7}" srcOrd="0" destOrd="0" presId="urn:microsoft.com/office/officeart/2005/8/layout/StepDownProcess"/>
    <dgm:cxn modelId="{BFCBFFBE-27AC-4CD9-A4FD-54AD22847077}" type="presOf" srcId="{827BACA6-496B-44C8-9BFA-13A76848AB21}" destId="{6CB87CA2-22AC-46EC-BA16-B8A870208802}" srcOrd="0" destOrd="0" presId="urn:microsoft.com/office/officeart/2005/8/layout/StepDownProcess"/>
    <dgm:cxn modelId="{9818FA0C-0A16-401A-A9F2-0DF95584EB8B}" type="presOf" srcId="{4155E10B-FFD0-45A1-93A8-72A5F415952F}" destId="{EC59D477-0984-4C28-AA1F-83CF8A80F58D}" srcOrd="0" destOrd="0" presId="urn:microsoft.com/office/officeart/2005/8/layout/StepDownProcess"/>
    <dgm:cxn modelId="{59EE136A-7BA0-4801-8095-8E429A3B7CAF}" srcId="{1F756EC9-9731-4274-BE9A-4012FF069D15}" destId="{E6C0181C-1F08-4B95-A155-2815D935937C}" srcOrd="3" destOrd="0" parTransId="{D517660B-4A03-48FA-BB35-157AFE2CB08E}" sibTransId="{B52E5997-1400-4148-B4B5-B3B36CF66FB1}"/>
    <dgm:cxn modelId="{D1B7810D-3075-4A3E-BCF0-00774BA61865}" type="presOf" srcId="{E6C0181C-1F08-4B95-A155-2815D935937C}" destId="{85E4CE76-A825-4183-8886-53306E2AD0B3}" srcOrd="0" destOrd="0" presId="urn:microsoft.com/office/officeart/2005/8/layout/StepDownProcess"/>
    <dgm:cxn modelId="{97D75C2D-CB81-4E0B-857B-B4557B9AAE90}" srcId="{1F756EC9-9731-4274-BE9A-4012FF069D15}" destId="{B8B84741-49B2-4EBE-811F-EECD79E82BF3}" srcOrd="1" destOrd="0" parTransId="{8E2D3FE5-E8AD-4D7C-8687-5BE3F9A9EECB}" sibTransId="{9689BE7D-6C75-410E-BE21-924DD6271002}"/>
    <dgm:cxn modelId="{AEE46DDE-BFE1-4A0E-816A-475872CF745A}" type="presOf" srcId="{17ED2EAE-B75C-4B09-B35B-E853D8F4713D}" destId="{76B8A24F-8A36-4334-A0B2-4E35C6273638}" srcOrd="0" destOrd="0" presId="urn:microsoft.com/office/officeart/2005/8/layout/StepDownProcess"/>
    <dgm:cxn modelId="{9EE95760-1632-4D79-B3D3-2059F9751ADB}" srcId="{B8B84741-49B2-4EBE-811F-EECD79E82BF3}" destId="{9920AAC2-4E6C-488F-9209-EC241DC17B5B}" srcOrd="0" destOrd="0" parTransId="{38502A8F-D15A-41DB-AE7D-55EB74637FE1}" sibTransId="{FC1211FA-2546-4414-A9A4-0B100B7B73FA}"/>
    <dgm:cxn modelId="{00DE00FF-06E3-4FE6-B089-AE4E2E584336}" type="presOf" srcId="{9920AAC2-4E6C-488F-9209-EC241DC17B5B}" destId="{1F93AF19-0BEA-4657-91BC-D71794BF1866}" srcOrd="0" destOrd="0" presId="urn:microsoft.com/office/officeart/2005/8/layout/StepDownProcess"/>
    <dgm:cxn modelId="{E668BCD6-9240-4318-81CE-DED068734306}" type="presParOf" srcId="{B6B2B3F8-6AE1-4A61-ACBF-DABFADB190ED}" destId="{7B4AE8FA-93C3-4577-AE7C-8F12E1F10AD6}" srcOrd="0" destOrd="0" presId="urn:microsoft.com/office/officeart/2005/8/layout/StepDownProcess"/>
    <dgm:cxn modelId="{D4AD186B-5B21-437F-8255-6B3E357CBD86}" type="presParOf" srcId="{7B4AE8FA-93C3-4577-AE7C-8F12E1F10AD6}" destId="{DDF24A10-12EC-416E-9C6B-7E09DD4C7073}" srcOrd="0" destOrd="0" presId="urn:microsoft.com/office/officeart/2005/8/layout/StepDownProcess"/>
    <dgm:cxn modelId="{A65D4B78-6CC2-4B00-AAC9-76172A77FEE4}" type="presParOf" srcId="{7B4AE8FA-93C3-4577-AE7C-8F12E1F10AD6}" destId="{6CB87CA2-22AC-46EC-BA16-B8A870208802}" srcOrd="1" destOrd="0" presId="urn:microsoft.com/office/officeart/2005/8/layout/StepDownProcess"/>
    <dgm:cxn modelId="{3E0BFDC4-79C2-428B-9FAA-86AC9739AC90}" type="presParOf" srcId="{7B4AE8FA-93C3-4577-AE7C-8F12E1F10AD6}" destId="{EC59D477-0984-4C28-AA1F-83CF8A80F58D}" srcOrd="2" destOrd="0" presId="urn:microsoft.com/office/officeart/2005/8/layout/StepDownProcess"/>
    <dgm:cxn modelId="{AB770683-C586-404A-AFE3-04A66C6AE939}" type="presParOf" srcId="{B6B2B3F8-6AE1-4A61-ACBF-DABFADB190ED}" destId="{A3CD86AD-A229-439D-AF08-7126F523BA6B}" srcOrd="1" destOrd="0" presId="urn:microsoft.com/office/officeart/2005/8/layout/StepDownProcess"/>
    <dgm:cxn modelId="{1D07226A-14B5-4E12-9CD0-90DD9730DDFB}" type="presParOf" srcId="{B6B2B3F8-6AE1-4A61-ACBF-DABFADB190ED}" destId="{CB8378EB-737E-4758-AFD5-AC49EE2025FA}" srcOrd="2" destOrd="0" presId="urn:microsoft.com/office/officeart/2005/8/layout/StepDownProcess"/>
    <dgm:cxn modelId="{B648BB80-C320-42E8-9827-22D4AEE1EF08}" type="presParOf" srcId="{CB8378EB-737E-4758-AFD5-AC49EE2025FA}" destId="{482A975D-FBE2-423A-A9E1-DA89917A1B47}" srcOrd="0" destOrd="0" presId="urn:microsoft.com/office/officeart/2005/8/layout/StepDownProcess"/>
    <dgm:cxn modelId="{6B0E046F-7F1F-40B2-8A71-53212D5A850F}" type="presParOf" srcId="{CB8378EB-737E-4758-AFD5-AC49EE2025FA}" destId="{F0EB8026-567B-4CE0-9EA4-38EBE62A844B}" srcOrd="1" destOrd="0" presId="urn:microsoft.com/office/officeart/2005/8/layout/StepDownProcess"/>
    <dgm:cxn modelId="{B8316FBF-B430-4934-9DAF-667252D713D9}" type="presParOf" srcId="{CB8378EB-737E-4758-AFD5-AC49EE2025FA}" destId="{1F93AF19-0BEA-4657-91BC-D71794BF1866}" srcOrd="2" destOrd="0" presId="urn:microsoft.com/office/officeart/2005/8/layout/StepDownProcess"/>
    <dgm:cxn modelId="{E9881DD1-301C-4CF4-A8EA-D36FF20F42A4}" type="presParOf" srcId="{B6B2B3F8-6AE1-4A61-ACBF-DABFADB190ED}" destId="{08D52C6A-C721-4587-9FB8-D509F72F94DF}" srcOrd="3" destOrd="0" presId="urn:microsoft.com/office/officeart/2005/8/layout/StepDownProcess"/>
    <dgm:cxn modelId="{FE87D53E-F49F-45CB-B2AF-F2B5AF54CDE6}" type="presParOf" srcId="{B6B2B3F8-6AE1-4A61-ACBF-DABFADB190ED}" destId="{D3A2ECD6-E09E-46E3-AB4C-E28458BE47E2}" srcOrd="4" destOrd="0" presId="urn:microsoft.com/office/officeart/2005/8/layout/StepDownProcess"/>
    <dgm:cxn modelId="{B4793EA5-C030-4752-B26E-B3097D01D9AA}" type="presParOf" srcId="{D3A2ECD6-E09E-46E3-AB4C-E28458BE47E2}" destId="{F06B7853-7677-43EB-8ADC-8BCF172C71BB}" srcOrd="0" destOrd="0" presId="urn:microsoft.com/office/officeart/2005/8/layout/StepDownProcess"/>
    <dgm:cxn modelId="{51D5678E-4735-4088-9F7D-BDF9BDCE5246}" type="presParOf" srcId="{D3A2ECD6-E09E-46E3-AB4C-E28458BE47E2}" destId="{76B8A24F-8A36-4334-A0B2-4E35C6273638}" srcOrd="1" destOrd="0" presId="urn:microsoft.com/office/officeart/2005/8/layout/StepDownProcess"/>
    <dgm:cxn modelId="{03EFFE28-9B47-4FE7-86D8-5BF593B06263}" type="presParOf" srcId="{D3A2ECD6-E09E-46E3-AB4C-E28458BE47E2}" destId="{4D74689B-0047-4F6F-9200-6821412DCA37}" srcOrd="2" destOrd="0" presId="urn:microsoft.com/office/officeart/2005/8/layout/StepDownProcess"/>
    <dgm:cxn modelId="{9E0C0B25-F10B-4AB3-BDF7-4D392237B7F6}" type="presParOf" srcId="{B6B2B3F8-6AE1-4A61-ACBF-DABFADB190ED}" destId="{E8609E52-A41D-4909-A46A-5B7EE213CDCA}" srcOrd="5" destOrd="0" presId="urn:microsoft.com/office/officeart/2005/8/layout/StepDownProcess"/>
    <dgm:cxn modelId="{D65CF385-DAA2-442C-96D0-30D2AA98A3B2}" type="presParOf" srcId="{B6B2B3F8-6AE1-4A61-ACBF-DABFADB190ED}" destId="{D2F35FB7-2A2C-4338-A8CD-A67897DC5AF3}" srcOrd="6" destOrd="0" presId="urn:microsoft.com/office/officeart/2005/8/layout/StepDownProcess"/>
    <dgm:cxn modelId="{E8DAF0B1-2F3F-4F35-AB6C-C1E830B63FE0}" type="presParOf" srcId="{D2F35FB7-2A2C-4338-A8CD-A67897DC5AF3}" destId="{981F90C7-3D1E-4341-AF17-6C6C6E6571C9}" srcOrd="0" destOrd="0" presId="urn:microsoft.com/office/officeart/2005/8/layout/StepDownProcess"/>
    <dgm:cxn modelId="{B263AC38-E43C-465D-9555-2C7E8E0F65EA}" type="presParOf" srcId="{D2F35FB7-2A2C-4338-A8CD-A67897DC5AF3}" destId="{85E4CE76-A825-4183-8886-53306E2AD0B3}" srcOrd="1" destOrd="0" presId="urn:microsoft.com/office/officeart/2005/8/layout/StepDownProcess"/>
    <dgm:cxn modelId="{A3C260DA-5ACA-4CC9-8AC3-7D303315C552}" type="presParOf" srcId="{D2F35FB7-2A2C-4338-A8CD-A67897DC5AF3}" destId="{F15FCD86-EB05-4D0E-A98E-AA8FB20248F7}" srcOrd="2" destOrd="0" presId="urn:microsoft.com/office/officeart/2005/8/layout/StepDownProcess"/>
    <dgm:cxn modelId="{3C5C69CB-451C-4527-9266-9120784F0E65}" type="presParOf" srcId="{B6B2B3F8-6AE1-4A61-ACBF-DABFADB190ED}" destId="{E4877940-9875-4F09-970B-9B66C7512239}" srcOrd="7" destOrd="0" presId="urn:microsoft.com/office/officeart/2005/8/layout/StepDownProcess"/>
    <dgm:cxn modelId="{C39590EB-CC54-4046-8155-62BED31BC956}" type="presParOf" srcId="{B6B2B3F8-6AE1-4A61-ACBF-DABFADB190ED}" destId="{A4B28DFB-5E1D-4848-AB4A-FDFFF102EF26}" srcOrd="8" destOrd="0" presId="urn:microsoft.com/office/officeart/2005/8/layout/StepDownProcess"/>
    <dgm:cxn modelId="{CE84B6E9-5E1C-4B06-9F93-25CC8505E07E}" type="presParOf" srcId="{A4B28DFB-5E1D-4848-AB4A-FDFFF102EF26}" destId="{877986D7-D3F6-4E5C-A243-8E9101E41A0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65E05-7819-4802-827F-39866768ED5D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pPr rtl="1"/>
          <a:endParaRPr lang="he-IL"/>
        </a:p>
      </dgm:t>
    </dgm:pt>
    <dgm:pt modelId="{592A209B-BEDF-4537-BF3A-536104D5622C}">
      <dgm:prSet/>
      <dgm:spPr/>
      <dgm:t>
        <a:bodyPr/>
        <a:lstStyle/>
        <a:p>
          <a:pPr rtl="1"/>
          <a:r>
            <a:rPr lang="he-IL" dirty="0" smtClean="0"/>
            <a:t>כמה צפיות יש לסרטון סה"כ?</a:t>
          </a:r>
          <a:endParaRPr lang="en-US" dirty="0"/>
        </a:p>
      </dgm:t>
    </dgm:pt>
    <dgm:pt modelId="{118EA143-8CD2-414A-A7F3-237DF71ACC7A}" type="parTrans" cxnId="{85887059-2652-4A19-BC18-E9D186069F35}">
      <dgm:prSet/>
      <dgm:spPr/>
      <dgm:t>
        <a:bodyPr/>
        <a:lstStyle/>
        <a:p>
          <a:pPr rtl="1"/>
          <a:endParaRPr lang="he-IL"/>
        </a:p>
      </dgm:t>
    </dgm:pt>
    <dgm:pt modelId="{8B8C551C-19A3-4060-A215-B0ED38C68946}" type="sibTrans" cxnId="{85887059-2652-4A19-BC18-E9D186069F35}">
      <dgm:prSet/>
      <dgm:spPr/>
      <dgm:t>
        <a:bodyPr/>
        <a:lstStyle/>
        <a:p>
          <a:pPr rtl="1"/>
          <a:endParaRPr lang="he-IL"/>
        </a:p>
      </dgm:t>
    </dgm:pt>
    <dgm:pt modelId="{3892055B-77A1-4325-B528-4738BD86A07C}">
      <dgm:prSet/>
      <dgm:spPr/>
      <dgm:t>
        <a:bodyPr/>
        <a:lstStyle/>
        <a:p>
          <a:pPr rtl="1"/>
          <a:r>
            <a:rPr lang="he-IL" smtClean="0"/>
            <a:t>כמה צופים בו בממוצע ביום?</a:t>
          </a:r>
          <a:endParaRPr lang="en-US"/>
        </a:p>
      </dgm:t>
    </dgm:pt>
    <dgm:pt modelId="{1B811EC4-A2E3-42A0-B82E-206E97BA8C28}" type="parTrans" cxnId="{B084EBE7-0C8C-4B59-ABD9-985E4C108FCA}">
      <dgm:prSet/>
      <dgm:spPr/>
      <dgm:t>
        <a:bodyPr/>
        <a:lstStyle/>
        <a:p>
          <a:pPr rtl="1"/>
          <a:endParaRPr lang="he-IL"/>
        </a:p>
      </dgm:t>
    </dgm:pt>
    <dgm:pt modelId="{0B584B38-64BE-417B-ADBB-70E6D3AB2C44}" type="sibTrans" cxnId="{B084EBE7-0C8C-4B59-ABD9-985E4C108FCA}">
      <dgm:prSet/>
      <dgm:spPr/>
      <dgm:t>
        <a:bodyPr/>
        <a:lstStyle/>
        <a:p>
          <a:pPr rtl="1"/>
          <a:endParaRPr lang="he-IL"/>
        </a:p>
      </dgm:t>
    </dgm:pt>
    <dgm:pt modelId="{58B20B1F-874E-4A69-B1C2-D292334F44DE}">
      <dgm:prSet/>
      <dgm:spPr/>
      <dgm:t>
        <a:bodyPr/>
        <a:lstStyle/>
        <a:p>
          <a:pPr rtl="1"/>
          <a:r>
            <a:rPr lang="he-IL" smtClean="0"/>
            <a:t>האם הסרטון עקף את מספר הצפיות הממוצע?</a:t>
          </a:r>
          <a:endParaRPr lang="en-US"/>
        </a:p>
      </dgm:t>
    </dgm:pt>
    <dgm:pt modelId="{E3B343FB-494A-45D6-9D3A-3EF08C72CF04}" type="parTrans" cxnId="{ABAE0BAB-B9D9-4BA7-B655-F86A361E6D44}">
      <dgm:prSet/>
      <dgm:spPr/>
      <dgm:t>
        <a:bodyPr/>
        <a:lstStyle/>
        <a:p>
          <a:pPr rtl="1"/>
          <a:endParaRPr lang="he-IL"/>
        </a:p>
      </dgm:t>
    </dgm:pt>
    <dgm:pt modelId="{B998BCBF-750D-4840-AA1D-ED6C7D67604E}" type="sibTrans" cxnId="{ABAE0BAB-B9D9-4BA7-B655-F86A361E6D44}">
      <dgm:prSet/>
      <dgm:spPr/>
      <dgm:t>
        <a:bodyPr/>
        <a:lstStyle/>
        <a:p>
          <a:pPr rtl="1"/>
          <a:endParaRPr lang="he-IL"/>
        </a:p>
      </dgm:t>
    </dgm:pt>
    <dgm:pt modelId="{C82FE5AD-1F7A-4DB3-A773-5FE82D200B4E}">
      <dgm:prSet/>
      <dgm:spPr/>
      <dgm:t>
        <a:bodyPr/>
        <a:lstStyle/>
        <a:p>
          <a:pPr rtl="1"/>
          <a:r>
            <a:rPr lang="he-IL" smtClean="0"/>
            <a:t>תוך כמה ימים הסרטון הגיע ל-</a:t>
          </a:r>
          <a:r>
            <a:rPr lang="en-US" smtClean="0"/>
            <a:t>X</a:t>
          </a:r>
          <a:r>
            <a:rPr lang="he-IL" smtClean="0"/>
            <a:t> צפיות?</a:t>
          </a:r>
          <a:endParaRPr lang="en-US"/>
        </a:p>
      </dgm:t>
    </dgm:pt>
    <dgm:pt modelId="{ABE9638E-B11D-44A5-8873-0A3D8E8B8F02}" type="parTrans" cxnId="{7F1BD477-58DD-446F-8689-211296104F8C}">
      <dgm:prSet/>
      <dgm:spPr/>
      <dgm:t>
        <a:bodyPr/>
        <a:lstStyle/>
        <a:p>
          <a:pPr rtl="1"/>
          <a:endParaRPr lang="he-IL"/>
        </a:p>
      </dgm:t>
    </dgm:pt>
    <dgm:pt modelId="{823614BD-EF63-43F0-88CA-202C2FC170C9}" type="sibTrans" cxnId="{7F1BD477-58DD-446F-8689-211296104F8C}">
      <dgm:prSet/>
      <dgm:spPr/>
      <dgm:t>
        <a:bodyPr/>
        <a:lstStyle/>
        <a:p>
          <a:pPr rtl="1"/>
          <a:endParaRPr lang="he-IL"/>
        </a:p>
      </dgm:t>
    </dgm:pt>
    <dgm:pt modelId="{B2F56B0D-4690-4F09-9B80-275C15E3B9B7}" type="pres">
      <dgm:prSet presAssocID="{7D165E05-7819-4802-827F-39866768ED5D}" presName="compositeShape" presStyleCnt="0">
        <dgm:presLayoutVars>
          <dgm:chMax val="7"/>
          <dgm:dir/>
          <dgm:resizeHandles val="exact"/>
        </dgm:presLayoutVars>
      </dgm:prSet>
      <dgm:spPr/>
    </dgm:pt>
    <dgm:pt modelId="{85C14B66-A444-4CC9-8A1E-9EF56ABA6B63}" type="pres">
      <dgm:prSet presAssocID="{592A209B-BEDF-4537-BF3A-536104D5622C}" presName="circ1" presStyleLbl="vennNode1" presStyleIdx="0" presStyleCnt="4"/>
      <dgm:spPr/>
    </dgm:pt>
    <dgm:pt modelId="{118579D9-115B-4DDF-95F4-09DCDEF2DFE3}" type="pres">
      <dgm:prSet presAssocID="{592A209B-BEDF-4537-BF3A-536104D5622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F49D89-3342-44F0-936F-3BBA591B1846}" type="pres">
      <dgm:prSet presAssocID="{3892055B-77A1-4325-B528-4738BD86A07C}" presName="circ2" presStyleLbl="vennNode1" presStyleIdx="1" presStyleCnt="4"/>
      <dgm:spPr/>
    </dgm:pt>
    <dgm:pt modelId="{600B2E1F-86E5-4CF9-A84F-303D18247010}" type="pres">
      <dgm:prSet presAssocID="{3892055B-77A1-4325-B528-4738BD86A0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C36FF4-D882-4E22-9C3C-77C17951601F}" type="pres">
      <dgm:prSet presAssocID="{58B20B1F-874E-4A69-B1C2-D292334F44DE}" presName="circ3" presStyleLbl="vennNode1" presStyleIdx="2" presStyleCnt="4"/>
      <dgm:spPr/>
    </dgm:pt>
    <dgm:pt modelId="{7F5708A8-2495-4C2C-806B-CA67FBBFE5C9}" type="pres">
      <dgm:prSet presAssocID="{58B20B1F-874E-4A69-B1C2-D292334F44D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30C0654-AE87-4D09-A658-F5BCAB2448F1}" type="pres">
      <dgm:prSet presAssocID="{C82FE5AD-1F7A-4DB3-A773-5FE82D200B4E}" presName="circ4" presStyleLbl="vennNode1" presStyleIdx="3" presStyleCnt="4"/>
      <dgm:spPr/>
    </dgm:pt>
    <dgm:pt modelId="{97B8A793-79EC-46D2-9B02-D83FAA882C31}" type="pres">
      <dgm:prSet presAssocID="{C82FE5AD-1F7A-4DB3-A773-5FE82D200B4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99AEE87-E789-49F5-AB57-879B6AB6188E}" type="presOf" srcId="{C82FE5AD-1F7A-4DB3-A773-5FE82D200B4E}" destId="{97B8A793-79EC-46D2-9B02-D83FAA882C31}" srcOrd="1" destOrd="0" presId="urn:microsoft.com/office/officeart/2005/8/layout/venn1"/>
    <dgm:cxn modelId="{66EB38FC-ED29-4305-B3A1-98B59F8D6764}" type="presOf" srcId="{3892055B-77A1-4325-B528-4738BD86A07C}" destId="{600B2E1F-86E5-4CF9-A84F-303D18247010}" srcOrd="1" destOrd="0" presId="urn:microsoft.com/office/officeart/2005/8/layout/venn1"/>
    <dgm:cxn modelId="{FB11F7AE-37A9-4C6B-B994-9B6D01F5BA42}" type="presOf" srcId="{592A209B-BEDF-4537-BF3A-536104D5622C}" destId="{118579D9-115B-4DDF-95F4-09DCDEF2DFE3}" srcOrd="1" destOrd="0" presId="urn:microsoft.com/office/officeart/2005/8/layout/venn1"/>
    <dgm:cxn modelId="{54CD0489-4175-42DF-B2EF-AD473D92DC35}" type="presOf" srcId="{7D165E05-7819-4802-827F-39866768ED5D}" destId="{B2F56B0D-4690-4F09-9B80-275C15E3B9B7}" srcOrd="0" destOrd="0" presId="urn:microsoft.com/office/officeart/2005/8/layout/venn1"/>
    <dgm:cxn modelId="{229D1AE7-000E-4537-9992-DDC9E8099DDA}" type="presOf" srcId="{58B20B1F-874E-4A69-B1C2-D292334F44DE}" destId="{7F5708A8-2495-4C2C-806B-CA67FBBFE5C9}" srcOrd="1" destOrd="0" presId="urn:microsoft.com/office/officeart/2005/8/layout/venn1"/>
    <dgm:cxn modelId="{894D5FDF-F3A4-44D2-A594-89CA57F4BB33}" type="presOf" srcId="{58B20B1F-874E-4A69-B1C2-D292334F44DE}" destId="{F6C36FF4-D882-4E22-9C3C-77C17951601F}" srcOrd="0" destOrd="0" presId="urn:microsoft.com/office/officeart/2005/8/layout/venn1"/>
    <dgm:cxn modelId="{33228B8C-4311-437A-A406-804E4118C8F0}" type="presOf" srcId="{C82FE5AD-1F7A-4DB3-A773-5FE82D200B4E}" destId="{F30C0654-AE87-4D09-A658-F5BCAB2448F1}" srcOrd="0" destOrd="0" presId="urn:microsoft.com/office/officeart/2005/8/layout/venn1"/>
    <dgm:cxn modelId="{17521811-AD80-40AD-88E2-5F5021815324}" type="presOf" srcId="{592A209B-BEDF-4537-BF3A-536104D5622C}" destId="{85C14B66-A444-4CC9-8A1E-9EF56ABA6B63}" srcOrd="0" destOrd="0" presId="urn:microsoft.com/office/officeart/2005/8/layout/venn1"/>
    <dgm:cxn modelId="{85887059-2652-4A19-BC18-E9D186069F35}" srcId="{7D165E05-7819-4802-827F-39866768ED5D}" destId="{592A209B-BEDF-4537-BF3A-536104D5622C}" srcOrd="0" destOrd="0" parTransId="{118EA143-8CD2-414A-A7F3-237DF71ACC7A}" sibTransId="{8B8C551C-19A3-4060-A215-B0ED38C68946}"/>
    <dgm:cxn modelId="{7F1BD477-58DD-446F-8689-211296104F8C}" srcId="{7D165E05-7819-4802-827F-39866768ED5D}" destId="{C82FE5AD-1F7A-4DB3-A773-5FE82D200B4E}" srcOrd="3" destOrd="0" parTransId="{ABE9638E-B11D-44A5-8873-0A3D8E8B8F02}" sibTransId="{823614BD-EF63-43F0-88CA-202C2FC170C9}"/>
    <dgm:cxn modelId="{ABAE0BAB-B9D9-4BA7-B655-F86A361E6D44}" srcId="{7D165E05-7819-4802-827F-39866768ED5D}" destId="{58B20B1F-874E-4A69-B1C2-D292334F44DE}" srcOrd="2" destOrd="0" parTransId="{E3B343FB-494A-45D6-9D3A-3EF08C72CF04}" sibTransId="{B998BCBF-750D-4840-AA1D-ED6C7D67604E}"/>
    <dgm:cxn modelId="{AA179A45-4665-43F9-83E6-61DFEFC65CFD}" type="presOf" srcId="{3892055B-77A1-4325-B528-4738BD86A07C}" destId="{8DF49D89-3342-44F0-936F-3BBA591B1846}" srcOrd="0" destOrd="0" presId="urn:microsoft.com/office/officeart/2005/8/layout/venn1"/>
    <dgm:cxn modelId="{B084EBE7-0C8C-4B59-ABD9-985E4C108FCA}" srcId="{7D165E05-7819-4802-827F-39866768ED5D}" destId="{3892055B-77A1-4325-B528-4738BD86A07C}" srcOrd="1" destOrd="0" parTransId="{1B811EC4-A2E3-42A0-B82E-206E97BA8C28}" sibTransId="{0B584B38-64BE-417B-ADBB-70E6D3AB2C44}"/>
    <dgm:cxn modelId="{52085D89-F0AD-4ECB-9FE3-38988CCFC4A1}" type="presParOf" srcId="{B2F56B0D-4690-4F09-9B80-275C15E3B9B7}" destId="{85C14B66-A444-4CC9-8A1E-9EF56ABA6B63}" srcOrd="0" destOrd="0" presId="urn:microsoft.com/office/officeart/2005/8/layout/venn1"/>
    <dgm:cxn modelId="{0C17DAD1-0E4D-42F7-9930-6255B6A47857}" type="presParOf" srcId="{B2F56B0D-4690-4F09-9B80-275C15E3B9B7}" destId="{118579D9-115B-4DDF-95F4-09DCDEF2DFE3}" srcOrd="1" destOrd="0" presId="urn:microsoft.com/office/officeart/2005/8/layout/venn1"/>
    <dgm:cxn modelId="{5DE5006B-E6A0-4474-9B56-D53227F070A4}" type="presParOf" srcId="{B2F56B0D-4690-4F09-9B80-275C15E3B9B7}" destId="{8DF49D89-3342-44F0-936F-3BBA591B1846}" srcOrd="2" destOrd="0" presId="urn:microsoft.com/office/officeart/2005/8/layout/venn1"/>
    <dgm:cxn modelId="{F9F02B07-6AD0-4C1E-A047-8841868DBC47}" type="presParOf" srcId="{B2F56B0D-4690-4F09-9B80-275C15E3B9B7}" destId="{600B2E1F-86E5-4CF9-A84F-303D18247010}" srcOrd="3" destOrd="0" presId="urn:microsoft.com/office/officeart/2005/8/layout/venn1"/>
    <dgm:cxn modelId="{5CBC1550-717C-4D62-89E4-1AC0B6AF8A0C}" type="presParOf" srcId="{B2F56B0D-4690-4F09-9B80-275C15E3B9B7}" destId="{F6C36FF4-D882-4E22-9C3C-77C17951601F}" srcOrd="4" destOrd="0" presId="urn:microsoft.com/office/officeart/2005/8/layout/venn1"/>
    <dgm:cxn modelId="{E969D886-7B45-4414-B39D-F6F38CDE75AD}" type="presParOf" srcId="{B2F56B0D-4690-4F09-9B80-275C15E3B9B7}" destId="{7F5708A8-2495-4C2C-806B-CA67FBBFE5C9}" srcOrd="5" destOrd="0" presId="urn:microsoft.com/office/officeart/2005/8/layout/venn1"/>
    <dgm:cxn modelId="{D1585F59-2922-4CF6-9A58-C16C2A7CE1F3}" type="presParOf" srcId="{B2F56B0D-4690-4F09-9B80-275C15E3B9B7}" destId="{F30C0654-AE87-4D09-A658-F5BCAB2448F1}" srcOrd="6" destOrd="0" presId="urn:microsoft.com/office/officeart/2005/8/layout/venn1"/>
    <dgm:cxn modelId="{0D1AF7AC-F56D-41EB-A08E-2975D49A1210}" type="presParOf" srcId="{B2F56B0D-4690-4F09-9B80-275C15E3B9B7}" destId="{97B8A793-79EC-46D2-9B02-D83FAA882C3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18BF8-EF3A-42F6-ABF2-67E5E5FC5EBF}">
      <dsp:nvSpPr>
        <dsp:cNvPr id="0" name=""/>
        <dsp:cNvSpPr/>
      </dsp:nvSpPr>
      <dsp:spPr>
        <a:xfrm>
          <a:off x="0" y="321115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מודל כלכלי מבוסס פרסומות</a:t>
          </a:r>
          <a:endParaRPr lang="en-US" sz="4100" kern="1200" dirty="0"/>
        </a:p>
      </dsp:txBody>
      <dsp:txXfrm>
        <a:off x="48005" y="369120"/>
        <a:ext cx="6259069" cy="887374"/>
      </dsp:txXfrm>
    </dsp:sp>
    <dsp:sp modelId="{3C73BCE5-F8F7-435B-8734-88F141C35294}">
      <dsp:nvSpPr>
        <dsp:cNvPr id="0" name=""/>
        <dsp:cNvSpPr/>
      </dsp:nvSpPr>
      <dsp:spPr>
        <a:xfrm>
          <a:off x="0" y="1708770"/>
          <a:ext cx="6355079" cy="983384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r" defTabSz="18224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4100" kern="1200" dirty="0" smtClean="0"/>
            <a:t>אתר </a:t>
          </a:r>
          <a:r>
            <a:rPr lang="he-IL" sz="4100" kern="1200" dirty="0" err="1" smtClean="0"/>
            <a:t>סטרימינג</a:t>
          </a:r>
          <a:endParaRPr lang="en-US" sz="4100" kern="1200" dirty="0"/>
        </a:p>
      </dsp:txBody>
      <dsp:txXfrm>
        <a:off x="48005" y="1756775"/>
        <a:ext cx="6259069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6EE7D-66FF-4457-8A92-4A0B0172988A}">
      <dsp:nvSpPr>
        <dsp:cNvPr id="0" name=""/>
        <dsp:cNvSpPr/>
      </dsp:nvSpPr>
      <dsp:spPr>
        <a:xfrm>
          <a:off x="680435" y="369099"/>
          <a:ext cx="6167258" cy="19272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1305403" bIns="209550" numCol="1" spcCol="1270" anchor="ctr" anchorCtr="0">
          <a:noAutofit/>
        </a:bodyPr>
        <a:lstStyle/>
        <a:p>
          <a:pPr lvl="0" algn="ctr" defTabSz="2444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5500" kern="1200" dirty="0" smtClean="0"/>
            <a:t>מודל מבוסס </a:t>
          </a:r>
          <a:r>
            <a:rPr lang="he-IL" sz="5500" kern="1200" dirty="0" err="1" smtClean="0"/>
            <a:t>דאטא</a:t>
          </a:r>
          <a:endParaRPr lang="en-US" sz="5500" kern="1200" dirty="0"/>
        </a:p>
      </dsp:txBody>
      <dsp:txXfrm>
        <a:off x="680435" y="369099"/>
        <a:ext cx="6167258" cy="1927268"/>
      </dsp:txXfrm>
    </dsp:sp>
    <dsp:sp modelId="{05BCFDC9-6CB6-4519-8781-C8B34A1ECCA8}">
      <dsp:nvSpPr>
        <dsp:cNvPr id="0" name=""/>
        <dsp:cNvSpPr/>
      </dsp:nvSpPr>
      <dsp:spPr>
        <a:xfrm>
          <a:off x="5755576" y="90715"/>
          <a:ext cx="1349087" cy="2023631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EC911-696F-4B60-91F9-69F7D0461DEA}">
      <dsp:nvSpPr>
        <dsp:cNvPr id="0" name=""/>
        <dsp:cNvSpPr/>
      </dsp:nvSpPr>
      <dsp:spPr>
        <a:xfrm>
          <a:off x="680435" y="2795315"/>
          <a:ext cx="6167258" cy="192726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1305403" bIns="209550" numCol="1" spcCol="1270" anchor="ctr" anchorCtr="0">
          <a:noAutofit/>
        </a:bodyPr>
        <a:lstStyle/>
        <a:p>
          <a:pPr lvl="0" algn="ctr" defTabSz="2444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5500" kern="1200" dirty="0" smtClean="0"/>
            <a:t>קשר בין פיצ'ר לביצועים</a:t>
          </a:r>
          <a:endParaRPr lang="en-US" sz="5500" kern="1200" dirty="0"/>
        </a:p>
      </dsp:txBody>
      <dsp:txXfrm>
        <a:off x="680435" y="2795315"/>
        <a:ext cx="6167258" cy="1927268"/>
      </dsp:txXfrm>
    </dsp:sp>
    <dsp:sp modelId="{FC8D61C9-170D-4106-9898-DD66EDE4D9A5}">
      <dsp:nvSpPr>
        <dsp:cNvPr id="0" name=""/>
        <dsp:cNvSpPr/>
      </dsp:nvSpPr>
      <dsp:spPr>
        <a:xfrm>
          <a:off x="5755576" y="2516932"/>
          <a:ext cx="1349087" cy="2023631"/>
        </a:xfrm>
        <a:prstGeom prst="rect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4A10-12EC-416E-9C6B-7E09DD4C7073}">
      <dsp:nvSpPr>
        <dsp:cNvPr id="0" name=""/>
        <dsp:cNvSpPr/>
      </dsp:nvSpPr>
      <dsp:spPr>
        <a:xfrm rot="10800000">
          <a:off x="7801528" y="903563"/>
          <a:ext cx="844366" cy="741670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B87CA2-22AC-46EC-BA16-B8A870208802}">
      <dsp:nvSpPr>
        <dsp:cNvPr id="0" name=""/>
        <dsp:cNvSpPr/>
      </dsp:nvSpPr>
      <dsp:spPr>
        <a:xfrm>
          <a:off x="7529483" y="30059"/>
          <a:ext cx="1248537" cy="8739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אחזור נתוני הצפיות</a:t>
          </a:r>
          <a:endParaRPr lang="he-IL" sz="1600" kern="1200" dirty="0"/>
        </a:p>
      </dsp:txBody>
      <dsp:txXfrm>
        <a:off x="7572153" y="72729"/>
        <a:ext cx="1163197" cy="788595"/>
      </dsp:txXfrm>
    </dsp:sp>
    <dsp:sp modelId="{EC59D477-0984-4C28-AA1F-83CF8A80F58D}">
      <dsp:nvSpPr>
        <dsp:cNvPr id="0" name=""/>
        <dsp:cNvSpPr/>
      </dsp:nvSpPr>
      <dsp:spPr>
        <a:xfrm>
          <a:off x="6634528" y="113408"/>
          <a:ext cx="908066" cy="7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r" defTabSz="4889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100" kern="1200" dirty="0" smtClean="0"/>
            <a:t>כ-11 רשומות עם נתונים יומיים לסרטון</a:t>
          </a:r>
          <a:endParaRPr lang="he-IL" sz="1100" kern="1200" dirty="0"/>
        </a:p>
      </dsp:txBody>
      <dsp:txXfrm>
        <a:off x="6634528" y="113408"/>
        <a:ext cx="908066" cy="706353"/>
      </dsp:txXfrm>
    </dsp:sp>
    <dsp:sp modelId="{482A975D-FBE2-423A-A9E1-DA89917A1B47}">
      <dsp:nvSpPr>
        <dsp:cNvPr id="0" name=""/>
        <dsp:cNvSpPr/>
      </dsp:nvSpPr>
      <dsp:spPr>
        <a:xfrm rot="10800000">
          <a:off x="6772653" y="1885281"/>
          <a:ext cx="844366" cy="741670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3">
            <a:tint val="50000"/>
            <a:hueOff val="651890"/>
            <a:satOff val="33333"/>
            <a:lumOff val="35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EB8026-567B-4CE0-9EA4-38EBE62A844B}">
      <dsp:nvSpPr>
        <dsp:cNvPr id="0" name=""/>
        <dsp:cNvSpPr/>
      </dsp:nvSpPr>
      <dsp:spPr>
        <a:xfrm>
          <a:off x="6500607" y="1011776"/>
          <a:ext cx="1248537" cy="8739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הגדרת מדדים להצלחה</a:t>
          </a:r>
          <a:endParaRPr lang="he-IL" sz="1600" kern="1200" dirty="0"/>
        </a:p>
      </dsp:txBody>
      <dsp:txXfrm>
        <a:off x="6543277" y="1054446"/>
        <a:ext cx="1163197" cy="788595"/>
      </dsp:txXfrm>
    </dsp:sp>
    <dsp:sp modelId="{1F93AF19-0BEA-4657-91BC-D71794BF1866}">
      <dsp:nvSpPr>
        <dsp:cNvPr id="0" name=""/>
        <dsp:cNvSpPr/>
      </dsp:nvSpPr>
      <dsp:spPr>
        <a:xfrm>
          <a:off x="5605653" y="1095126"/>
          <a:ext cx="908066" cy="7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r" defTabSz="4889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100" kern="1200" dirty="0" smtClean="0"/>
            <a:t>נתוני הצפיות ה"חזקים" ביותר</a:t>
          </a:r>
          <a:endParaRPr lang="he-IL" sz="1100" kern="1200" dirty="0"/>
        </a:p>
      </dsp:txBody>
      <dsp:txXfrm>
        <a:off x="5605653" y="1095126"/>
        <a:ext cx="908066" cy="706353"/>
      </dsp:txXfrm>
    </dsp:sp>
    <dsp:sp modelId="{F06B7853-7677-43EB-8ADC-8BCF172C71BB}">
      <dsp:nvSpPr>
        <dsp:cNvPr id="0" name=""/>
        <dsp:cNvSpPr/>
      </dsp:nvSpPr>
      <dsp:spPr>
        <a:xfrm rot="10800000">
          <a:off x="5743777" y="2866999"/>
          <a:ext cx="844366" cy="741670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3">
            <a:tint val="50000"/>
            <a:hueOff val="1303779"/>
            <a:satOff val="66667"/>
            <a:lumOff val="70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B8A24F-8A36-4334-A0B2-4E35C6273638}">
      <dsp:nvSpPr>
        <dsp:cNvPr id="0" name=""/>
        <dsp:cNvSpPr/>
      </dsp:nvSpPr>
      <dsp:spPr>
        <a:xfrm>
          <a:off x="5471731" y="1993494"/>
          <a:ext cx="1248537" cy="8739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חלוקה ל-3 קטגוריות</a:t>
          </a:r>
          <a:endParaRPr lang="he-IL" sz="1600" kern="1200" dirty="0"/>
        </a:p>
      </dsp:txBody>
      <dsp:txXfrm>
        <a:off x="5514401" y="2036164"/>
        <a:ext cx="1163197" cy="788595"/>
      </dsp:txXfrm>
    </dsp:sp>
    <dsp:sp modelId="{4D74689B-0047-4F6F-9200-6821412DCA37}">
      <dsp:nvSpPr>
        <dsp:cNvPr id="0" name=""/>
        <dsp:cNvSpPr/>
      </dsp:nvSpPr>
      <dsp:spPr>
        <a:xfrm>
          <a:off x="4576777" y="2076844"/>
          <a:ext cx="908066" cy="7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r" defTabSz="4889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100" kern="1200" dirty="0" smtClean="0"/>
            <a:t>עפ"י נתוני ההצלחה, קבוצות בגודל דומה</a:t>
          </a:r>
          <a:endParaRPr lang="he-IL" sz="1100" kern="1200" dirty="0"/>
        </a:p>
      </dsp:txBody>
      <dsp:txXfrm>
        <a:off x="4576777" y="2076844"/>
        <a:ext cx="908066" cy="706353"/>
      </dsp:txXfrm>
    </dsp:sp>
    <dsp:sp modelId="{981F90C7-3D1E-4341-AF17-6C6C6E6571C9}">
      <dsp:nvSpPr>
        <dsp:cNvPr id="0" name=""/>
        <dsp:cNvSpPr/>
      </dsp:nvSpPr>
      <dsp:spPr>
        <a:xfrm rot="10800000">
          <a:off x="4714901" y="3848717"/>
          <a:ext cx="844366" cy="741670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4CE76-A825-4183-8886-53306E2AD0B3}">
      <dsp:nvSpPr>
        <dsp:cNvPr id="0" name=""/>
        <dsp:cNvSpPr/>
      </dsp:nvSpPr>
      <dsp:spPr>
        <a:xfrm>
          <a:off x="4442855" y="2975212"/>
          <a:ext cx="1248537" cy="8739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ניתוח הקבוצות</a:t>
          </a:r>
          <a:endParaRPr lang="he-IL" sz="1600" kern="1200" dirty="0"/>
        </a:p>
      </dsp:txBody>
      <dsp:txXfrm>
        <a:off x="4485525" y="3017882"/>
        <a:ext cx="1163197" cy="788595"/>
      </dsp:txXfrm>
    </dsp:sp>
    <dsp:sp modelId="{F15FCD86-EB05-4D0E-A98E-AA8FB20248F7}">
      <dsp:nvSpPr>
        <dsp:cNvPr id="0" name=""/>
        <dsp:cNvSpPr/>
      </dsp:nvSpPr>
      <dsp:spPr>
        <a:xfrm>
          <a:off x="3547901" y="3058562"/>
          <a:ext cx="908066" cy="706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r" defTabSz="4889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100" kern="1200" dirty="0" smtClean="0"/>
            <a:t>לשם מציאת קורלציות</a:t>
          </a:r>
          <a:endParaRPr lang="he-IL" sz="1100" kern="1200" dirty="0"/>
        </a:p>
      </dsp:txBody>
      <dsp:txXfrm>
        <a:off x="3547901" y="3058562"/>
        <a:ext cx="908066" cy="706353"/>
      </dsp:txXfrm>
    </dsp:sp>
    <dsp:sp modelId="{877986D7-D3F6-4E5C-A243-8E9101E41A05}">
      <dsp:nvSpPr>
        <dsp:cNvPr id="0" name=""/>
        <dsp:cNvSpPr/>
      </dsp:nvSpPr>
      <dsp:spPr>
        <a:xfrm>
          <a:off x="3413979" y="3956930"/>
          <a:ext cx="1248537" cy="8739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600" kern="1200" dirty="0" smtClean="0"/>
            <a:t>שיוך פיצ'ר לקבוצה</a:t>
          </a:r>
          <a:endParaRPr lang="he-IL" sz="1600" kern="1200" dirty="0"/>
        </a:p>
      </dsp:txBody>
      <dsp:txXfrm>
        <a:off x="3456649" y="3999600"/>
        <a:ext cx="1163197" cy="788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14B66-A444-4CC9-8A1E-9EF56ABA6B63}">
      <dsp:nvSpPr>
        <dsp:cNvPr id="0" name=""/>
        <dsp:cNvSpPr/>
      </dsp:nvSpPr>
      <dsp:spPr>
        <a:xfrm>
          <a:off x="4126452" y="43513"/>
          <a:ext cx="2262695" cy="22626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700" kern="1200" dirty="0" smtClean="0"/>
            <a:t>כמה צפיות יש לסרטון סה"כ?</a:t>
          </a:r>
          <a:endParaRPr lang="en-US" sz="1700" kern="1200" dirty="0"/>
        </a:p>
      </dsp:txBody>
      <dsp:txXfrm>
        <a:off x="4387532" y="348107"/>
        <a:ext cx="1740535" cy="717970"/>
      </dsp:txXfrm>
    </dsp:sp>
    <dsp:sp modelId="{8DF49D89-3342-44F0-936F-3BBA591B1846}">
      <dsp:nvSpPr>
        <dsp:cNvPr id="0" name=""/>
        <dsp:cNvSpPr/>
      </dsp:nvSpPr>
      <dsp:spPr>
        <a:xfrm>
          <a:off x="5127259" y="1044321"/>
          <a:ext cx="2262695" cy="2262695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700" kern="1200" smtClean="0"/>
            <a:t>כמה צופים בו בממוצע ביום?</a:t>
          </a:r>
          <a:endParaRPr lang="en-US" sz="1700" kern="1200"/>
        </a:p>
      </dsp:txBody>
      <dsp:txXfrm>
        <a:off x="6345634" y="1305401"/>
        <a:ext cx="870267" cy="1740535"/>
      </dsp:txXfrm>
    </dsp:sp>
    <dsp:sp modelId="{F6C36FF4-D882-4E22-9C3C-77C17951601F}">
      <dsp:nvSpPr>
        <dsp:cNvPr id="0" name=""/>
        <dsp:cNvSpPr/>
      </dsp:nvSpPr>
      <dsp:spPr>
        <a:xfrm>
          <a:off x="4126452" y="2045128"/>
          <a:ext cx="2262695" cy="2262695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700" kern="1200" smtClean="0"/>
            <a:t>האם הסרטון עקף את מספר הצפיות הממוצע?</a:t>
          </a:r>
          <a:endParaRPr lang="en-US" sz="1700" kern="1200"/>
        </a:p>
      </dsp:txBody>
      <dsp:txXfrm>
        <a:off x="4387532" y="3285260"/>
        <a:ext cx="1740535" cy="717970"/>
      </dsp:txXfrm>
    </dsp:sp>
    <dsp:sp modelId="{F30C0654-AE87-4D09-A658-F5BCAB2448F1}">
      <dsp:nvSpPr>
        <dsp:cNvPr id="0" name=""/>
        <dsp:cNvSpPr/>
      </dsp:nvSpPr>
      <dsp:spPr>
        <a:xfrm>
          <a:off x="3125644" y="1044321"/>
          <a:ext cx="2262695" cy="2262695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700" kern="1200" smtClean="0"/>
            <a:t>תוך כמה ימים הסרטון הגיע ל-</a:t>
          </a:r>
          <a:r>
            <a:rPr lang="en-US" sz="1700" kern="1200" smtClean="0"/>
            <a:t>X</a:t>
          </a:r>
          <a:r>
            <a:rPr lang="he-IL" sz="1700" kern="1200" smtClean="0"/>
            <a:t> צפיות?</a:t>
          </a:r>
          <a:endParaRPr lang="en-US" sz="1700" kern="1200"/>
        </a:p>
      </dsp:txBody>
      <dsp:txXfrm>
        <a:off x="3299697" y="1305401"/>
        <a:ext cx="870267" cy="1740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E223C3D-2CFD-4EE3-B0B3-F559F1D0F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52B5710-A2D1-4B90-A7AC-F2109B1F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 smtClean="0"/>
              <a:t>חישבתי</a:t>
            </a:r>
            <a:r>
              <a:rPr lang="he-IL" b="1" baseline="0" dirty="0" smtClean="0"/>
              <a:t> את המדדים </a:t>
            </a:r>
            <a:r>
              <a:rPr lang="he-IL" baseline="0" dirty="0" smtClean="0"/>
              <a:t>+ דירוג פנימי. מה נחשב בעיניי סרטון מוצלח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 על הממוצע הנע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בתרשים נראית בבירור הסיווג של הסרטונים הנצפים ביותר </a:t>
            </a:r>
          </a:p>
          <a:p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לאורך זמן כקבוצה המובילה. וגם במקרים בודדים בהם סרטון </a:t>
            </a:r>
          </a:p>
          <a:p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המסווג גבוה (ירוק) נראה בתחתית הדירוג השבועי, הוא אינו משקף </a:t>
            </a:r>
          </a:p>
          <a:p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את מאפייניו השולטים בשאר הזמן של הסרטון,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כפי שמודגם</a:t>
            </a:r>
            <a:r>
              <a:rPr lang="he-I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בשקופית הבאה</a:t>
            </a:r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4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בתרשים: סימון הופעותיו של סרטון במזהה 62. מהעשירונים העליונים של כמעט כל השבועות מלבד חריגה אחת בלתי משקפת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למה קבוצות בגודל זהה? כדי לא לפספס פרמטרים</a:t>
            </a:r>
          </a:p>
          <a:p>
            <a:r>
              <a:rPr lang="he-IL" dirty="0" smtClean="0"/>
              <a:t>משמעות: </a:t>
            </a:r>
          </a:p>
          <a:p>
            <a:r>
              <a:rPr lang="he-IL" baseline="0" dirty="0" smtClean="0"/>
              <a:t> - </a:t>
            </a:r>
            <a:r>
              <a:rPr lang="he-IL" dirty="0" smtClean="0"/>
              <a:t>כאשר כל המדדים גדולים מ-</a:t>
            </a:r>
            <a:r>
              <a:rPr lang="en-US" dirty="0" smtClean="0"/>
              <a:t>X</a:t>
            </a:r>
            <a:r>
              <a:rPr lang="he-IL" dirty="0" smtClean="0"/>
              <a:t>,</a:t>
            </a:r>
            <a:r>
              <a:rPr lang="he-IL" baseline="0" dirty="0" smtClean="0"/>
              <a:t> </a:t>
            </a:r>
            <a:r>
              <a:rPr lang="he-IL" dirty="0" smtClean="0"/>
              <a:t>הסרטון יסווג כמוצלח (כדי למנוע מצבים חריגים בהם אחד המדדים גבוה והשני נמוך, מעיד על </a:t>
            </a:r>
            <a:r>
              <a:rPr lang="en-US" dirty="0" smtClean="0"/>
              <a:t>volatility</a:t>
            </a:r>
            <a:r>
              <a:rPr lang="he-IL" dirty="0" smtClean="0"/>
              <a:t>) - </a:t>
            </a:r>
            <a:r>
              <a:rPr lang="en-US" b="1" dirty="0" smtClean="0"/>
              <a:t>TOP</a:t>
            </a:r>
          </a:p>
          <a:p>
            <a:r>
              <a:rPr lang="he-IL" dirty="0" smtClean="0"/>
              <a:t> - אם לא, כאשר כל המדדים גדולים מ-</a:t>
            </a:r>
            <a:r>
              <a:rPr lang="en-US" dirty="0" smtClean="0"/>
              <a:t>Y</a:t>
            </a:r>
            <a:r>
              <a:rPr lang="he-IL" dirty="0" smtClean="0"/>
              <a:t>,</a:t>
            </a:r>
            <a:r>
              <a:rPr lang="en-US" dirty="0" smtClean="0"/>
              <a:t> </a:t>
            </a:r>
            <a:r>
              <a:rPr lang="he-IL" dirty="0" smtClean="0"/>
              <a:t>הסרטון ידורג כיציב ופופולרי (ע"מ לתת דגש על היציבות) - </a:t>
            </a:r>
            <a:r>
              <a:rPr lang="en-US" b="1" dirty="0" smtClean="0"/>
              <a:t>MIDDLE</a:t>
            </a:r>
          </a:p>
          <a:p>
            <a:r>
              <a:rPr lang="he-IL" baseline="0" dirty="0" smtClean="0"/>
              <a:t> - </a:t>
            </a:r>
            <a:r>
              <a:rPr lang="he-IL" dirty="0" smtClean="0"/>
              <a:t>אחרת, יסווג הסרטון כ"אחר" – </a:t>
            </a:r>
            <a:r>
              <a:rPr lang="en-US" b="1" dirty="0" smtClean="0"/>
              <a:t>BOTTOM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 טוב את הצירים</a:t>
            </a:r>
          </a:p>
          <a:p>
            <a:endParaRPr lang="he-IL" dirty="0" smtClean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להדגים את החריגה על ידי </a:t>
            </a:r>
            <a:r>
              <a:rPr lang="en-US" baseline="0" dirty="0" err="1" smtClean="0"/>
              <a:t>HighLight</a:t>
            </a:r>
            <a:r>
              <a:rPr lang="he-IL" baseline="0" dirty="0" smtClean="0"/>
              <a:t> ב</a:t>
            </a:r>
            <a:r>
              <a:rPr lang="en-US" baseline="0" dirty="0" smtClean="0"/>
              <a:t>Sheet</a:t>
            </a:r>
            <a:r>
              <a:rPr lang="he-IL" baseline="0" dirty="0" smtClean="0"/>
              <a:t> </a:t>
            </a:r>
            <a:r>
              <a:rPr lang="en-US" b="1" baseline="0" dirty="0" smtClean="0"/>
              <a:t>BP Weekly</a:t>
            </a:r>
            <a:endParaRPr lang="en-US" b="1" dirty="0" smtClean="0"/>
          </a:p>
          <a:p>
            <a:endParaRPr lang="he-IL" dirty="0" smtClean="0"/>
          </a:p>
          <a:p>
            <a:r>
              <a:rPr lang="he-IL" dirty="0" smtClean="0"/>
              <a:t> -- המסקנה העיקרית היא ששיטת</a:t>
            </a:r>
            <a:r>
              <a:rPr lang="he-IL" baseline="0" dirty="0" smtClean="0"/>
              <a:t> הניקוד עובדת טוב ומשקפת את המציאות</a:t>
            </a:r>
          </a:p>
          <a:p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קשר מאוד חזק ונוכחי אותו עוד בשקופית הבאה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מגמה ברורה</a:t>
            </a:r>
          </a:p>
          <a:p>
            <a:endParaRPr lang="he-IL" dirty="0" smtClean="0"/>
          </a:p>
          <a:p>
            <a:r>
              <a:rPr lang="he-IL" dirty="0" smtClean="0"/>
              <a:t>--</a:t>
            </a:r>
            <a:r>
              <a:rPr lang="he-IL" baseline="0" dirty="0" smtClean="0"/>
              <a:t> להסביר את החריגות באמצעות זה שדירוג </a:t>
            </a:r>
            <a:r>
              <a:rPr lang="he-IL" baseline="0" dirty="0" err="1" smtClean="0"/>
              <a:t>הסטיה</a:t>
            </a:r>
            <a:r>
              <a:rPr lang="he-IL" baseline="0" dirty="0" smtClean="0"/>
              <a:t> שלהן יחסית נמוך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להסביר על הממוצע הנע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B5710-A2D1-4B90-A7AC-F2109B1F13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5E72-2EDF-404B-81D6-F37AEB6813E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4383-8E86-4C95-A6ED-EE6A39A3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 or NOT?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משימת סיווג סרטונים</a:t>
            </a:r>
          </a:p>
          <a:p>
            <a:r>
              <a:rPr lang="he-IL" dirty="0" smtClean="0"/>
              <a:t>אילון איילשטיין - 2021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733550" y="2432050"/>
            <a:ext cx="10515600" cy="1325563"/>
          </a:xfrm>
        </p:spPr>
        <p:txBody>
          <a:bodyPr>
            <a:noAutofit/>
          </a:bodyPr>
          <a:lstStyle/>
          <a:p>
            <a:r>
              <a:rPr lang="he-IL" sz="7200" dirty="0" smtClean="0"/>
              <a:t>ניתוח הקבוצות</a:t>
            </a:r>
            <a:br>
              <a:rPr lang="he-IL" sz="7200" dirty="0" smtClean="0"/>
            </a:br>
            <a:r>
              <a:rPr lang="he-IL" dirty="0" smtClean="0">
                <a:solidFill>
                  <a:schemeClr val="bg1">
                    <a:lumMod val="50000"/>
                  </a:schemeClr>
                </a:solidFill>
              </a:rPr>
              <a:t>מה משותף לכל קבוצה?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02" y="904883"/>
            <a:ext cx="8590475" cy="586611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1407795" y="-158750"/>
            <a:ext cx="10515600" cy="1325563"/>
          </a:xfrm>
        </p:spPr>
        <p:txBody>
          <a:bodyPr/>
          <a:lstStyle/>
          <a:p>
            <a:r>
              <a:rPr lang="he-IL" dirty="0" smtClean="0"/>
              <a:t>גודל הקבוצות לפי שפה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3555256"/>
            <a:chOff x="177577" y="887435"/>
            <a:chExt cx="2955636" cy="3555256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3555256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סרטונים בספרדית פחות נפוצים בקבוצת הלהיטים</a:t>
            </a:r>
            <a:endParaRPr lang="he-IL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0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33213" y="-115598"/>
            <a:ext cx="6597401" cy="1325563"/>
          </a:xfrm>
        </p:spPr>
        <p:txBody>
          <a:bodyPr/>
          <a:lstStyle/>
          <a:p>
            <a:r>
              <a:rPr lang="he-IL" dirty="0" smtClean="0"/>
              <a:t>פיזור הקבוצות לפי המדדים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5370490"/>
            <a:chOff x="177577" y="887435"/>
            <a:chExt cx="2955636" cy="5370490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5370490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יש סרטונים בעלי 100% שבועות מעל הממוצע, אך עדיין אינם ב-</a:t>
            </a: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זאת משום שאחוז </a:t>
            </a:r>
            <a:r>
              <a:rPr lang="he-IL" sz="20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הסטיה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שלהם מהממוצע קטן יחסית</a:t>
            </a:r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80" y="1324006"/>
            <a:ext cx="8840996" cy="5117690"/>
          </a:xfrm>
          <a:prstGeom prst="rect">
            <a:avLst/>
          </a:prstGeom>
        </p:spPr>
      </p:pic>
      <p:sp>
        <p:nvSpPr>
          <p:cNvPr id="5" name="אליפסה 4"/>
          <p:cNvSpPr/>
          <p:nvPr/>
        </p:nvSpPr>
        <p:spPr>
          <a:xfrm>
            <a:off x="9048751" y="1645802"/>
            <a:ext cx="342900" cy="342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04488" y="-115598"/>
            <a:ext cx="6597401" cy="1325563"/>
          </a:xfrm>
        </p:spPr>
        <p:txBody>
          <a:bodyPr/>
          <a:lstStyle/>
          <a:p>
            <a:r>
              <a:rPr lang="he-IL" dirty="0" smtClean="0"/>
              <a:t>אורך הסרטון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4608490"/>
            <a:chOff x="177577" y="887435"/>
            <a:chExt cx="2955636" cy="4608490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4608490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הצלחת הסרטון – ביחס הפוך לאורכו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endParaRPr lang="he-IL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solidFill>
                  <a:schemeClr val="accent1"/>
                </a:solidFill>
              </a:rPr>
              <a:t>סרטון קצר = מוצלח</a:t>
            </a: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בנוסף, אין שוני מהותי בין השפות השונות בהקשרי 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האורך</a:t>
            </a:r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55" y="944514"/>
            <a:ext cx="8849877" cy="55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04488" y="-115598"/>
            <a:ext cx="6597401" cy="1325563"/>
          </a:xfrm>
        </p:spPr>
        <p:txBody>
          <a:bodyPr/>
          <a:lstStyle/>
          <a:p>
            <a:r>
              <a:rPr lang="he-IL" dirty="0" smtClean="0"/>
              <a:t>אורך הסרטון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4608490"/>
            <a:chOff x="177577" y="887435"/>
            <a:chExt cx="2955636" cy="4608490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4608490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הצלחת הסרטון – ביחס הפוך לאורכו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endParaRPr lang="he-IL" sz="2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solidFill>
                  <a:schemeClr val="accent1"/>
                </a:solidFill>
              </a:rPr>
              <a:t>סרטון קצר = מוצלח</a:t>
            </a: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בנוסף, אין שוני מהותי בין השפות השונות בהקשרי </a:t>
            </a:r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האורך</a:t>
            </a:r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47" y="972902"/>
            <a:ext cx="7894782" cy="58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29175" y="-115598"/>
            <a:ext cx="3672714" cy="1325563"/>
          </a:xfrm>
        </p:spPr>
        <p:txBody>
          <a:bodyPr/>
          <a:lstStyle/>
          <a:p>
            <a:r>
              <a:rPr lang="he-IL" dirty="0" smtClean="0"/>
              <a:t>איכות הסרטון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4179865"/>
            <a:chOff x="177577" y="887435"/>
            <a:chExt cx="2955636" cy="4179865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4179865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b="1" i="1" dirty="0"/>
              <a:t>יש יחס ישר בין איכות הסרטון להצלחתו אולם יש להתחשב גם בשאר המשתנים</a:t>
            </a:r>
            <a:endParaRPr lang="he-IL" sz="2000" b="1" i="1" dirty="0" smtClean="0">
              <a:ln w="0"/>
              <a:solidFill>
                <a:schemeClr val="accent1"/>
              </a:solidFill>
            </a:endParaRP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עפ"י רוב:</a:t>
            </a:r>
          </a:p>
          <a:p>
            <a:r>
              <a:rPr lang="he-IL" sz="2000" b="1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אורך &lt; איכות</a:t>
            </a:r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תמונה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2"/>
          <a:stretch/>
        </p:blipFill>
        <p:spPr>
          <a:xfrm>
            <a:off x="3306914" y="1246909"/>
            <a:ext cx="8631120" cy="54000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7" name="תמונה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9" t="16" r="-197" b="82169"/>
          <a:stretch/>
        </p:blipFill>
        <p:spPr>
          <a:xfrm>
            <a:off x="10544175" y="-21308"/>
            <a:ext cx="1393859" cy="123127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84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59831" y="-115598"/>
            <a:ext cx="5854876" cy="1325563"/>
          </a:xfrm>
        </p:spPr>
        <p:txBody>
          <a:bodyPr/>
          <a:lstStyle/>
          <a:p>
            <a:r>
              <a:rPr lang="he-IL" dirty="0" smtClean="0"/>
              <a:t>זמן העלאה – לכל איכות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4179865"/>
            <a:chOff x="177577" y="887435"/>
            <a:chExt cx="2955636" cy="4179865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4179865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b="1" i="1" dirty="0" smtClean="0"/>
              <a:t>ככל שסרטון חדש יותר – הוא יהיה יותר נצפה!</a:t>
            </a:r>
            <a:endParaRPr lang="he-IL" sz="2000" b="1" i="1" dirty="0" smtClean="0">
              <a:ln w="0"/>
              <a:solidFill>
                <a:schemeClr val="accent1"/>
              </a:solidFill>
            </a:endParaRP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עפ"י רוב:</a:t>
            </a:r>
          </a:p>
          <a:p>
            <a:r>
              <a:rPr lang="he-IL" sz="2000" b="1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איכות &gt; זמן העלאה</a:t>
            </a:r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תמונה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9" t="16" r="-197" b="82169"/>
          <a:stretch/>
        </p:blipFill>
        <p:spPr>
          <a:xfrm>
            <a:off x="10544175" y="-21308"/>
            <a:ext cx="1393859" cy="12312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8" name="תמונה 1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134"/>
          <a:stretch/>
        </p:blipFill>
        <p:spPr bwMode="auto">
          <a:xfrm>
            <a:off x="3459831" y="1260474"/>
            <a:ext cx="8478203" cy="5302251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73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59831" y="-115598"/>
            <a:ext cx="5854876" cy="1325563"/>
          </a:xfrm>
        </p:spPr>
        <p:txBody>
          <a:bodyPr/>
          <a:lstStyle/>
          <a:p>
            <a:r>
              <a:rPr lang="he-IL" dirty="0" smtClean="0"/>
              <a:t>זמן העלאה – לכל שפה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4857583"/>
            <a:chOff x="177577" y="887435"/>
            <a:chExt cx="2955636" cy="4857583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4857583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b="1" i="1" dirty="0" smtClean="0"/>
              <a:t>ככל שסרטון חדש יותר – הוא יהיה יותר נצפה!</a:t>
            </a:r>
            <a:endParaRPr lang="he-IL" sz="2000" b="1" i="1" dirty="0" smtClean="0">
              <a:ln w="0"/>
              <a:solidFill>
                <a:schemeClr val="accent1"/>
              </a:solidFill>
            </a:endParaRPr>
          </a:p>
          <a:p>
            <a:endParaRPr lang="he-IL" sz="2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עפ"י רוב:</a:t>
            </a:r>
          </a:p>
          <a:p>
            <a:r>
              <a:rPr lang="he-IL" sz="2000" b="1" i="1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איכות &gt; זמן העלאה</a:t>
            </a:r>
          </a:p>
          <a:p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קצב דעיכת ההצלחה יחסית קבוע</a:t>
            </a:r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תמונה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9" t="16" r="-197" b="82169"/>
          <a:stretch/>
        </p:blipFill>
        <p:spPr>
          <a:xfrm>
            <a:off x="10544175" y="-21308"/>
            <a:ext cx="1393859" cy="12312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8" name="תמונה 1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134"/>
          <a:stretch/>
        </p:blipFill>
        <p:spPr bwMode="auto">
          <a:xfrm>
            <a:off x="3459831" y="1260474"/>
            <a:ext cx="8478203" cy="5302251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435" y="1324007"/>
            <a:ext cx="8509034" cy="517357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175" y="0"/>
            <a:ext cx="1370734" cy="12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26706" y="-115598"/>
            <a:ext cx="5854876" cy="1325563"/>
          </a:xfrm>
        </p:spPr>
        <p:txBody>
          <a:bodyPr/>
          <a:lstStyle/>
          <a:p>
            <a:r>
              <a:rPr lang="he-IL" dirty="0" smtClean="0"/>
              <a:t>התפלגות שבועית כללית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3284515"/>
            <a:chOff x="177577" y="887435"/>
            <a:chExt cx="2955636" cy="3284515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3284515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b="1" i="1" dirty="0" smtClean="0"/>
              <a:t>שיטת הנקודות עובדת</a:t>
            </a:r>
          </a:p>
          <a:p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b="1" i="1" dirty="0"/>
              <a:t>+ כלי </a:t>
            </a:r>
            <a:r>
              <a:rPr lang="he-IL" b="1" i="1" dirty="0" smtClean="0"/>
              <a:t>לתחקור חריגים</a:t>
            </a:r>
            <a:endParaRPr lang="he-IL" b="1" i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18" y="753219"/>
            <a:ext cx="8743950" cy="6057467"/>
          </a:xfrm>
          <a:prstGeom prst="rect">
            <a:avLst/>
          </a:prstGeom>
          <a:ln>
            <a:noFill/>
          </a:ln>
        </p:spPr>
      </p:pic>
      <p:sp>
        <p:nvSpPr>
          <p:cNvPr id="15" name="אליפסה 14"/>
          <p:cNvSpPr/>
          <p:nvPr/>
        </p:nvSpPr>
        <p:spPr>
          <a:xfrm>
            <a:off x="11163301" y="5122427"/>
            <a:ext cx="342900" cy="342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26706" y="-115598"/>
            <a:ext cx="5854876" cy="1325563"/>
          </a:xfrm>
        </p:spPr>
        <p:txBody>
          <a:bodyPr/>
          <a:lstStyle/>
          <a:p>
            <a:r>
              <a:rPr lang="he-IL" dirty="0" smtClean="0"/>
              <a:t>התפלגות שבועית כללית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177577" y="887435"/>
            <a:ext cx="2955636" cy="3284515"/>
            <a:chOff x="177577" y="887435"/>
            <a:chExt cx="2955636" cy="3284515"/>
          </a:xfrm>
        </p:grpSpPr>
        <p:sp>
          <p:nvSpPr>
            <p:cNvPr id="11" name="מלבן מעוגל 10"/>
            <p:cNvSpPr/>
            <p:nvPr/>
          </p:nvSpPr>
          <p:spPr>
            <a:xfrm>
              <a:off x="177577" y="887435"/>
              <a:ext cx="2955636" cy="3284515"/>
            </a:xfrm>
            <a:prstGeom prst="roundRect">
              <a:avLst>
                <a:gd name="adj" fmla="val 222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441811" y="1246909"/>
              <a:ext cx="2427168" cy="923634"/>
              <a:chOff x="427433" y="1181511"/>
              <a:chExt cx="2427168" cy="923634"/>
            </a:xfrm>
          </p:grpSpPr>
          <p:sp>
            <p:nvSpPr>
              <p:cNvPr id="12" name="מלבן מעוגל 11"/>
              <p:cNvSpPr/>
              <p:nvPr/>
            </p:nvSpPr>
            <p:spPr>
              <a:xfrm>
                <a:off x="427433" y="1181511"/>
                <a:ext cx="2427168" cy="923634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/>
              <p:cNvSpPr/>
              <p:nvPr/>
            </p:nvSpPr>
            <p:spPr>
              <a:xfrm>
                <a:off x="649400" y="1258608"/>
                <a:ext cx="198323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he-IL" sz="4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מסקנות</a:t>
                </a:r>
                <a:endParaRPr lang="he-IL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6" name="מלבן 15"/>
          <p:cNvSpPr/>
          <p:nvPr/>
        </p:nvSpPr>
        <p:spPr>
          <a:xfrm>
            <a:off x="350982" y="2531128"/>
            <a:ext cx="2555139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b="1" i="1" dirty="0" smtClean="0"/>
              <a:t>שיטת הנקודות עובדת</a:t>
            </a:r>
          </a:p>
          <a:p>
            <a:endParaRPr lang="he-IL" sz="2000" b="1" i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b="1" i="1" dirty="0"/>
              <a:t>+ כלי </a:t>
            </a:r>
            <a:r>
              <a:rPr lang="he-IL" b="1" i="1" dirty="0" smtClean="0"/>
              <a:t>לתחקור חריגים</a:t>
            </a:r>
            <a:endParaRPr lang="he-IL" b="1" i="1" dirty="0"/>
          </a:p>
        </p:txBody>
      </p:sp>
      <p:pic>
        <p:nvPicPr>
          <p:cNvPr id="17" name="תמונה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2" y="788567"/>
            <a:ext cx="8505825" cy="60503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8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אנחנו עושים?</a:t>
            </a:r>
            <a:endParaRPr lang="en-US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415493"/>
              </p:ext>
            </p:extLst>
          </p:nvPr>
        </p:nvGraphicFramePr>
        <p:xfrm>
          <a:off x="4998721" y="1828800"/>
          <a:ext cx="6355079" cy="329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קבוצה 7"/>
          <p:cNvGrpSpPr/>
          <p:nvPr/>
        </p:nvGrpSpPr>
        <p:grpSpPr>
          <a:xfrm>
            <a:off x="995166" y="-585799"/>
            <a:ext cx="3309013" cy="2391739"/>
            <a:chOff x="561947" y="-717361"/>
            <a:chExt cx="4169440" cy="3013652"/>
          </a:xfrm>
        </p:grpSpPr>
        <p:pic>
          <p:nvPicPr>
            <p:cNvPr id="10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77"/>
            <a:stretch/>
          </p:blipFill>
          <p:spPr bwMode="auto">
            <a:xfrm>
              <a:off x="561947" y="-717361"/>
              <a:ext cx="1642927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7" t="41803" r="66077"/>
            <a:stretch/>
          </p:blipFill>
          <p:spPr bwMode="auto">
            <a:xfrm>
              <a:off x="2204874" y="542442"/>
              <a:ext cx="396423" cy="175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YouTube – Matrix smart cabinet- Electronic locker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2" r="12224"/>
            <a:stretch/>
          </p:blipFill>
          <p:spPr bwMode="auto">
            <a:xfrm>
              <a:off x="2554244" y="-717361"/>
              <a:ext cx="2177143" cy="301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קבוצה 12"/>
          <p:cNvGrpSpPr/>
          <p:nvPr/>
        </p:nvGrpSpPr>
        <p:grpSpPr>
          <a:xfrm>
            <a:off x="697048" y="1332548"/>
            <a:ext cx="3905250" cy="5334001"/>
            <a:chOff x="697048" y="1332548"/>
            <a:chExt cx="3905250" cy="5334001"/>
          </a:xfrm>
        </p:grpSpPr>
        <p:pic>
          <p:nvPicPr>
            <p:cNvPr id="2050" name="Picture 2" descr="YouTube API Services - Branding Guidelines | Google Developer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48" y="1332548"/>
              <a:ext cx="3905250" cy="53340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sp>
          <p:nvSpPr>
            <p:cNvPr id="9" name="אליפסה 8"/>
            <p:cNvSpPr/>
            <p:nvPr/>
          </p:nvSpPr>
          <p:spPr>
            <a:xfrm>
              <a:off x="924847" y="1679327"/>
              <a:ext cx="1053933" cy="10297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HOT</a:t>
              </a:r>
              <a:endParaRPr lang="en-US" dirty="0"/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924845" y="3375379"/>
              <a:ext cx="1053933" cy="1029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Stable &amp; Pop</a:t>
              </a:r>
              <a:endParaRPr lang="en-US" sz="1400" dirty="0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924845" y="5227292"/>
              <a:ext cx="1053933" cy="10297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5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אז מה הבעיה?</a:t>
            </a:r>
            <a:endParaRPr lang="en-US" dirty="0"/>
          </a:p>
        </p:txBody>
      </p:sp>
      <p:pic>
        <p:nvPicPr>
          <p:cNvPr id="2050" name="Picture 2" descr="YouTube API Services - Branding Guidelines | Google Develop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02"/>
          <a:stretch/>
        </p:blipFill>
        <p:spPr bwMode="auto">
          <a:xfrm>
            <a:off x="264353" y="4968712"/>
            <a:ext cx="5962832" cy="18892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9" name="אליפסה 8"/>
          <p:cNvSpPr/>
          <p:nvPr/>
        </p:nvSpPr>
        <p:spPr>
          <a:xfrm>
            <a:off x="8936287" y="2975708"/>
            <a:ext cx="1609225" cy="157223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</a:t>
            </a:r>
            <a:endParaRPr lang="en-US" dirty="0"/>
          </a:p>
        </p:txBody>
      </p:sp>
      <p:graphicFrame>
        <p:nvGraphicFramePr>
          <p:cNvPr id="6" name="תרשים 5"/>
          <p:cNvGraphicFramePr/>
          <p:nvPr>
            <p:extLst>
              <p:ext uri="{D42A27DB-BD31-4B8C-83A1-F6EECF244321}">
                <p14:modId xmlns:p14="http://schemas.microsoft.com/office/powerpoint/2010/main" val="1266817622"/>
              </p:ext>
            </p:extLst>
          </p:nvPr>
        </p:nvGraphicFramePr>
        <p:xfrm>
          <a:off x="457200" y="12518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מלבן 13"/>
          <p:cNvSpPr/>
          <p:nvPr/>
        </p:nvSpPr>
        <p:spPr>
          <a:xfrm>
            <a:off x="9263845" y="1463898"/>
            <a:ext cx="95410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he-IL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7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ergy efficiency rating icon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7253" r="18834" b="38673"/>
          <a:stretch/>
        </p:blipFill>
        <p:spPr bwMode="auto">
          <a:xfrm>
            <a:off x="215900" y="1805939"/>
            <a:ext cx="5257800" cy="45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 – קטלוג חכם</a:t>
            </a:r>
            <a:endParaRPr lang="en-US" dirty="0"/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24743"/>
              </p:ext>
            </p:extLst>
          </p:nvPr>
        </p:nvGraphicFramePr>
        <p:xfrm>
          <a:off x="4902201" y="1666239"/>
          <a:ext cx="7785100" cy="481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Random Forests | Classification Algorithm | Prediction Model | Minita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6" y="1077276"/>
            <a:ext cx="19621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הפיצ'רים הנתונים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24261"/>
              </p:ext>
            </p:extLst>
          </p:nvPr>
        </p:nvGraphicFramePr>
        <p:xfrm>
          <a:off x="2386013" y="2263774"/>
          <a:ext cx="7419974" cy="28035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8568">
                  <a:extLst>
                    <a:ext uri="{9D8B030D-6E8A-4147-A177-3AD203B41FA5}">
                      <a16:colId xmlns:a16="http://schemas.microsoft.com/office/drawing/2014/main" val="1079350355"/>
                    </a:ext>
                  </a:extLst>
                </a:gridCol>
                <a:gridCol w="1951406">
                  <a:extLst>
                    <a:ext uri="{9D8B030D-6E8A-4147-A177-3AD203B41FA5}">
                      <a16:colId xmlns:a16="http://schemas.microsoft.com/office/drawing/2014/main" val="369941704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r>
                        <a:rPr lang="he-IL" sz="2800" dirty="0" smtClean="0"/>
                        <a:t>ערכים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e-IL" sz="2800" dirty="0" smtClean="0"/>
                        <a:t>מאפיין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1519184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"אנגלית</a:t>
                      </a:r>
                      <a:r>
                        <a:rPr lang="he-IL" sz="2000" baseline="0" dirty="0" smtClean="0"/>
                        <a:t> \ ספרדית \ סינית"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שפת הסרטון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515379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מספר</a:t>
                      </a:r>
                      <a:r>
                        <a:rPr lang="he-IL" sz="2000" baseline="0" dirty="0" smtClean="0"/>
                        <a:t> שלם (דקות)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אורך הסרטון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7552235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תאריך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תאריך</a:t>
                      </a:r>
                      <a:r>
                        <a:rPr lang="he-IL" sz="2000" baseline="0" dirty="0" smtClean="0"/>
                        <a:t> העלאה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340388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240p \ 360p \ 480p \ 720p \ 1080p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2000" dirty="0" smtClean="0"/>
                        <a:t>איכות הסרטון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3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שיטת העבודה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782826"/>
              </p:ext>
            </p:extLst>
          </p:nvPr>
        </p:nvGraphicFramePr>
        <p:xfrm>
          <a:off x="85725" y="1558925"/>
          <a:ext cx="12192000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3,349 Spreadsheet Illustrations &amp;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63" y="2516620"/>
            <a:ext cx="4683125" cy="46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אחזור הנתונים</a:t>
            </a:r>
            <a:br>
              <a:rPr lang="he-IL" dirty="0" smtClean="0"/>
            </a:br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עם מה אנחנו עובדים?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100 סרטונים שונים</a:t>
            </a:r>
          </a:p>
          <a:p>
            <a:r>
              <a:rPr lang="he-IL" dirty="0" smtClean="0"/>
              <a:t>לכל סרטון – סיכום צפיות יומי עבור 120 יום מהעלאה</a:t>
            </a:r>
            <a:endParaRPr lang="en-US" dirty="0" smtClean="0"/>
          </a:p>
          <a:p>
            <a:r>
              <a:rPr lang="he-IL" dirty="0" smtClean="0"/>
              <a:t>11 אלף רשומות</a:t>
            </a:r>
          </a:p>
          <a:p>
            <a:r>
              <a:rPr lang="he-IL" dirty="0" smtClean="0"/>
              <a:t>אגרגטיבי יומי</a:t>
            </a:r>
          </a:p>
        </p:txBody>
      </p:sp>
    </p:spTree>
    <p:extLst>
      <p:ext uri="{BB962C8B-B14F-4D97-AF65-F5344CB8AC3E}">
        <p14:creationId xmlns:p14="http://schemas.microsoft.com/office/powerpoint/2010/main" val="40234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המדדים</a:t>
            </a:r>
            <a:br>
              <a:rPr lang="he-IL" dirty="0" smtClean="0"/>
            </a:br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מה נחשב סרטון מוצלח?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68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6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חלוקה לקבוצות</a:t>
            </a:r>
            <a:br>
              <a:rPr lang="he-IL" dirty="0" smtClean="0"/>
            </a:br>
            <a:r>
              <a:rPr lang="he-IL" sz="2400" u="sng" dirty="0" smtClean="0">
                <a:solidFill>
                  <a:schemeClr val="bg1">
                    <a:lumMod val="50000"/>
                  </a:schemeClr>
                </a:solidFill>
              </a:rPr>
              <a:t>מי</a:t>
            </a:r>
            <a:r>
              <a:rPr lang="he-IL" sz="2400" dirty="0" smtClean="0">
                <a:solidFill>
                  <a:schemeClr val="bg1">
                    <a:lumMod val="50000"/>
                  </a:schemeClr>
                </a:solidFill>
              </a:rPr>
              <a:t> נחשב סרטון מוצלח?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כלי </a:t>
            </a:r>
            <a:r>
              <a:rPr lang="en-US" dirty="0" smtClean="0"/>
              <a:t>Tableau</a:t>
            </a:r>
            <a:r>
              <a:rPr lang="he-IL" dirty="0" smtClean="0"/>
              <a:t> עם יכולת ויסות הקבוצות</a:t>
            </a:r>
          </a:p>
          <a:p>
            <a:r>
              <a:rPr lang="he-IL" dirty="0" smtClean="0"/>
              <a:t>קבוצות יחסית זהות בגודלן</a:t>
            </a:r>
          </a:p>
          <a:p>
            <a:endParaRPr lang="he-IL" dirty="0"/>
          </a:p>
          <a:p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6" y="1"/>
            <a:ext cx="2990850" cy="6786928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7935878" y="3521163"/>
            <a:ext cx="341792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prstClr val="black"/>
                </a:solidFill>
              </a:rPr>
              <a:t>וכעת... אקספלורציה!</a:t>
            </a:r>
          </a:p>
        </p:txBody>
      </p:sp>
    </p:spTree>
    <p:extLst>
      <p:ext uri="{BB962C8B-B14F-4D97-AF65-F5344CB8AC3E}">
        <p14:creationId xmlns:p14="http://schemas.microsoft.com/office/powerpoint/2010/main" val="23521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אילון רוביק">
      <a:majorFont>
        <a:latin typeface="Rubik"/>
        <a:ea typeface=""/>
        <a:cs typeface="Rubik"/>
      </a:majorFont>
      <a:minorFont>
        <a:latin typeface="Rubik"/>
        <a:ea typeface=""/>
        <a:cs typeface="Rubi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1348</TotalTime>
  <Words>608</Words>
  <Application>Microsoft Office PowerPoint</Application>
  <PresentationFormat>מסך רחב</PresentationFormat>
  <Paragraphs>138</Paragraphs>
  <Slides>19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Rubik</vt:lpstr>
      <vt:lpstr>ערכת נושא Office</vt:lpstr>
      <vt:lpstr>HOT or NOT?</vt:lpstr>
      <vt:lpstr>מה אנחנו עושים?</vt:lpstr>
      <vt:lpstr>אז מה הבעיה?</vt:lpstr>
      <vt:lpstr>הפתרון – קטלוג חכם</vt:lpstr>
      <vt:lpstr>הפיצ'רים הנתונים</vt:lpstr>
      <vt:lpstr>שיטת העבודה</vt:lpstr>
      <vt:lpstr>אחזור הנתונים עם מה אנחנו עובדים?</vt:lpstr>
      <vt:lpstr>הגדרת המדדים מה נחשב סרטון מוצלח?</vt:lpstr>
      <vt:lpstr>חלוקה לקבוצות מי נחשב סרטון מוצלח?</vt:lpstr>
      <vt:lpstr>ניתוח הקבוצות מה משותף לכל קבוצה?</vt:lpstr>
      <vt:lpstr>גודל הקבוצות לפי שפה</vt:lpstr>
      <vt:lpstr>פיזור הקבוצות לפי המדדים</vt:lpstr>
      <vt:lpstr>אורך הסרטון</vt:lpstr>
      <vt:lpstr>אורך הסרטון</vt:lpstr>
      <vt:lpstr>איכות הסרטון</vt:lpstr>
      <vt:lpstr>זמן העלאה – לכל איכות</vt:lpstr>
      <vt:lpstr>זמן העלאה – לכל שפה</vt:lpstr>
      <vt:lpstr>התפלגות שבועית כללית</vt:lpstr>
      <vt:lpstr>התפלגות שבועית כללית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or NOT?</dc:title>
  <dc:creator>אילון איילשטיין</dc:creator>
  <cp:lastModifiedBy>אילון איילשטיין</cp:lastModifiedBy>
  <cp:revision>94</cp:revision>
  <dcterms:created xsi:type="dcterms:W3CDTF">2021-05-23T15:50:27Z</dcterms:created>
  <dcterms:modified xsi:type="dcterms:W3CDTF">2021-05-24T14:21:08Z</dcterms:modified>
</cp:coreProperties>
</file>