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43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62CC0934-9776-43D8-B784-ABE66661D475}" type="datetimeFigureOut">
              <a:rPr lang="es-VE" smtClean="0"/>
              <a:t>10/12/2022</a:t>
            </a:fld>
            <a:endParaRPr lang="es-VE"/>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s-VE"/>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0FF5699F-5288-46CF-828E-74808E33560C}" type="slidenum">
              <a:rPr lang="es-VE" smtClean="0"/>
              <a:t>‹Nº›</a:t>
            </a:fld>
            <a:endParaRPr lang="es-VE"/>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2CC0934-9776-43D8-B784-ABE66661D475}" type="datetimeFigureOut">
              <a:rPr lang="es-VE" smtClean="0"/>
              <a:t>10/12/2022</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FF5699F-5288-46CF-828E-74808E33560C}" type="slidenum">
              <a:rPr lang="es-VE" smtClean="0"/>
              <a:t>‹Nº›</a:t>
            </a:fld>
            <a:endParaRPr lang="es-V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2CC0934-9776-43D8-B784-ABE66661D475}" type="datetimeFigureOut">
              <a:rPr lang="es-VE" smtClean="0"/>
              <a:t>10/12/2022</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FF5699F-5288-46CF-828E-74808E33560C}" type="slidenum">
              <a:rPr lang="es-VE" smtClean="0"/>
              <a:t>‹Nº›</a:t>
            </a:fld>
            <a:endParaRPr lang="es-V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CC0934-9776-43D8-B784-ABE66661D475}" type="datetimeFigureOut">
              <a:rPr lang="es-VE" smtClean="0"/>
              <a:t>10/12/2022</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FF5699F-5288-46CF-828E-74808E33560C}" type="slidenum">
              <a:rPr lang="es-VE" smtClean="0"/>
              <a:t>‹Nº›</a:t>
            </a:fld>
            <a:endParaRPr lang="es-V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2CC0934-9776-43D8-B784-ABE66661D475}" type="datetimeFigureOut">
              <a:rPr lang="es-VE" smtClean="0"/>
              <a:t>10/12/2022</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FF5699F-5288-46CF-828E-74808E33560C}" type="slidenum">
              <a:rPr lang="es-VE" smtClean="0"/>
              <a:t>‹Nº›</a:t>
            </a:fld>
            <a:endParaRPr lang="es-V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62CC0934-9776-43D8-B784-ABE66661D475}" type="datetimeFigureOut">
              <a:rPr lang="es-VE" smtClean="0"/>
              <a:t>10/12/2022</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0FF5699F-5288-46CF-828E-74808E33560C}" type="slidenum">
              <a:rPr lang="es-VE" smtClean="0"/>
              <a:t>‹Nº›</a:t>
            </a:fld>
            <a:endParaRPr lang="es-VE"/>
          </a:p>
        </p:txBody>
      </p:sp>
      <p:sp>
        <p:nvSpPr>
          <p:cNvPr id="9" name="Content Placeholder 8"/>
          <p:cNvSpPr>
            <a:spLocks noGrp="1"/>
          </p:cNvSpPr>
          <p:nvPr>
            <p:ph sz="quarter" idx="13"/>
          </p:nvPr>
        </p:nvSpPr>
        <p:spPr>
          <a:xfrm>
            <a:off x="1389888" y="2313432"/>
            <a:ext cx="4559808"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2CC0934-9776-43D8-B784-ABE66661D475}" type="datetimeFigureOut">
              <a:rPr lang="es-VE" smtClean="0"/>
              <a:t>10/12/2022</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0FF5699F-5288-46CF-828E-74808E33560C}" type="slidenum">
              <a:rPr lang="es-VE" smtClean="0"/>
              <a:t>‹Nº›</a:t>
            </a:fld>
            <a:endParaRPr lang="es-V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62CC0934-9776-43D8-B784-ABE66661D475}" type="datetimeFigureOut">
              <a:rPr lang="es-VE" smtClean="0"/>
              <a:t>10/12/2022</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0FF5699F-5288-46CF-828E-74808E33560C}" type="slidenum">
              <a:rPr lang="es-VE" smtClean="0"/>
              <a:t>‹Nº›</a:t>
            </a:fld>
            <a:endParaRPr lang="es-V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CC0934-9776-43D8-B784-ABE66661D475}" type="datetimeFigureOut">
              <a:rPr lang="es-VE" smtClean="0"/>
              <a:t>10/12/2022</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0FF5699F-5288-46CF-828E-74808E33560C}" type="slidenum">
              <a:rPr lang="es-VE" smtClean="0"/>
              <a:t>‹Nº›</a:t>
            </a:fld>
            <a:endParaRPr lang="es-V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2CC0934-9776-43D8-B784-ABE66661D475}" type="datetimeFigureOut">
              <a:rPr lang="es-VE" smtClean="0"/>
              <a:t>10/12/2022</a:t>
            </a:fld>
            <a:endParaRPr lang="es-VE"/>
          </a:p>
        </p:txBody>
      </p:sp>
      <p:sp>
        <p:nvSpPr>
          <p:cNvPr id="7" name="Slide Number Placeholder 6"/>
          <p:cNvSpPr>
            <a:spLocks noGrp="1"/>
          </p:cNvSpPr>
          <p:nvPr>
            <p:ph type="sldNum" sz="quarter" idx="12"/>
          </p:nvPr>
        </p:nvSpPr>
        <p:spPr/>
        <p:txBody>
          <a:bodyPr/>
          <a:lstStyle/>
          <a:p>
            <a:fld id="{0FF5699F-5288-46CF-828E-74808E33560C}" type="slidenum">
              <a:rPr lang="es-VE" smtClean="0"/>
              <a:t>‹Nº›</a:t>
            </a:fld>
            <a:endParaRPr lang="es-VE"/>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s-VE"/>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s-ES" smtClean="0"/>
              <a:t>Haga clic para modificar el estilo de título del patrón</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2CC0934-9776-43D8-B784-ABE66661D475}" type="datetimeFigureOut">
              <a:rPr lang="es-VE" smtClean="0"/>
              <a:t>10/12/2022</a:t>
            </a:fld>
            <a:endParaRPr lang="es-VE"/>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s-VE"/>
          </a:p>
        </p:txBody>
      </p:sp>
      <p:sp>
        <p:nvSpPr>
          <p:cNvPr id="7" name="Slide Number Placeholder 6"/>
          <p:cNvSpPr>
            <a:spLocks noGrp="1"/>
          </p:cNvSpPr>
          <p:nvPr>
            <p:ph type="sldNum" sz="quarter" idx="12"/>
          </p:nvPr>
        </p:nvSpPr>
        <p:spPr/>
        <p:txBody>
          <a:bodyPr/>
          <a:lstStyle/>
          <a:p>
            <a:fld id="{0FF5699F-5288-46CF-828E-74808E33560C}" type="slidenum">
              <a:rPr lang="es-VE" smtClean="0"/>
              <a:t>‹Nº›</a:t>
            </a:fld>
            <a:endParaRPr lang="es-V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62CC0934-9776-43D8-B784-ABE66661D475}" type="datetimeFigureOut">
              <a:rPr lang="es-VE" smtClean="0"/>
              <a:t>10/12/2022</a:t>
            </a:fld>
            <a:endParaRPr lang="es-VE"/>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s-VE"/>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0FF5699F-5288-46CF-828E-74808E33560C}" type="slidenum">
              <a:rPr lang="es-VE" smtClean="0"/>
              <a:t>‹Nº›</a:t>
            </a:fld>
            <a:endParaRPr lang="es-VE"/>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papps.es/red-de-actividades-comunitarias-paca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desechos solidos - Planeta Vital | En conexión positiva con nuestro  ecosistema"/>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7813" y1="66102" x2="84219" y2="64891"/>
                        <a14:foregroundMark x1="27500" y1="43826" x2="26563" y2="53511"/>
                        <a14:foregroundMark x1="9063" y1="61985" x2="12656" y2="88378"/>
                        <a14:foregroundMark x1="7969" y1="41646" x2="11875" y2="42615"/>
                        <a14:foregroundMark x1="15469" y1="50363" x2="14063" y2="46973"/>
                        <a14:foregroundMark x1="26250" y1="17918" x2="28281" y2="11138"/>
                        <a14:foregroundMark x1="35625" y1="35593" x2="31875" y2="27845"/>
                        <a14:foregroundMark x1="31250" y1="26150" x2="31250" y2="23245"/>
                        <a14:foregroundMark x1="45938" y1="39467" x2="43281" y2="33414"/>
                        <a14:foregroundMark x1="42500" y1="40678" x2="46250" y2="32446"/>
                        <a14:foregroundMark x1="47500" y1="38499" x2="46094" y2="33172"/>
                        <a14:foregroundMark x1="62656" y1="39952" x2="63750" y2="35835"/>
                        <a14:foregroundMark x1="70469" y1="36804" x2="68750" y2="25666"/>
                        <a14:foregroundMark x1="81719" y1="31477" x2="79063" y2="24939"/>
                        <a14:foregroundMark x1="87188" y1="30508" x2="89063" y2="24939"/>
                        <a14:foregroundMark x1="43438" y1="15254" x2="48906" y2="7264"/>
                        <a14:foregroundMark x1="46875" y1="5811" x2="40781" y2="15254"/>
                        <a14:foregroundMark x1="19531" y1="30024" x2="15469" y2="22518"/>
                        <a14:foregroundMark x1="13906" y1="11380" x2="11250" y2="5327"/>
                        <a14:foregroundMark x1="18750" y1="7748" x2="19375" y2="4116"/>
                        <a14:foregroundMark x1="6563" y1="23002" x2="10000" y2="19855"/>
                        <a14:foregroundMark x1="80625" y1="54479" x2="82031" y2="39952"/>
                        <a14:foregroundMark x1="78125" y1="44310" x2="85000" y2="40920"/>
                        <a14:foregroundMark x1="81094" y1="40678" x2="79063" y2="42857"/>
                        <a14:foregroundMark x1="91719" y1="44068" x2="89531" y2="34383"/>
                        <a14:foregroundMark x1="52969" y1="30024" x2="49375" y2="23002"/>
                      </a14:backgroundRemoval>
                    </a14:imgEffect>
                  </a14:imgLayer>
                </a14:imgProps>
              </a:ext>
              <a:ext uri="{28A0092B-C50C-407E-A947-70E740481C1C}">
                <a14:useLocalDpi xmlns:a14="http://schemas.microsoft.com/office/drawing/2010/main" val="0"/>
              </a:ext>
            </a:extLst>
          </a:blip>
          <a:srcRect/>
          <a:stretch>
            <a:fillRect/>
          </a:stretch>
        </p:blipFill>
        <p:spPr bwMode="auto">
          <a:xfrm>
            <a:off x="751230" y="3199603"/>
            <a:ext cx="4750058" cy="30652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247135" y="1134134"/>
            <a:ext cx="5758249" cy="2246769"/>
          </a:xfrm>
          <a:prstGeom prst="rect">
            <a:avLst/>
          </a:prstGeom>
          <a:noFill/>
        </p:spPr>
        <p:txBody>
          <a:bodyPr wrap="square" rtlCol="0">
            <a:spAutoFit/>
          </a:bodyPr>
          <a:lstStyle/>
          <a:p>
            <a:pPr algn="ctr"/>
            <a:r>
              <a:rPr lang="es-VE" sz="2800" u="sng" dirty="0" smtClean="0">
                <a:solidFill>
                  <a:schemeClr val="tx2"/>
                </a:solidFill>
                <a:latin typeface="Arial Black" panose="020B0A04020102020204" pitchFamily="34" charset="0"/>
              </a:rPr>
              <a:t>Experiencia Comunitaria para el reciclaje y aprovechamiento de los desechos sólidos y orgánicos en Venezuela </a:t>
            </a:r>
            <a:endParaRPr lang="es-VE" sz="2800" u="sng" dirty="0">
              <a:solidFill>
                <a:schemeClr val="tx2"/>
              </a:solidFill>
              <a:latin typeface="Arial Black" panose="020B0A04020102020204" pitchFamily="34" charset="0"/>
            </a:endParaRPr>
          </a:p>
        </p:txBody>
      </p:sp>
      <p:sp>
        <p:nvSpPr>
          <p:cNvPr id="5" name="CuadroTexto 4"/>
          <p:cNvSpPr txBox="1"/>
          <p:nvPr/>
        </p:nvSpPr>
        <p:spPr>
          <a:xfrm>
            <a:off x="8312727" y="4809506"/>
            <a:ext cx="3016333" cy="1200329"/>
          </a:xfrm>
          <a:prstGeom prst="rect">
            <a:avLst/>
          </a:prstGeom>
          <a:noFill/>
        </p:spPr>
        <p:txBody>
          <a:bodyPr wrap="square" rtlCol="0">
            <a:spAutoFit/>
          </a:bodyPr>
          <a:lstStyle/>
          <a:p>
            <a:pPr algn="ctr"/>
            <a:r>
              <a:rPr lang="es-VE" dirty="0" smtClean="0">
                <a:solidFill>
                  <a:schemeClr val="bg1"/>
                </a:solidFill>
                <a:latin typeface="Arial Black" panose="020B0A04020102020204" pitchFamily="34" charset="0"/>
              </a:rPr>
              <a:t>César Matheus 29.994.171</a:t>
            </a:r>
          </a:p>
          <a:p>
            <a:pPr algn="ctr"/>
            <a:r>
              <a:rPr lang="es-VE" dirty="0" smtClean="0">
                <a:solidFill>
                  <a:schemeClr val="bg1"/>
                </a:solidFill>
                <a:latin typeface="Arial Black" panose="020B0A04020102020204" pitchFamily="34" charset="0"/>
              </a:rPr>
              <a:t>PNF Medicina Veterinaria</a:t>
            </a:r>
            <a:endParaRPr lang="es-VE" dirty="0">
              <a:solidFill>
                <a:schemeClr val="bg1"/>
              </a:solidFill>
              <a:latin typeface="Arial Black" panose="020B0A04020102020204" pitchFamily="34" charset="0"/>
            </a:endParaRPr>
          </a:p>
        </p:txBody>
      </p:sp>
      <p:pic>
        <p:nvPicPr>
          <p:cNvPr id="1026" name="Picture 2" descr="Qué hacemos con tanta basura? Experiencias de reciclaje en Venezuela - PH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5384" y="2257518"/>
            <a:ext cx="4970641" cy="4007358"/>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8" name="CuadroTexto 3"/>
          <p:cNvSpPr txBox="1"/>
          <p:nvPr/>
        </p:nvSpPr>
        <p:spPr>
          <a:xfrm>
            <a:off x="-1" y="6334780"/>
            <a:ext cx="4423719" cy="369332"/>
          </a:xfrm>
          <a:prstGeom prst="rect">
            <a:avLst/>
          </a:prstGeom>
          <a:noFill/>
        </p:spPr>
        <p:txBody>
          <a:bodyPr wrap="square" rtlCol="0">
            <a:spAutoFit/>
          </a:bodyPr>
          <a:lstStyle/>
          <a:p>
            <a:pPr algn="ctr"/>
            <a:r>
              <a:rPr lang="es-VE" u="sng" dirty="0" smtClean="0">
                <a:solidFill>
                  <a:schemeClr val="tx2"/>
                </a:solidFill>
                <a:latin typeface="Arial Black" panose="020B0A04020102020204" pitchFamily="34" charset="0"/>
              </a:rPr>
              <a:t>Eily Morillo CI.30.536.215 </a:t>
            </a:r>
            <a:endParaRPr lang="es-VE" u="sng" dirty="0">
              <a:solidFill>
                <a:schemeClr val="tx2"/>
              </a:solidFill>
              <a:latin typeface="Arial Black" panose="020B0A04020102020204" pitchFamily="34" charset="0"/>
            </a:endParaRPr>
          </a:p>
        </p:txBody>
      </p:sp>
    </p:spTree>
    <p:extLst>
      <p:ext uri="{BB962C8B-B14F-4D97-AF65-F5344CB8AC3E}">
        <p14:creationId xmlns:p14="http://schemas.microsoft.com/office/powerpoint/2010/main" val="161365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045029"/>
            <a:ext cx="5082639" cy="523220"/>
          </a:xfrm>
          <a:prstGeom prst="rect">
            <a:avLst/>
          </a:prstGeom>
          <a:noFill/>
        </p:spPr>
        <p:txBody>
          <a:bodyPr wrap="square" rtlCol="0">
            <a:spAutoFit/>
          </a:bodyPr>
          <a:lstStyle/>
          <a:p>
            <a:pPr algn="ctr"/>
            <a:r>
              <a:rPr lang="es-VE" sz="2800" dirty="0" smtClean="0">
                <a:latin typeface="Arial Black" panose="020B0A04020102020204" pitchFamily="34" charset="0"/>
              </a:rPr>
              <a:t>Actividad Comunitaria:</a:t>
            </a:r>
            <a:endParaRPr lang="es-VE" sz="2800" dirty="0">
              <a:latin typeface="Arial Black" panose="020B0A04020102020204" pitchFamily="34" charset="0"/>
            </a:endParaRPr>
          </a:p>
        </p:txBody>
      </p:sp>
      <p:sp>
        <p:nvSpPr>
          <p:cNvPr id="6" name="Rectángulo 5"/>
          <p:cNvSpPr/>
          <p:nvPr/>
        </p:nvSpPr>
        <p:spPr>
          <a:xfrm>
            <a:off x="338552" y="1690757"/>
            <a:ext cx="5690261" cy="5078313"/>
          </a:xfrm>
          <a:prstGeom prst="rect">
            <a:avLst/>
          </a:prstGeom>
        </p:spPr>
        <p:txBody>
          <a:bodyPr wrap="square">
            <a:spAutoFit/>
          </a:bodyPr>
          <a:lstStyle/>
          <a:p>
            <a:pPr algn="just"/>
            <a:r>
              <a:rPr lang="es-VE" dirty="0" smtClean="0">
                <a:solidFill>
                  <a:schemeClr val="tx2"/>
                </a:solidFill>
                <a:latin typeface="Arial Black" panose="020B0A04020102020204" pitchFamily="34" charset="0"/>
              </a:rPr>
              <a:t>Podemos decir que las </a:t>
            </a:r>
            <a:r>
              <a:rPr lang="es-VE" dirty="0" smtClean="0">
                <a:solidFill>
                  <a:schemeClr val="tx2"/>
                </a:solidFill>
                <a:latin typeface="Arial Black" panose="020B0A04020102020204" pitchFamily="34" charset="0"/>
              </a:rPr>
              <a:t>actividades comunitarias son todas </a:t>
            </a:r>
            <a:r>
              <a:rPr lang="es-VE" dirty="0" smtClean="0">
                <a:solidFill>
                  <a:schemeClr val="tx2"/>
                </a:solidFill>
                <a:latin typeface="Arial Black" panose="020B0A04020102020204" pitchFamily="34" charset="0"/>
              </a:rPr>
              <a:t>aquellas de intervención y participación que se realizan con grupos que presentan características, necesidades o intereses comunes, dirigidas a:</a:t>
            </a:r>
          </a:p>
          <a:p>
            <a:pPr algn="just"/>
            <a:endParaRPr lang="es-VE" dirty="0" smtClean="0">
              <a:solidFill>
                <a:schemeClr val="tx2"/>
              </a:solidFill>
              <a:latin typeface="Arial Black" panose="020B0A04020102020204" pitchFamily="34" charset="0"/>
            </a:endParaRPr>
          </a:p>
          <a:p>
            <a:pPr marL="285750" indent="-285750" algn="just">
              <a:buFont typeface="Wingdings" pitchFamily="2" charset="2"/>
              <a:buChar char="v"/>
            </a:pPr>
            <a:r>
              <a:rPr lang="es-VE" dirty="0" smtClean="0">
                <a:solidFill>
                  <a:schemeClr val="tx2"/>
                </a:solidFill>
                <a:latin typeface="Arial Black" panose="020B0A04020102020204" pitchFamily="34" charset="0"/>
              </a:rPr>
              <a:t>Promover la </a:t>
            </a:r>
            <a:r>
              <a:rPr lang="es-VE" dirty="0" smtClean="0">
                <a:solidFill>
                  <a:schemeClr val="tx2"/>
                </a:solidFill>
                <a:latin typeface="Arial Black" panose="020B0A04020102020204" pitchFamily="34" charset="0"/>
              </a:rPr>
              <a:t>salud.</a:t>
            </a:r>
            <a:endParaRPr lang="es-VE" dirty="0" smtClean="0">
              <a:solidFill>
                <a:schemeClr val="tx2"/>
              </a:solidFill>
              <a:latin typeface="Arial Black" panose="020B0A04020102020204" pitchFamily="34" charset="0"/>
            </a:endParaRPr>
          </a:p>
          <a:p>
            <a:pPr marL="285750" indent="-285750" algn="just">
              <a:buFont typeface="Wingdings" pitchFamily="2" charset="2"/>
              <a:buChar char="v"/>
            </a:pPr>
            <a:r>
              <a:rPr lang="es-VE" dirty="0" smtClean="0">
                <a:solidFill>
                  <a:schemeClr val="tx2"/>
                </a:solidFill>
                <a:latin typeface="Arial Black" panose="020B0A04020102020204" pitchFamily="34" charset="0"/>
              </a:rPr>
              <a:t>Incrementar la calidad de vida y el bienestar </a:t>
            </a:r>
            <a:r>
              <a:rPr lang="es-VE" dirty="0" smtClean="0">
                <a:solidFill>
                  <a:schemeClr val="tx2"/>
                </a:solidFill>
                <a:latin typeface="Arial Black" panose="020B0A04020102020204" pitchFamily="34" charset="0"/>
              </a:rPr>
              <a:t>social.</a:t>
            </a:r>
            <a:endParaRPr lang="es-VE" dirty="0" smtClean="0">
              <a:solidFill>
                <a:schemeClr val="tx2"/>
              </a:solidFill>
              <a:latin typeface="Arial Black" panose="020B0A04020102020204" pitchFamily="34" charset="0"/>
            </a:endParaRPr>
          </a:p>
          <a:p>
            <a:pPr marL="285750" indent="-285750" algn="just">
              <a:buFont typeface="Wingdings" pitchFamily="2" charset="2"/>
              <a:buChar char="v"/>
            </a:pPr>
            <a:r>
              <a:rPr lang="es-VE" dirty="0" smtClean="0">
                <a:solidFill>
                  <a:schemeClr val="tx2"/>
                </a:solidFill>
                <a:latin typeface="Arial Black" panose="020B0A04020102020204" pitchFamily="34" charset="0"/>
              </a:rPr>
              <a:t>Potenciar la capacidad de las personas y grupos para el abordaje de sus propios problemas, demandas o </a:t>
            </a:r>
            <a:r>
              <a:rPr lang="es-VE" dirty="0" smtClean="0">
                <a:solidFill>
                  <a:schemeClr val="tx2"/>
                </a:solidFill>
                <a:latin typeface="Arial Black" panose="020B0A04020102020204" pitchFamily="34" charset="0"/>
              </a:rPr>
              <a:t>necesidades.</a:t>
            </a:r>
          </a:p>
          <a:p>
            <a:pPr marL="285750" indent="-285750" algn="just">
              <a:buFont typeface="Wingdings" panose="05000000000000000000" pitchFamily="2" charset="2"/>
              <a:buChar char="Ø"/>
            </a:pPr>
            <a:endParaRPr lang="es-VE" dirty="0" smtClean="0">
              <a:solidFill>
                <a:schemeClr val="tx2"/>
              </a:solidFill>
              <a:latin typeface="Arial Black" panose="020B0A04020102020204" pitchFamily="34" charset="0"/>
            </a:endParaRPr>
          </a:p>
          <a:p>
            <a:pPr algn="just"/>
            <a:r>
              <a:rPr lang="es-ES" dirty="0" smtClean="0">
                <a:solidFill>
                  <a:schemeClr val="tx2"/>
                </a:solidFill>
                <a:latin typeface="Arial Black" panose="020B0A04020102020204" pitchFamily="34" charset="0"/>
              </a:rPr>
              <a:t>Responsable Contenidos. </a:t>
            </a:r>
            <a:r>
              <a:rPr lang="es-ES" dirty="0">
                <a:solidFill>
                  <a:schemeClr val="tx2"/>
                </a:solidFill>
                <a:latin typeface="Arial Black" panose="020B0A04020102020204" pitchFamily="34" charset="0"/>
              </a:rPr>
              <a:t>(2021, marzo 11). Red de Actividades Comunitarias - PACAP. semFYC - PAPPS. </a:t>
            </a:r>
            <a:r>
              <a:rPr lang="es-ES" dirty="0">
                <a:solidFill>
                  <a:schemeClr val="tx2"/>
                </a:solidFill>
                <a:latin typeface="Arial Black" panose="020B0A04020102020204" pitchFamily="34" charset="0"/>
                <a:hlinkClick r:id="rId2"/>
              </a:rPr>
              <a:t>http://papps.es/red-de-actividades-comunitarias-pacap</a:t>
            </a:r>
            <a:r>
              <a:rPr lang="es-ES" dirty="0" smtClean="0">
                <a:solidFill>
                  <a:schemeClr val="tx2"/>
                </a:solidFill>
                <a:latin typeface="Arial Black" panose="020B0A04020102020204" pitchFamily="34" charset="0"/>
                <a:hlinkClick r:id="rId2"/>
              </a:rPr>
              <a:t>/</a:t>
            </a:r>
            <a:r>
              <a:rPr lang="es-ES" dirty="0" smtClean="0">
                <a:solidFill>
                  <a:schemeClr val="tx2"/>
                </a:solidFill>
                <a:latin typeface="Arial Black" panose="020B0A04020102020204" pitchFamily="34" charset="0"/>
              </a:rPr>
              <a:t> </a:t>
            </a:r>
            <a:endParaRPr lang="es-VE" u="sng" dirty="0">
              <a:solidFill>
                <a:schemeClr val="tx2"/>
              </a:solidFill>
              <a:latin typeface="Arial Black" panose="020B0A04020102020204" pitchFamily="34" charset="0"/>
            </a:endParaRPr>
          </a:p>
        </p:txBody>
      </p:sp>
      <p:sp>
        <p:nvSpPr>
          <p:cNvPr id="2" name="AutoShape 2" descr="Actividad comunitaria – Página de Salud Pública del Ayuntamiento de Madri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a:p>
        </p:txBody>
      </p:sp>
      <p:sp>
        <p:nvSpPr>
          <p:cNvPr id="3" name="AutoShape 4" descr="Actividad comunitaria – Página de Salud Pública del Ayuntamiento de Madri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a:p>
        </p:txBody>
      </p:sp>
      <p:pic>
        <p:nvPicPr>
          <p:cNvPr id="2054" name="Picture 6" descr="Actividad comunitaria – Página de Salud Pública del Ayuntamiento de Madri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7231" y="2431955"/>
            <a:ext cx="4562171" cy="35959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096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94958" y="870589"/>
            <a:ext cx="5652654" cy="1754326"/>
          </a:xfrm>
          <a:prstGeom prst="rect">
            <a:avLst/>
          </a:prstGeom>
          <a:noFill/>
        </p:spPr>
        <p:txBody>
          <a:bodyPr wrap="square" rtlCol="0">
            <a:spAutoFit/>
          </a:bodyPr>
          <a:lstStyle/>
          <a:p>
            <a:pPr algn="just"/>
            <a:r>
              <a:rPr lang="es-VE" dirty="0" smtClean="0">
                <a:solidFill>
                  <a:schemeClr val="tx2"/>
                </a:solidFill>
                <a:latin typeface="Arial Black" panose="020B0A04020102020204" pitchFamily="34" charset="0"/>
              </a:rPr>
              <a:t>Esta </a:t>
            </a:r>
            <a:r>
              <a:rPr lang="es-VE" dirty="0" smtClean="0">
                <a:solidFill>
                  <a:schemeClr val="tx2"/>
                </a:solidFill>
                <a:latin typeface="Arial Black" panose="020B0A04020102020204" pitchFamily="34" charset="0"/>
              </a:rPr>
              <a:t>experiencia </a:t>
            </a:r>
            <a:r>
              <a:rPr lang="es-VE" dirty="0" smtClean="0">
                <a:solidFill>
                  <a:schemeClr val="tx2"/>
                </a:solidFill>
                <a:latin typeface="Arial Black" panose="020B0A04020102020204" pitchFamily="34" charset="0"/>
              </a:rPr>
              <a:t>comunitaria se relaciona con los métodos de reciclaje y aprovechamiento, ya que suele tener mas impacto en la sociedad por la cantidad de personas que se vinculan a este tipos de experiencias o actividades</a:t>
            </a:r>
            <a:endParaRPr lang="es-VE" dirty="0">
              <a:solidFill>
                <a:schemeClr val="tx2"/>
              </a:solidFill>
              <a:latin typeface="Arial Black" panose="020B0A04020102020204" pitchFamily="34" charset="0"/>
            </a:endParaRPr>
          </a:p>
        </p:txBody>
      </p:sp>
      <p:sp>
        <p:nvSpPr>
          <p:cNvPr id="6" name="CuadroTexto 5"/>
          <p:cNvSpPr txBox="1"/>
          <p:nvPr/>
        </p:nvSpPr>
        <p:spPr>
          <a:xfrm>
            <a:off x="294958" y="3150480"/>
            <a:ext cx="4512623" cy="1754326"/>
          </a:xfrm>
          <a:prstGeom prst="rect">
            <a:avLst/>
          </a:prstGeom>
          <a:noFill/>
        </p:spPr>
        <p:txBody>
          <a:bodyPr wrap="square" rtlCol="0">
            <a:spAutoFit/>
          </a:bodyPr>
          <a:lstStyle/>
          <a:p>
            <a:pPr algn="just"/>
            <a:r>
              <a:rPr lang="es-VE" dirty="0" smtClean="0">
                <a:solidFill>
                  <a:schemeClr val="tx2"/>
                </a:solidFill>
                <a:latin typeface="Arial Black" panose="020B0A04020102020204" pitchFamily="34" charset="0"/>
              </a:rPr>
              <a:t>Es por eso, que son </a:t>
            </a:r>
            <a:r>
              <a:rPr lang="es-VE" dirty="0" smtClean="0">
                <a:solidFill>
                  <a:schemeClr val="tx2"/>
                </a:solidFill>
                <a:latin typeface="Arial Black" panose="020B0A04020102020204" pitchFamily="34" charset="0"/>
              </a:rPr>
              <a:t>cada vez más las personas que velan por mantener los diversos ecosistemas que existen alrededor del mundo, para preservar el medio ambiente</a:t>
            </a:r>
            <a:endParaRPr lang="es-VE" dirty="0">
              <a:solidFill>
                <a:schemeClr val="tx2"/>
              </a:solidFill>
              <a:latin typeface="Arial Black" panose="020B0A04020102020204" pitchFamily="34" charset="0"/>
            </a:endParaRPr>
          </a:p>
        </p:txBody>
      </p:sp>
      <p:pic>
        <p:nvPicPr>
          <p:cNvPr id="3074" name="Picture 2" descr="Propuestas de las ONGD 2019 sobre viajes solidarios, turismo responsable,  cursos de cooperacion en terreno o voluntariado internacional -  Coordinadora Valenciana de ONG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9359" y="2384361"/>
            <a:ext cx="4657517" cy="370752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41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56602" y="53759"/>
            <a:ext cx="5489289" cy="5909310"/>
          </a:xfrm>
          <a:prstGeom prst="rect">
            <a:avLst/>
          </a:prstGeom>
          <a:noFill/>
        </p:spPr>
        <p:txBody>
          <a:bodyPr wrap="square" rtlCol="0">
            <a:spAutoFit/>
          </a:bodyPr>
          <a:lstStyle/>
          <a:p>
            <a:pPr algn="just"/>
            <a:r>
              <a:rPr lang="es-VE" dirty="0" smtClean="0">
                <a:solidFill>
                  <a:schemeClr val="tx2"/>
                </a:solidFill>
                <a:latin typeface="Arial Black" panose="020B0A04020102020204" pitchFamily="34" charset="0"/>
              </a:rPr>
              <a:t>En la actualidad,</a:t>
            </a:r>
            <a:r>
              <a:rPr lang="es-VE" dirty="0" smtClean="0">
                <a:solidFill>
                  <a:schemeClr val="tx2"/>
                </a:solidFill>
                <a:latin typeface="Arial Black" panose="020B0A04020102020204" pitchFamily="34" charset="0"/>
              </a:rPr>
              <a:t> </a:t>
            </a:r>
            <a:r>
              <a:rPr lang="es-VE" dirty="0" smtClean="0">
                <a:solidFill>
                  <a:schemeClr val="tx2"/>
                </a:solidFill>
                <a:latin typeface="Arial Black" panose="020B0A04020102020204" pitchFamily="34" charset="0"/>
              </a:rPr>
              <a:t>más de la mitad de la materia orgánica de los residuos municipales se desaprovecha y va a vertedero. De la parte que recibe algún tratamiento sólo el 19% se recoge separadamente y produce por tanto un compost de calidad. </a:t>
            </a:r>
            <a:endParaRPr lang="es-VE" dirty="0" smtClean="0">
              <a:solidFill>
                <a:schemeClr val="tx2"/>
              </a:solidFill>
              <a:latin typeface="Arial Black" panose="020B0A04020102020204" pitchFamily="34" charset="0"/>
            </a:endParaRPr>
          </a:p>
          <a:p>
            <a:pPr algn="just"/>
            <a:endParaRPr lang="es-VE" dirty="0">
              <a:solidFill>
                <a:schemeClr val="tx2"/>
              </a:solidFill>
              <a:latin typeface="Arial Black" panose="020B0A04020102020204" pitchFamily="34" charset="0"/>
            </a:endParaRPr>
          </a:p>
          <a:p>
            <a:pPr algn="just"/>
            <a:r>
              <a:rPr lang="es-VE" dirty="0" smtClean="0">
                <a:solidFill>
                  <a:schemeClr val="tx2"/>
                </a:solidFill>
                <a:latin typeface="Arial Black" panose="020B0A04020102020204" pitchFamily="34" charset="0"/>
              </a:rPr>
              <a:t>Así mismo, el </a:t>
            </a:r>
            <a:r>
              <a:rPr lang="es-VE" dirty="0" smtClean="0">
                <a:solidFill>
                  <a:schemeClr val="tx2"/>
                </a:solidFill>
                <a:latin typeface="Arial Black" panose="020B0A04020102020204" pitchFamily="34" charset="0"/>
              </a:rPr>
              <a:t>que se recoge mezclado sin separación selectiva y se procesa en plantas da como resultado un producto denominado, según la ley de residuos, “material bioestabilizado”, que apenas se puede aprovechar en agricultura ni tiene salida comercial (Marta Vila (2021) El aprovechamiento de los residuos orgánicos resolvería muchos problemas ambientales y crearía empleo. Extraído de:</a:t>
            </a:r>
            <a:r>
              <a:rPr lang="es-VE" u="sng" dirty="0" smtClean="0">
                <a:solidFill>
                  <a:schemeClr val="tx2"/>
                </a:solidFill>
                <a:latin typeface="Arial Black" panose="020B0A04020102020204" pitchFamily="34" charset="0"/>
              </a:rPr>
              <a:t>https://istas.net/el-aprovechamiento-de-los-residuos-organicos-resolveria-muchos-problemas-ambientales-y-crearia</a:t>
            </a:r>
            <a:endParaRPr lang="es-VE" u="sng" dirty="0">
              <a:solidFill>
                <a:schemeClr val="tx2"/>
              </a:solidFill>
              <a:latin typeface="Arial Black" panose="020B0A04020102020204" pitchFamily="34" charset="0"/>
            </a:endParaRPr>
          </a:p>
        </p:txBody>
      </p:sp>
      <p:pic>
        <p:nvPicPr>
          <p:cNvPr id="4098" name="Picture 2" descr="Lo que debes saber acerca del voluntariado internacio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7229" y="2631989"/>
            <a:ext cx="4761470" cy="323746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78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33685" y="378741"/>
            <a:ext cx="4999635" cy="1200329"/>
          </a:xfrm>
          <a:prstGeom prst="rect">
            <a:avLst/>
          </a:prstGeom>
          <a:noFill/>
        </p:spPr>
        <p:txBody>
          <a:bodyPr wrap="square" rtlCol="0">
            <a:spAutoFit/>
          </a:bodyPr>
          <a:lstStyle/>
          <a:p>
            <a:pPr algn="just"/>
            <a:r>
              <a:rPr lang="es-VE" dirty="0" smtClean="0">
                <a:solidFill>
                  <a:schemeClr val="tx2"/>
                </a:solidFill>
                <a:latin typeface="Arial Black" panose="020B0A04020102020204" pitchFamily="34" charset="0"/>
              </a:rPr>
              <a:t>En el territorio Venezolano</a:t>
            </a:r>
            <a:r>
              <a:rPr lang="es-VE" dirty="0" smtClean="0">
                <a:solidFill>
                  <a:schemeClr val="tx2"/>
                </a:solidFill>
                <a:latin typeface="Arial Black" panose="020B0A04020102020204" pitchFamily="34" charset="0"/>
              </a:rPr>
              <a:t>, se encuentran diversas organizaciones encargadas del aprovechamiento de los residuos; por ejemplo:</a:t>
            </a:r>
            <a:endParaRPr lang="es-VE" dirty="0">
              <a:solidFill>
                <a:schemeClr val="tx2"/>
              </a:solidFill>
              <a:latin typeface="Arial Black" panose="020B0A04020102020204" pitchFamily="34" charset="0"/>
            </a:endParaRPr>
          </a:p>
        </p:txBody>
      </p:sp>
      <p:sp>
        <p:nvSpPr>
          <p:cNvPr id="5" name="CuadroTexto 4"/>
          <p:cNvSpPr txBox="1"/>
          <p:nvPr/>
        </p:nvSpPr>
        <p:spPr>
          <a:xfrm>
            <a:off x="533685" y="1815329"/>
            <a:ext cx="5177642" cy="2031325"/>
          </a:xfrm>
          <a:prstGeom prst="rect">
            <a:avLst/>
          </a:prstGeom>
          <a:noFill/>
        </p:spPr>
        <p:txBody>
          <a:bodyPr wrap="square" rtlCol="0">
            <a:spAutoFit/>
          </a:bodyPr>
          <a:lstStyle/>
          <a:p>
            <a:pPr algn="just"/>
            <a:r>
              <a:rPr lang="es-VE" dirty="0" smtClean="0">
                <a:solidFill>
                  <a:schemeClr val="tx2"/>
                </a:solidFill>
                <a:latin typeface="Arial Black" panose="020B0A04020102020204" pitchFamily="34" charset="0"/>
              </a:rPr>
              <a:t>Venezolana de Reciclaje C.A. (VENRECICLA), que realiza el reciclaje de los materiales en industrias a nivel nacional y se encuentra en Barquisimeto. Reciclan: Papel, Cartón, Vidrio, Plástico, Desechos Electrónicos y Aceites Usados.</a:t>
            </a:r>
            <a:endParaRPr lang="es-VE" dirty="0">
              <a:solidFill>
                <a:schemeClr val="tx2"/>
              </a:solidFill>
              <a:latin typeface="Arial Black" panose="020B0A04020102020204" pitchFamily="34" charset="0"/>
            </a:endParaRPr>
          </a:p>
        </p:txBody>
      </p:sp>
      <p:sp>
        <p:nvSpPr>
          <p:cNvPr id="6" name="CuadroTexto 5"/>
          <p:cNvSpPr txBox="1"/>
          <p:nvPr/>
        </p:nvSpPr>
        <p:spPr>
          <a:xfrm>
            <a:off x="456526" y="4042277"/>
            <a:ext cx="5153952" cy="2308324"/>
          </a:xfrm>
          <a:prstGeom prst="rect">
            <a:avLst/>
          </a:prstGeom>
          <a:noFill/>
        </p:spPr>
        <p:txBody>
          <a:bodyPr wrap="square" rtlCol="0">
            <a:spAutoFit/>
          </a:bodyPr>
          <a:lstStyle/>
          <a:p>
            <a:pPr algn="just"/>
            <a:r>
              <a:rPr lang="es-VE" dirty="0" smtClean="0">
                <a:solidFill>
                  <a:schemeClr val="tx2"/>
                </a:solidFill>
                <a:latin typeface="Arial Black" panose="020B0A04020102020204" pitchFamily="34" charset="0"/>
              </a:rPr>
              <a:t>ECOPLAST, desde 1994, han reciclado más de 200.000 toneladas de envases de plástico. cuenta con equipos de alta tecnología, que permiten la recuperación y procesamiento de una amplia gama de productos, con lo cual disminuye el volumen de desechos industriales que llegan a los vertederos</a:t>
            </a:r>
            <a:endParaRPr lang="es-VE" dirty="0">
              <a:solidFill>
                <a:schemeClr val="tx2"/>
              </a:solidFill>
              <a:latin typeface="Arial Black" panose="020B0A04020102020204" pitchFamily="34" charset="0"/>
            </a:endParaRPr>
          </a:p>
        </p:txBody>
      </p:sp>
      <p:pic>
        <p:nvPicPr>
          <p:cNvPr id="7" name="Imagen 6"/>
          <p:cNvPicPr>
            <a:picLocks noChangeAspect="1"/>
          </p:cNvPicPr>
          <p:nvPr/>
        </p:nvPicPr>
        <p:blipFill>
          <a:blip r:embed="rId2"/>
          <a:stretch>
            <a:fillRect/>
          </a:stretch>
        </p:blipFill>
        <p:spPr>
          <a:xfrm>
            <a:off x="7686490" y="4390770"/>
            <a:ext cx="3064700" cy="1611337"/>
          </a:xfrm>
          <a:prstGeom prst="rect">
            <a:avLst/>
          </a:prstGeom>
          <a:ln>
            <a:noFill/>
          </a:ln>
          <a:effectLst>
            <a:outerShdw blurRad="292100" dist="139700" dir="2700000" algn="tl" rotWithShape="0">
              <a:srgbClr val="333333">
                <a:alpha val="65000"/>
              </a:srgbClr>
            </a:outerShdw>
          </a:effectLst>
        </p:spPr>
      </p:pic>
      <p:pic>
        <p:nvPicPr>
          <p:cNvPr id="9" name="Imagen 8"/>
          <p:cNvPicPr>
            <a:picLocks noChangeAspect="1"/>
          </p:cNvPicPr>
          <p:nvPr/>
        </p:nvPicPr>
        <p:blipFill>
          <a:blip r:embed="rId3"/>
          <a:stretch>
            <a:fillRect/>
          </a:stretch>
        </p:blipFill>
        <p:spPr>
          <a:xfrm>
            <a:off x="6280009" y="2533395"/>
            <a:ext cx="2466975" cy="1857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739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73845" y="803671"/>
            <a:ext cx="4548249" cy="1754326"/>
          </a:xfrm>
          <a:prstGeom prst="rect">
            <a:avLst/>
          </a:prstGeom>
          <a:noFill/>
        </p:spPr>
        <p:txBody>
          <a:bodyPr wrap="square" rtlCol="0">
            <a:spAutoFit/>
          </a:bodyPr>
          <a:lstStyle/>
          <a:p>
            <a:pPr algn="just"/>
            <a:r>
              <a:rPr lang="es-VE" dirty="0" smtClean="0">
                <a:solidFill>
                  <a:schemeClr val="tx2"/>
                </a:solidFill>
                <a:latin typeface="Arial Black" panose="020B0A04020102020204" pitchFamily="34" charset="0"/>
              </a:rPr>
              <a:t>Así pues, en nuestro estado </a:t>
            </a:r>
            <a:r>
              <a:rPr lang="es-VE" dirty="0" smtClean="0">
                <a:solidFill>
                  <a:schemeClr val="tx2"/>
                </a:solidFill>
                <a:latin typeface="Arial Black" panose="020B0A04020102020204" pitchFamily="34" charset="0"/>
              </a:rPr>
              <a:t>Trujillo </a:t>
            </a:r>
            <a:r>
              <a:rPr lang="es-VE" dirty="0" smtClean="0">
                <a:solidFill>
                  <a:schemeClr val="tx2"/>
                </a:solidFill>
                <a:latin typeface="Arial Black" panose="020B0A04020102020204" pitchFamily="34" charset="0"/>
              </a:rPr>
              <a:t>encontramos a la empresa de Venvidrio, la cual se encargar del aprovechamiento de plástico y vidrios para la elaboración de vasos y bolsas plásticas </a:t>
            </a:r>
            <a:endParaRPr lang="es-VE" dirty="0">
              <a:solidFill>
                <a:schemeClr val="tx2"/>
              </a:solidFill>
              <a:latin typeface="Arial Black" panose="020B0A04020102020204" pitchFamily="34" charset="0"/>
            </a:endParaRPr>
          </a:p>
        </p:txBody>
      </p:sp>
      <p:pic>
        <p:nvPicPr>
          <p:cNvPr id="5" name="Imagen 4"/>
          <p:cNvPicPr>
            <a:picLocks noChangeAspect="1"/>
          </p:cNvPicPr>
          <p:nvPr/>
        </p:nvPicPr>
        <p:blipFill>
          <a:blip r:embed="rId2"/>
          <a:stretch>
            <a:fillRect/>
          </a:stretch>
        </p:blipFill>
        <p:spPr>
          <a:xfrm>
            <a:off x="6267202" y="2320822"/>
            <a:ext cx="2353294" cy="2353294"/>
          </a:xfrm>
          <a:prstGeom prst="rect">
            <a:avLst/>
          </a:prstGeom>
        </p:spPr>
      </p:pic>
      <p:sp>
        <p:nvSpPr>
          <p:cNvPr id="6" name="CuadroTexto 5"/>
          <p:cNvSpPr txBox="1"/>
          <p:nvPr/>
        </p:nvSpPr>
        <p:spPr>
          <a:xfrm>
            <a:off x="771414" y="3042062"/>
            <a:ext cx="4450680" cy="2308324"/>
          </a:xfrm>
          <a:prstGeom prst="rect">
            <a:avLst/>
          </a:prstGeom>
          <a:noFill/>
        </p:spPr>
        <p:txBody>
          <a:bodyPr wrap="square" rtlCol="0">
            <a:spAutoFit/>
          </a:bodyPr>
          <a:lstStyle/>
          <a:p>
            <a:pPr algn="just"/>
            <a:r>
              <a:rPr lang="es-VE" dirty="0" smtClean="0">
                <a:solidFill>
                  <a:schemeClr val="tx2"/>
                </a:solidFill>
                <a:latin typeface="Arial Black" panose="020B0A04020102020204" pitchFamily="34" charset="0"/>
              </a:rPr>
              <a:t>Por otro lado, este conjunto de organizaciones a pesar de las adversidades que tenemos presentes en nuestro país se encargan de roles fundamentales como son</a:t>
            </a:r>
            <a:r>
              <a:rPr lang="es-VE" dirty="0" smtClean="0">
                <a:solidFill>
                  <a:schemeClr val="tx2"/>
                </a:solidFill>
                <a:latin typeface="Arial Black" panose="020B0A04020102020204" pitchFamily="34" charset="0"/>
              </a:rPr>
              <a:t>: </a:t>
            </a:r>
            <a:r>
              <a:rPr lang="es-VE" dirty="0" smtClean="0">
                <a:solidFill>
                  <a:schemeClr val="tx2"/>
                </a:solidFill>
                <a:latin typeface="Arial Black" panose="020B0A04020102020204" pitchFamily="34" charset="0"/>
              </a:rPr>
              <a:t>Reducir la contaminación dentro del territorio nacional</a:t>
            </a:r>
            <a:endParaRPr lang="es-VE" dirty="0">
              <a:solidFill>
                <a:schemeClr val="tx2"/>
              </a:solidFill>
              <a:latin typeface="Arial Black" panose="020B0A04020102020204" pitchFamily="34" charset="0"/>
            </a:endParaRPr>
          </a:p>
        </p:txBody>
      </p:sp>
      <p:pic>
        <p:nvPicPr>
          <p:cNvPr id="5122" name="Picture 2" descr="Ecologia Venezuela (@EcoTachira) / Twitte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8212180" y="3616840"/>
            <a:ext cx="2438400" cy="2438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77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82000" y="791780"/>
            <a:ext cx="4779686" cy="2031325"/>
          </a:xfrm>
          <a:prstGeom prst="rect">
            <a:avLst/>
          </a:prstGeom>
          <a:noFill/>
        </p:spPr>
        <p:txBody>
          <a:bodyPr wrap="square" rtlCol="0">
            <a:spAutoFit/>
          </a:bodyPr>
          <a:lstStyle/>
          <a:p>
            <a:pPr algn="just"/>
            <a:r>
              <a:rPr lang="es-VE" dirty="0" smtClean="0">
                <a:solidFill>
                  <a:schemeClr val="tx2"/>
                </a:solidFill>
                <a:latin typeface="Arial Black" panose="020B0A04020102020204" pitchFamily="34" charset="0"/>
              </a:rPr>
              <a:t>De igual forma, a </a:t>
            </a:r>
            <a:r>
              <a:rPr lang="es-VE" dirty="0" smtClean="0">
                <a:solidFill>
                  <a:schemeClr val="tx2"/>
                </a:solidFill>
                <a:latin typeface="Arial Black" panose="020B0A04020102020204" pitchFamily="34" charset="0"/>
              </a:rPr>
              <a:t>lo largo del </a:t>
            </a:r>
            <a:r>
              <a:rPr lang="es-VE" dirty="0" smtClean="0">
                <a:solidFill>
                  <a:schemeClr val="tx2"/>
                </a:solidFill>
                <a:latin typeface="Arial Black" panose="020B0A04020102020204" pitchFamily="34" charset="0"/>
              </a:rPr>
              <a:t>país, </a:t>
            </a:r>
            <a:r>
              <a:rPr lang="es-VE" dirty="0" smtClean="0">
                <a:solidFill>
                  <a:schemeClr val="tx2"/>
                </a:solidFill>
                <a:latin typeface="Arial Black" panose="020B0A04020102020204" pitchFamily="34" charset="0"/>
              </a:rPr>
              <a:t>diferentes </a:t>
            </a:r>
            <a:r>
              <a:rPr lang="es-VE" dirty="0" smtClean="0">
                <a:solidFill>
                  <a:schemeClr val="tx2"/>
                </a:solidFill>
                <a:latin typeface="Arial Black" panose="020B0A04020102020204" pitchFamily="34" charset="0"/>
              </a:rPr>
              <a:t>grupos </a:t>
            </a:r>
            <a:r>
              <a:rPr lang="es-VE" dirty="0" smtClean="0">
                <a:solidFill>
                  <a:schemeClr val="tx2"/>
                </a:solidFill>
                <a:latin typeface="Arial Black" panose="020B0A04020102020204" pitchFamily="34" charset="0"/>
              </a:rPr>
              <a:t>comunitarios que se encargan de velar por el reciclaje, limpieza de calles, avenidas, sitios turísticos, playas… Estos grupos suelen ser de una acción Pública o </a:t>
            </a:r>
            <a:r>
              <a:rPr lang="es-VE" dirty="0" smtClean="0">
                <a:solidFill>
                  <a:schemeClr val="tx2"/>
                </a:solidFill>
                <a:latin typeface="Arial Black" panose="020B0A04020102020204" pitchFamily="34" charset="0"/>
              </a:rPr>
              <a:t>privada.</a:t>
            </a:r>
            <a:endParaRPr lang="es-VE" dirty="0">
              <a:solidFill>
                <a:schemeClr val="tx2"/>
              </a:solidFill>
              <a:latin typeface="Arial Black" panose="020B0A04020102020204" pitchFamily="34" charset="0"/>
            </a:endParaRPr>
          </a:p>
        </p:txBody>
      </p:sp>
      <p:pic>
        <p:nvPicPr>
          <p:cNvPr id="6148" name="Picture 4" descr="Medio Ambiente Venezuela - DERECHO AMBIEN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9935" y="2137719"/>
            <a:ext cx="4992130" cy="37440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805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lta costura">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237</TotalTime>
  <Words>516</Words>
  <Application>Microsoft Office PowerPoint</Application>
  <PresentationFormat>Personalizado</PresentationFormat>
  <Paragraphs>23</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Austin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Cesar</dc:creator>
  <cp:lastModifiedBy>Eily</cp:lastModifiedBy>
  <cp:revision>21</cp:revision>
  <dcterms:created xsi:type="dcterms:W3CDTF">2022-12-09T12:31:52Z</dcterms:created>
  <dcterms:modified xsi:type="dcterms:W3CDTF">2022-12-11T04:16:31Z</dcterms:modified>
</cp:coreProperties>
</file>