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2" name="1 Marcador de pie de página"/>
          <p:cNvSpPr>
            <a:spLocks noGrp="1"/>
          </p:cNvSpPr>
          <p:nvPr>
            <p:ph type="ftr" sz="quarter" idx="11"/>
          </p:nvPr>
        </p:nvSpPr>
        <p:spPr/>
        <p:txBody>
          <a:bodyPr/>
          <a:lstStyle/>
          <a:p>
            <a:endParaRPr lang="es-VE" dirty="0"/>
          </a:p>
        </p:txBody>
      </p:sp>
      <p:sp>
        <p:nvSpPr>
          <p:cNvPr id="15" name="14 Marcador de número de diapositiva"/>
          <p:cNvSpPr>
            <a:spLocks noGrp="1"/>
          </p:cNvSpPr>
          <p:nvPr>
            <p:ph type="sldNum" sz="quarter" idx="12"/>
          </p:nvPr>
        </p:nvSpPr>
        <p:spPr>
          <a:xfrm>
            <a:off x="8229600" y="6473952"/>
            <a:ext cx="758952" cy="246888"/>
          </a:xfrm>
        </p:spPr>
        <p:txBody>
          <a:bodyPr/>
          <a:lstStyle/>
          <a:p>
            <a:fld id="{EBF51E1E-CE1C-41AB-AFC8-52DC9EC6E846}" type="slidenum">
              <a:rPr lang="es-VE" smtClean="0"/>
              <a:t>‹Nº›</a:t>
            </a:fld>
            <a:endParaRPr lang="es-V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19" name="18 Marcador de pie de página"/>
          <p:cNvSpPr>
            <a:spLocks noGrp="1"/>
          </p:cNvSpPr>
          <p:nvPr>
            <p:ph type="ftr" sz="quarter" idx="11"/>
          </p:nvPr>
        </p:nvSpPr>
        <p:spPr>
          <a:xfrm>
            <a:off x="3581400" y="76200"/>
            <a:ext cx="2895600" cy="288925"/>
          </a:xfrm>
        </p:spPr>
        <p:txBody>
          <a:bodyPr/>
          <a:lstStyle/>
          <a:p>
            <a:endParaRPr lang="es-VE" dirty="0"/>
          </a:p>
        </p:txBody>
      </p:sp>
      <p:sp>
        <p:nvSpPr>
          <p:cNvPr id="16" name="15 Marcador de número de diapositiva"/>
          <p:cNvSpPr>
            <a:spLocks noGrp="1"/>
          </p:cNvSpPr>
          <p:nvPr>
            <p:ph type="sldNum" sz="quarter" idx="12"/>
          </p:nvPr>
        </p:nvSpPr>
        <p:spPr>
          <a:xfrm>
            <a:off x="8229600" y="6473952"/>
            <a:ext cx="758952" cy="246888"/>
          </a:xfrm>
        </p:spPr>
        <p:txBody>
          <a:bodyPr/>
          <a:lstStyle/>
          <a:p>
            <a:fld id="{EBF51E1E-CE1C-41AB-AFC8-52DC9EC6E846}" type="slidenum">
              <a:rPr lang="es-VE" smtClean="0"/>
              <a:t>‹Nº›</a:t>
            </a:fld>
            <a:endParaRPr lang="es-V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11" name="10 Marcador de pie de página"/>
          <p:cNvSpPr>
            <a:spLocks noGrp="1"/>
          </p:cNvSpPr>
          <p:nvPr>
            <p:ph type="ftr" sz="quarter" idx="11"/>
          </p:nvPr>
        </p:nvSpPr>
        <p:spPr/>
        <p:txBody>
          <a:bodyPr/>
          <a:lstStyle/>
          <a:p>
            <a:endParaRPr lang="es-VE" dirty="0"/>
          </a:p>
        </p:txBody>
      </p:sp>
      <p:sp>
        <p:nvSpPr>
          <p:cNvPr id="16" name="15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10" name="9 Marcador de pie de página"/>
          <p:cNvSpPr>
            <a:spLocks noGrp="1"/>
          </p:cNvSpPr>
          <p:nvPr>
            <p:ph type="ftr" sz="quarter" idx="11"/>
          </p:nvPr>
        </p:nvSpPr>
        <p:spPr/>
        <p:txBody>
          <a:bodyPr/>
          <a:lstStyle/>
          <a:p>
            <a:endParaRPr lang="es-VE" dirty="0"/>
          </a:p>
        </p:txBody>
      </p:sp>
      <p:sp>
        <p:nvSpPr>
          <p:cNvPr id="31" name="30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6" name="5 Marcador de pie de página"/>
          <p:cNvSpPr>
            <a:spLocks noGrp="1"/>
          </p:cNvSpPr>
          <p:nvPr>
            <p:ph type="ftr" sz="quarter" idx="11"/>
          </p:nvPr>
        </p:nvSpPr>
        <p:spPr/>
        <p:txBody>
          <a:bodyPr/>
          <a:lstStyle/>
          <a:p>
            <a:endParaRPr lang="es-VE" dirty="0"/>
          </a:p>
        </p:txBody>
      </p:sp>
      <p:sp>
        <p:nvSpPr>
          <p:cNvPr id="7" name="6 Marcador de número de diapositiva"/>
          <p:cNvSpPr>
            <a:spLocks noGrp="1"/>
          </p:cNvSpPr>
          <p:nvPr>
            <p:ph type="sldNum" sz="quarter" idx="12"/>
          </p:nvPr>
        </p:nvSpPr>
        <p:spPr>
          <a:xfrm>
            <a:off x="8229600" y="6477000"/>
            <a:ext cx="762000" cy="246888"/>
          </a:xfrm>
        </p:spPr>
        <p:txBody>
          <a:bodyPr/>
          <a:lstStyle/>
          <a:p>
            <a:fld id="{EBF51E1E-CE1C-41AB-AFC8-52DC9EC6E846}" type="slidenum">
              <a:rPr lang="es-VE" smtClean="0"/>
              <a:t>‹Nº›</a:t>
            </a:fld>
            <a:endParaRPr lang="es-VE" dirty="0"/>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21" name="20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24" name="23 Marcador de pie de página"/>
          <p:cNvSpPr>
            <a:spLocks noGrp="1"/>
          </p:cNvSpPr>
          <p:nvPr>
            <p:ph type="ftr" sz="quarter" idx="11"/>
          </p:nvPr>
        </p:nvSpPr>
        <p:spPr/>
        <p:txBody>
          <a:bodyPr/>
          <a:lstStyle/>
          <a:p>
            <a:endParaRPr lang="es-VE" dirty="0"/>
          </a:p>
        </p:txBody>
      </p:sp>
      <p:sp>
        <p:nvSpPr>
          <p:cNvPr id="7" name="6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29" name="28 Marcador de pie de página"/>
          <p:cNvSpPr>
            <a:spLocks noGrp="1"/>
          </p:cNvSpPr>
          <p:nvPr>
            <p:ph type="ftr" sz="quarter" idx="11"/>
          </p:nvPr>
        </p:nvSpPr>
        <p:spPr/>
        <p:txBody>
          <a:bodyPr/>
          <a:lstStyle/>
          <a:p>
            <a:endParaRPr lang="es-VE" dirty="0"/>
          </a:p>
        </p:txBody>
      </p:sp>
      <p:sp>
        <p:nvSpPr>
          <p:cNvPr id="7" name="6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dirty="0"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32E9FF5E-AAA5-4B8F-955C-3B4E24F3B640}" type="datetimeFigureOut">
              <a:rPr lang="es-VE" smtClean="0"/>
              <a:t>26/6/2022</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31" name="30 Marcador de número de diapositiva"/>
          <p:cNvSpPr>
            <a:spLocks noGrp="1"/>
          </p:cNvSpPr>
          <p:nvPr>
            <p:ph type="sldNum" sz="quarter" idx="12"/>
          </p:nvPr>
        </p:nvSpPr>
        <p:spPr/>
        <p:txBody>
          <a:bodyPr/>
          <a:lstStyle/>
          <a:p>
            <a:fld id="{EBF51E1E-CE1C-41AB-AFC8-52DC9EC6E846}" type="slidenum">
              <a:rPr lang="es-VE" smtClean="0"/>
              <a:t>‹Nº›</a:t>
            </a:fld>
            <a:endParaRPr lang="es-VE" dirty="0"/>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2E9FF5E-AAA5-4B8F-955C-3B4E24F3B640}" type="datetimeFigureOut">
              <a:rPr lang="es-VE" smtClean="0"/>
              <a:t>26/6/2022</a:t>
            </a:fld>
            <a:endParaRPr lang="es-VE" dirty="0"/>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VE" dirty="0"/>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BF51E1E-CE1C-41AB-AFC8-52DC9EC6E846}" type="slidenum">
              <a:rPr lang="es-VE" smtClean="0"/>
              <a:t>‹Nº›</a:t>
            </a:fld>
            <a:endParaRPr lang="es-VE" dirty="0"/>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emiaridovivo.org/es/henificacion/" TargetMode="External"/><Relationship Id="rId2" Type="http://schemas.openxmlformats.org/officeDocument/2006/relationships/hyperlink" Target="https://www.clubganadero.com/blog/conservaci-n-de-forrajes-qu-es-el-henificado-y-c-mo-elaborarlo.html" TargetMode="External"/><Relationship Id="rId1" Type="http://schemas.openxmlformats.org/officeDocument/2006/relationships/slideLayout" Target="../slideLayouts/slideLayout7.xml"/><Relationship Id="rId4" Type="http://schemas.openxmlformats.org/officeDocument/2006/relationships/hyperlink" Target="https://www.uv.mx/cienciahombre/revistae/vol24num2/articulos/ensilaj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Mapa conceptual</a:t>
            </a:r>
            <a:endParaRPr lang="es-VE" dirty="0"/>
          </a:p>
        </p:txBody>
      </p:sp>
      <p:sp>
        <p:nvSpPr>
          <p:cNvPr id="3" name="2 Subtítulo"/>
          <p:cNvSpPr>
            <a:spLocks noGrp="1"/>
          </p:cNvSpPr>
          <p:nvPr>
            <p:ph type="subTitle" idx="1"/>
          </p:nvPr>
        </p:nvSpPr>
        <p:spPr/>
        <p:txBody>
          <a:bodyPr/>
          <a:lstStyle/>
          <a:p>
            <a:r>
              <a:rPr lang="es-ES" dirty="0" err="1" smtClean="0"/>
              <a:t>Eily</a:t>
            </a:r>
            <a:r>
              <a:rPr lang="es-ES" dirty="0" smtClean="0"/>
              <a:t> Morillo sección 2 </a:t>
            </a:r>
            <a:r>
              <a:rPr lang="es-ES" dirty="0" err="1" smtClean="0"/>
              <a:t>Med</a:t>
            </a:r>
            <a:r>
              <a:rPr lang="es-ES" dirty="0" smtClean="0"/>
              <a:t>. Veterinaria.</a:t>
            </a:r>
            <a:endParaRPr lang="es-VE" dirty="0"/>
          </a:p>
        </p:txBody>
      </p:sp>
    </p:spTree>
    <p:extLst>
      <p:ext uri="{BB962C8B-B14F-4D97-AF65-F5344CB8AC3E}">
        <p14:creationId xmlns:p14="http://schemas.microsoft.com/office/powerpoint/2010/main" val="389120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356815" y="228600"/>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3 Rectángulo"/>
          <p:cNvSpPr/>
          <p:nvPr/>
        </p:nvSpPr>
        <p:spPr>
          <a:xfrm>
            <a:off x="2311021" y="286434"/>
            <a:ext cx="4572000" cy="646331"/>
          </a:xfrm>
          <a:prstGeom prst="rect">
            <a:avLst/>
          </a:prstGeom>
        </p:spPr>
        <p:txBody>
          <a:bodyPr>
            <a:spAutoFit/>
          </a:bodyPr>
          <a:lstStyle/>
          <a:p>
            <a:pPr algn="ctr"/>
            <a:r>
              <a:rPr lang="es-VE" dirty="0" smtClean="0"/>
              <a:t>Procesos</a:t>
            </a:r>
            <a:r>
              <a:rPr lang="en-US" dirty="0" smtClean="0"/>
              <a:t> de </a:t>
            </a:r>
            <a:r>
              <a:rPr lang="es-VE" dirty="0" smtClean="0"/>
              <a:t>conservación</a:t>
            </a:r>
            <a:r>
              <a:rPr lang="en-US" dirty="0" smtClean="0"/>
              <a:t> de recursos  forrajeros.</a:t>
            </a:r>
            <a:endParaRPr lang="es-VE" dirty="0"/>
          </a:p>
        </p:txBody>
      </p:sp>
      <p:sp>
        <p:nvSpPr>
          <p:cNvPr id="6" name="5 Rectángulo redondeado"/>
          <p:cNvSpPr/>
          <p:nvPr/>
        </p:nvSpPr>
        <p:spPr>
          <a:xfrm>
            <a:off x="381000" y="1295400"/>
            <a:ext cx="2286000" cy="685800"/>
          </a:xfrm>
          <a:prstGeom prst="round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Rectángulo redondeado"/>
          <p:cNvSpPr/>
          <p:nvPr/>
        </p:nvSpPr>
        <p:spPr>
          <a:xfrm>
            <a:off x="6400800" y="1295400"/>
            <a:ext cx="2286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7 Rectángulo"/>
          <p:cNvSpPr/>
          <p:nvPr/>
        </p:nvSpPr>
        <p:spPr>
          <a:xfrm>
            <a:off x="853259" y="1453634"/>
            <a:ext cx="1447576" cy="369332"/>
          </a:xfrm>
          <a:prstGeom prst="rect">
            <a:avLst/>
          </a:prstGeom>
        </p:spPr>
        <p:txBody>
          <a:bodyPr wrap="none">
            <a:spAutoFit/>
          </a:bodyPr>
          <a:lstStyle/>
          <a:p>
            <a:r>
              <a:rPr lang="es-VE" dirty="0" smtClean="0">
                <a:solidFill>
                  <a:schemeClr val="bg1"/>
                </a:solidFill>
              </a:rPr>
              <a:t>Henificación</a:t>
            </a:r>
            <a:r>
              <a:rPr lang="en-US" dirty="0" smtClean="0">
                <a:solidFill>
                  <a:schemeClr val="bg1"/>
                </a:solidFill>
              </a:rPr>
              <a:t> </a:t>
            </a:r>
            <a:endParaRPr lang="es-VE" dirty="0">
              <a:solidFill>
                <a:schemeClr val="bg1"/>
              </a:solidFill>
            </a:endParaRPr>
          </a:p>
        </p:txBody>
      </p:sp>
      <p:sp>
        <p:nvSpPr>
          <p:cNvPr id="9" name="8 Rectángulo"/>
          <p:cNvSpPr/>
          <p:nvPr/>
        </p:nvSpPr>
        <p:spPr>
          <a:xfrm>
            <a:off x="7071555" y="1433310"/>
            <a:ext cx="944489" cy="369332"/>
          </a:xfrm>
          <a:prstGeom prst="rect">
            <a:avLst/>
          </a:prstGeom>
        </p:spPr>
        <p:txBody>
          <a:bodyPr wrap="none">
            <a:spAutoFit/>
          </a:bodyPr>
          <a:lstStyle/>
          <a:p>
            <a:r>
              <a:rPr lang="en-US" dirty="0" err="1" smtClean="0"/>
              <a:t>Ensilaje</a:t>
            </a:r>
            <a:endParaRPr lang="es-VE" dirty="0"/>
          </a:p>
        </p:txBody>
      </p:sp>
      <p:cxnSp>
        <p:nvCxnSpPr>
          <p:cNvPr id="11" name="10 Conector recto"/>
          <p:cNvCxnSpPr>
            <a:stCxn id="2" idx="2"/>
            <a:endCxn id="6" idx="0"/>
          </p:cNvCxnSpPr>
          <p:nvPr/>
        </p:nvCxnSpPr>
        <p:spPr>
          <a:xfrm flipH="1">
            <a:off x="1524000" y="990600"/>
            <a:ext cx="3185615"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2" idx="2"/>
            <a:endCxn id="7" idx="0"/>
          </p:cNvCxnSpPr>
          <p:nvPr/>
        </p:nvCxnSpPr>
        <p:spPr>
          <a:xfrm>
            <a:off x="4709615" y="990600"/>
            <a:ext cx="2834185"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2"/>
          </p:cNvCxnSpPr>
          <p:nvPr/>
        </p:nvCxnSpPr>
        <p:spPr>
          <a:xfrm>
            <a:off x="7543800" y="1981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6" idx="2"/>
          </p:cNvCxnSpPr>
          <p:nvPr/>
        </p:nvCxnSpPr>
        <p:spPr>
          <a:xfrm>
            <a:off x="1524000" y="1981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213246" y="2438400"/>
            <a:ext cx="2529954" cy="2308324"/>
          </a:xfrm>
          <a:prstGeom prst="round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4" name="23 Rectángulo redondeado"/>
          <p:cNvSpPr/>
          <p:nvPr/>
        </p:nvSpPr>
        <p:spPr>
          <a:xfrm>
            <a:off x="6263752" y="2362200"/>
            <a:ext cx="2560093" cy="2251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24 Rectángulo"/>
          <p:cNvSpPr/>
          <p:nvPr/>
        </p:nvSpPr>
        <p:spPr>
          <a:xfrm>
            <a:off x="6280527" y="2362200"/>
            <a:ext cx="2526542" cy="2308324"/>
          </a:xfrm>
          <a:prstGeom prst="rect">
            <a:avLst/>
          </a:prstGeom>
        </p:spPr>
        <p:txBody>
          <a:bodyPr wrap="square">
            <a:spAutoFit/>
          </a:bodyPr>
          <a:lstStyle/>
          <a:p>
            <a:r>
              <a:rPr lang="es-ES" sz="1600" dirty="0"/>
              <a:t>En ensilaje es un método para conservar verde el forraje, principalmente los desechos agroindustriales o alimentos como el plátano, la yuca, los cítricos y el pescado, en almacenes conocidos como silos.</a:t>
            </a:r>
            <a:endParaRPr lang="es-VE" sz="1600" dirty="0"/>
          </a:p>
        </p:txBody>
      </p:sp>
      <p:sp>
        <p:nvSpPr>
          <p:cNvPr id="26" name="25 Rectángulo"/>
          <p:cNvSpPr/>
          <p:nvPr/>
        </p:nvSpPr>
        <p:spPr>
          <a:xfrm>
            <a:off x="228600" y="2485310"/>
            <a:ext cx="2590800" cy="2062103"/>
          </a:xfrm>
          <a:prstGeom prst="rect">
            <a:avLst/>
          </a:prstGeom>
        </p:spPr>
        <p:txBody>
          <a:bodyPr wrap="square">
            <a:spAutoFit/>
          </a:bodyPr>
          <a:lstStyle/>
          <a:p>
            <a:r>
              <a:rPr lang="es-ES" sz="1600" dirty="0">
                <a:solidFill>
                  <a:schemeClr val="bg1"/>
                </a:solidFill>
              </a:rPr>
              <a:t>La henificación es un método de conservación de alimentos para el ganado que consiste en cortar, tender, deshidratar y almacenar forrajes para poder proporcionarlo, sobre todo en época de sequía.</a:t>
            </a:r>
            <a:endParaRPr lang="es-VE" sz="1600" dirty="0">
              <a:solidFill>
                <a:schemeClr val="bg1"/>
              </a:solidFill>
            </a:endParaRPr>
          </a:p>
        </p:txBody>
      </p:sp>
      <p:sp>
        <p:nvSpPr>
          <p:cNvPr id="29" name="28 Rectángulo redondeado"/>
          <p:cNvSpPr/>
          <p:nvPr/>
        </p:nvSpPr>
        <p:spPr>
          <a:xfrm>
            <a:off x="3856061" y="1878628"/>
            <a:ext cx="1707107" cy="662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Diferencias</a:t>
            </a:r>
            <a:endParaRPr lang="es-VE" dirty="0"/>
          </a:p>
        </p:txBody>
      </p:sp>
      <p:cxnSp>
        <p:nvCxnSpPr>
          <p:cNvPr id="31" name="30 Conector angular"/>
          <p:cNvCxnSpPr>
            <a:stCxn id="7" idx="1"/>
            <a:endCxn id="29" idx="0"/>
          </p:cNvCxnSpPr>
          <p:nvPr/>
        </p:nvCxnSpPr>
        <p:spPr>
          <a:xfrm rot="10800000" flipV="1">
            <a:off x="4709616" y="1638300"/>
            <a:ext cx="1691185" cy="2403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angular"/>
          <p:cNvCxnSpPr>
            <a:stCxn id="6" idx="3"/>
            <a:endCxn id="29" idx="0"/>
          </p:cNvCxnSpPr>
          <p:nvPr/>
        </p:nvCxnSpPr>
        <p:spPr>
          <a:xfrm>
            <a:off x="2667000" y="1638300"/>
            <a:ext cx="2042615" cy="2403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29" idx="2"/>
          </p:cNvCxnSpPr>
          <p:nvPr/>
        </p:nvCxnSpPr>
        <p:spPr>
          <a:xfrm flipH="1">
            <a:off x="4709614" y="2540972"/>
            <a:ext cx="1" cy="507028"/>
          </a:xfrm>
          <a:prstGeom prst="line">
            <a:avLst/>
          </a:prstGeom>
        </p:spPr>
        <p:style>
          <a:lnRef idx="1">
            <a:schemeClr val="accent1"/>
          </a:lnRef>
          <a:fillRef idx="0">
            <a:schemeClr val="accent1"/>
          </a:fillRef>
          <a:effectRef idx="0">
            <a:schemeClr val="accent1"/>
          </a:effectRef>
          <a:fontRef idx="minor">
            <a:schemeClr val="tx1"/>
          </a:fontRef>
        </p:style>
      </p:cxnSp>
      <p:sp>
        <p:nvSpPr>
          <p:cNvPr id="39" name="38 Rectángulo redondeado"/>
          <p:cNvSpPr/>
          <p:nvPr/>
        </p:nvSpPr>
        <p:spPr>
          <a:xfrm>
            <a:off x="3116807" y="3048000"/>
            <a:ext cx="30099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 </a:t>
            </a:r>
            <a:r>
              <a:rPr lang="es-ES" b="1" dirty="0"/>
              <a:t>henificación diferencia</a:t>
            </a:r>
            <a:r>
              <a:rPr lang="es-ES" dirty="0"/>
              <a:t> del </a:t>
            </a:r>
            <a:r>
              <a:rPr lang="es-ES" b="1" dirty="0"/>
              <a:t>ensilaje</a:t>
            </a:r>
            <a:r>
              <a:rPr lang="es-ES" dirty="0"/>
              <a:t> que el forraje verde es convertido en forraje más o menos seco para que pueda ser conservado durante largo </a:t>
            </a:r>
            <a:r>
              <a:rPr lang="es-ES" dirty="0" smtClean="0"/>
              <a:t>tiempo.</a:t>
            </a:r>
            <a:endParaRPr lang="es-VE" dirty="0"/>
          </a:p>
        </p:txBody>
      </p:sp>
      <p:cxnSp>
        <p:nvCxnSpPr>
          <p:cNvPr id="43" name="42 Conector recto"/>
          <p:cNvCxnSpPr>
            <a:stCxn id="39" idx="2"/>
          </p:cNvCxnSpPr>
          <p:nvPr/>
        </p:nvCxnSpPr>
        <p:spPr>
          <a:xfrm flipH="1">
            <a:off x="4597021" y="6019800"/>
            <a:ext cx="24736"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44 Conector recto"/>
          <p:cNvCxnSpPr>
            <a:stCxn id="22" idx="2"/>
          </p:cNvCxnSpPr>
          <p:nvPr/>
        </p:nvCxnSpPr>
        <p:spPr>
          <a:xfrm>
            <a:off x="1478223" y="4746724"/>
            <a:ext cx="0" cy="2187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a:stCxn id="24" idx="2"/>
          </p:cNvCxnSpPr>
          <p:nvPr/>
        </p:nvCxnSpPr>
        <p:spPr>
          <a:xfrm flipH="1">
            <a:off x="7543798" y="4614081"/>
            <a:ext cx="1" cy="23201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2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Elipse"/>
          <p:cNvSpPr/>
          <p:nvPr/>
        </p:nvSpPr>
        <p:spPr>
          <a:xfrm>
            <a:off x="3200400" y="292290"/>
            <a:ext cx="2286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Etapas</a:t>
            </a:r>
            <a:endParaRPr lang="es-VE" dirty="0"/>
          </a:p>
        </p:txBody>
      </p:sp>
      <p:cxnSp>
        <p:nvCxnSpPr>
          <p:cNvPr id="10" name="9 Conector angular"/>
          <p:cNvCxnSpPr>
            <a:endCxn id="7" idx="6"/>
          </p:cNvCxnSpPr>
          <p:nvPr/>
        </p:nvCxnSpPr>
        <p:spPr>
          <a:xfrm rot="5400000">
            <a:off x="5454555" y="31845"/>
            <a:ext cx="901890" cy="838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a:endCxn id="7" idx="2"/>
          </p:cNvCxnSpPr>
          <p:nvPr/>
        </p:nvCxnSpPr>
        <p:spPr>
          <a:xfrm>
            <a:off x="2057400" y="0"/>
            <a:ext cx="1143000" cy="9018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Rectángulo redondeado"/>
          <p:cNvSpPr/>
          <p:nvPr/>
        </p:nvSpPr>
        <p:spPr>
          <a:xfrm>
            <a:off x="6629400" y="1034956"/>
            <a:ext cx="2133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Ensilaje</a:t>
            </a:r>
            <a:endParaRPr lang="es-VE" dirty="0"/>
          </a:p>
        </p:txBody>
      </p:sp>
      <p:sp>
        <p:nvSpPr>
          <p:cNvPr id="18" name="17 Rectángulo redondeado"/>
          <p:cNvSpPr/>
          <p:nvPr/>
        </p:nvSpPr>
        <p:spPr>
          <a:xfrm>
            <a:off x="472554" y="1034956"/>
            <a:ext cx="2133600" cy="609600"/>
          </a:xfrm>
          <a:prstGeom prst="round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Henificación</a:t>
            </a:r>
            <a:endParaRPr lang="es-VE" dirty="0"/>
          </a:p>
        </p:txBody>
      </p:sp>
      <p:cxnSp>
        <p:nvCxnSpPr>
          <p:cNvPr id="20" name="19 Conector recto"/>
          <p:cNvCxnSpPr>
            <a:stCxn id="18" idx="3"/>
            <a:endCxn id="17" idx="1"/>
          </p:cNvCxnSpPr>
          <p:nvPr/>
        </p:nvCxnSpPr>
        <p:spPr>
          <a:xfrm>
            <a:off x="2606154" y="1339756"/>
            <a:ext cx="4023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17" idx="2"/>
          </p:cNvCxnSpPr>
          <p:nvPr/>
        </p:nvCxnSpPr>
        <p:spPr>
          <a:xfrm>
            <a:off x="7696200" y="1644556"/>
            <a:ext cx="0" cy="26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1499548" y="1669578"/>
            <a:ext cx="0" cy="260444"/>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5181600" y="1905000"/>
            <a:ext cx="38100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25 Rectángulo"/>
          <p:cNvSpPr/>
          <p:nvPr/>
        </p:nvSpPr>
        <p:spPr>
          <a:xfrm>
            <a:off x="5181600" y="1930022"/>
            <a:ext cx="3810000" cy="1477328"/>
          </a:xfrm>
          <a:prstGeom prst="rect">
            <a:avLst/>
          </a:prstGeom>
        </p:spPr>
        <p:txBody>
          <a:bodyPr wrap="square">
            <a:spAutoFit/>
          </a:bodyPr>
          <a:lstStyle/>
          <a:p>
            <a:r>
              <a:rPr lang="es-ES" sz="1200" b="1" dirty="0" smtClean="0"/>
              <a:t>Etapa 1: </a:t>
            </a:r>
            <a:r>
              <a:rPr lang="es-ES" sz="1200" dirty="0" smtClean="0"/>
              <a:t>Fermentación aeróbica. Empieza con el picado y almacenado del maíz. Las bacterias aeróbicas utilizan el oxígeno para producir dióxido de carbono, agua y calor. Cuando el forraje se maneja bien, la fase 1 dura menos de seis horas y se reducen las posibles pérdidas nutricionales.</a:t>
            </a:r>
          </a:p>
          <a:p>
            <a:endParaRPr lang="es-ES" dirty="0"/>
          </a:p>
        </p:txBody>
      </p:sp>
      <p:sp>
        <p:nvSpPr>
          <p:cNvPr id="27" name="26 Rectángulo"/>
          <p:cNvSpPr/>
          <p:nvPr/>
        </p:nvSpPr>
        <p:spPr>
          <a:xfrm>
            <a:off x="5190699" y="3048000"/>
            <a:ext cx="3810000" cy="1754326"/>
          </a:xfrm>
          <a:prstGeom prst="rect">
            <a:avLst/>
          </a:prstGeom>
        </p:spPr>
        <p:txBody>
          <a:bodyPr wrap="square">
            <a:spAutoFit/>
          </a:bodyPr>
          <a:lstStyle/>
          <a:p>
            <a:r>
              <a:rPr lang="es-ES" sz="1200" b="1" dirty="0" smtClean="0"/>
              <a:t>Etapa 2: </a:t>
            </a:r>
            <a:r>
              <a:rPr lang="es-ES" sz="1200" dirty="0" smtClean="0"/>
              <a:t>Primera fase de la fermentación anaeróbica. A medida que se va agotando el oxígeno, se inicia un proceso de conservación, en el que las bacterias anaeróbicas descomponen los azúcares de la planta en ácidos orgánicos, de modo que el cultivo se estabiliza para su almacenamiento. El ácido acético es una fuente de energía esencial para los rumiantes y un elemento fundamental para un ensilado correcto. En condiciones ideales, la fase 2 dura entre uno y tres días.</a:t>
            </a:r>
            <a:endParaRPr lang="es-ES" dirty="0"/>
          </a:p>
        </p:txBody>
      </p:sp>
      <p:sp>
        <p:nvSpPr>
          <p:cNvPr id="28" name="27 Rectángulo"/>
          <p:cNvSpPr/>
          <p:nvPr/>
        </p:nvSpPr>
        <p:spPr>
          <a:xfrm>
            <a:off x="5190699" y="4802325"/>
            <a:ext cx="3810000" cy="1015663"/>
          </a:xfrm>
          <a:prstGeom prst="rect">
            <a:avLst/>
          </a:prstGeom>
        </p:spPr>
        <p:txBody>
          <a:bodyPr wrap="square">
            <a:spAutoFit/>
          </a:bodyPr>
          <a:lstStyle/>
          <a:p>
            <a:r>
              <a:rPr lang="es-ES" sz="1200" b="1" dirty="0" smtClean="0"/>
              <a:t>Etapa 3: </a:t>
            </a:r>
            <a:r>
              <a:rPr lang="es-ES" sz="1200" dirty="0" smtClean="0"/>
              <a:t>Segunda fase de la fermentación anaeróbica. En la que las bacterias anaeróbicas producen ácido láctico a partir de materia orgánica ensilada, que es muy importante como fuente de energía para los rumiantes.</a:t>
            </a:r>
            <a:endParaRPr lang="es-ES" dirty="0"/>
          </a:p>
        </p:txBody>
      </p:sp>
      <p:sp>
        <p:nvSpPr>
          <p:cNvPr id="29" name="28 Rectángulo"/>
          <p:cNvSpPr/>
          <p:nvPr/>
        </p:nvSpPr>
        <p:spPr>
          <a:xfrm>
            <a:off x="5207758" y="5524142"/>
            <a:ext cx="3810000" cy="1200329"/>
          </a:xfrm>
          <a:prstGeom prst="rect">
            <a:avLst/>
          </a:prstGeom>
        </p:spPr>
        <p:txBody>
          <a:bodyPr wrap="square">
            <a:spAutoFit/>
          </a:bodyPr>
          <a:lstStyle/>
          <a:p>
            <a:endParaRPr lang="es-ES" sz="1200" dirty="0" smtClean="0"/>
          </a:p>
          <a:p>
            <a:r>
              <a:rPr lang="es-ES" sz="1200" b="1" dirty="0" smtClean="0"/>
              <a:t>Etapa 4: </a:t>
            </a:r>
            <a:r>
              <a:rPr lang="es-ES" sz="1200" dirty="0" smtClean="0"/>
              <a:t>Estabilidad del ensilado y suministro a las vacas. Esta es la fase final, en la que el montón de ensilado necesita reposar y estabilizarse. Esto es esencial, una vez abierto el silo, para minimizar el calentamiento y las pérdidas. </a:t>
            </a:r>
            <a:endParaRPr lang="es-ES" dirty="0"/>
          </a:p>
        </p:txBody>
      </p:sp>
      <p:sp>
        <p:nvSpPr>
          <p:cNvPr id="30" name="29 Rectángulo"/>
          <p:cNvSpPr/>
          <p:nvPr/>
        </p:nvSpPr>
        <p:spPr>
          <a:xfrm>
            <a:off x="152400" y="1897039"/>
            <a:ext cx="3810000" cy="4708981"/>
          </a:xfrm>
          <a:prstGeom prst="rect">
            <a:avLst/>
          </a:prstGeom>
          <a:solidFill>
            <a:schemeClr val="accent6">
              <a:lumMod val="50000"/>
            </a:schemeClr>
          </a:solidFill>
          <a:ln>
            <a:solidFill>
              <a:schemeClr val="accent1"/>
            </a:solidFill>
          </a:ln>
        </p:spPr>
        <p:txBody>
          <a:bodyPr wrap="square">
            <a:spAutoFit/>
          </a:bodyPr>
          <a:lstStyle/>
          <a:p>
            <a:r>
              <a:rPr lang="es-ES" sz="1200" b="1" dirty="0" smtClean="0">
                <a:solidFill>
                  <a:schemeClr val="bg1"/>
                </a:solidFill>
              </a:rPr>
              <a:t>Etapa 1</a:t>
            </a:r>
            <a:r>
              <a:rPr lang="es-ES" sz="1200" dirty="0" smtClean="0">
                <a:solidFill>
                  <a:schemeClr val="bg1"/>
                </a:solidFill>
              </a:rPr>
              <a:t>: Implica una rápida pérdida de agua que se produce cuando la humedad del forraje es elevada, los estomas de las hojas están abiertos y la presión parcial del vapor de agua del forraje es muy superior a la del aire circundante.</a:t>
            </a:r>
          </a:p>
          <a:p>
            <a:r>
              <a:rPr lang="es-ES" sz="1200" b="1" dirty="0" smtClean="0">
                <a:solidFill>
                  <a:schemeClr val="bg1"/>
                </a:solidFill>
              </a:rPr>
              <a:t>Etapa 2: </a:t>
            </a:r>
            <a:r>
              <a:rPr lang="es-ES" sz="1200" dirty="0" smtClean="0">
                <a:solidFill>
                  <a:schemeClr val="bg1"/>
                </a:solidFill>
              </a:rPr>
              <a:t>Proceso de desecación del forraje es más prolongada e implica la evaporación del agua a través de la cutícula exterior de tallos y hojas. La estructura de la hoja, las características de la cutícula y la estructura de la planta influye sobre la duración de esta fase.</a:t>
            </a:r>
          </a:p>
          <a:p>
            <a:r>
              <a:rPr lang="es-ES" sz="1200" b="1" dirty="0" smtClean="0">
                <a:solidFill>
                  <a:schemeClr val="bg1"/>
                </a:solidFill>
              </a:rPr>
              <a:t>Etapa 3: </a:t>
            </a:r>
            <a:r>
              <a:rPr lang="es-ES" sz="1200" dirty="0" smtClean="0">
                <a:solidFill>
                  <a:schemeClr val="bg1"/>
                </a:solidFill>
              </a:rPr>
              <a:t>A menudo se prolonga debido a la existencia de una humedad relativa alta alrededor del forraje. Aunque</a:t>
            </a:r>
          </a:p>
          <a:p>
            <a:r>
              <a:rPr lang="es-ES" sz="1200" dirty="0" smtClean="0">
                <a:solidFill>
                  <a:schemeClr val="bg1"/>
                </a:solidFill>
              </a:rPr>
              <a:t>el nivel metabólico de la planta es ya bastante bajo en esta fase, el forraje es mucho más susceptible a experimentar deterioro de su calidad debido a factores ambientales y de manejo del mismo.</a:t>
            </a:r>
          </a:p>
          <a:p>
            <a:r>
              <a:rPr lang="es-ES" sz="1200" b="1" dirty="0" smtClean="0">
                <a:solidFill>
                  <a:schemeClr val="bg1"/>
                </a:solidFill>
              </a:rPr>
              <a:t>Etapa 4</a:t>
            </a:r>
            <a:r>
              <a:rPr lang="es-ES" sz="1200" dirty="0" smtClean="0">
                <a:solidFill>
                  <a:schemeClr val="bg1"/>
                </a:solidFill>
              </a:rPr>
              <a:t>: La fase final del proceso de henificación el agua está más fuertemente unida al material vegetal. A niveles inferiores al 40% de humedad se forman bolsas de aire en el </a:t>
            </a:r>
            <a:r>
              <a:rPr lang="es-ES" sz="1200" dirty="0" err="1" smtClean="0">
                <a:solidFill>
                  <a:schemeClr val="bg1"/>
                </a:solidFill>
              </a:rPr>
              <a:t>xylema</a:t>
            </a:r>
            <a:r>
              <a:rPr lang="es-ES" sz="1200" dirty="0" smtClean="0">
                <a:solidFill>
                  <a:schemeClr val="bg1"/>
                </a:solidFill>
              </a:rPr>
              <a:t> y el parénquima de la planta. Esto rompe el gradiente de humedad existente y el movimiento axial del agua se ralentiza considerablemente, por lo que el movimiento del agua principal se da ahora en dirección radial.</a:t>
            </a:r>
            <a:endParaRPr lang="es-VE" sz="1200" dirty="0">
              <a:solidFill>
                <a:schemeClr val="bg1"/>
              </a:solidFill>
            </a:endParaRPr>
          </a:p>
        </p:txBody>
      </p:sp>
      <p:cxnSp>
        <p:nvCxnSpPr>
          <p:cNvPr id="32" name="31 Conector recto"/>
          <p:cNvCxnSpPr>
            <a:stCxn id="7" idx="4"/>
          </p:cNvCxnSpPr>
          <p:nvPr/>
        </p:nvCxnSpPr>
        <p:spPr>
          <a:xfrm>
            <a:off x="4343400" y="1511490"/>
            <a:ext cx="0" cy="56513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25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3124200" y="76200"/>
            <a:ext cx="2819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Manejo</a:t>
            </a:r>
            <a:endParaRPr lang="es-VE" dirty="0"/>
          </a:p>
        </p:txBody>
      </p:sp>
      <p:sp>
        <p:nvSpPr>
          <p:cNvPr id="5" name="4 Rectángulo"/>
          <p:cNvSpPr/>
          <p:nvPr/>
        </p:nvSpPr>
        <p:spPr>
          <a:xfrm>
            <a:off x="6400800" y="11430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Silo</a:t>
            </a:r>
            <a:endParaRPr lang="es-VE" dirty="0"/>
          </a:p>
        </p:txBody>
      </p:sp>
      <p:sp>
        <p:nvSpPr>
          <p:cNvPr id="7" name="6 Rectángulo"/>
          <p:cNvSpPr/>
          <p:nvPr/>
        </p:nvSpPr>
        <p:spPr>
          <a:xfrm>
            <a:off x="762000" y="1143000"/>
            <a:ext cx="2209800" cy="762000"/>
          </a:xfrm>
          <a:prstGeom prst="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Heno</a:t>
            </a:r>
            <a:endParaRPr lang="es-VE" dirty="0"/>
          </a:p>
        </p:txBody>
      </p:sp>
      <p:cxnSp>
        <p:nvCxnSpPr>
          <p:cNvPr id="9" name="8 Conector recto"/>
          <p:cNvCxnSpPr/>
          <p:nvPr/>
        </p:nvCxnSpPr>
        <p:spPr>
          <a:xfrm flipH="1">
            <a:off x="2819400" y="76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5791200" y="762000"/>
            <a:ext cx="762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4648200" y="22860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Cosechar en el estado de madurez óptimo de cada híbrido.</a:t>
            </a:r>
            <a:endParaRPr lang="es-ES" sz="1200" dirty="0"/>
          </a:p>
        </p:txBody>
      </p:sp>
      <p:sp>
        <p:nvSpPr>
          <p:cNvPr id="15" name="14 Rectángulo"/>
          <p:cNvSpPr/>
          <p:nvPr/>
        </p:nvSpPr>
        <p:spPr>
          <a:xfrm>
            <a:off x="5181600" y="37338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Almacenar rápidamente en los silos para limitar la exposición al oxígeno.</a:t>
            </a:r>
          </a:p>
        </p:txBody>
      </p:sp>
      <p:sp>
        <p:nvSpPr>
          <p:cNvPr id="16" name="15 Rectángulo"/>
          <p:cNvSpPr/>
          <p:nvPr/>
        </p:nvSpPr>
        <p:spPr>
          <a:xfrm>
            <a:off x="6400800" y="25908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Colocar el forraje en capas finas, con un sistema de compactación adecuado.</a:t>
            </a:r>
          </a:p>
        </p:txBody>
      </p:sp>
      <p:sp>
        <p:nvSpPr>
          <p:cNvPr id="17" name="16 Rectángulo"/>
          <p:cNvSpPr/>
          <p:nvPr/>
        </p:nvSpPr>
        <p:spPr>
          <a:xfrm>
            <a:off x="7084325" y="3759959"/>
            <a:ext cx="1676400" cy="105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s-ES" sz="1200" dirty="0"/>
              <a:t>Suministrar el ensilado adecuadamente a los animales con un sistema de extracción limpia y frontal.</a:t>
            </a:r>
          </a:p>
        </p:txBody>
      </p:sp>
      <p:sp>
        <p:nvSpPr>
          <p:cNvPr id="20" name="19 Rectángulo"/>
          <p:cNvSpPr/>
          <p:nvPr/>
        </p:nvSpPr>
        <p:spPr>
          <a:xfrm>
            <a:off x="2362200" y="2286000"/>
            <a:ext cx="1524000" cy="914400"/>
          </a:xfrm>
          <a:prstGeom prst="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Corta en el momento óptimo.</a:t>
            </a:r>
          </a:p>
        </p:txBody>
      </p:sp>
      <p:sp>
        <p:nvSpPr>
          <p:cNvPr id="23" name="22 Rectángulo"/>
          <p:cNvSpPr/>
          <p:nvPr/>
        </p:nvSpPr>
        <p:spPr>
          <a:xfrm>
            <a:off x="1104900" y="5105400"/>
            <a:ext cx="1524000" cy="914400"/>
          </a:xfrm>
          <a:prstGeom prst="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Asegúrate de almacenar el heno bajo techo o con plástico.</a:t>
            </a:r>
          </a:p>
        </p:txBody>
      </p:sp>
      <p:cxnSp>
        <p:nvCxnSpPr>
          <p:cNvPr id="25" name="24 Conector recto"/>
          <p:cNvCxnSpPr>
            <a:stCxn id="7" idx="2"/>
          </p:cNvCxnSpPr>
          <p:nvPr/>
        </p:nvCxnSpPr>
        <p:spPr>
          <a:xfrm flipH="1">
            <a:off x="1295400" y="1905000"/>
            <a:ext cx="571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7" idx="2"/>
            <a:endCxn id="20" idx="0"/>
          </p:cNvCxnSpPr>
          <p:nvPr/>
        </p:nvCxnSpPr>
        <p:spPr>
          <a:xfrm>
            <a:off x="1866900" y="1905000"/>
            <a:ext cx="12573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20" idx="2"/>
            <a:endCxn id="21" idx="0"/>
          </p:cNvCxnSpPr>
          <p:nvPr/>
        </p:nvCxnSpPr>
        <p:spPr>
          <a:xfrm flipH="1">
            <a:off x="2819400" y="3200400"/>
            <a:ext cx="304800" cy="338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9" idx="2"/>
            <a:endCxn id="22" idx="0"/>
          </p:cNvCxnSpPr>
          <p:nvPr/>
        </p:nvCxnSpPr>
        <p:spPr>
          <a:xfrm flipH="1">
            <a:off x="934587" y="3182203"/>
            <a:ext cx="138468" cy="377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22" idx="2"/>
            <a:endCxn id="23" idx="0"/>
          </p:cNvCxnSpPr>
          <p:nvPr/>
        </p:nvCxnSpPr>
        <p:spPr>
          <a:xfrm>
            <a:off x="934587" y="4648199"/>
            <a:ext cx="932313" cy="457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23" idx="0"/>
            <a:endCxn id="21" idx="2"/>
          </p:cNvCxnSpPr>
          <p:nvPr/>
        </p:nvCxnSpPr>
        <p:spPr>
          <a:xfrm flipV="1">
            <a:off x="1866900" y="4453719"/>
            <a:ext cx="952500" cy="6516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2057400" y="3539319"/>
            <a:ext cx="1524000" cy="914400"/>
          </a:xfrm>
          <a:prstGeom prst="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a:t>Usa forraje de calidad</a:t>
            </a:r>
            <a:endParaRPr lang="es-ES" sz="1200" dirty="0"/>
          </a:p>
        </p:txBody>
      </p:sp>
      <p:sp>
        <p:nvSpPr>
          <p:cNvPr id="19" name="18 Rectángulo"/>
          <p:cNvSpPr/>
          <p:nvPr/>
        </p:nvSpPr>
        <p:spPr>
          <a:xfrm>
            <a:off x="311055" y="2267803"/>
            <a:ext cx="1524000" cy="914400"/>
          </a:xfrm>
          <a:prstGeom prst="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Elabora el heno cuando haya menos probabilidad de lluvias.</a:t>
            </a:r>
          </a:p>
        </p:txBody>
      </p:sp>
      <p:sp>
        <p:nvSpPr>
          <p:cNvPr id="22" name="21 Rectángulo"/>
          <p:cNvSpPr/>
          <p:nvPr/>
        </p:nvSpPr>
        <p:spPr>
          <a:xfrm>
            <a:off x="76200" y="3559790"/>
            <a:ext cx="1716774" cy="1088409"/>
          </a:xfrm>
          <a:prstGeom prst="rect">
            <a:avLst/>
          </a:prstGeom>
          <a:solidFill>
            <a:schemeClr val="accent6">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Al momento de empacar cuida el manejo del forraje cortado.</a:t>
            </a:r>
          </a:p>
        </p:txBody>
      </p:sp>
      <p:cxnSp>
        <p:nvCxnSpPr>
          <p:cNvPr id="37" name="36 Conector recto"/>
          <p:cNvCxnSpPr>
            <a:stCxn id="5" idx="2"/>
            <a:endCxn id="14" idx="0"/>
          </p:cNvCxnSpPr>
          <p:nvPr/>
        </p:nvCxnSpPr>
        <p:spPr>
          <a:xfrm flipH="1">
            <a:off x="5410200" y="1905000"/>
            <a:ext cx="2095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5" idx="2"/>
            <a:endCxn id="16" idx="0"/>
          </p:cNvCxnSpPr>
          <p:nvPr/>
        </p:nvCxnSpPr>
        <p:spPr>
          <a:xfrm flipH="1">
            <a:off x="7162800" y="1905000"/>
            <a:ext cx="3429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40 Conector recto"/>
          <p:cNvCxnSpPr>
            <a:stCxn id="16" idx="2"/>
          </p:cNvCxnSpPr>
          <p:nvPr/>
        </p:nvCxnSpPr>
        <p:spPr>
          <a:xfrm>
            <a:off x="7162800" y="3505200"/>
            <a:ext cx="762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p:cNvCxnSpPr>
            <a:stCxn id="14" idx="2"/>
            <a:endCxn id="15" idx="0"/>
          </p:cNvCxnSpPr>
          <p:nvPr/>
        </p:nvCxnSpPr>
        <p:spPr>
          <a:xfrm>
            <a:off x="5410200" y="3200400"/>
            <a:ext cx="533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44 Conector recto"/>
          <p:cNvCxnSpPr>
            <a:stCxn id="17" idx="2"/>
            <a:endCxn id="18" idx="0"/>
          </p:cNvCxnSpPr>
          <p:nvPr/>
        </p:nvCxnSpPr>
        <p:spPr>
          <a:xfrm flipH="1">
            <a:off x="6858000" y="4813111"/>
            <a:ext cx="1064525" cy="292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a:stCxn id="15" idx="2"/>
            <a:endCxn id="18" idx="0"/>
          </p:cNvCxnSpPr>
          <p:nvPr/>
        </p:nvCxnSpPr>
        <p:spPr>
          <a:xfrm>
            <a:off x="5943600" y="4648200"/>
            <a:ext cx="914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6096000" y="51054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s-VE" sz="1200" dirty="0"/>
              <a:t>Recoger o canalizar los efluentes para evitar problemas medioambientales</a:t>
            </a:r>
            <a:r>
              <a:rPr lang="es-VE" sz="1200" dirty="0" smtClean="0"/>
              <a:t>.</a:t>
            </a:r>
            <a:br>
              <a:rPr lang="es-VE" sz="1200" dirty="0" smtClean="0"/>
            </a:br>
            <a:endParaRPr lang="es-ES" sz="1200" dirty="0" smtClean="0"/>
          </a:p>
        </p:txBody>
      </p:sp>
    </p:spTree>
    <p:extLst>
      <p:ext uri="{BB962C8B-B14F-4D97-AF65-F5344CB8AC3E}">
        <p14:creationId xmlns:p14="http://schemas.microsoft.com/office/powerpoint/2010/main" val="2180940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5800" y="381000"/>
            <a:ext cx="2971800" cy="707886"/>
          </a:xfrm>
          <a:prstGeom prst="rect">
            <a:avLst/>
          </a:prstGeom>
        </p:spPr>
        <p:txBody>
          <a:bodyPr wrap="square">
            <a:spAutoFit/>
          </a:bodyPr>
          <a:lstStyle/>
          <a:p>
            <a:r>
              <a:rPr lang="es-ES" sz="4000" dirty="0" smtClean="0"/>
              <a:t>Bibliografía</a:t>
            </a:r>
            <a:endParaRPr lang="es-VE" sz="4000" dirty="0"/>
          </a:p>
        </p:txBody>
      </p:sp>
      <p:sp>
        <p:nvSpPr>
          <p:cNvPr id="3" name="2 Rectángulo"/>
          <p:cNvSpPr/>
          <p:nvPr/>
        </p:nvSpPr>
        <p:spPr>
          <a:xfrm>
            <a:off x="663054" y="1524000"/>
            <a:ext cx="4572000" cy="5632311"/>
          </a:xfrm>
          <a:prstGeom prst="rect">
            <a:avLst/>
          </a:prstGeom>
        </p:spPr>
        <p:txBody>
          <a:bodyPr>
            <a:spAutoFit/>
          </a:bodyPr>
          <a:lstStyle/>
          <a:p>
            <a:r>
              <a:rPr lang="es-ES" dirty="0"/>
              <a:t>Conservación de forrajes: ¿qué es el henificado y cómo elaborarlo?. (2021). Recuperado 20 de junio de 2022, de Club ganadero </a:t>
            </a:r>
            <a:r>
              <a:rPr lang="es-ES" dirty="0" err="1"/>
              <a:t>website</a:t>
            </a:r>
            <a:r>
              <a:rPr lang="es-ES" dirty="0"/>
              <a:t>:   </a:t>
            </a:r>
            <a:r>
              <a:rPr lang="es-ES" u="sng" dirty="0">
                <a:hlinkClick r:id="rId2"/>
              </a:rPr>
              <a:t>https://</a:t>
            </a:r>
            <a:r>
              <a:rPr lang="es-ES" u="sng" dirty="0" smtClean="0">
                <a:hlinkClick r:id="rId2"/>
              </a:rPr>
              <a:t>www.clubganadero.com/blog/conservaci-n-de-forrajes-qu-es-el-henificado-y-c-mo-elaborarlo.html</a:t>
            </a:r>
            <a:endParaRPr lang="es-ES" u="sng" dirty="0" smtClean="0"/>
          </a:p>
          <a:p>
            <a:r>
              <a:rPr lang="es-ES" dirty="0"/>
              <a:t>NETO, A. (2000). RB de. Conservación de forrajes: heno. Teresina. Recuperado 20 de junio de 2022, de </a:t>
            </a:r>
            <a:r>
              <a:rPr lang="es-ES" dirty="0" err="1"/>
              <a:t>semiarido</a:t>
            </a:r>
            <a:r>
              <a:rPr lang="es-ES" dirty="0"/>
              <a:t> vivo </a:t>
            </a:r>
            <a:r>
              <a:rPr lang="es-ES" dirty="0" err="1"/>
              <a:t>website</a:t>
            </a:r>
            <a:r>
              <a:rPr lang="es-ES" dirty="0"/>
              <a:t>: </a:t>
            </a:r>
            <a:r>
              <a:rPr lang="es-ES" dirty="0">
                <a:hlinkClick r:id="rId3"/>
              </a:rPr>
              <a:t>https://semiaridovivo.org/es/henificacion</a:t>
            </a:r>
            <a:r>
              <a:rPr lang="es-ES" dirty="0" smtClean="0">
                <a:hlinkClick r:id="rId3"/>
              </a:rPr>
              <a:t>/</a:t>
            </a:r>
            <a:endParaRPr lang="es-ES" dirty="0" smtClean="0"/>
          </a:p>
          <a:p>
            <a:r>
              <a:rPr lang="es-ES" dirty="0"/>
              <a:t>Valencia Castillo, A., Hernández Beltrán, A., &amp; López de Buen, L. (2011). El ensilaje: ¿qué es y para qué sirve? Recuperado 20 de junio de 2022, de ciencia y hombre </a:t>
            </a:r>
            <a:r>
              <a:rPr lang="es-ES" dirty="0" err="1"/>
              <a:t>website</a:t>
            </a:r>
            <a:r>
              <a:rPr lang="es-ES" dirty="0"/>
              <a:t>: </a:t>
            </a:r>
            <a:r>
              <a:rPr lang="es-ES" u="sng" dirty="0">
                <a:hlinkClick r:id="rId4"/>
              </a:rPr>
              <a:t>https://www.uv.mx/cienciahombre/revistae/vol24num2/articulos/ensilaje/</a:t>
            </a:r>
            <a:endParaRPr lang="es-VE" dirty="0"/>
          </a:p>
          <a:p>
            <a:endParaRPr lang="es-ES" dirty="0"/>
          </a:p>
          <a:p>
            <a:r>
              <a:rPr lang="es-ES" dirty="0"/>
              <a:t> </a:t>
            </a:r>
            <a:endParaRPr lang="es-ES" dirty="0" smtClean="0"/>
          </a:p>
          <a:p>
            <a:endParaRPr lang="es-VE" dirty="0"/>
          </a:p>
        </p:txBody>
      </p:sp>
    </p:spTree>
    <p:extLst>
      <p:ext uri="{BB962C8B-B14F-4D97-AF65-F5344CB8AC3E}">
        <p14:creationId xmlns:p14="http://schemas.microsoft.com/office/powerpoint/2010/main" val="2909195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TM01790492[[fn=Cuaderno de dibujo]]</Template>
  <TotalTime>362</TotalTime>
  <Words>775</Words>
  <Application>Microsoft Office PowerPoint</Application>
  <PresentationFormat>Presentación en pantalla (4:3)</PresentationFormat>
  <Paragraphs>41</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Viajes</vt:lpstr>
      <vt:lpstr>Mapa conceptual</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 conceptual</dc:title>
  <dc:creator>Eily</dc:creator>
  <cp:lastModifiedBy>Eily</cp:lastModifiedBy>
  <cp:revision>15</cp:revision>
  <dcterms:created xsi:type="dcterms:W3CDTF">2022-06-26T19:53:35Z</dcterms:created>
  <dcterms:modified xsi:type="dcterms:W3CDTF">2022-06-27T01:55:44Z</dcterms:modified>
</cp:coreProperties>
</file>