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9309259866122"/>
          <c:y val="0.16344425767386897"/>
          <c:w val="0.43474759095368831"/>
          <c:h val="0.65192138173949676"/>
        </c:manualLayout>
      </c:layout>
      <c:radarChart>
        <c:radarStyle val="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1886ВЕ5У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3.1434180785646034E-3"/>
                  <c:y val="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1434180785646607E-3"/>
                  <c:y val="-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2868361571293213E-3"/>
                  <c:y val="-2.2372539064743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3.1434180785646609E-2"/>
                  <c:y val="-8.9490156258973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Частота, МГц</c:v>
                </c:pt>
                <c:pt idx="1">
                  <c:v>MIPS</c:v>
                </c:pt>
                <c:pt idx="2">
                  <c:v>Память, Кбайт</c:v>
                </c:pt>
                <c:pt idx="3">
                  <c:v>I/O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35</c:v>
                </c:pt>
                <c:pt idx="1">
                  <c:v>8.75</c:v>
                </c:pt>
                <c:pt idx="2">
                  <c:v>8.2560000000000002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C8051F130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6.2868361571293213E-3"/>
                  <c:y val="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294689257034515E-2"/>
                  <c:y val="-5.816860156833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7151271178469914E-2"/>
                  <c:y val="-5.36940937553840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8290762707081949E-2"/>
                  <c:y val="-4.474507812948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Частота, МГц</c:v>
                </c:pt>
                <c:pt idx="1">
                  <c:v>MIPS</c:v>
                </c:pt>
                <c:pt idx="2">
                  <c:v>Память, Кбайт</c:v>
                </c:pt>
                <c:pt idx="3">
                  <c:v>I/O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128</c:v>
                </c:pt>
                <c:pt idx="3">
                  <c:v>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26579200"/>
        <c:axId val="526189696"/>
      </c:radarChart>
      <c:catAx>
        <c:axId val="526579200"/>
        <c:scaling>
          <c:orientation val="minMax"/>
        </c:scaling>
        <c:delete val="0"/>
        <c:axPos val="b"/>
        <c:majorGridlines/>
        <c:numFmt formatCode="m/d/yyyy" sourceLinked="1"/>
        <c:majorTickMark val="none"/>
        <c:minorTickMark val="none"/>
        <c:tickLblPos val="nextTo"/>
        <c:crossAx val="526189696"/>
        <c:crosses val="autoZero"/>
        <c:auto val="1"/>
        <c:lblAlgn val="ctr"/>
        <c:lblOffset val="100"/>
        <c:noMultiLvlLbl val="0"/>
      </c:catAx>
      <c:valAx>
        <c:axId val="52618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526579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518263011523226"/>
          <c:y val="0.18140746876388375"/>
          <c:w val="0.30709635294199189"/>
          <c:h val="0.769372966419548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9309259866122"/>
          <c:y val="0.16344425767386897"/>
          <c:w val="0.43474759095368831"/>
          <c:h val="0.65192138173949676"/>
        </c:manualLayout>
      </c:layout>
      <c:radarChart>
        <c:radarStyle val="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1887ВЕ3Т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3.1434180785646034E-3"/>
                  <c:y val="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1434180785646607E-3"/>
                  <c:y val="-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2868361571293213E-3"/>
                  <c:y val="-2.2372539064743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3.1434180785646609E-2"/>
                  <c:y val="-8.9490156258973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Частота, МГц</c:v>
                </c:pt>
                <c:pt idx="1">
                  <c:v>Память, Кбайт</c:v>
                </c:pt>
                <c:pt idx="2">
                  <c:v>I/O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40</c:v>
                </c:pt>
                <c:pt idx="1">
                  <c:v>256</c:v>
                </c:pt>
                <c:pt idx="2">
                  <c:v>103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MC9S12XA512C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6.2868361571293213E-3"/>
                  <c:y val="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294689257034515E-2"/>
                  <c:y val="-5.816860156833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7151271178469914E-2"/>
                  <c:y val="-5.36940937553840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8290762707081949E-2"/>
                  <c:y val="-4.474507812948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Частота, МГц</c:v>
                </c:pt>
                <c:pt idx="1">
                  <c:v>Память, Кбайт</c:v>
                </c:pt>
                <c:pt idx="2">
                  <c:v>I/O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80</c:v>
                </c:pt>
                <c:pt idx="1">
                  <c:v>512</c:v>
                </c:pt>
                <c:pt idx="2">
                  <c:v>119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28397824"/>
        <c:axId val="526191424"/>
      </c:radarChart>
      <c:catAx>
        <c:axId val="528397824"/>
        <c:scaling>
          <c:orientation val="minMax"/>
        </c:scaling>
        <c:delete val="0"/>
        <c:axPos val="b"/>
        <c:majorGridlines/>
        <c:numFmt formatCode="m/d/yyyy" sourceLinked="1"/>
        <c:majorTickMark val="none"/>
        <c:minorTickMark val="none"/>
        <c:tickLblPos val="nextTo"/>
        <c:crossAx val="526191424"/>
        <c:crosses val="autoZero"/>
        <c:auto val="1"/>
        <c:lblAlgn val="ctr"/>
        <c:lblOffset val="100"/>
        <c:noMultiLvlLbl val="0"/>
      </c:catAx>
      <c:valAx>
        <c:axId val="526191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528397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518263011523226"/>
          <c:y val="0.18140746876388375"/>
          <c:w val="0.30709635294199189"/>
          <c:h val="0.769372966419548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9309259866122"/>
          <c:y val="0.16344425767386897"/>
          <c:w val="0.43474759095368831"/>
          <c:h val="0.65192138173949676"/>
        </c:manualLayout>
      </c:layout>
      <c:radarChart>
        <c:radarStyle val="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1986ВЕ91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3.1434180785646034E-3"/>
                  <c:y val="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1434180785646607E-3"/>
                  <c:y val="-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2868361571293213E-3"/>
                  <c:y val="-2.2372539064743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3.1434180785646609E-2"/>
                  <c:y val="-8.9490156258973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Частота, МГц</c:v>
                </c:pt>
                <c:pt idx="1">
                  <c:v>MIPS</c:v>
                </c:pt>
                <c:pt idx="2">
                  <c:v>Память, Кбайт</c:v>
                </c:pt>
                <c:pt idx="3">
                  <c:v>I/O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80</c:v>
                </c:pt>
                <c:pt idx="1">
                  <c:v>100</c:v>
                </c:pt>
                <c:pt idx="2">
                  <c:v>128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LPC4330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6.2868361571293213E-3"/>
                  <c:y val="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294689257034515E-2"/>
                  <c:y val="-5.816860156833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7151271178469914E-2"/>
                  <c:y val="-5.36940937553840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8290762707081949E-2"/>
                  <c:y val="-4.474507812948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Частота, МГц</c:v>
                </c:pt>
                <c:pt idx="1">
                  <c:v>MIPS</c:v>
                </c:pt>
                <c:pt idx="2">
                  <c:v>Память, Кбайт</c:v>
                </c:pt>
                <c:pt idx="3">
                  <c:v>I/O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204</c:v>
                </c:pt>
                <c:pt idx="1">
                  <c:v>255</c:v>
                </c:pt>
                <c:pt idx="2">
                  <c:v>264</c:v>
                </c:pt>
                <c:pt idx="3">
                  <c:v>164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33307904"/>
        <c:axId val="528888320"/>
      </c:radarChart>
      <c:catAx>
        <c:axId val="533307904"/>
        <c:scaling>
          <c:orientation val="minMax"/>
        </c:scaling>
        <c:delete val="0"/>
        <c:axPos val="b"/>
        <c:majorGridlines/>
        <c:numFmt formatCode="m/d/yyyy" sourceLinked="1"/>
        <c:majorTickMark val="none"/>
        <c:minorTickMark val="none"/>
        <c:tickLblPos val="nextTo"/>
        <c:crossAx val="528888320"/>
        <c:crosses val="autoZero"/>
        <c:auto val="1"/>
        <c:lblAlgn val="ctr"/>
        <c:lblOffset val="100"/>
        <c:noMultiLvlLbl val="0"/>
      </c:catAx>
      <c:valAx>
        <c:axId val="52888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533307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518263011523226"/>
          <c:y val="0.22615254689337036"/>
          <c:w val="0.30709635294199189"/>
          <c:h val="0.769372966419548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9309259866122"/>
          <c:y val="0.16344425767386897"/>
          <c:w val="0.43474759095368831"/>
          <c:h val="0.65192138173949676"/>
        </c:manualLayout>
      </c:layout>
      <c:radarChart>
        <c:radarStyle val="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1892ВМ10Я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3.1434180785646034E-3"/>
                  <c:y val="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1434180785646607E-3"/>
                  <c:y val="-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2868361571293213E-3"/>
                  <c:y val="-2.2372539064743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3.1434180785646609E-2"/>
                  <c:y val="-8.9490156258973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Частота, МГц</c:v>
                </c:pt>
                <c:pt idx="1">
                  <c:v>MIPS</c:v>
                </c:pt>
                <c:pt idx="2">
                  <c:v>Память, Кбайт</c:v>
                </c:pt>
                <c:pt idx="3">
                  <c:v>I/O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250</c:v>
                </c:pt>
                <c:pt idx="1">
                  <c:v>250</c:v>
                </c:pt>
                <c:pt idx="2">
                  <c:v>480</c:v>
                </c:pt>
                <c:pt idx="3">
                  <c:v>40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TMS320C6A8167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6.2868361571293213E-3"/>
                  <c:y val="1.789803125179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294689257034515E-2"/>
                  <c:y val="-5.816860156833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7151271178469914E-2"/>
                  <c:y val="-5.36940937553840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8290762707081949E-2"/>
                  <c:y val="-4.474507812948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Частота, МГц</c:v>
                </c:pt>
                <c:pt idx="1">
                  <c:v>MIPS</c:v>
                </c:pt>
                <c:pt idx="2">
                  <c:v>Память, Кбайт</c:v>
                </c:pt>
                <c:pt idx="3">
                  <c:v>I/O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1500</c:v>
                </c:pt>
                <c:pt idx="1">
                  <c:v>3000</c:v>
                </c:pt>
                <c:pt idx="2">
                  <c:v>640</c:v>
                </c:pt>
                <c:pt idx="3">
                  <c:v>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33308416"/>
        <c:axId val="533987904"/>
      </c:radarChart>
      <c:catAx>
        <c:axId val="533308416"/>
        <c:scaling>
          <c:orientation val="minMax"/>
        </c:scaling>
        <c:delete val="0"/>
        <c:axPos val="b"/>
        <c:majorGridlines/>
        <c:numFmt formatCode="m/d/yyyy" sourceLinked="1"/>
        <c:majorTickMark val="none"/>
        <c:minorTickMark val="none"/>
        <c:tickLblPos val="nextTo"/>
        <c:crossAx val="533987904"/>
        <c:crosses val="autoZero"/>
        <c:auto val="1"/>
        <c:lblAlgn val="ctr"/>
        <c:lblOffset val="100"/>
        <c:noMultiLvlLbl val="0"/>
      </c:catAx>
      <c:valAx>
        <c:axId val="533987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533308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518263011523226"/>
          <c:y val="0.22615254689337036"/>
          <c:w val="0.32534738480883807"/>
          <c:h val="0.769372966419548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9316188138078"/>
          <c:y val="0.10465445968966411"/>
          <c:w val="0.55631133393263199"/>
          <c:h val="0.6058209967411027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Тион-Про 270</c:v>
                </c:pt>
              </c:strCache>
            </c:strRef>
          </c:tx>
          <c:dLbls>
            <c:dLbl>
              <c:idx val="0"/>
              <c:layout>
                <c:manualLayout>
                  <c:x val="-4.4978651286287342E-2"/>
                  <c:y val="7.6267802076045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1749636202085187E-2"/>
                  <c:y val="7.15010644462927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9.2603105589415119E-2"/>
                  <c:y val="9.53347525950570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Лист1!$A$2:$A$6</c:f>
              <c:strCache>
                <c:ptCount val="5"/>
                <c:pt idx="0">
                  <c:v>Частота ядра, МГц</c:v>
                </c:pt>
                <c:pt idx="1">
                  <c:v>ОЗУ, Мбайт</c:v>
                </c:pt>
                <c:pt idx="2">
                  <c:v>ПЗУ, Мбайт</c:v>
                </c:pt>
                <c:pt idx="3">
                  <c:v>Мощность, Вт</c:v>
                </c:pt>
                <c:pt idx="4">
                  <c:v>Цена, руб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520</c:v>
                </c:pt>
                <c:pt idx="1">
                  <c:v>64</c:v>
                </c:pt>
                <c:pt idx="2">
                  <c:v>64</c:v>
                </c:pt>
                <c:pt idx="3">
                  <c:v>1.75</c:v>
                </c:pt>
                <c:pt idx="4">
                  <c:v>7200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Paspberry Pi Model B</c:v>
                </c:pt>
              </c:strCache>
            </c:strRef>
          </c:tx>
          <c:dLbls>
            <c:dLbl>
              <c:idx val="0"/>
              <c:layout>
                <c:manualLayout>
                  <c:x val="-4.4978651286287342E-2"/>
                  <c:y val="-7.15014397799643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1749636202085187E-2"/>
                  <c:y val="-7.6267802076045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2.383368814876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Лист1!$A$2:$A$6</c:f>
              <c:strCache>
                <c:ptCount val="5"/>
                <c:pt idx="0">
                  <c:v>Частота ядра, МГц</c:v>
                </c:pt>
                <c:pt idx="1">
                  <c:v>ОЗУ, Мбайт</c:v>
                </c:pt>
                <c:pt idx="2">
                  <c:v>ПЗУ, Мбайт</c:v>
                </c:pt>
                <c:pt idx="3">
                  <c:v>Мощность, Вт</c:v>
                </c:pt>
                <c:pt idx="4">
                  <c:v>Цена, руб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700</c:v>
                </c:pt>
                <c:pt idx="1">
                  <c:v>256</c:v>
                </c:pt>
                <c:pt idx="3">
                  <c:v>3.5</c:v>
                </c:pt>
                <c:pt idx="4">
                  <c:v>1500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3310976"/>
        <c:axId val="533993088"/>
      </c:lineChart>
      <c:catAx>
        <c:axId val="533310976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533993088"/>
        <c:crossesAt val="0"/>
        <c:auto val="1"/>
        <c:lblAlgn val="ctr"/>
        <c:lblOffset val="100"/>
        <c:noMultiLvlLbl val="0"/>
      </c:catAx>
      <c:valAx>
        <c:axId val="533993088"/>
        <c:scaling>
          <c:logBase val="5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3310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205824724925022"/>
          <c:y val="0.81223932294559864"/>
          <c:w val="0.33224806799088763"/>
          <c:h val="0.183954785804580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C579-34A3-4128-BF46-FE16876143D1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B9EB7-8BD7-4A78-8571-724CD4325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B9EB7-8BD7-4A78-8571-724CD43254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53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1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29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4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5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7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12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1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65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5479-590E-40C6-99CB-8854470A74CE}" type="datetimeFigureOut">
              <a:rPr lang="ru-RU" smtClean="0"/>
              <a:t>03.11.2014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C299-62D4-4BB4-9033-AD2F1AAF5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3.xm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7" y="3287814"/>
            <a:ext cx="1800200" cy="3525586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Микроконтроллеры</a:t>
            </a:r>
            <a:endParaRPr lang="ru-RU" sz="28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95536" y="836712"/>
            <a:ext cx="4040188" cy="639762"/>
          </a:xfrm>
        </p:spPr>
        <p:txBody>
          <a:bodyPr/>
          <a:lstStyle/>
          <a:p>
            <a:r>
              <a:rPr lang="ru-RU" dirty="0" smtClean="0"/>
              <a:t>8 бит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824563"/>
              </p:ext>
            </p:extLst>
          </p:nvPr>
        </p:nvGraphicFramePr>
        <p:xfrm>
          <a:off x="323528" y="908720"/>
          <a:ext cx="4040188" cy="2838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614947" y="764704"/>
            <a:ext cx="4041775" cy="639762"/>
          </a:xfrm>
        </p:spPr>
        <p:txBody>
          <a:bodyPr/>
          <a:lstStyle/>
          <a:p>
            <a:r>
              <a:rPr lang="ru-RU" dirty="0" smtClean="0"/>
              <a:t>16 бит</a:t>
            </a:r>
            <a:endParaRPr lang="ru-RU" dirty="0"/>
          </a:p>
        </p:txBody>
      </p:sp>
      <p:pic>
        <p:nvPicPr>
          <p:cNvPr id="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3972" r="39977"/>
          <a:stretch>
            <a:fillRect/>
          </a:stretch>
        </p:blipFill>
        <p:spPr bwMode="auto">
          <a:xfrm>
            <a:off x="0" y="-128588"/>
            <a:ext cx="91916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27057"/>
            <a:ext cx="1800200" cy="3447099"/>
          </a:xfrm>
          <a:prstGeom prst="rect">
            <a:avLst/>
          </a:prstGeom>
        </p:spPr>
      </p:pic>
      <p:graphicFrame>
        <p:nvGraphicFramePr>
          <p:cNvPr id="17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1404188"/>
              </p:ext>
            </p:extLst>
          </p:nvPr>
        </p:nvGraphicFramePr>
        <p:xfrm>
          <a:off x="4595812" y="908720"/>
          <a:ext cx="4040188" cy="2838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026" name="Picture 2" descr="C:\Users\Кирилл\Desktop\1887be3t_chi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27057"/>
            <a:ext cx="1542103" cy="154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Кирилл\Desktop\MC9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04" y="3282084"/>
            <a:ext cx="2924155" cy="27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90971" y="4919801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1887</a:t>
            </a:r>
            <a:r>
              <a:rPr lang="ru-RU" sz="1100" dirty="0" smtClean="0"/>
              <a:t>ВЕ3Т</a:t>
            </a:r>
            <a:endParaRPr lang="ru-R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6296" y="6032527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MC9S12XA512C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9962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Кирилл\Desktop\1986ВЕ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370124"/>
            <a:ext cx="2243549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Микроконтроллеры</a:t>
            </a:r>
            <a:endParaRPr lang="ru-RU" sz="28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95536" y="836712"/>
            <a:ext cx="4040188" cy="639762"/>
          </a:xfrm>
        </p:spPr>
        <p:txBody>
          <a:bodyPr/>
          <a:lstStyle/>
          <a:p>
            <a:r>
              <a:rPr lang="ru-RU" dirty="0" smtClean="0"/>
              <a:t>32 бит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6663264"/>
              </p:ext>
            </p:extLst>
          </p:nvPr>
        </p:nvGraphicFramePr>
        <p:xfrm>
          <a:off x="251520" y="836712"/>
          <a:ext cx="4040188" cy="2838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611414" y="571500"/>
            <a:ext cx="4041775" cy="63976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Сигнальные процессоры</a:t>
            </a:r>
            <a:endParaRPr lang="ru-RU" sz="1600" dirty="0"/>
          </a:p>
        </p:txBody>
      </p:sp>
      <p:pic>
        <p:nvPicPr>
          <p:cNvPr id="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3972" r="39977"/>
          <a:stretch>
            <a:fillRect/>
          </a:stretch>
        </p:blipFill>
        <p:spPr bwMode="auto">
          <a:xfrm>
            <a:off x="0" y="-128588"/>
            <a:ext cx="91916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Кирилл\Desktop\LPC43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70124"/>
            <a:ext cx="2415092" cy="25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7601" y="6511092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1986</a:t>
            </a:r>
            <a:r>
              <a:rPr lang="ru-RU" sz="1100" dirty="0" smtClean="0"/>
              <a:t>ВЕ91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127162" y="5877272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LPC4330</a:t>
            </a:r>
            <a:endParaRPr lang="ru-RU" sz="1100" dirty="0"/>
          </a:p>
        </p:txBody>
      </p:sp>
      <p:graphicFrame>
        <p:nvGraphicFramePr>
          <p:cNvPr id="2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999499"/>
              </p:ext>
            </p:extLst>
          </p:nvPr>
        </p:nvGraphicFramePr>
        <p:xfrm>
          <a:off x="4573338" y="980728"/>
          <a:ext cx="4175125" cy="2838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052" name="Picture 4" descr="C:\Users\Кирилл\Desktop\1892ВМ10Я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3650741"/>
            <a:ext cx="2049404" cy="29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Кирилл\Desktop\TMS3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50740"/>
            <a:ext cx="2016769" cy="275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173917" y="6497768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1892ВМ10Я</a:t>
            </a:r>
            <a:endParaRPr lang="ru-R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190506" y="6405561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TMS320C6A88167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611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Одноплатные компьютеры</a:t>
            </a:r>
            <a:endParaRPr lang="ru-RU" sz="2800" dirty="0"/>
          </a:p>
        </p:txBody>
      </p:sp>
      <p:pic>
        <p:nvPicPr>
          <p:cNvPr id="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3972" r="39977"/>
          <a:stretch>
            <a:fillRect/>
          </a:stretch>
        </p:blipFill>
        <p:spPr bwMode="auto">
          <a:xfrm>
            <a:off x="0" y="-128588"/>
            <a:ext cx="91916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5199080"/>
              </p:ext>
            </p:extLst>
          </p:nvPr>
        </p:nvGraphicFramePr>
        <p:xfrm>
          <a:off x="2051720" y="836712"/>
          <a:ext cx="4800055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074" name="Picture 2" descr="C:\Users\Кирилл\Desktop\tion-pro27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631481" cy="21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Кирилл\Desktop\rsz_b--300x2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2785" y="5713054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Тион</a:t>
            </a:r>
            <a:r>
              <a:rPr lang="ru-RU" dirty="0" smtClean="0"/>
              <a:t>-Про 270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969213" y="5713054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4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</Words>
  <Application>Microsoft Office PowerPoint</Application>
  <PresentationFormat>Экран (4:3)</PresentationFormat>
  <Paragraphs>52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Микроконтроллеры</vt:lpstr>
      <vt:lpstr>Микроконтроллеры</vt:lpstr>
      <vt:lpstr>Одноплатные компьютеры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Микроконтроллеры</dc:title>
  <dc:creator>Kirill A. Surov</dc:creator>
  <cp:lastModifiedBy>Kirill A. Surov</cp:lastModifiedBy>
  <cp:revision>13</cp:revision>
  <dcterms:created xsi:type="dcterms:W3CDTF">2014-11-03T13:40:25Z</dcterms:created>
  <dcterms:modified xsi:type="dcterms:W3CDTF">2014-11-03T15:53:35Z</dcterms:modified>
</cp:coreProperties>
</file>