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\Desktop\&#1040;&#1053;&#1040;&#1051;&#1048;&#1058;&#1048;&#1050;&#1040;(&#1057;&#1048;&#1057;&#1058;&#1045;&#1052;&#1067;%20&#1057;&#1042;&#1071;&#1047;&#1048;\&#1043;&#1086;&#1090;&#1086;&#1074;&#1099;&#1077;%20&#1089;&#1080;&#1089;&#1090;&#1077;&#1084;&#1099;%20&#1080;%20&#1082;&#1086;&#1084;&#1087;&#1083;&#1077;&#1082;&#1089;&#1099;\&#1043;&#1056;&#1040;&#1060;&#1048;&#1050;&#1048;%20&#1041;&#1045;&#1047;%20&#1055;&#1056;&#1054;&#1042;&#1054;&#1044;&#1054;&#1042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\Desktop\&#1040;&#1053;&#1040;&#1051;&#1048;&#1058;&#1048;&#1050;&#1040;(&#1057;&#1048;&#1057;&#1058;&#1045;&#1052;&#1067;%20&#1057;&#1042;&#1071;&#1047;&#1048;\&#1075;&#1080;&#1076;&#1088;&#1086;&#1072;&#1082;&#1091;&#1089;&#1090;&#1080;&#1095;&#1077;&#1089;&#1082;&#1080;&#1077;%20&#1089;&#1080;&#1089;&#1090;&#1077;&#1084;&#1099;%20&#1089;&#1074;&#1103;&#1079;&#1080;\&#1043;&#1056;&#1040;&#1060;&#1048;&#1050;&#1048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6653673181883214"/>
          <c:y val="6.5322195826311324E-2"/>
          <c:w val="0.53375158021456937"/>
          <c:h val="0.67572927090684198"/>
        </c:manualLayout>
      </c:layout>
      <c:radarChart>
        <c:radarStyle val="marker"/>
        <c:varyColors val="0"/>
        <c:ser>
          <c:idx val="2"/>
          <c:order val="2"/>
          <c:tx>
            <c:strRef>
              <c:f>'среднее радио'!$C$113</c:f>
              <c:strCache>
                <c:ptCount val="1"/>
                <c:pt idx="0">
                  <c:v>Россия</c:v>
                </c:pt>
              </c:strCache>
            </c:strRef>
          </c:tx>
          <c:spPr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'среднее радио'!$D$1:$G$1</c:f>
              <c:strCache>
                <c:ptCount val="4"/>
                <c:pt idx="0">
                  <c:v>Дальность связи, км</c:v>
                </c:pt>
                <c:pt idx="1">
                  <c:v>Скорость передачи даннных, Мбит/с</c:v>
                </c:pt>
                <c:pt idx="2">
                  <c:v>Энергопотребление, Вт</c:v>
                </c:pt>
                <c:pt idx="3">
                  <c:v>Масса, кг</c:v>
                </c:pt>
              </c:strCache>
            </c:strRef>
          </c:cat>
          <c:val>
            <c:numRef>
              <c:f>'среднее радио'!$D$113:$G$113</c:f>
              <c:numCache>
                <c:formatCode>General</c:formatCode>
                <c:ptCount val="4"/>
                <c:pt idx="0">
                  <c:v>286.55333333333334</c:v>
                </c:pt>
                <c:pt idx="1">
                  <c:v>3.1167942222222229</c:v>
                </c:pt>
                <c:pt idx="2">
                  <c:v>280.44343750000002</c:v>
                </c:pt>
                <c:pt idx="3">
                  <c:v>22.260975609756098</c:v>
                </c:pt>
              </c:numCache>
            </c:numRef>
          </c:val>
        </c:ser>
        <c:ser>
          <c:idx val="3"/>
          <c:order val="3"/>
          <c:tx>
            <c:strRef>
              <c:f>'среднее радио'!$C$114</c:f>
              <c:strCache>
                <c:ptCount val="1"/>
                <c:pt idx="0">
                  <c:v>Зарубежные страны</c:v>
                </c:pt>
              </c:strCache>
            </c:strRef>
          </c:tx>
          <c:spPr>
            <a:ln w="19050">
              <a:solidFill>
                <a:schemeClr val="tx2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'среднее радио'!$D$1:$G$1</c:f>
              <c:strCache>
                <c:ptCount val="4"/>
                <c:pt idx="0">
                  <c:v>Дальность связи, км</c:v>
                </c:pt>
                <c:pt idx="1">
                  <c:v>Скорость передачи даннных, Мбит/с</c:v>
                </c:pt>
                <c:pt idx="2">
                  <c:v>Энергопотребление, Вт</c:v>
                </c:pt>
                <c:pt idx="3">
                  <c:v>Масса, кг</c:v>
                </c:pt>
              </c:strCache>
            </c:strRef>
          </c:cat>
          <c:val>
            <c:numRef>
              <c:f>'среднее радио'!$D$114:$G$114</c:f>
              <c:numCache>
                <c:formatCode>General</c:formatCode>
                <c:ptCount val="4"/>
                <c:pt idx="0">
                  <c:v>65.86</c:v>
                </c:pt>
                <c:pt idx="1">
                  <c:v>6.1911739130434809</c:v>
                </c:pt>
                <c:pt idx="2">
                  <c:v>32.164186046511617</c:v>
                </c:pt>
                <c:pt idx="3">
                  <c:v>11.529361702127659</c:v>
                </c:pt>
              </c:numCache>
            </c:numRef>
          </c:val>
        </c:ser>
        <c:ser>
          <c:idx val="0"/>
          <c:order val="0"/>
          <c:tx>
            <c:strRef>
              <c:f>'среднее радио'!$C$113</c:f>
              <c:strCache>
                <c:ptCount val="1"/>
                <c:pt idx="0">
                  <c:v>Россия</c:v>
                </c:pt>
              </c:strCache>
            </c:strRef>
          </c:tx>
          <c:spPr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'среднее радио'!$D$1:$G$1</c:f>
              <c:strCache>
                <c:ptCount val="4"/>
                <c:pt idx="0">
                  <c:v>Дальность связи, км</c:v>
                </c:pt>
                <c:pt idx="1">
                  <c:v>Скорость передачи даннных, Мбит/с</c:v>
                </c:pt>
                <c:pt idx="2">
                  <c:v>Энергопотребление, Вт</c:v>
                </c:pt>
                <c:pt idx="3">
                  <c:v>Масса, кг</c:v>
                </c:pt>
              </c:strCache>
            </c:strRef>
          </c:cat>
          <c:val>
            <c:numRef>
              <c:f>'среднее радио'!$D$113:$G$113</c:f>
              <c:numCache>
                <c:formatCode>General</c:formatCode>
                <c:ptCount val="4"/>
                <c:pt idx="0">
                  <c:v>286.55333333333334</c:v>
                </c:pt>
                <c:pt idx="1">
                  <c:v>3.1167942222222229</c:v>
                </c:pt>
                <c:pt idx="2">
                  <c:v>280.44343750000002</c:v>
                </c:pt>
                <c:pt idx="3">
                  <c:v>22.260975609756098</c:v>
                </c:pt>
              </c:numCache>
            </c:numRef>
          </c:val>
        </c:ser>
        <c:ser>
          <c:idx val="1"/>
          <c:order val="1"/>
          <c:tx>
            <c:strRef>
              <c:f>'среднее радио'!$C$114</c:f>
              <c:strCache>
                <c:ptCount val="1"/>
                <c:pt idx="0">
                  <c:v>Зарубежные страны</c:v>
                </c:pt>
              </c:strCache>
            </c:strRef>
          </c:tx>
          <c:spPr>
            <a:ln w="19050"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'среднее радио'!$D$1:$G$1</c:f>
              <c:strCache>
                <c:ptCount val="4"/>
                <c:pt idx="0">
                  <c:v>Дальность связи, км</c:v>
                </c:pt>
                <c:pt idx="1">
                  <c:v>Скорость передачи даннных, Мбит/с</c:v>
                </c:pt>
                <c:pt idx="2">
                  <c:v>Энергопотребление, Вт</c:v>
                </c:pt>
                <c:pt idx="3">
                  <c:v>Масса, кг</c:v>
                </c:pt>
              </c:strCache>
            </c:strRef>
          </c:cat>
          <c:val>
            <c:numRef>
              <c:f>'среднее радио'!$D$114:$G$114</c:f>
              <c:numCache>
                <c:formatCode>General</c:formatCode>
                <c:ptCount val="4"/>
                <c:pt idx="0">
                  <c:v>65.86</c:v>
                </c:pt>
                <c:pt idx="1">
                  <c:v>6.1911739130434809</c:v>
                </c:pt>
                <c:pt idx="2">
                  <c:v>32.164186046511617</c:v>
                </c:pt>
                <c:pt idx="3">
                  <c:v>11.529361702127659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53024"/>
        <c:axId val="51554560"/>
      </c:radarChart>
      <c:catAx>
        <c:axId val="51553024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51554560"/>
        <c:crosses val="autoZero"/>
        <c:auto val="1"/>
        <c:lblAlgn val="ctr"/>
        <c:lblOffset val="100"/>
        <c:noMultiLvlLbl val="0"/>
      </c:catAx>
      <c:valAx>
        <c:axId val="51554560"/>
        <c:scaling>
          <c:logBase val="10"/>
          <c:orientation val="minMax"/>
          <c:min val="1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51553024"/>
        <c:crosses val="autoZero"/>
        <c:crossBetween val="between"/>
      </c:valAx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"/>
          <c:y val="0.91350576743992196"/>
          <c:w val="1"/>
          <c:h val="8.6494197216985105E-2"/>
        </c:manualLayout>
      </c:layout>
      <c:overlay val="0"/>
      <c:spPr>
        <a:solidFill>
          <a:sysClr val="window" lastClr="FFFFFF"/>
        </a:solidFill>
      </c:spPr>
      <c:txPr>
        <a:bodyPr/>
        <a:lstStyle/>
        <a:p>
          <a:pPr>
            <a:defRPr sz="900"/>
          </a:pPr>
          <a:endParaRPr lang="ru-RU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chemeClr val="tx1"/>
      </a:solidFill>
    </a:ln>
  </c:spPr>
  <c:txPr>
    <a:bodyPr/>
    <a:lstStyle/>
    <a:p>
      <a:pPr>
        <a:defRPr sz="800"/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6510333338364478"/>
          <c:y val="0.15929680686538675"/>
          <c:w val="0.59962705883046397"/>
          <c:h val="0.68496605295881052"/>
        </c:manualLayout>
      </c:layout>
      <c:radarChart>
        <c:radarStyle val="marker"/>
        <c:varyColors val="0"/>
        <c:ser>
          <c:idx val="0"/>
          <c:order val="0"/>
          <c:tx>
            <c:strRef>
              <c:f>'СРЕДНИЙ ПОКАЗАТЕЛЬ'!$C$4</c:f>
              <c:strCache>
                <c:ptCount val="1"/>
                <c:pt idx="0">
                  <c:v>Россия</c:v>
                </c:pt>
              </c:strCache>
            </c:strRef>
          </c:tx>
          <c:spPr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'СРЕДНИЙ ПОКАЗАТЕЛЬ'!$D$3:$H$3</c:f>
              <c:strCache>
                <c:ptCount val="5"/>
                <c:pt idx="0">
                  <c:v>Дальность связи, км</c:v>
                </c:pt>
                <c:pt idx="1">
                  <c:v>Скорость передачи данных, бит/с</c:v>
                </c:pt>
                <c:pt idx="2">
                  <c:v>Максимальная рабочая глубина, м</c:v>
                </c:pt>
                <c:pt idx="3">
                  <c:v>Масса, кг</c:v>
                </c:pt>
                <c:pt idx="4">
                  <c:v>Потребляемая мощность, Вт</c:v>
                </c:pt>
              </c:strCache>
            </c:strRef>
          </c:cat>
          <c:val>
            <c:numRef>
              <c:f>'СРЕДНИЙ ПОКАЗАТЕЛЬ'!$D$4:$H$4</c:f>
              <c:numCache>
                <c:formatCode>General</c:formatCode>
                <c:ptCount val="5"/>
                <c:pt idx="0">
                  <c:v>30.666666666666668</c:v>
                </c:pt>
                <c:pt idx="1">
                  <c:v>1834.6666666666667</c:v>
                </c:pt>
                <c:pt idx="2">
                  <c:v>5000</c:v>
                </c:pt>
                <c:pt idx="3">
                  <c:v>246</c:v>
                </c:pt>
                <c:pt idx="4">
                  <c:v>1213.8888888888889</c:v>
                </c:pt>
              </c:numCache>
            </c:numRef>
          </c:val>
        </c:ser>
        <c:ser>
          <c:idx val="1"/>
          <c:order val="1"/>
          <c:tx>
            <c:strRef>
              <c:f>'СРЕДНИЙ ПОКАЗАТЕЛЬ'!$C$5</c:f>
              <c:strCache>
                <c:ptCount val="1"/>
                <c:pt idx="0">
                  <c:v>Германия</c:v>
                </c:pt>
              </c:strCache>
            </c:strRef>
          </c:tx>
          <c:spPr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'СРЕДНИЙ ПОКАЗАТЕЛЬ'!$D$3:$H$3</c:f>
              <c:strCache>
                <c:ptCount val="5"/>
                <c:pt idx="0">
                  <c:v>Дальность связи, км</c:v>
                </c:pt>
                <c:pt idx="1">
                  <c:v>Скорость передачи данных, бит/с</c:v>
                </c:pt>
                <c:pt idx="2">
                  <c:v>Максимальная рабочая глубина, м</c:v>
                </c:pt>
                <c:pt idx="3">
                  <c:v>Масса, кг</c:v>
                </c:pt>
                <c:pt idx="4">
                  <c:v>Потребляемая мощность, Вт</c:v>
                </c:pt>
              </c:strCache>
            </c:strRef>
          </c:cat>
          <c:val>
            <c:numRef>
              <c:f>'СРЕДНИЙ ПОКАЗАТЕЛЬ'!$D$5:$H$5</c:f>
              <c:numCache>
                <c:formatCode>General</c:formatCode>
                <c:ptCount val="5"/>
                <c:pt idx="0">
                  <c:v>6.17</c:v>
                </c:pt>
                <c:pt idx="1">
                  <c:v>18941.666666666668</c:v>
                </c:pt>
                <c:pt idx="2">
                  <c:v>3291.6666666666665</c:v>
                </c:pt>
                <c:pt idx="3">
                  <c:v>9.5374999999999996</c:v>
                </c:pt>
                <c:pt idx="4">
                  <c:v>70.909090909090907</c:v>
                </c:pt>
              </c:numCache>
            </c:numRef>
          </c:val>
        </c:ser>
        <c:ser>
          <c:idx val="2"/>
          <c:order val="2"/>
          <c:tx>
            <c:strRef>
              <c:f>'СРЕДНИЙ ПОКАЗАТЕЛЬ'!$C$6</c:f>
              <c:strCache>
                <c:ptCount val="1"/>
                <c:pt idx="0">
                  <c:v>Великобритания</c:v>
                </c:pt>
              </c:strCache>
            </c:strRef>
          </c:tx>
          <c:spPr>
            <a:ln w="19050"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'СРЕДНИЙ ПОКАЗАТЕЛЬ'!$D$3:$H$3</c:f>
              <c:strCache>
                <c:ptCount val="5"/>
                <c:pt idx="0">
                  <c:v>Дальность связи, км</c:v>
                </c:pt>
                <c:pt idx="1">
                  <c:v>Скорость передачи данных, бит/с</c:v>
                </c:pt>
                <c:pt idx="2">
                  <c:v>Максимальная рабочая глубина, м</c:v>
                </c:pt>
                <c:pt idx="3">
                  <c:v>Масса, кг</c:v>
                </c:pt>
                <c:pt idx="4">
                  <c:v>Потребляемая мощность, Вт</c:v>
                </c:pt>
              </c:strCache>
            </c:strRef>
          </c:cat>
          <c:val>
            <c:numRef>
              <c:f>'СРЕДНИЙ ПОКАЗАТЕЛЬ'!$D$6:$H$6</c:f>
              <c:numCache>
                <c:formatCode>General</c:formatCode>
                <c:ptCount val="5"/>
                <c:pt idx="0">
                  <c:v>6.791666666666667</c:v>
                </c:pt>
                <c:pt idx="1">
                  <c:v>7137.7777777777774</c:v>
                </c:pt>
                <c:pt idx="2">
                  <c:v>3695</c:v>
                </c:pt>
                <c:pt idx="3">
                  <c:v>6.7891666666666666</c:v>
                </c:pt>
                <c:pt idx="4">
                  <c:v>40.428571428571431</c:v>
                </c:pt>
              </c:numCache>
            </c:numRef>
          </c:val>
        </c:ser>
        <c:ser>
          <c:idx val="3"/>
          <c:order val="3"/>
          <c:tx>
            <c:strRef>
              <c:f>'СРЕДНИЙ ПОКАЗАТЕЛЬ'!$C$7</c:f>
              <c:strCache>
                <c:ptCount val="1"/>
                <c:pt idx="0">
                  <c:v>США</c:v>
                </c:pt>
              </c:strCache>
            </c:strRef>
          </c:tx>
          <c:spPr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'СРЕДНИЙ ПОКАЗАТЕЛЬ'!$D$3:$H$3</c:f>
              <c:strCache>
                <c:ptCount val="5"/>
                <c:pt idx="0">
                  <c:v>Дальность связи, км</c:v>
                </c:pt>
                <c:pt idx="1">
                  <c:v>Скорость передачи данных, бит/с</c:v>
                </c:pt>
                <c:pt idx="2">
                  <c:v>Максимальная рабочая глубина, м</c:v>
                </c:pt>
                <c:pt idx="3">
                  <c:v>Масса, кг</c:v>
                </c:pt>
                <c:pt idx="4">
                  <c:v>Потребляемая мощность, Вт</c:v>
                </c:pt>
              </c:strCache>
            </c:strRef>
          </c:cat>
          <c:val>
            <c:numRef>
              <c:f>'СРЕДНИЙ ПОКАЗАТЕЛЬ'!$D$7:$H$7</c:f>
              <c:numCache>
                <c:formatCode>General</c:formatCode>
                <c:ptCount val="5"/>
                <c:pt idx="0">
                  <c:v>4.5218749999999996</c:v>
                </c:pt>
                <c:pt idx="1">
                  <c:v>13941.875</c:v>
                </c:pt>
                <c:pt idx="2">
                  <c:v>3800</c:v>
                </c:pt>
                <c:pt idx="3">
                  <c:v>7.3266666666666653</c:v>
                </c:pt>
                <c:pt idx="4">
                  <c:v>77.409090909090907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30208"/>
        <c:axId val="80431744"/>
      </c:radarChart>
      <c:catAx>
        <c:axId val="8043020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 rot="0" vert="horz" anchor="ctr" anchorCtr="0"/>
          <a:lstStyle/>
          <a:p>
            <a:pPr>
              <a:defRPr sz="800"/>
            </a:pPr>
            <a:endParaRPr lang="ru-RU"/>
          </a:p>
        </c:txPr>
        <c:crossAx val="80431744"/>
        <c:crosses val="autoZero"/>
        <c:auto val="1"/>
        <c:lblAlgn val="ctr"/>
        <c:lblOffset val="100"/>
        <c:noMultiLvlLbl val="0"/>
      </c:catAx>
      <c:valAx>
        <c:axId val="80431744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80430208"/>
        <c:crosses val="autoZero"/>
        <c:crossBetween val="between"/>
      </c:valAx>
      <c:spPr>
        <a:solidFill>
          <a:sysClr val="window" lastClr="FFFFFF"/>
        </a:solidFill>
      </c:spPr>
    </c:plotArea>
    <c:legend>
      <c:legendPos val="b"/>
      <c:layout>
        <c:manualLayout>
          <c:xMode val="edge"/>
          <c:yMode val="edge"/>
          <c:x val="0"/>
          <c:y val="0.89195799116990337"/>
          <c:w val="1"/>
          <c:h val="0.10804200883009664"/>
        </c:manualLayout>
      </c:layout>
      <c:overlay val="0"/>
      <c:spPr>
        <a:solidFill>
          <a:sysClr val="window" lastClr="FFFFFF"/>
        </a:solidFill>
      </c:spPr>
      <c:txPr>
        <a:bodyPr/>
        <a:lstStyle/>
        <a:p>
          <a:pPr rtl="0">
            <a:defRPr sz="900"/>
          </a:pPr>
          <a:endParaRPr lang="ru-RU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chemeClr val="tx1"/>
      </a:solidFill>
    </a:ln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28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5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5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0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2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7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0408-761C-4042-A0CA-4EFB43C74CD4}" type="datetimeFigureOut">
              <a:rPr lang="ru-RU" smtClean="0"/>
              <a:t>01.11.2014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FD06-580C-4F21-AB8C-429148219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hart" Target="../charts/chart1.xml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chart" Target="../charts/chart2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3972" r="39977"/>
          <a:stretch>
            <a:fillRect/>
          </a:stretch>
        </p:blipFill>
        <p:spPr bwMode="auto">
          <a:xfrm>
            <a:off x="0" y="-128588"/>
            <a:ext cx="91916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08597" y="-33337"/>
            <a:ext cx="7928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Современное состояние технологий и средств технического зрения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Rectangle 51"/>
          <p:cNvSpPr>
            <a:spLocks noChangeArrowheads="1"/>
          </p:cNvSpPr>
          <p:nvPr/>
        </p:nvSpPr>
        <p:spPr bwMode="auto">
          <a:xfrm>
            <a:off x="1481138" y="1758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2500" t="29324" r="14962" b="23247"/>
          <a:stretch/>
        </p:blipFill>
        <p:spPr>
          <a:xfrm>
            <a:off x="548878" y="1266825"/>
            <a:ext cx="3367088" cy="2617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3" name="Прямоугольник с двумя скругленными соседними углами 52"/>
          <p:cNvSpPr/>
          <p:nvPr/>
        </p:nvSpPr>
        <p:spPr>
          <a:xfrm>
            <a:off x="787004" y="927100"/>
            <a:ext cx="3368278" cy="273050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Тепловизионные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камеры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6151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4" t="30225" r="29961" b="22795"/>
          <a:stretch>
            <a:fillRect/>
          </a:stretch>
        </p:blipFill>
        <p:spPr bwMode="auto">
          <a:xfrm>
            <a:off x="6126956" y="1266826"/>
            <a:ext cx="2052638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Прямоугольник с двумя скругленными соседними углами 57"/>
          <p:cNvSpPr/>
          <p:nvPr/>
        </p:nvSpPr>
        <p:spPr>
          <a:xfrm>
            <a:off x="5537598" y="942976"/>
            <a:ext cx="3368278" cy="238125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Телевизионные камеры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6153" name="Рисунок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" y="3943351"/>
            <a:ext cx="1482329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Рисунок 5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7" y="4052888"/>
            <a:ext cx="114181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Рисунок 6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3975"/>
            <a:ext cx="1677591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Рисунок 6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98" y="5133975"/>
            <a:ext cx="171092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Рисунок 6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82" y="3922714"/>
            <a:ext cx="101798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Рисунок 6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7500" r="30775" b="11000"/>
          <a:stretch>
            <a:fillRect/>
          </a:stretch>
        </p:blipFill>
        <p:spPr bwMode="auto">
          <a:xfrm>
            <a:off x="4895850" y="3884613"/>
            <a:ext cx="22574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Рисунок 6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91" y="4902200"/>
            <a:ext cx="1731169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01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3972" r="39977"/>
          <a:stretch>
            <a:fillRect/>
          </a:stretch>
        </p:blipFill>
        <p:spPr bwMode="auto">
          <a:xfrm>
            <a:off x="0" y="-128588"/>
            <a:ext cx="91916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с двумя скругленными соседними углами 10"/>
          <p:cNvSpPr/>
          <p:nvPr/>
        </p:nvSpPr>
        <p:spPr>
          <a:xfrm>
            <a:off x="2662238" y="646113"/>
            <a:ext cx="3180160" cy="279400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Беспроводная связь</a:t>
            </a:r>
          </a:p>
        </p:txBody>
      </p:sp>
      <p:sp>
        <p:nvSpPr>
          <p:cNvPr id="8196" name="TextBox 16"/>
          <p:cNvSpPr txBox="1">
            <a:spLocks noChangeArrowheads="1"/>
          </p:cNvSpPr>
          <p:nvPr/>
        </p:nvSpPr>
        <p:spPr bwMode="auto">
          <a:xfrm>
            <a:off x="4086225" y="508476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ru-RU" altLang="ru-RU" sz="1800"/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/>
        </p:nvGraphicFramePr>
        <p:xfrm>
          <a:off x="2662518" y="926088"/>
          <a:ext cx="3166587" cy="253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Диаграмма 20"/>
          <p:cNvGraphicFramePr>
            <a:graphicFrameLocks/>
          </p:cNvGraphicFramePr>
          <p:nvPr/>
        </p:nvGraphicFramePr>
        <p:xfrm>
          <a:off x="2662518" y="3825585"/>
          <a:ext cx="3180192" cy="281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2" y="1943821"/>
            <a:ext cx="1536547" cy="1393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www.micran.ru/sites/micran_ru/data/UserFile/Image/Equipment/MKS/bpl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85" y="678220"/>
            <a:ext cx="1464074" cy="1158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Рисунок 2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918" y="760075"/>
            <a:ext cx="1437557" cy="1080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Рисунок 22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86" y="1907995"/>
            <a:ext cx="1379620" cy="1469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203" name="Рисунок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862389"/>
            <a:ext cx="1919288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Рисунок 24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05" y="3800763"/>
            <a:ext cx="1484783" cy="1230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Рисунок 25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245" y="5084763"/>
            <a:ext cx="1679643" cy="1246180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2432447" y="52389"/>
            <a:ext cx="565744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Современное состояние технологий и средств систем связи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с двумя скругленными соседними углами 11"/>
          <p:cNvSpPr/>
          <p:nvPr/>
        </p:nvSpPr>
        <p:spPr>
          <a:xfrm>
            <a:off x="2662238" y="3568700"/>
            <a:ext cx="3189685" cy="293688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Гидроакустическая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13388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2014-11-01T12:01:27Z</dcterms:created>
  <dcterms:modified xsi:type="dcterms:W3CDTF">2014-11-01T12:08:16Z</dcterms:modified>
</cp:coreProperties>
</file>