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is%20Project\Coursera%20Project\1\work_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is%20Project\Coursera%20Project\1\work_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is%20Project\Coursera%20Project\1\work_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[work_sheet.xlsx]Analyses!PivotTable1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Ride length by User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Analyses!$B$1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Analyses!$A$2:$A$4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Analyses!$B$2:$B$4</c:f>
              <c:numCache>
                <c:formatCode>0.000</c:formatCode>
                <c:ptCount val="2"/>
                <c:pt idx="0">
                  <c:v>5.0744115287731421E-2</c:v>
                </c:pt>
                <c:pt idx="1">
                  <c:v>1.4908256326786933E-2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D0-419F-9484-83974BAD1D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6226776"/>
        <c:axId val="556227496"/>
      </c:barChart>
      <c:catAx>
        <c:axId val="556226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227496"/>
        <c:crosses val="autoZero"/>
        <c:auto val="1"/>
        <c:lblAlgn val="ctr"/>
        <c:lblOffset val="100"/>
        <c:noMultiLvlLbl val="0"/>
      </c:catAx>
      <c:valAx>
        <c:axId val="556227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226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[work_sheet.xlsx]Analyses!PivotTable5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Ride length by user during week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Analyses!$B$19:$B$20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Analyses!$A$21:$A$23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Analyses!$B$21:$B$23</c:f>
              <c:numCache>
                <c:formatCode>0.000</c:formatCode>
                <c:ptCount val="2"/>
                <c:pt idx="0">
                  <c:v>3.7310660616118409E-2</c:v>
                </c:pt>
                <c:pt idx="1">
                  <c:v>1.4754582491729519E-2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76-4176-AA21-B72D40069F5E}"/>
            </c:ext>
          </c:extLst>
        </c:ser>
        <c:ser>
          <c:idx val="1"/>
          <c:order val="1"/>
          <c:tx>
            <c:strRef>
              <c:f>Analyses!$C$19:$C$20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Analyses!$A$21:$A$23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Analyses!$C$21:$C$23</c:f>
              <c:numCache>
                <c:formatCode>0.000</c:formatCode>
                <c:ptCount val="2"/>
                <c:pt idx="0">
                  <c:v>7.5163080705843918E-2</c:v>
                </c:pt>
                <c:pt idx="1">
                  <c:v>1.6063030101494662E-2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76-4176-AA21-B72D40069F5E}"/>
            </c:ext>
          </c:extLst>
        </c:ser>
        <c:ser>
          <c:idx val="2"/>
          <c:order val="2"/>
          <c:tx>
            <c:strRef>
              <c:f>Analyses!$D$19:$D$20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Analyses!$A$21:$A$23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Analyses!$D$21:$D$23</c:f>
              <c:numCache>
                <c:formatCode>0.000</c:formatCode>
                <c:ptCount val="2"/>
                <c:pt idx="0">
                  <c:v>5.4683986441798928E-2</c:v>
                </c:pt>
                <c:pt idx="1">
                  <c:v>1.9324529716466816E-2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76-4176-AA21-B72D40069F5E}"/>
            </c:ext>
          </c:extLst>
        </c:ser>
        <c:ser>
          <c:idx val="3"/>
          <c:order val="3"/>
          <c:tx>
            <c:strRef>
              <c:f>Analyses!$E$19:$E$20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Analyses!$A$21:$A$23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Analyses!$E$21:$E$23</c:f>
              <c:numCache>
                <c:formatCode>0.000</c:formatCode>
                <c:ptCount val="2"/>
                <c:pt idx="0">
                  <c:v>6.5448450658163806E-2</c:v>
                </c:pt>
                <c:pt idx="1">
                  <c:v>1.1559677585579204E-2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A76-4176-AA21-B72D40069F5E}"/>
            </c:ext>
          </c:extLst>
        </c:ser>
        <c:ser>
          <c:idx val="4"/>
          <c:order val="4"/>
          <c:tx>
            <c:strRef>
              <c:f>Analyses!$F$19:$F$20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Analyses!$A$21:$A$23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Analyses!$F$21:$F$23</c:f>
              <c:numCache>
                <c:formatCode>0.000</c:formatCode>
                <c:ptCount val="2"/>
                <c:pt idx="0">
                  <c:v>4.3399124814967355E-2</c:v>
                </c:pt>
                <c:pt idx="1">
                  <c:v>1.1407572787011048E-2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A76-4176-AA21-B72D40069F5E}"/>
            </c:ext>
          </c:extLst>
        </c:ser>
        <c:ser>
          <c:idx val="5"/>
          <c:order val="5"/>
          <c:tx>
            <c:strRef>
              <c:f>Analyses!$G$19:$G$20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Analyses!$A$21:$A$23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Analyses!$G$21:$G$23</c:f>
              <c:numCache>
                <c:formatCode>0.000</c:formatCode>
                <c:ptCount val="2"/>
                <c:pt idx="0">
                  <c:v>6.1214614295824588E-2</c:v>
                </c:pt>
                <c:pt idx="1">
                  <c:v>1.18336189979383E-2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A76-4176-AA21-B72D40069F5E}"/>
            </c:ext>
          </c:extLst>
        </c:ser>
        <c:ser>
          <c:idx val="6"/>
          <c:order val="6"/>
          <c:tx>
            <c:strRef>
              <c:f>Analyses!$H$19:$H$20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Analyses!$A$21:$A$23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Analyses!$H$21:$H$23</c:f>
              <c:numCache>
                <c:formatCode>0.000</c:formatCode>
                <c:ptCount val="2"/>
                <c:pt idx="0">
                  <c:v>4.359610673126927E-2</c:v>
                </c:pt>
                <c:pt idx="1">
                  <c:v>1.8357407564592677E-2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A76-4176-AA21-B72D40069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7242544"/>
        <c:axId val="587287904"/>
      </c:barChart>
      <c:catAx>
        <c:axId val="57724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287904"/>
        <c:crosses val="autoZero"/>
        <c:auto val="1"/>
        <c:lblAlgn val="ctr"/>
        <c:lblOffset val="100"/>
        <c:noMultiLvlLbl val="0"/>
      </c:catAx>
      <c:valAx>
        <c:axId val="587287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242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[work_sheet.xlsx]Analyses!PivotTable6</c:name>
    <c:fmtId val="3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Clients per week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Analyses!$B$41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Analyses!$A$42:$A$49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Analyses!$B$42:$B$49</c:f>
              <c:numCache>
                <c:formatCode>General</c:formatCode>
                <c:ptCount val="7"/>
                <c:pt idx="0">
                  <c:v>17903</c:v>
                </c:pt>
                <c:pt idx="1">
                  <c:v>10778</c:v>
                </c:pt>
                <c:pt idx="2">
                  <c:v>12810</c:v>
                </c:pt>
                <c:pt idx="3">
                  <c:v>8730</c:v>
                </c:pt>
                <c:pt idx="4">
                  <c:v>11693</c:v>
                </c:pt>
                <c:pt idx="5">
                  <c:v>9967</c:v>
                </c:pt>
                <c:pt idx="6">
                  <c:v>12895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7C-45D4-860C-5FF2C5293D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23526760"/>
        <c:axId val="1023524960"/>
        <c:axId val="0"/>
      </c:bar3DChart>
      <c:catAx>
        <c:axId val="1023526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Day of the 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524960"/>
        <c:crosses val="autoZero"/>
        <c:auto val="1"/>
        <c:lblAlgn val="ctr"/>
        <c:lblOffset val="100"/>
        <c:noMultiLvlLbl val="0"/>
      </c:catAx>
      <c:valAx>
        <c:axId val="1023524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0070C0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Particpants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3526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A3D07C4-812A-4671-BC46-4A8246AC673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71D7F86-98F0-451C-958C-FB36BE34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5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07C4-812A-4671-BC46-4A8246AC673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7F86-98F0-451C-958C-FB36BE34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07C4-812A-4671-BC46-4A8246AC673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7F86-98F0-451C-958C-FB36BE34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98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07C4-812A-4671-BC46-4A8246AC673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7F86-98F0-451C-958C-FB36BE34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34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07C4-812A-4671-BC46-4A8246AC673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7F86-98F0-451C-958C-FB36BE34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62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07C4-812A-4671-BC46-4A8246AC673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7F86-98F0-451C-958C-FB36BE34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35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07C4-812A-4671-BC46-4A8246AC673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7F86-98F0-451C-958C-FB36BE34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08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A3D07C4-812A-4671-BC46-4A8246AC673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7F86-98F0-451C-958C-FB36BE34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31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A3D07C4-812A-4671-BC46-4A8246AC673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7F86-98F0-451C-958C-FB36BE34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07C4-812A-4671-BC46-4A8246AC673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7F86-98F0-451C-958C-FB36BE34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4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07C4-812A-4671-BC46-4A8246AC673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7F86-98F0-451C-958C-FB36BE34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07C4-812A-4671-BC46-4A8246AC673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7F86-98F0-451C-958C-FB36BE34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07C4-812A-4671-BC46-4A8246AC673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7F86-98F0-451C-958C-FB36BE34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1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07C4-812A-4671-BC46-4A8246AC673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7F86-98F0-451C-958C-FB36BE34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07C4-812A-4671-BC46-4A8246AC673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7F86-98F0-451C-958C-FB36BE34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9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07C4-812A-4671-BC46-4A8246AC673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7F86-98F0-451C-958C-FB36BE34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D07C4-812A-4671-BC46-4A8246AC673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D7F86-98F0-451C-958C-FB36BE34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0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A3D07C4-812A-4671-BC46-4A8246AC6738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71D7F86-98F0-451C-958C-FB36BE347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9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3B10-26F7-CC6E-0622-DB5C08AB4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Cyclist Speedy Success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11EAF-EE6E-EF86-F983-016A95006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Presented By: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Eiman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Mohamed Abdallah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Alawad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Last Updated: 31</a:t>
            </a:r>
            <a:r>
              <a:rPr lang="en-US" sz="18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July 2024</a:t>
            </a:r>
          </a:p>
        </p:txBody>
      </p:sp>
    </p:spTree>
    <p:extLst>
      <p:ext uri="{BB962C8B-B14F-4D97-AF65-F5344CB8AC3E}">
        <p14:creationId xmlns:p14="http://schemas.microsoft.com/office/powerpoint/2010/main" val="30711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097D-0593-8D84-9B20-9B81CBD3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27A8-B611-4408-EFBC-F46E733EE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Cyclist Speedy Success </a:t>
            </a:r>
          </a:p>
          <a:p>
            <a:pPr marL="568325" indent="579438">
              <a:buFont typeface="Wingdings" panose="05000000000000000000" pitchFamily="2" charset="2"/>
              <a:buChar char="§"/>
              <a:tabLst>
                <a:tab pos="974725" algn="l"/>
              </a:tabLst>
            </a:pPr>
            <a:r>
              <a:rPr lang="en-US" dirty="0"/>
              <a:t>Purpose Statement </a:t>
            </a:r>
          </a:p>
          <a:p>
            <a:pPr marL="568325" indent="579438">
              <a:buFont typeface="Wingdings" panose="05000000000000000000" pitchFamily="2" charset="2"/>
              <a:buChar char="§"/>
              <a:tabLst>
                <a:tab pos="974725" algn="l"/>
              </a:tabLst>
            </a:pPr>
            <a:r>
              <a:rPr lang="en-US" dirty="0"/>
              <a:t>Tell Your Story (With Data)</a:t>
            </a:r>
          </a:p>
          <a:p>
            <a:pPr marL="568325" indent="579438">
              <a:buFont typeface="Wingdings" panose="05000000000000000000" pitchFamily="2" charset="2"/>
              <a:buChar char="§"/>
              <a:tabLst>
                <a:tab pos="974725" algn="l"/>
              </a:tabLst>
            </a:pPr>
            <a:r>
              <a:rPr lang="en-US" dirty="0"/>
              <a:t>Conclusion</a:t>
            </a:r>
          </a:p>
          <a:p>
            <a:pPr marL="568325" indent="579438">
              <a:buFont typeface="Wingdings" panose="05000000000000000000" pitchFamily="2" charset="2"/>
              <a:buChar char="§"/>
              <a:tabLst>
                <a:tab pos="974725" algn="l"/>
              </a:tabLst>
            </a:pPr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36717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C30A-F889-887C-0771-335B008D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B8148-4BFC-DA1A-D55B-5002F5C6F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 are going to maximize the number of annual membership, so we aimed at converting casual riders into annual members.</a:t>
            </a:r>
          </a:p>
        </p:txBody>
      </p:sp>
    </p:spTree>
    <p:extLst>
      <p:ext uri="{BB962C8B-B14F-4D97-AF65-F5344CB8AC3E}">
        <p14:creationId xmlns:p14="http://schemas.microsoft.com/office/powerpoint/2010/main" val="155129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AC8F-E9CD-06F6-5C70-AA7188192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98880"/>
            <a:ext cx="3932237" cy="8585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Ride Length by User:</a:t>
            </a:r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:a16="http://schemas.microsoft.com/office/drawing/2014/main" id="{CFEDFCDA-A839-6A85-0189-F20D6084DEAB}"/>
              </a:ext>
            </a:extLst>
          </p:cNvPr>
          <p:cNvGraphicFramePr>
            <a:graphicFrameLocks noGrp="1"/>
          </p:cNvGraphicFramePr>
          <p:nvPr>
            <p:ph type="pic" idx="1"/>
          </p:nvPr>
        </p:nvGraphicFramePr>
        <p:xfrm>
          <a:off x="6548438" y="1143000"/>
          <a:ext cx="3227387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2FE4B-D843-11F3-E38B-1766EA0C1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40000"/>
            <a:ext cx="3859212" cy="1849120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see that the average of casual user is higher than member.</a:t>
            </a:r>
          </a:p>
        </p:txBody>
      </p:sp>
    </p:spTree>
    <p:extLst>
      <p:ext uri="{BB962C8B-B14F-4D97-AF65-F5344CB8AC3E}">
        <p14:creationId xmlns:p14="http://schemas.microsoft.com/office/powerpoint/2010/main" val="188689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540B-3750-F3D0-4291-84DD4C43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35" y="697653"/>
            <a:ext cx="3865134" cy="1371601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Ride Length by User during week:</a:t>
            </a:r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:a16="http://schemas.microsoft.com/office/drawing/2014/main" id="{7F8B6891-9654-ADC0-46B3-EB3652F7BF78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229778739"/>
              </p:ext>
            </p:extLst>
          </p:nvPr>
        </p:nvGraphicFramePr>
        <p:xfrm>
          <a:off x="6654800" y="987425"/>
          <a:ext cx="51816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981C2-B6D4-0710-5E4B-F5EB6CAE9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9035" y="2326640"/>
            <a:ext cx="4235131" cy="270256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observe that on Monday casual user is high than in other days.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also observe that on Tuesday and Saturday the number of member user is highly than the other days.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Causal users is take long ride than member users.</a:t>
            </a:r>
          </a:p>
        </p:txBody>
      </p:sp>
    </p:spTree>
    <p:extLst>
      <p:ext uri="{BB962C8B-B14F-4D97-AF65-F5344CB8AC3E}">
        <p14:creationId xmlns:p14="http://schemas.microsoft.com/office/powerpoint/2010/main" val="14005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C306-29F7-19D8-BE94-A1BD59C1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35" y="799253"/>
            <a:ext cx="3865134" cy="1371601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Clients per Week:</a:t>
            </a:r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:a16="http://schemas.microsoft.com/office/drawing/2014/main" id="{AFDBCB58-6E7F-4F41-4699-B3EE1A3CDAC0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062359983"/>
              </p:ext>
            </p:extLst>
          </p:nvPr>
        </p:nvGraphicFramePr>
        <p:xfrm>
          <a:off x="6715760" y="987425"/>
          <a:ext cx="4639628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4EF12-E293-CCE1-4B27-807637291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5680" y="2438400"/>
            <a:ext cx="4018486" cy="259080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number of users is high on Sunday than the other day of the week.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can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conclude that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majorly of users use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the service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over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the weekends.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3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C796-4E31-82E1-BE3B-DC673917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u="sng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EA5BD-7885-BB23-AE10-BA3C5AEB3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60086" cy="34163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convert casual riders into annual members, the following marketing strategies can be implemented: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0563" indent="-233363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can provide offers and discounts to casual member if they convert to member for weekends. </a:t>
            </a:r>
          </a:p>
          <a:p>
            <a:pPr marL="690563" indent="-233363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can increase rental prices for weekends for casual rides so that they have certain incentive to convert to members.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1B93-98E2-C8FD-24FE-055F7BBD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7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0623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117</TotalTime>
  <Words>239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 Boardroom</vt:lpstr>
      <vt:lpstr>Cyclist Speedy Success </vt:lpstr>
      <vt:lpstr>Table of Content:</vt:lpstr>
      <vt:lpstr>Objective:</vt:lpstr>
      <vt:lpstr>Ride Length by User:</vt:lpstr>
      <vt:lpstr>Ride Length by User during week:</vt:lpstr>
      <vt:lpstr>Clients per Week: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8</cp:revision>
  <dcterms:created xsi:type="dcterms:W3CDTF">2024-07-31T16:45:56Z</dcterms:created>
  <dcterms:modified xsi:type="dcterms:W3CDTF">2024-08-09T13:50:32Z</dcterms:modified>
</cp:coreProperties>
</file>