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90" r:id="rId2"/>
    <p:sldId id="294" r:id="rId3"/>
    <p:sldId id="295" r:id="rId4"/>
    <p:sldId id="292" r:id="rId5"/>
    <p:sldId id="298" r:id="rId6"/>
    <p:sldId id="299" r:id="rId7"/>
    <p:sldId id="297" r:id="rId8"/>
    <p:sldId id="300" r:id="rId9"/>
    <p:sldId id="304" r:id="rId10"/>
    <p:sldId id="302" r:id="rId11"/>
    <p:sldId id="303" r:id="rId12"/>
    <p:sldId id="320" r:id="rId13"/>
    <p:sldId id="321" r:id="rId14"/>
    <p:sldId id="305" r:id="rId15"/>
    <p:sldId id="301" r:id="rId16"/>
    <p:sldId id="306" r:id="rId17"/>
    <p:sldId id="307" r:id="rId18"/>
    <p:sldId id="308" r:id="rId19"/>
    <p:sldId id="309" r:id="rId20"/>
    <p:sldId id="314" r:id="rId21"/>
    <p:sldId id="315" r:id="rId22"/>
    <p:sldId id="310" r:id="rId23"/>
    <p:sldId id="316" r:id="rId24"/>
    <p:sldId id="313" r:id="rId25"/>
    <p:sldId id="311" r:id="rId26"/>
    <p:sldId id="317" r:id="rId27"/>
    <p:sldId id="322" r:id="rId28"/>
    <p:sldId id="319" r:id="rId29"/>
    <p:sldId id="312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FC4"/>
    <a:srgbClr val="E6B9B8"/>
    <a:srgbClr val="D38482"/>
    <a:srgbClr val="C6615E"/>
    <a:srgbClr val="B74C49"/>
    <a:srgbClr val="E2C2C2"/>
    <a:srgbClr val="DFA7A6"/>
    <a:srgbClr val="CB888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866" autoAdjust="0"/>
  </p:normalViewPr>
  <p:slideViewPr>
    <p:cSldViewPr>
      <p:cViewPr varScale="1">
        <p:scale>
          <a:sx n="132" d="100"/>
          <a:sy n="132" d="100"/>
        </p:scale>
        <p:origin x="8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EC297-13B4-4B75-AD14-75B7CD17D34F}" type="doc">
      <dgm:prSet loTypeId="urn:microsoft.com/office/officeart/2005/8/layout/cycle8" loCatId="cycle" qsTypeId="urn:microsoft.com/office/officeart/2005/8/quickstyle/simple1" qsCatId="simple" csTypeId="urn:microsoft.com/office/officeart/2005/8/colors/accent2_5" csCatId="accent2" phldr="1"/>
      <dgm:spPr/>
    </dgm:pt>
    <dgm:pt modelId="{9508BFE9-FF62-441E-BEA1-06D3744370EA}">
      <dgm:prSet phldrT="[Text]"/>
      <dgm:spPr/>
      <dgm:t>
        <a:bodyPr/>
        <a:lstStyle/>
        <a:p>
          <a:r>
            <a:rPr lang="en-US" dirty="0" smtClean="0"/>
            <a:t>Run</a:t>
          </a:r>
          <a:endParaRPr lang="en-US" dirty="0"/>
        </a:p>
      </dgm:t>
    </dgm:pt>
    <dgm:pt modelId="{6180B71B-A5CA-44E1-BAA2-9598750DA874}" type="parTrans" cxnId="{144B813B-78B5-4F6E-8C51-6506A02C7833}">
      <dgm:prSet/>
      <dgm:spPr/>
      <dgm:t>
        <a:bodyPr/>
        <a:lstStyle/>
        <a:p>
          <a:endParaRPr lang="en-US"/>
        </a:p>
      </dgm:t>
    </dgm:pt>
    <dgm:pt modelId="{F92E998F-0D09-42A9-9524-196A2F6104B1}" type="sibTrans" cxnId="{144B813B-78B5-4F6E-8C51-6506A02C7833}">
      <dgm:prSet/>
      <dgm:spPr/>
      <dgm:t>
        <a:bodyPr/>
        <a:lstStyle/>
        <a:p>
          <a:endParaRPr lang="en-US"/>
        </a:p>
      </dgm:t>
    </dgm:pt>
    <dgm:pt modelId="{C65CAB45-58F9-4D21-86B8-C24EDDEBA47F}">
      <dgm:prSet phldrT="[Text]"/>
      <dgm:spPr/>
      <dgm:t>
        <a:bodyPr/>
        <a:lstStyle/>
        <a:p>
          <a:r>
            <a:rPr lang="en-US" dirty="0" smtClean="0"/>
            <a:t>Validation &amp; Report</a:t>
          </a:r>
          <a:endParaRPr lang="en-US" dirty="0"/>
        </a:p>
      </dgm:t>
    </dgm:pt>
    <dgm:pt modelId="{79B258DA-3404-47A8-92A7-4B83ECA1A279}" type="parTrans" cxnId="{75DC3D30-8682-4E13-BDF2-B5A17302D040}">
      <dgm:prSet/>
      <dgm:spPr/>
      <dgm:t>
        <a:bodyPr/>
        <a:lstStyle/>
        <a:p>
          <a:endParaRPr lang="en-US"/>
        </a:p>
      </dgm:t>
    </dgm:pt>
    <dgm:pt modelId="{5B8E86B0-A852-4B46-B531-1FD38A9EE214}" type="sibTrans" cxnId="{75DC3D30-8682-4E13-BDF2-B5A17302D040}">
      <dgm:prSet/>
      <dgm:spPr/>
      <dgm:t>
        <a:bodyPr/>
        <a:lstStyle/>
        <a:p>
          <a:endParaRPr lang="en-US"/>
        </a:p>
      </dgm:t>
    </dgm:pt>
    <dgm:pt modelId="{A7ACD4D0-C78D-44EA-9C23-2B638E628F91}">
      <dgm:prSet phldrT="[Text]"/>
      <dgm:spPr/>
      <dgm:t>
        <a:bodyPr/>
        <a:lstStyle/>
        <a:p>
          <a:r>
            <a:rPr lang="en-US" dirty="0" smtClean="0"/>
            <a:t>Model Building</a:t>
          </a:r>
          <a:endParaRPr lang="en-US" dirty="0"/>
        </a:p>
      </dgm:t>
    </dgm:pt>
    <dgm:pt modelId="{BF634C71-F585-4DA3-AA77-BE06680904ED}" type="parTrans" cxnId="{8D151BD1-987B-42E4-B241-A2F7E7715BBB}">
      <dgm:prSet/>
      <dgm:spPr/>
      <dgm:t>
        <a:bodyPr/>
        <a:lstStyle/>
        <a:p>
          <a:endParaRPr lang="en-US"/>
        </a:p>
      </dgm:t>
    </dgm:pt>
    <dgm:pt modelId="{A0F8822F-7B78-4650-95DE-145BF72ABF15}" type="sibTrans" cxnId="{8D151BD1-987B-42E4-B241-A2F7E7715BBB}">
      <dgm:prSet/>
      <dgm:spPr/>
      <dgm:t>
        <a:bodyPr/>
        <a:lstStyle/>
        <a:p>
          <a:endParaRPr lang="en-US"/>
        </a:p>
      </dgm:t>
    </dgm:pt>
    <dgm:pt modelId="{A7CE871E-74C3-47B8-9442-752686B21469}" type="pres">
      <dgm:prSet presAssocID="{077EC297-13B4-4B75-AD14-75B7CD17D34F}" presName="compositeShape" presStyleCnt="0">
        <dgm:presLayoutVars>
          <dgm:chMax val="7"/>
          <dgm:dir/>
          <dgm:resizeHandles val="exact"/>
        </dgm:presLayoutVars>
      </dgm:prSet>
      <dgm:spPr/>
    </dgm:pt>
    <dgm:pt modelId="{471D683D-6A2F-4FDF-AF7A-04D200BAA9A2}" type="pres">
      <dgm:prSet presAssocID="{077EC297-13B4-4B75-AD14-75B7CD17D34F}" presName="wedge1" presStyleLbl="node1" presStyleIdx="0" presStyleCnt="3"/>
      <dgm:spPr/>
      <dgm:t>
        <a:bodyPr/>
        <a:lstStyle/>
        <a:p>
          <a:endParaRPr lang="en-US"/>
        </a:p>
      </dgm:t>
    </dgm:pt>
    <dgm:pt modelId="{50EA4361-2EF5-4EE0-92B1-864193EF328C}" type="pres">
      <dgm:prSet presAssocID="{077EC297-13B4-4B75-AD14-75B7CD17D34F}" presName="dummy1a" presStyleCnt="0"/>
      <dgm:spPr/>
    </dgm:pt>
    <dgm:pt modelId="{017D633C-E0FE-4413-96D2-FF28B20090C7}" type="pres">
      <dgm:prSet presAssocID="{077EC297-13B4-4B75-AD14-75B7CD17D34F}" presName="dummy1b" presStyleCnt="0"/>
      <dgm:spPr/>
    </dgm:pt>
    <dgm:pt modelId="{6BA566C9-DB4C-4841-9FF8-8007A687D0B5}" type="pres">
      <dgm:prSet presAssocID="{077EC297-13B4-4B75-AD14-75B7CD17D34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2BB57-6578-4B57-8B15-5B51F6CF4F71}" type="pres">
      <dgm:prSet presAssocID="{077EC297-13B4-4B75-AD14-75B7CD17D34F}" presName="wedge2" presStyleLbl="node1" presStyleIdx="1" presStyleCnt="3"/>
      <dgm:spPr/>
      <dgm:t>
        <a:bodyPr/>
        <a:lstStyle/>
        <a:p>
          <a:endParaRPr lang="en-US"/>
        </a:p>
      </dgm:t>
    </dgm:pt>
    <dgm:pt modelId="{11B0AEA6-B72A-4258-BD6E-4F43B7E8F76C}" type="pres">
      <dgm:prSet presAssocID="{077EC297-13B4-4B75-AD14-75B7CD17D34F}" presName="dummy2a" presStyleCnt="0"/>
      <dgm:spPr/>
    </dgm:pt>
    <dgm:pt modelId="{0B6E6F9E-DF10-4FF3-8E87-3742D03B350C}" type="pres">
      <dgm:prSet presAssocID="{077EC297-13B4-4B75-AD14-75B7CD17D34F}" presName="dummy2b" presStyleCnt="0"/>
      <dgm:spPr/>
    </dgm:pt>
    <dgm:pt modelId="{D4AC8628-9D40-4D61-B895-D766FCBD1B01}" type="pres">
      <dgm:prSet presAssocID="{077EC297-13B4-4B75-AD14-75B7CD17D34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49346-1D26-4FE0-AB5D-21B6C88CD34F}" type="pres">
      <dgm:prSet presAssocID="{077EC297-13B4-4B75-AD14-75B7CD17D34F}" presName="wedge3" presStyleLbl="node1" presStyleIdx="2" presStyleCnt="3"/>
      <dgm:spPr/>
      <dgm:t>
        <a:bodyPr/>
        <a:lstStyle/>
        <a:p>
          <a:endParaRPr lang="en-US"/>
        </a:p>
      </dgm:t>
    </dgm:pt>
    <dgm:pt modelId="{2F7EBA61-047C-45A2-981E-607E38EF7C7D}" type="pres">
      <dgm:prSet presAssocID="{077EC297-13B4-4B75-AD14-75B7CD17D34F}" presName="dummy3a" presStyleCnt="0"/>
      <dgm:spPr/>
    </dgm:pt>
    <dgm:pt modelId="{9473F5CD-4DE6-40F2-B43F-41400EE09FE9}" type="pres">
      <dgm:prSet presAssocID="{077EC297-13B4-4B75-AD14-75B7CD17D34F}" presName="dummy3b" presStyleCnt="0"/>
      <dgm:spPr/>
    </dgm:pt>
    <dgm:pt modelId="{4674627C-5393-43BE-884C-5C8DC2A14B08}" type="pres">
      <dgm:prSet presAssocID="{077EC297-13B4-4B75-AD14-75B7CD17D34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8CC8A-C741-4BAF-A94A-050F3E4988CB}" type="pres">
      <dgm:prSet presAssocID="{F92E998F-0D09-42A9-9524-196A2F6104B1}" presName="arrowWedge1" presStyleLbl="fgSibTrans2D1" presStyleIdx="0" presStyleCnt="3"/>
      <dgm:spPr/>
    </dgm:pt>
    <dgm:pt modelId="{9519A674-520B-4B9B-BCFD-B6116D9FF979}" type="pres">
      <dgm:prSet presAssocID="{5B8E86B0-A852-4B46-B531-1FD38A9EE214}" presName="arrowWedge2" presStyleLbl="fgSibTrans2D1" presStyleIdx="1" presStyleCnt="3"/>
      <dgm:spPr/>
    </dgm:pt>
    <dgm:pt modelId="{B33492FC-6AFD-41DE-81D4-A81018E1DB85}" type="pres">
      <dgm:prSet presAssocID="{A0F8822F-7B78-4650-95DE-145BF72ABF15}" presName="arrowWedge3" presStyleLbl="fgSibTrans2D1" presStyleIdx="2" presStyleCnt="3"/>
      <dgm:spPr/>
      <dgm:t>
        <a:bodyPr/>
        <a:lstStyle/>
        <a:p>
          <a:endParaRPr lang="en-US"/>
        </a:p>
      </dgm:t>
    </dgm:pt>
  </dgm:ptLst>
  <dgm:cxnLst>
    <dgm:cxn modelId="{166B0355-7567-4135-A613-8800835AE8C7}" type="presOf" srcId="{A7ACD4D0-C78D-44EA-9C23-2B638E628F91}" destId="{71649346-1D26-4FE0-AB5D-21B6C88CD34F}" srcOrd="0" destOrd="0" presId="urn:microsoft.com/office/officeart/2005/8/layout/cycle8"/>
    <dgm:cxn modelId="{8D151BD1-987B-42E4-B241-A2F7E7715BBB}" srcId="{077EC297-13B4-4B75-AD14-75B7CD17D34F}" destId="{A7ACD4D0-C78D-44EA-9C23-2B638E628F91}" srcOrd="2" destOrd="0" parTransId="{BF634C71-F585-4DA3-AA77-BE06680904ED}" sibTransId="{A0F8822F-7B78-4650-95DE-145BF72ABF15}"/>
    <dgm:cxn modelId="{DCF63D4E-5697-42FD-98B3-AE6ED05E28AC}" type="presOf" srcId="{C65CAB45-58F9-4D21-86B8-C24EDDEBA47F}" destId="{D4AC8628-9D40-4D61-B895-D766FCBD1B01}" srcOrd="1" destOrd="0" presId="urn:microsoft.com/office/officeart/2005/8/layout/cycle8"/>
    <dgm:cxn modelId="{33EE4DA7-2949-45F8-89BB-CD7B18F7D84F}" type="presOf" srcId="{9508BFE9-FF62-441E-BEA1-06D3744370EA}" destId="{471D683D-6A2F-4FDF-AF7A-04D200BAA9A2}" srcOrd="0" destOrd="0" presId="urn:microsoft.com/office/officeart/2005/8/layout/cycle8"/>
    <dgm:cxn modelId="{75DC3D30-8682-4E13-BDF2-B5A17302D040}" srcId="{077EC297-13B4-4B75-AD14-75B7CD17D34F}" destId="{C65CAB45-58F9-4D21-86B8-C24EDDEBA47F}" srcOrd="1" destOrd="0" parTransId="{79B258DA-3404-47A8-92A7-4B83ECA1A279}" sibTransId="{5B8E86B0-A852-4B46-B531-1FD38A9EE214}"/>
    <dgm:cxn modelId="{92926383-CACD-4990-8D02-A9F9B37083DE}" type="presOf" srcId="{C65CAB45-58F9-4D21-86B8-C24EDDEBA47F}" destId="{FB62BB57-6578-4B57-8B15-5B51F6CF4F71}" srcOrd="0" destOrd="0" presId="urn:microsoft.com/office/officeart/2005/8/layout/cycle8"/>
    <dgm:cxn modelId="{88E31B9A-83F7-4368-B833-02C49BB4CBD1}" type="presOf" srcId="{9508BFE9-FF62-441E-BEA1-06D3744370EA}" destId="{6BA566C9-DB4C-4841-9FF8-8007A687D0B5}" srcOrd="1" destOrd="0" presId="urn:microsoft.com/office/officeart/2005/8/layout/cycle8"/>
    <dgm:cxn modelId="{E798F50F-D12A-4EE5-B388-CD0C9B049B92}" type="presOf" srcId="{A7ACD4D0-C78D-44EA-9C23-2B638E628F91}" destId="{4674627C-5393-43BE-884C-5C8DC2A14B08}" srcOrd="1" destOrd="0" presId="urn:microsoft.com/office/officeart/2005/8/layout/cycle8"/>
    <dgm:cxn modelId="{144B813B-78B5-4F6E-8C51-6506A02C7833}" srcId="{077EC297-13B4-4B75-AD14-75B7CD17D34F}" destId="{9508BFE9-FF62-441E-BEA1-06D3744370EA}" srcOrd="0" destOrd="0" parTransId="{6180B71B-A5CA-44E1-BAA2-9598750DA874}" sibTransId="{F92E998F-0D09-42A9-9524-196A2F6104B1}"/>
    <dgm:cxn modelId="{C1CA6B6F-EBDE-4086-8166-0F05C096F855}" type="presOf" srcId="{077EC297-13B4-4B75-AD14-75B7CD17D34F}" destId="{A7CE871E-74C3-47B8-9442-752686B21469}" srcOrd="0" destOrd="0" presId="urn:microsoft.com/office/officeart/2005/8/layout/cycle8"/>
    <dgm:cxn modelId="{849F1565-CC01-4FD8-B7D6-A8B1372F9A3C}" type="presParOf" srcId="{A7CE871E-74C3-47B8-9442-752686B21469}" destId="{471D683D-6A2F-4FDF-AF7A-04D200BAA9A2}" srcOrd="0" destOrd="0" presId="urn:microsoft.com/office/officeart/2005/8/layout/cycle8"/>
    <dgm:cxn modelId="{47733D16-36B6-4416-B74A-83DBF623FF1C}" type="presParOf" srcId="{A7CE871E-74C3-47B8-9442-752686B21469}" destId="{50EA4361-2EF5-4EE0-92B1-864193EF328C}" srcOrd="1" destOrd="0" presId="urn:microsoft.com/office/officeart/2005/8/layout/cycle8"/>
    <dgm:cxn modelId="{A6B9488C-C9F4-4248-8559-FA64C296AD12}" type="presParOf" srcId="{A7CE871E-74C3-47B8-9442-752686B21469}" destId="{017D633C-E0FE-4413-96D2-FF28B20090C7}" srcOrd="2" destOrd="0" presId="urn:microsoft.com/office/officeart/2005/8/layout/cycle8"/>
    <dgm:cxn modelId="{D4717534-0BAD-4A6E-B392-465AA647393B}" type="presParOf" srcId="{A7CE871E-74C3-47B8-9442-752686B21469}" destId="{6BA566C9-DB4C-4841-9FF8-8007A687D0B5}" srcOrd="3" destOrd="0" presId="urn:microsoft.com/office/officeart/2005/8/layout/cycle8"/>
    <dgm:cxn modelId="{44404F12-A227-43D2-99CD-9CAFA3FCB11E}" type="presParOf" srcId="{A7CE871E-74C3-47B8-9442-752686B21469}" destId="{FB62BB57-6578-4B57-8B15-5B51F6CF4F71}" srcOrd="4" destOrd="0" presId="urn:microsoft.com/office/officeart/2005/8/layout/cycle8"/>
    <dgm:cxn modelId="{A91279D4-79B6-4BD3-8D97-7D730B07D223}" type="presParOf" srcId="{A7CE871E-74C3-47B8-9442-752686B21469}" destId="{11B0AEA6-B72A-4258-BD6E-4F43B7E8F76C}" srcOrd="5" destOrd="0" presId="urn:microsoft.com/office/officeart/2005/8/layout/cycle8"/>
    <dgm:cxn modelId="{ECA783F2-123E-4EDB-9FAF-6BFCC431D22E}" type="presParOf" srcId="{A7CE871E-74C3-47B8-9442-752686B21469}" destId="{0B6E6F9E-DF10-4FF3-8E87-3742D03B350C}" srcOrd="6" destOrd="0" presId="urn:microsoft.com/office/officeart/2005/8/layout/cycle8"/>
    <dgm:cxn modelId="{3E248D7E-7086-433B-BCAE-756DE2765F7D}" type="presParOf" srcId="{A7CE871E-74C3-47B8-9442-752686B21469}" destId="{D4AC8628-9D40-4D61-B895-D766FCBD1B01}" srcOrd="7" destOrd="0" presId="urn:microsoft.com/office/officeart/2005/8/layout/cycle8"/>
    <dgm:cxn modelId="{22497D49-DF18-4267-AB06-00D3B59E3206}" type="presParOf" srcId="{A7CE871E-74C3-47B8-9442-752686B21469}" destId="{71649346-1D26-4FE0-AB5D-21B6C88CD34F}" srcOrd="8" destOrd="0" presId="urn:microsoft.com/office/officeart/2005/8/layout/cycle8"/>
    <dgm:cxn modelId="{75F0FC51-1DAE-4AD1-A4E0-0D6B38E31C2E}" type="presParOf" srcId="{A7CE871E-74C3-47B8-9442-752686B21469}" destId="{2F7EBA61-047C-45A2-981E-607E38EF7C7D}" srcOrd="9" destOrd="0" presId="urn:microsoft.com/office/officeart/2005/8/layout/cycle8"/>
    <dgm:cxn modelId="{283E12D4-27B8-4177-A358-E9A349DB4F2A}" type="presParOf" srcId="{A7CE871E-74C3-47B8-9442-752686B21469}" destId="{9473F5CD-4DE6-40F2-B43F-41400EE09FE9}" srcOrd="10" destOrd="0" presId="urn:microsoft.com/office/officeart/2005/8/layout/cycle8"/>
    <dgm:cxn modelId="{F22905FA-1397-4F47-86C8-851768EF8FF4}" type="presParOf" srcId="{A7CE871E-74C3-47B8-9442-752686B21469}" destId="{4674627C-5393-43BE-884C-5C8DC2A14B08}" srcOrd="11" destOrd="0" presId="urn:microsoft.com/office/officeart/2005/8/layout/cycle8"/>
    <dgm:cxn modelId="{77E303D7-1393-4863-9CE8-B4D8D645D811}" type="presParOf" srcId="{A7CE871E-74C3-47B8-9442-752686B21469}" destId="{6178CC8A-C741-4BAF-A94A-050F3E4988CB}" srcOrd="12" destOrd="0" presId="urn:microsoft.com/office/officeart/2005/8/layout/cycle8"/>
    <dgm:cxn modelId="{F0043DE7-9317-4998-B45F-C805944BABFD}" type="presParOf" srcId="{A7CE871E-74C3-47B8-9442-752686B21469}" destId="{9519A674-520B-4B9B-BCFD-B6116D9FF979}" srcOrd="13" destOrd="0" presId="urn:microsoft.com/office/officeart/2005/8/layout/cycle8"/>
    <dgm:cxn modelId="{1DEFF35E-E3A8-4C1E-85A8-4CEE3C42B4E6}" type="presParOf" srcId="{A7CE871E-74C3-47B8-9442-752686B21469}" destId="{B33492FC-6AFD-41DE-81D4-A81018E1DB8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D683D-6A2F-4FDF-AF7A-04D200BAA9A2}">
      <dsp:nvSpPr>
        <dsp:cNvPr id="0" name=""/>
        <dsp:cNvSpPr/>
      </dsp:nvSpPr>
      <dsp:spPr>
        <a:xfrm>
          <a:off x="1259166" y="214939"/>
          <a:ext cx="2777680" cy="277768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Run</a:t>
          </a:r>
          <a:endParaRPr lang="en-US" sz="2200" kern="1200" dirty="0"/>
        </a:p>
      </dsp:txBody>
      <dsp:txXfrm>
        <a:off x="2723070" y="803543"/>
        <a:ext cx="992028" cy="826690"/>
      </dsp:txXfrm>
    </dsp:sp>
    <dsp:sp modelId="{FB62BB57-6578-4B57-8B15-5B51F6CF4F71}">
      <dsp:nvSpPr>
        <dsp:cNvPr id="0" name=""/>
        <dsp:cNvSpPr/>
      </dsp:nvSpPr>
      <dsp:spPr>
        <a:xfrm>
          <a:off x="1201959" y="314142"/>
          <a:ext cx="2777680" cy="2777680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Validation &amp; Report</a:t>
          </a:r>
          <a:endParaRPr lang="en-US" sz="2200" kern="1200" dirty="0"/>
        </a:p>
      </dsp:txBody>
      <dsp:txXfrm>
        <a:off x="1863312" y="2116328"/>
        <a:ext cx="1488043" cy="727487"/>
      </dsp:txXfrm>
    </dsp:sp>
    <dsp:sp modelId="{71649346-1D26-4FE0-AB5D-21B6C88CD34F}">
      <dsp:nvSpPr>
        <dsp:cNvPr id="0" name=""/>
        <dsp:cNvSpPr/>
      </dsp:nvSpPr>
      <dsp:spPr>
        <a:xfrm>
          <a:off x="1144752" y="214939"/>
          <a:ext cx="2777680" cy="2777680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Model Building</a:t>
          </a:r>
          <a:endParaRPr lang="en-US" sz="2200" kern="1200" dirty="0"/>
        </a:p>
      </dsp:txBody>
      <dsp:txXfrm>
        <a:off x="1466500" y="803543"/>
        <a:ext cx="992028" cy="826690"/>
      </dsp:txXfrm>
    </dsp:sp>
    <dsp:sp modelId="{6178CC8A-C741-4BAF-A94A-050F3E4988CB}">
      <dsp:nvSpPr>
        <dsp:cNvPr id="0" name=""/>
        <dsp:cNvSpPr/>
      </dsp:nvSpPr>
      <dsp:spPr>
        <a:xfrm>
          <a:off x="1087444" y="42987"/>
          <a:ext cx="3121584" cy="312158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9A674-520B-4B9B-BCFD-B6116D9FF979}">
      <dsp:nvSpPr>
        <dsp:cNvPr id="0" name=""/>
        <dsp:cNvSpPr/>
      </dsp:nvSpPr>
      <dsp:spPr>
        <a:xfrm>
          <a:off x="1030007" y="142015"/>
          <a:ext cx="3121584" cy="312158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shade val="90000"/>
            <a:hueOff val="-20501"/>
            <a:satOff val="-3472"/>
            <a:lumOff val="160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492FC-6AFD-41DE-81D4-A81018E1DB85}">
      <dsp:nvSpPr>
        <dsp:cNvPr id="0" name=""/>
        <dsp:cNvSpPr/>
      </dsp:nvSpPr>
      <dsp:spPr>
        <a:xfrm>
          <a:off x="972571" y="42987"/>
          <a:ext cx="3121584" cy="312158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shade val="90000"/>
            <a:hueOff val="-41001"/>
            <a:satOff val="-6944"/>
            <a:lumOff val="321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time</a:t>
            </a:r>
            <a:r>
              <a:rPr lang="en-US" baseline="0" dirty="0" smtClean="0"/>
              <a:t>s do you click to make a 20 slide deck? 20 images x 5~10 clicks/image = 100~200 </a:t>
            </a:r>
            <a:r>
              <a:rPr lang="en-US" baseline="0" dirty="0" err="1" smtClean="0"/>
              <a:t>clickes</a:t>
            </a:r>
            <a:r>
              <a:rPr lang="en-US" baseline="0" dirty="0" smtClean="0"/>
              <a:t> per deck.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7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23,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23, 2016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23,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Discovering Insights from </a:t>
            </a:r>
            <a:r>
              <a:rPr lang="en-US" b="1" dirty="0" smtClean="0"/>
              <a:t>Outputs </a:t>
            </a:r>
            <a:r>
              <a:rPr lang="en-US" sz="3100" b="1" dirty="0" smtClean="0"/>
              <a:t>~Exploratory </a:t>
            </a:r>
            <a:r>
              <a:rPr lang="en-US" sz="3100" b="1" dirty="0"/>
              <a:t>Visualization and Reporting Through </a:t>
            </a:r>
            <a:r>
              <a:rPr lang="en-US" sz="3100" b="1" dirty="0" smtClean="0"/>
              <a:t>R~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075" y="3886200"/>
            <a:ext cx="7181850" cy="1752600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EPIS Annual </a:t>
            </a:r>
            <a:r>
              <a:rPr lang="en-US" sz="2800" dirty="0"/>
              <a:t>Electric Market </a:t>
            </a:r>
            <a:r>
              <a:rPr lang="en-US" sz="2800" dirty="0" smtClean="0"/>
              <a:t>Forecasting Conference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September </a:t>
            </a:r>
            <a:r>
              <a:rPr lang="en-US" sz="2800" dirty="0"/>
              <a:t>16</a:t>
            </a:r>
            <a:r>
              <a:rPr lang="en-US" sz="2800" baseline="30000" dirty="0"/>
              <a:t>th</a:t>
            </a:r>
            <a:r>
              <a:rPr lang="en-US" sz="2800" dirty="0"/>
              <a:t>, </a:t>
            </a:r>
            <a:r>
              <a:rPr lang="en-US" sz="2800" dirty="0" smtClean="0"/>
              <a:t>2016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Eina Ooka: eooka@teainc.org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0" y="3770679"/>
            <a:ext cx="4037970" cy="235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" y="3755829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 NP15: 2026- Spring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can look at monthly power prices… </a:t>
            </a:r>
          </a:p>
          <a:p>
            <a:r>
              <a:rPr lang="en-US" dirty="0" smtClean="0"/>
              <a:t>Stochastic power prices…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144963"/>
            <a:ext cx="4038600" cy="1981200"/>
          </a:xfrm>
        </p:spPr>
        <p:txBody>
          <a:bodyPr/>
          <a:lstStyle/>
          <a:p>
            <a:r>
              <a:rPr lang="en-US" dirty="0" smtClean="0"/>
              <a:t>Hourly power prices… </a:t>
            </a:r>
          </a:p>
          <a:p>
            <a:r>
              <a:rPr lang="en-US" dirty="0" smtClean="0"/>
              <a:t>Of different seasons…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132D-74A4-457B-9FB6-E79DB3FA6555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12" y="1600200"/>
            <a:ext cx="4049486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352" y="1600200"/>
            <a:ext cx="4049486" cy="2362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70679"/>
            <a:ext cx="4038600" cy="2355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6800" y="1506702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Mid-C Power Price: 2016-2040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540" y="3732376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 NP15: 2026- Summer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0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uiExpand="1" build="p"/>
      <p:bldP spid="4" grpId="0" build="p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912" y="3986053"/>
            <a:ext cx="4083888" cy="2206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3" y="3998288"/>
            <a:ext cx="4038600" cy="2182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912" y="1693835"/>
            <a:ext cx="4083888" cy="2174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59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may want to analyze what is driving extreme </a:t>
            </a:r>
            <a:r>
              <a:rPr lang="en-US" dirty="0" smtClean="0"/>
              <a:t>days…</a:t>
            </a:r>
          </a:p>
          <a:p>
            <a:pPr lvl="1"/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Resource Stack</a:t>
            </a:r>
          </a:p>
          <a:p>
            <a:pPr lvl="1"/>
            <a:r>
              <a:rPr lang="en-US" dirty="0" smtClean="0"/>
              <a:t>Transmissions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132D-74A4-457B-9FB6-E79DB3FA6555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74"/>
          <a:stretch/>
        </p:blipFill>
        <p:spPr bwMode="auto">
          <a:xfrm>
            <a:off x="4517353" y="3773827"/>
            <a:ext cx="3962400" cy="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7308251" y="2021227"/>
            <a:ext cx="152400" cy="149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6803" y="3557233"/>
            <a:ext cx="152400" cy="149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5" idx="4"/>
          </p:cNvCxnSpPr>
          <p:nvPr/>
        </p:nvCxnSpPr>
        <p:spPr>
          <a:xfrm flipH="1">
            <a:off x="6934200" y="2170826"/>
            <a:ext cx="450251" cy="2020174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3"/>
          </p:cNvCxnSpPr>
          <p:nvPr/>
        </p:nvCxnSpPr>
        <p:spPr>
          <a:xfrm flipH="1">
            <a:off x="3962400" y="3684924"/>
            <a:ext cx="2386721" cy="75785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4156" y="1711672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SP15 Hourly Power Price: 2025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912" y="3986053"/>
            <a:ext cx="4083888" cy="2206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3" y="3998288"/>
            <a:ext cx="4038600" cy="21823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017396"/>
            <a:ext cx="3935966" cy="21268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989481"/>
            <a:ext cx="4039287" cy="2182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2912" y="1693835"/>
            <a:ext cx="4083888" cy="2174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59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may want to analyze what is driving extreme days…</a:t>
            </a:r>
          </a:p>
          <a:p>
            <a:pPr lvl="1"/>
            <a:r>
              <a:rPr lang="en-US" dirty="0"/>
              <a:t>Generation</a:t>
            </a:r>
          </a:p>
          <a:p>
            <a:pPr lvl="1"/>
            <a:r>
              <a:rPr lang="en-US" dirty="0"/>
              <a:t>Resource Stack</a:t>
            </a:r>
          </a:p>
          <a:p>
            <a:pPr lvl="1"/>
            <a:r>
              <a:rPr lang="en-US" dirty="0"/>
              <a:t>Transmissions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132D-74A4-457B-9FB6-E79DB3FA6555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74"/>
          <a:stretch/>
        </p:blipFill>
        <p:spPr bwMode="auto">
          <a:xfrm>
            <a:off x="4517353" y="3773827"/>
            <a:ext cx="3962400" cy="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7308251" y="2021227"/>
            <a:ext cx="152400" cy="149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6803" y="3557233"/>
            <a:ext cx="152400" cy="149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5" idx="4"/>
          </p:cNvCxnSpPr>
          <p:nvPr/>
        </p:nvCxnSpPr>
        <p:spPr>
          <a:xfrm flipH="1">
            <a:off x="6934200" y="2170826"/>
            <a:ext cx="450251" cy="2020174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3"/>
          </p:cNvCxnSpPr>
          <p:nvPr/>
        </p:nvCxnSpPr>
        <p:spPr>
          <a:xfrm flipH="1">
            <a:off x="3962400" y="3684924"/>
            <a:ext cx="2386721" cy="75785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4156" y="1711672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SP15 Hourly Power Price: 2025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017396"/>
            <a:ext cx="3935966" cy="21268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989481"/>
            <a:ext cx="4039287" cy="2182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01" y="4141129"/>
            <a:ext cx="3676597" cy="2296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156" y="4141129"/>
            <a:ext cx="3676597" cy="2296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2912" y="1693835"/>
            <a:ext cx="4083888" cy="2174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59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may want to analyze what is driving extreme days…</a:t>
            </a:r>
          </a:p>
          <a:p>
            <a:pPr lvl="1"/>
            <a:r>
              <a:rPr lang="en-US" dirty="0"/>
              <a:t>Generation</a:t>
            </a:r>
          </a:p>
          <a:p>
            <a:pPr lvl="1"/>
            <a:r>
              <a:rPr lang="en-US" dirty="0"/>
              <a:t>Resource Stack</a:t>
            </a:r>
          </a:p>
          <a:p>
            <a:pPr lvl="1"/>
            <a:r>
              <a:rPr lang="en-US" dirty="0"/>
              <a:t>Transmissions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132D-74A4-457B-9FB6-E79DB3FA6555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74"/>
          <a:stretch/>
        </p:blipFill>
        <p:spPr bwMode="auto">
          <a:xfrm>
            <a:off x="4517353" y="3773827"/>
            <a:ext cx="3962400" cy="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7308251" y="2021227"/>
            <a:ext cx="152400" cy="149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6803" y="3557233"/>
            <a:ext cx="152400" cy="149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5" idx="4"/>
          </p:cNvCxnSpPr>
          <p:nvPr/>
        </p:nvCxnSpPr>
        <p:spPr>
          <a:xfrm flipH="1">
            <a:off x="6934200" y="2170826"/>
            <a:ext cx="450251" cy="2020174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3"/>
          </p:cNvCxnSpPr>
          <p:nvPr/>
        </p:nvCxnSpPr>
        <p:spPr>
          <a:xfrm flipH="1">
            <a:off x="3962400" y="3684924"/>
            <a:ext cx="2386721" cy="75785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4156" y="1711672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SP15 Hourly Power Price: 2025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Emissions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132D-74A4-457B-9FB6-E79DB3FA6555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03" y="1600200"/>
            <a:ext cx="775879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are the NPVs of potential resources at the begging and end of LT run? </a:t>
            </a:r>
          </a:p>
          <a:p>
            <a:r>
              <a:rPr lang="en-US" dirty="0" smtClean="0"/>
              <a:t>How about NPVs of selected and unselected resources?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PNW Resource NPV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132D-74A4-457B-9FB6-E79DB3FA6555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970279"/>
            <a:ext cx="4038600" cy="41558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4714" y="2115456"/>
            <a:ext cx="609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00BFC4"/>
                </a:solidFill>
              </a:rPr>
              <a:t>Selected</a:t>
            </a:r>
            <a:endParaRPr lang="en-US" dirty="0">
              <a:solidFill>
                <a:srgbClr val="00BFC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6542" y="2115456"/>
            <a:ext cx="609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F8766D"/>
                </a:solidFill>
              </a:rPr>
              <a:t>Unselected</a:t>
            </a:r>
            <a:endParaRPr lang="en-US" dirty="0">
              <a:solidFill>
                <a:srgbClr val="F8766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7050" y="2743200"/>
            <a:ext cx="144257" cy="646331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NPV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7050" y="4753428"/>
            <a:ext cx="144257" cy="646331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NPV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1452" y="4753428"/>
            <a:ext cx="144257" cy="646331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NPV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297" y="2743200"/>
            <a:ext cx="144257" cy="646331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NPV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Time &amp; efforts Did I Spend in generating these plots?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Modeling &amp; Reporting Procedures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132D-74A4-457B-9FB6-E79DB3FA6555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Project-Based Modeling Routines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119255"/>
              </p:ext>
            </p:extLst>
          </p:nvPr>
        </p:nvGraphicFramePr>
        <p:xfrm>
          <a:off x="1981200" y="2133600"/>
          <a:ext cx="5181600" cy="3306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23, 2016</a:t>
            </a:fld>
            <a:endParaRPr lang="en-US" dirty="0"/>
          </a:p>
        </p:txBody>
      </p:sp>
      <p:sp>
        <p:nvSpPr>
          <p:cNvPr id="11" name="Notched Right Arrow 10"/>
          <p:cNvSpPr/>
          <p:nvPr/>
        </p:nvSpPr>
        <p:spPr>
          <a:xfrm>
            <a:off x="2209800" y="3257550"/>
            <a:ext cx="762000" cy="609600"/>
          </a:xfrm>
          <a:prstGeom prst="notchedRightArrow">
            <a:avLst/>
          </a:prstGeom>
          <a:solidFill>
            <a:srgbClr val="DFA7A6"/>
          </a:solidFill>
          <a:ln>
            <a:solidFill>
              <a:srgbClr val="E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otched Right Arrow 11"/>
          <p:cNvSpPr/>
          <p:nvPr/>
        </p:nvSpPr>
        <p:spPr>
          <a:xfrm>
            <a:off x="5791200" y="4800600"/>
            <a:ext cx="762000" cy="609600"/>
          </a:xfrm>
          <a:prstGeom prst="notchedRightArrow">
            <a:avLst/>
          </a:prstGeom>
          <a:solidFill>
            <a:srgbClr val="D38482"/>
          </a:solidFill>
          <a:ln>
            <a:solidFill>
              <a:srgbClr val="CB88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1000" y="2476500"/>
            <a:ext cx="1676400" cy="21717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384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Requirements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81800" y="4019550"/>
            <a:ext cx="1676400" cy="21717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66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Report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1355" y="162611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model inputs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10" idx="2"/>
          </p:cNvCxnSpPr>
          <p:nvPr/>
        </p:nvCxnSpPr>
        <p:spPr>
          <a:xfrm rot="16200000" flipH="1">
            <a:off x="3338964" y="2144011"/>
            <a:ext cx="703082" cy="1905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9800" y="2191402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markets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Elbow Connector 17"/>
          <p:cNvCxnSpPr>
            <a:stCxn id="17" idx="2"/>
          </p:cNvCxnSpPr>
          <p:nvPr/>
        </p:nvCxnSpPr>
        <p:spPr>
          <a:xfrm rot="16200000" flipH="1">
            <a:off x="3022591" y="2287921"/>
            <a:ext cx="341765" cy="67194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38900" y="2766098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Waiting…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21" idx="2"/>
          </p:cNvCxnSpPr>
          <p:nvPr/>
        </p:nvCxnSpPr>
        <p:spPr>
          <a:xfrm rot="5400000">
            <a:off x="6068544" y="2750364"/>
            <a:ext cx="531162" cy="108585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206059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Pause the model and check results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Elbow Connector 26"/>
          <p:cNvCxnSpPr>
            <a:stCxn id="26" idx="1"/>
          </p:cNvCxnSpPr>
          <p:nvPr/>
        </p:nvCxnSpPr>
        <p:spPr>
          <a:xfrm rot="10800000" flipV="1">
            <a:off x="5029200" y="2276041"/>
            <a:ext cx="1066800" cy="5315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7" idx="0"/>
          </p:cNvCxnSpPr>
          <p:nvPr/>
        </p:nvCxnSpPr>
        <p:spPr>
          <a:xfrm rot="16200000" flipV="1">
            <a:off x="4859816" y="4936016"/>
            <a:ext cx="719769" cy="685800"/>
          </a:xfrm>
          <a:prstGeom prst="bentConnector3">
            <a:avLst>
              <a:gd name="adj1" fmla="val 3005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24400" y="5638800"/>
            <a:ext cx="167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a report and validate results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" grpId="0" animBg="1"/>
      <p:bldP spid="12" grpId="0" animBg="1"/>
      <p:bldP spid="13" grpId="0" animBg="1"/>
      <p:bldP spid="14" grpId="0" animBg="1"/>
      <p:bldP spid="10" grpId="0"/>
      <p:bldP spid="17" grpId="0"/>
      <p:bldP spid="21" grpId="0"/>
      <p:bldP spid="2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6699" y="1600200"/>
            <a:ext cx="6218401" cy="220394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Reports in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231" b="36622"/>
          <a:stretch/>
        </p:blipFill>
        <p:spPr>
          <a:xfrm>
            <a:off x="671513" y="1726406"/>
            <a:ext cx="5843587" cy="180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898" t="971" r="95422" b="36377"/>
          <a:stretch/>
        </p:blipFill>
        <p:spPr>
          <a:xfrm>
            <a:off x="396712" y="1747064"/>
            <a:ext cx="364561" cy="17843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412" y="1799940"/>
            <a:ext cx="3291840" cy="2450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981" y="2924550"/>
            <a:ext cx="3291840" cy="24471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388" y="3590151"/>
            <a:ext cx="3291840" cy="24419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0465" y="3906474"/>
            <a:ext cx="3291840" cy="2452320"/>
          </a:xfrm>
          <a:prstGeom prst="rect">
            <a:avLst/>
          </a:prstGeom>
        </p:spPr>
      </p:pic>
      <p:pic>
        <p:nvPicPr>
          <p:cNvPr id="5122" name="Picture 2" descr="http://pad3.whstatic.com/images/thumb/2/2f/Get-Rid-of-Knots-in-Your-Back-Step-5-Version-3.jpg/aid1424030-728px-Get-Rid-of-Knots-in-Your-Back-Step-5-Version-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5" y="4417262"/>
            <a:ext cx="2452265" cy="18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6498" y="3348335"/>
            <a:ext cx="137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79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it better!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oonpool.com/user/3447/files/a_picture_is_worth_a_1000_words_17430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028" y="3276131"/>
            <a:ext cx="2842372" cy="320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 </a:t>
            </a:r>
            <a:r>
              <a:rPr lang="en-US" dirty="0"/>
              <a:t>of </a:t>
            </a:r>
            <a:r>
              <a:rPr lang="en-US" dirty="0" err="1" smtClean="0"/>
              <a:t>AURORAxmp</a:t>
            </a:r>
            <a:r>
              <a:rPr lang="en-US" dirty="0" smtClean="0"/>
              <a:t> </a:t>
            </a:r>
            <a:r>
              <a:rPr lang="en-US" dirty="0" smtClean="0"/>
              <a:t>at</a:t>
            </a:r>
            <a:r>
              <a:rPr lang="en-US" dirty="0" smtClean="0"/>
              <a:t> </a:t>
            </a:r>
            <a:r>
              <a:rPr lang="en-US" dirty="0" smtClean="0"/>
              <a:t>The Energy Authority </a:t>
            </a:r>
          </a:p>
          <a:p>
            <a:r>
              <a:rPr lang="en-US" dirty="0" smtClean="0"/>
              <a:t>Examples of output visualization and Insights</a:t>
            </a:r>
          </a:p>
          <a:p>
            <a:pPr lvl="0"/>
            <a:r>
              <a:rPr lang="en-US" dirty="0" smtClean="0"/>
              <a:t>Modeling and reporting routines</a:t>
            </a:r>
          </a:p>
          <a:p>
            <a:pPr lvl="0"/>
            <a:r>
              <a:rPr lang="en-US" dirty="0" smtClean="0"/>
              <a:t>Reporting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Survey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xmpSQL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 Server / 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XML / Zipped XML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AURORAxmp’s</a:t>
            </a:r>
            <a:r>
              <a:rPr lang="en-US" dirty="0"/>
              <a:t> built-in plotting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Commercial BI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70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is a free and open-source </a:t>
            </a:r>
            <a:r>
              <a:rPr lang="en-US" dirty="0" smtClean="0"/>
              <a:t>software </a:t>
            </a:r>
            <a:r>
              <a:rPr lang="en-US" dirty="0"/>
              <a:t>environment for statistical computing and graphics</a:t>
            </a:r>
            <a:r>
              <a:rPr lang="en-US" dirty="0" smtClean="0"/>
              <a:t>.</a:t>
            </a:r>
          </a:p>
          <a:p>
            <a:r>
              <a:rPr lang="en-US" dirty="0"/>
              <a:t>Widely used among statisticians, data miners and data </a:t>
            </a:r>
            <a:r>
              <a:rPr lang="en-US" dirty="0" smtClean="0"/>
              <a:t>scientists.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" y="3657600"/>
            <a:ext cx="3048658" cy="2318486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22" y="3581400"/>
            <a:ext cx="3028578" cy="263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5275" y="5862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(source: </a:t>
            </a:r>
            <a:r>
              <a:rPr lang="en-US" sz="1000" dirty="0" err="1"/>
              <a:t>Rexer</a:t>
            </a:r>
            <a:r>
              <a:rPr lang="en-US" sz="1000" dirty="0"/>
              <a:t> Analytics </a:t>
            </a:r>
            <a:r>
              <a:rPr lang="en-US" sz="1000" dirty="0" smtClean="0"/>
              <a:t>2015 </a:t>
            </a:r>
            <a:r>
              <a:rPr lang="en-US" sz="1000" dirty="0"/>
              <a:t>Data Miner Survey, provided by Revolution Analytics)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6"/>
          <a:stretch/>
        </p:blipFill>
        <p:spPr bwMode="auto">
          <a:xfrm>
            <a:off x="6551519" y="3777726"/>
            <a:ext cx="2516281" cy="248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81800" y="3853927"/>
            <a:ext cx="16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Number of R Packages Published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476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RStudio</a:t>
            </a:r>
            <a:r>
              <a:rPr lang="en-US" dirty="0"/>
              <a:t> is a free and open-source integrated development environment (IDE) for </a:t>
            </a:r>
            <a:r>
              <a:rPr lang="en-US" dirty="0" smtClean="0"/>
              <a:t>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7170" name="Picture 2" descr="http://www.statmethods.net/interface/images/Rstu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94" y="2590800"/>
            <a:ext cx="4988681" cy="37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228600" y="2663826"/>
            <a:ext cx="3505200" cy="3611562"/>
          </a:xfrm>
          <a:prstGeom prst="wedgeRectCallout">
            <a:avLst>
              <a:gd name="adj1" fmla="val 70020"/>
              <a:gd name="adj2" fmla="val -20982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Want: </a:t>
            </a:r>
          </a:p>
          <a:p>
            <a:pPr marL="400050" indent="-400050">
              <a:buAutoNum type="romanLcPeriod"/>
            </a:pPr>
            <a:r>
              <a:rPr lang="en-US" dirty="0" smtClean="0"/>
              <a:t>Import data from “data.csv.” </a:t>
            </a:r>
          </a:p>
          <a:p>
            <a:pPr marL="400050" indent="-400050">
              <a:buAutoNum type="romanLcPeriod"/>
            </a:pPr>
            <a:r>
              <a:rPr lang="en-US" dirty="0" smtClean="0"/>
              <a:t>Plot the data.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89" y="3733800"/>
            <a:ext cx="2714625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13350"/>
          <a:stretch/>
        </p:blipFill>
        <p:spPr>
          <a:xfrm>
            <a:off x="381000" y="4343400"/>
            <a:ext cx="314780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8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Produce Result Plots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982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 output data from a database (or csv files).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some cleaning and joining of output tables.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plotting function.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23, 2016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57200" y="3886200"/>
            <a:ext cx="3505200" cy="1106488"/>
          </a:xfrm>
          <a:prstGeom prst="wedgeRectCallout">
            <a:avLst>
              <a:gd name="adj1" fmla="val 68789"/>
              <a:gd name="adj2" fmla="val -2254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709"/>
          <a:stretch/>
        </p:blipFill>
        <p:spPr>
          <a:xfrm>
            <a:off x="609601" y="4125913"/>
            <a:ext cx="3276600" cy="561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276600"/>
            <a:ext cx="3200400" cy="1866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81500"/>
            <a:ext cx="3200400" cy="1866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20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Knit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 want certain plots every time a model is run. </a:t>
            </a:r>
          </a:p>
          <a:p>
            <a:r>
              <a:rPr lang="en-US" sz="2800" dirty="0" smtClean="0"/>
              <a:t>Build a reproducible report using </a:t>
            </a:r>
            <a:r>
              <a:rPr lang="en-US" sz="2800" dirty="0" err="1" smtClean="0"/>
              <a:t>Rmarkdown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88" y="1524000"/>
            <a:ext cx="5676512" cy="486794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01091" y="2286000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33800" y="3657599"/>
            <a:ext cx="3581400" cy="510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App Demo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Reports in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flat files in HTML</a:t>
            </a:r>
            <a:r>
              <a:rPr lang="en-US" dirty="0"/>
              <a:t>,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which looks like…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23, 2016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6800" y="2362200"/>
            <a:ext cx="6029326" cy="914400"/>
            <a:chOff x="494845" y="1981200"/>
            <a:chExt cx="6029326" cy="9144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12183" b="39087"/>
            <a:stretch/>
          </p:blipFill>
          <p:spPr>
            <a:xfrm>
              <a:off x="494846" y="1981200"/>
              <a:ext cx="6029325" cy="914400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b="87817"/>
            <a:stretch/>
          </p:blipFill>
          <p:spPr>
            <a:xfrm>
              <a:off x="494845" y="1981201"/>
              <a:ext cx="6029325" cy="228599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675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133"/>
          <a:stretch/>
        </p:blipFill>
        <p:spPr>
          <a:xfrm>
            <a:off x="4572000" y="116113"/>
            <a:ext cx="3700375" cy="66511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0" y="116113"/>
            <a:ext cx="369498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UI for Reporting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package called ‘Shiny’ enables easy creation of interactive web UI. </a:t>
            </a:r>
          </a:p>
          <a:p>
            <a:pPr lvl="1"/>
            <a:r>
              <a:rPr lang="en-US" dirty="0" smtClean="0"/>
              <a:t>Anybody can explore results. </a:t>
            </a:r>
          </a:p>
          <a:p>
            <a:pPr lvl="1"/>
            <a:r>
              <a:rPr lang="en-US" dirty="0" smtClean="0"/>
              <a:t>Easy modification of reporting time period. </a:t>
            </a:r>
          </a:p>
          <a:p>
            <a:pPr lvl="1"/>
            <a:r>
              <a:rPr lang="en-US" dirty="0" smtClean="0"/>
              <a:t>Add comments in reports.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44" y="2188116"/>
            <a:ext cx="3784127" cy="433015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Visualizing results gives us a lot more insights into what’s happening in simulated market results. </a:t>
            </a:r>
          </a:p>
          <a:p>
            <a:r>
              <a:rPr lang="en-US" dirty="0" smtClean="0"/>
              <a:t>R has an ability to expand graphics/visualization capability. </a:t>
            </a:r>
          </a:p>
          <a:p>
            <a:r>
              <a:rPr lang="en-US" dirty="0" err="1" smtClean="0"/>
              <a:t>Rmarkdown</a:t>
            </a:r>
            <a:r>
              <a:rPr lang="en-US" dirty="0" smtClean="0"/>
              <a:t> produces reports as a matter of a click after a simulation run. (Bye-bye clicking knots!)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23, 2016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5004137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 are encouraged join R community as a new R programmer, but </a:t>
            </a:r>
            <a:r>
              <a:rPr lang="en-US" sz="2000" dirty="0" smtClean="0"/>
              <a:t>you can also contact </a:t>
            </a:r>
            <a:r>
              <a:rPr lang="en-US" sz="2000" dirty="0"/>
              <a:t>The Energy Authority for assistance with developing these tools.</a:t>
            </a:r>
          </a:p>
        </p:txBody>
      </p:sp>
    </p:spTree>
    <p:extLst>
      <p:ext uri="{BB962C8B-B14F-4D97-AF65-F5344CB8AC3E}">
        <p14:creationId xmlns:p14="http://schemas.microsoft.com/office/powerpoint/2010/main" val="29396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 &amp; AURORA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Energy Authority (TEA) is </a:t>
            </a:r>
            <a:r>
              <a:rPr lang="en-US" dirty="0"/>
              <a:t>a </a:t>
            </a:r>
            <a:r>
              <a:rPr lang="en-US" b="1" dirty="0"/>
              <a:t>public power</a:t>
            </a:r>
            <a:r>
              <a:rPr lang="en-US" dirty="0"/>
              <a:t>-owned, nonprofit </a:t>
            </a:r>
            <a:r>
              <a:rPr lang="en-US" dirty="0" smtClean="0"/>
              <a:t>corporation. </a:t>
            </a:r>
          </a:p>
          <a:p>
            <a:r>
              <a:rPr lang="en-US" dirty="0" smtClean="0"/>
              <a:t>We provide </a:t>
            </a:r>
            <a:r>
              <a:rPr lang="en-US" b="1" dirty="0" smtClean="0"/>
              <a:t>portfolio management and advisory services</a:t>
            </a:r>
            <a:r>
              <a:rPr lang="en-US" dirty="0" smtClean="0"/>
              <a:t> for utilities across the country. </a:t>
            </a:r>
          </a:p>
          <a:p>
            <a:r>
              <a:rPr lang="en-US" dirty="0" smtClean="0"/>
              <a:t>TEA uses </a:t>
            </a:r>
            <a:r>
              <a:rPr lang="en-US" dirty="0" err="1" smtClean="0"/>
              <a:t>AURORAxmp</a:t>
            </a:r>
            <a:r>
              <a:rPr lang="en-US" dirty="0" smtClean="0"/>
              <a:t> for long-term zonal market simulation.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very small number of AURORA users at TEA. This forces us to be efficient in producing required AURORA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23, 2016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86304" y="3726021"/>
            <a:ext cx="4129096" cy="2575561"/>
            <a:chOff x="4786304" y="3726021"/>
            <a:chExt cx="4129096" cy="2575561"/>
          </a:xfrm>
        </p:grpSpPr>
        <p:pic>
          <p:nvPicPr>
            <p:cNvPr id="1026" name="Picture 2" descr="https://2.bp.blogspot.com/-sRq3OY6apAY/V4nlEf2XC5I/AAAAAAAAAAw/3TQolhzW6G0mx9cA2A3RtB6yxQEq-e7DQCLcB/s640/mapoftheus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04" y="3733800"/>
              <a:ext cx="4129096" cy="2567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5596890" y="3856036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794396" y="4667330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857042" y="4732020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28016" y="4152585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99917" y="4141473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598795" y="4389438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95160" y="4366260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86415" y="4646375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347585" y="4823460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41373" y="4869102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46123" y="4855845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78980" y="4945340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41597" y="5021578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869430" y="5293043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66362" y="5303560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134942" y="5323523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084695" y="5714881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164705" y="5714881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759659" y="5303560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92440" y="5890895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054340" y="5617368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997190" y="5685948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105775" y="5372140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193405" y="5021578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390058" y="4714955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378628" y="4779645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794527" y="4677489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978237" y="3810158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025862" y="3848024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08970" y="3895408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208742" y="3726021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115397" y="3782461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34464" y="3838973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055263" y="3943670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53244" y="3943670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276850" y="3952877"/>
              <a:ext cx="137160" cy="137160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02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FF91-FBA7-4933-87A4-1CD8E0923612}" type="datetime4">
              <a:rPr lang="en-US" smtClean="0"/>
              <a:t>August 23, 2016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09900" y="2362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Thank You! </a:t>
            </a:r>
            <a:endParaRPr lang="en-US" sz="3600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3150" y="358140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radley Hand ITC" panose="03070402050302030203" pitchFamily="66" charset="0"/>
              </a:rPr>
              <a:t>Contact: Eina Ooka (eooka@teainc.org)</a:t>
            </a:r>
            <a:endParaRPr lang="en-US" sz="20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using </a:t>
            </a:r>
            <a:r>
              <a:rPr lang="en-US" dirty="0" err="1" smtClean="0"/>
              <a:t>AURORAxmp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Long-Term Market Simulation for</a:t>
            </a:r>
          </a:p>
          <a:p>
            <a:pPr lvl="1"/>
            <a:r>
              <a:rPr lang="en-US" dirty="0" smtClean="0"/>
              <a:t>Integrated Resource Planning</a:t>
            </a:r>
          </a:p>
          <a:p>
            <a:pPr lvl="1"/>
            <a:r>
              <a:rPr lang="en-US" dirty="0" smtClean="0"/>
              <a:t>Non-Standard Risk Analysis</a:t>
            </a:r>
          </a:p>
          <a:p>
            <a:pPr lvl="1"/>
            <a:r>
              <a:rPr lang="en-US" dirty="0"/>
              <a:t>Resource acquisitions and </a:t>
            </a:r>
            <a:r>
              <a:rPr lang="en-US" dirty="0" smtClean="0"/>
              <a:t>divestures</a:t>
            </a:r>
          </a:p>
          <a:p>
            <a:pPr lvl="1"/>
            <a:r>
              <a:rPr lang="en-US" dirty="0" smtClean="0"/>
              <a:t>Technical Studies for </a:t>
            </a:r>
            <a:r>
              <a:rPr lang="en-US" dirty="0"/>
              <a:t>Community Choice Aggregation </a:t>
            </a:r>
            <a:r>
              <a:rPr lang="en-US" dirty="0" smtClean="0"/>
              <a:t>(CCA)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to </a:t>
            </a:r>
            <a:r>
              <a:rPr lang="en-US" dirty="0"/>
              <a:t>c</a:t>
            </a:r>
            <a:r>
              <a:rPr lang="en-US" dirty="0" smtClean="0"/>
              <a:t>apture effects of </a:t>
            </a:r>
          </a:p>
          <a:p>
            <a:pPr lvl="1"/>
            <a:r>
              <a:rPr lang="en-US" dirty="0" smtClean="0"/>
              <a:t>Variable generation and distributed resources</a:t>
            </a:r>
          </a:p>
          <a:p>
            <a:pPr lvl="1"/>
            <a:r>
              <a:rPr lang="en-US" dirty="0" smtClean="0"/>
              <a:t>Carbon allowance prices &amp; taxes</a:t>
            </a:r>
          </a:p>
          <a:p>
            <a:pPr lvl="1"/>
            <a:r>
              <a:rPr lang="en-US" dirty="0" smtClean="0"/>
              <a:t>Clean Power Plan</a:t>
            </a:r>
          </a:p>
          <a:p>
            <a:pPr lvl="1"/>
            <a:r>
              <a:rPr lang="en-US" dirty="0" smtClean="0"/>
              <a:t>Negative load growth</a:t>
            </a:r>
          </a:p>
          <a:p>
            <a:pPr lvl="1"/>
            <a:r>
              <a:rPr lang="en-US" dirty="0"/>
              <a:t>Other long-term structural market changes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72-F13A-4AC8-B064-CDBF8DA91B73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</a:t>
            </a:r>
            <a:r>
              <a:rPr lang="en-US" dirty="0" smtClean="0">
                <a:solidFill>
                  <a:srgbClr val="C00000"/>
                </a:solidFill>
              </a:rPr>
              <a:t>LT WECC Model</a:t>
            </a:r>
            <a:r>
              <a:rPr lang="en-US" dirty="0" smtClean="0"/>
              <a:t>: 2016 - 2040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Insights from Model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Stack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70113"/>
          </a:xfrm>
        </p:spPr>
        <p:txBody>
          <a:bodyPr>
            <a:normAutofit/>
          </a:bodyPr>
          <a:lstStyle/>
          <a:p>
            <a:r>
              <a:rPr lang="en-US" dirty="0"/>
              <a:t>What are the resource additions and retirements?</a:t>
            </a:r>
          </a:p>
          <a:p>
            <a:pPr lvl="1"/>
            <a:r>
              <a:rPr lang="en-US" sz="2000" dirty="0"/>
              <a:t>Scheduled and optimized.   </a:t>
            </a:r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4138613"/>
            <a:ext cx="4038600" cy="1987550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does the overall resource stack look?</a:t>
            </a:r>
          </a:p>
          <a:p>
            <a:r>
              <a:rPr lang="en-US" dirty="0"/>
              <a:t>How does it </a:t>
            </a:r>
            <a:r>
              <a:rPr lang="en-US" dirty="0" smtClean="0"/>
              <a:t>change over time?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2355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70313"/>
            <a:ext cx="4038600" cy="2355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8700" y="3748415"/>
            <a:ext cx="2895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 SP15 2016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800" y="1506702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WECC Resource Additions and Retirements 2016-2040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6" y="3773180"/>
            <a:ext cx="4033684" cy="23529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23784" y="3751825"/>
            <a:ext cx="2895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 SP15 2035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6" grpId="0"/>
      <p:bldP spid="3" grpId="0" animBg="1"/>
      <p:bldP spid="16" grpId="0" uiExpand="1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Generation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does resource mix </a:t>
            </a:r>
            <a:r>
              <a:rPr lang="en-US" dirty="0" smtClean="0"/>
              <a:t>change </a:t>
            </a:r>
            <a:r>
              <a:rPr lang="en-US" dirty="0"/>
              <a:t>over time?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4138613"/>
            <a:ext cx="4038600" cy="1987550"/>
          </a:xfrm>
        </p:spPr>
        <p:txBody>
          <a:bodyPr/>
          <a:lstStyle/>
          <a:p>
            <a:r>
              <a:rPr lang="en-US" dirty="0" smtClean="0"/>
              <a:t>How about over the course of a day?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23558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770313"/>
            <a:ext cx="4038601" cy="23558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76800" y="1506702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PNW Generation by Type: 2016-2040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84" y="3751825"/>
            <a:ext cx="2895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PNW Generation by Type: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HE1 - 24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8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Generation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2938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Are hourly and seasonal variabilities of wind and solar generation captured? </a:t>
            </a:r>
          </a:p>
          <a:p>
            <a:r>
              <a:rPr lang="en-US" dirty="0" smtClean="0"/>
              <a:t>How does it affect the overall resource mix?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132D-74A4-457B-9FB6-E79DB3FA6555}" type="datetime4">
              <a:rPr lang="en-US" smtClean="0"/>
              <a:t>August 23, 2016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83845"/>
            <a:ext cx="4038600" cy="216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26784"/>
            <a:ext cx="4038600" cy="216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76800" y="1595979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 Solar Hourly Shapes by Season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3950354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 Wind Hourly Shapes by Season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76646"/>
            <a:ext cx="4038600" cy="217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5800" y="3945783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 Generation by Season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5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36963"/>
            <a:ext cx="4557230" cy="26583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30615"/>
            <a:ext cx="4557230" cy="26583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600201"/>
            <a:ext cx="4038600" cy="2060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981200"/>
          </a:xfrm>
        </p:spPr>
        <p:txBody>
          <a:bodyPr/>
          <a:lstStyle/>
          <a:p>
            <a:r>
              <a:rPr lang="en-US" dirty="0"/>
              <a:t>You can look at time series plot for each transmission lines….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43145"/>
            <a:ext cx="4038600" cy="2283017"/>
          </a:xfrm>
        </p:spPr>
        <p:txBody>
          <a:bodyPr/>
          <a:lstStyle/>
          <a:p>
            <a:r>
              <a:rPr lang="en-US" dirty="0" smtClean="0"/>
              <a:t>But it’s more insightful to see all transmission lines together, and how it </a:t>
            </a:r>
            <a:r>
              <a:rPr lang="en-US" dirty="0"/>
              <a:t>changes over time.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132D-74A4-457B-9FB6-E79DB3FA6555}" type="datetime4">
              <a:rPr lang="en-US" smtClean="0"/>
              <a:t>August 23, 2016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1768474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 Load from PNW to SP15: 2016-2040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3486147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 Load in WECC: 2020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3479799"/>
            <a:ext cx="3581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 Load in WECC: 2035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6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6542</TotalTime>
  <Words>1009</Words>
  <Application>Microsoft Office PowerPoint</Application>
  <PresentationFormat>On-screen Show (4:3)</PresentationFormat>
  <Paragraphs>248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Bradley Hand ITC</vt:lpstr>
      <vt:lpstr>Calibri</vt:lpstr>
      <vt:lpstr>Calibri Light</vt:lpstr>
      <vt:lpstr>2015 TEA official template</vt:lpstr>
      <vt:lpstr>Discovering Insights from Outputs ~Exploratory Visualization and Reporting Through R~</vt:lpstr>
      <vt:lpstr>Agenda</vt:lpstr>
      <vt:lpstr>TEA &amp; AURORA</vt:lpstr>
      <vt:lpstr>Projects using AURORAxmp</vt:lpstr>
      <vt:lpstr>Results from LT WECC Model: 2016 - 2040 </vt:lpstr>
      <vt:lpstr>Resource Stack</vt:lpstr>
      <vt:lpstr>Resource Generation</vt:lpstr>
      <vt:lpstr>Variable Generation</vt:lpstr>
      <vt:lpstr>Transmissions</vt:lpstr>
      <vt:lpstr>Market Prices</vt:lpstr>
      <vt:lpstr>Extreme Days</vt:lpstr>
      <vt:lpstr>Extreme Days</vt:lpstr>
      <vt:lpstr>Extreme Days</vt:lpstr>
      <vt:lpstr>Carbon Emissions</vt:lpstr>
      <vt:lpstr>Long Term Diagnostics</vt:lpstr>
      <vt:lpstr>How much Time &amp; efforts Did I Spend in generating these plots? </vt:lpstr>
      <vt:lpstr>Project-Based Modeling Routines</vt:lpstr>
      <vt:lpstr>My Reports in 2015</vt:lpstr>
      <vt:lpstr>Let’s do it better!</vt:lpstr>
      <vt:lpstr>Audience Survey</vt:lpstr>
      <vt:lpstr>R</vt:lpstr>
      <vt:lpstr>RStudio</vt:lpstr>
      <vt:lpstr>How to Produce Result Plots in R</vt:lpstr>
      <vt:lpstr>Knit HTML</vt:lpstr>
      <vt:lpstr>Shiny App Demo</vt:lpstr>
      <vt:lpstr>Report</vt:lpstr>
      <vt:lpstr>PowerPoint Presentation</vt:lpstr>
      <vt:lpstr>Interactive UI for Reporting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Insights from Outputs ~Exploratory Visualization and Reporting Through R~</dc:title>
  <dc:creator>Eina Ooka</dc:creator>
  <cp:lastModifiedBy>Eina Ooka</cp:lastModifiedBy>
  <cp:revision>80</cp:revision>
  <dcterms:created xsi:type="dcterms:W3CDTF">2016-08-05T22:52:57Z</dcterms:created>
  <dcterms:modified xsi:type="dcterms:W3CDTF">2016-08-23T17:27:40Z</dcterms:modified>
</cp:coreProperties>
</file>