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336" r:id="rId2"/>
    <p:sldId id="339" r:id="rId3"/>
    <p:sldId id="341" r:id="rId4"/>
    <p:sldId id="337" r:id="rId5"/>
    <p:sldId id="344" r:id="rId6"/>
    <p:sldId id="347" r:id="rId7"/>
    <p:sldId id="348" r:id="rId8"/>
    <p:sldId id="349" r:id="rId9"/>
    <p:sldId id="352" r:id="rId10"/>
    <p:sldId id="363" r:id="rId11"/>
    <p:sldId id="362" r:id="rId12"/>
    <p:sldId id="342" r:id="rId13"/>
    <p:sldId id="306" r:id="rId14"/>
    <p:sldId id="368" r:id="rId15"/>
    <p:sldId id="298" r:id="rId16"/>
    <p:sldId id="299" r:id="rId17"/>
    <p:sldId id="300" r:id="rId18"/>
    <p:sldId id="357" r:id="rId19"/>
    <p:sldId id="302" r:id="rId20"/>
    <p:sldId id="303" r:id="rId21"/>
    <p:sldId id="304" r:id="rId22"/>
    <p:sldId id="309" r:id="rId23"/>
    <p:sldId id="369" r:id="rId24"/>
    <p:sldId id="318" r:id="rId25"/>
    <p:sldId id="317" r:id="rId26"/>
    <p:sldId id="366" r:id="rId27"/>
    <p:sldId id="321" r:id="rId28"/>
    <p:sldId id="322" r:id="rId29"/>
    <p:sldId id="373" r:id="rId30"/>
    <p:sldId id="326" r:id="rId31"/>
    <p:sldId id="329" r:id="rId32"/>
    <p:sldId id="330" r:id="rId33"/>
    <p:sldId id="360" r:id="rId34"/>
    <p:sldId id="365" r:id="rId35"/>
    <p:sldId id="331" r:id="rId36"/>
    <p:sldId id="34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DBEEF4"/>
    <a:srgbClr val="4BACC6"/>
    <a:srgbClr val="C0504D"/>
    <a:srgbClr val="7F7F7F"/>
    <a:srgbClr val="D38583"/>
    <a:srgbClr val="878785"/>
    <a:srgbClr val="AF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684" autoAdjust="0"/>
  </p:normalViewPr>
  <p:slideViewPr>
    <p:cSldViewPr>
      <p:cViewPr varScale="1">
        <p:scale>
          <a:sx n="84" d="100"/>
          <a:sy n="84" d="100"/>
        </p:scale>
        <p:origin x="23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CB24E2-C4FC-4C70-8EDF-930641F89C01}" type="doc">
      <dgm:prSet loTypeId="urn:microsoft.com/office/officeart/2005/8/layout/hChevron3" loCatId="process" qsTypeId="urn:microsoft.com/office/officeart/2005/8/quickstyle/simple1" qsCatId="simple" csTypeId="urn:microsoft.com/office/officeart/2005/8/colors/accent2_5" csCatId="accent2" phldr="1"/>
      <dgm:spPr/>
    </dgm:pt>
    <dgm:pt modelId="{AA0FF189-F71B-43E4-94A7-B58308461EC8}">
      <dgm:prSet phldrT="[Text]"/>
      <dgm:spPr/>
      <dgm:t>
        <a:bodyPr/>
        <a:lstStyle/>
        <a:p>
          <a:r>
            <a:rPr lang="en-US" dirty="0"/>
            <a:t>1 Year ~</a:t>
          </a:r>
        </a:p>
      </dgm:t>
    </dgm:pt>
    <dgm:pt modelId="{40219B93-5AFD-4032-A6C2-9CDCC3B8347C}" type="parTrans" cxnId="{39666CDB-CDB6-47EC-A1CD-3B1D721CCF35}">
      <dgm:prSet/>
      <dgm:spPr/>
      <dgm:t>
        <a:bodyPr/>
        <a:lstStyle/>
        <a:p>
          <a:endParaRPr lang="en-US"/>
        </a:p>
      </dgm:t>
    </dgm:pt>
    <dgm:pt modelId="{A34C1E81-49D0-41D2-98B2-24361A2ECC04}" type="sibTrans" cxnId="{39666CDB-CDB6-47EC-A1CD-3B1D721CCF35}">
      <dgm:prSet/>
      <dgm:spPr/>
      <dgm:t>
        <a:bodyPr/>
        <a:lstStyle/>
        <a:p>
          <a:endParaRPr lang="en-US"/>
        </a:p>
      </dgm:t>
    </dgm:pt>
    <dgm:pt modelId="{A4DED2A1-E3A9-46C7-B64B-426907FE9936}">
      <dgm:prSet phldrT="[Text]"/>
      <dgm:spPr/>
      <dgm:t>
        <a:bodyPr/>
        <a:lstStyle/>
        <a:p>
          <a:r>
            <a:rPr lang="en-US" dirty="0"/>
            <a:t>Months before ~</a:t>
          </a:r>
        </a:p>
      </dgm:t>
    </dgm:pt>
    <dgm:pt modelId="{D373C110-AA7F-4E97-941B-5BB70D170CBD}" type="parTrans" cxnId="{FE79A758-43D2-4297-BD3E-3BC640EA46FD}">
      <dgm:prSet/>
      <dgm:spPr/>
      <dgm:t>
        <a:bodyPr/>
        <a:lstStyle/>
        <a:p>
          <a:endParaRPr lang="en-US"/>
        </a:p>
      </dgm:t>
    </dgm:pt>
    <dgm:pt modelId="{CA05484A-F124-432C-98AA-578C40C1DDC5}" type="sibTrans" cxnId="{FE79A758-43D2-4297-BD3E-3BC640EA46FD}">
      <dgm:prSet/>
      <dgm:spPr/>
      <dgm:t>
        <a:bodyPr/>
        <a:lstStyle/>
        <a:p>
          <a:endParaRPr lang="en-US"/>
        </a:p>
      </dgm:t>
    </dgm:pt>
    <dgm:pt modelId="{0CD4B3D6-132B-4397-8339-094B766928C5}">
      <dgm:prSet phldrT="[Text]"/>
      <dgm:spPr/>
      <dgm:t>
        <a:bodyPr/>
        <a:lstStyle/>
        <a:p>
          <a:r>
            <a:rPr lang="en-US" dirty="0"/>
            <a:t>Day-ahead</a:t>
          </a:r>
        </a:p>
      </dgm:t>
    </dgm:pt>
    <dgm:pt modelId="{D71C555F-608D-439B-990B-8D4F1C973802}" type="parTrans" cxnId="{88A947C1-440A-4541-A1EB-0DC771C3F2F7}">
      <dgm:prSet/>
      <dgm:spPr/>
      <dgm:t>
        <a:bodyPr/>
        <a:lstStyle/>
        <a:p>
          <a:endParaRPr lang="en-US"/>
        </a:p>
      </dgm:t>
    </dgm:pt>
    <dgm:pt modelId="{D5126C6B-76D4-4E1C-AD8D-52269763F007}" type="sibTrans" cxnId="{88A947C1-440A-4541-A1EB-0DC771C3F2F7}">
      <dgm:prSet/>
      <dgm:spPr/>
      <dgm:t>
        <a:bodyPr/>
        <a:lstStyle/>
        <a:p>
          <a:endParaRPr lang="en-US"/>
        </a:p>
      </dgm:t>
    </dgm:pt>
    <dgm:pt modelId="{98E4A386-51D1-4515-B5D7-159A1077DB07}">
      <dgm:prSet phldrT="[Text]"/>
      <dgm:spPr/>
      <dgm:t>
        <a:bodyPr/>
        <a:lstStyle/>
        <a:p>
          <a:r>
            <a:rPr lang="en-US" dirty="0"/>
            <a:t>Just before delivery</a:t>
          </a:r>
        </a:p>
      </dgm:t>
    </dgm:pt>
    <dgm:pt modelId="{59217997-1519-4A27-98D8-3FC3F779913E}" type="parTrans" cxnId="{D7BDA078-3427-4875-B047-110938E8AA6F}">
      <dgm:prSet/>
      <dgm:spPr/>
      <dgm:t>
        <a:bodyPr/>
        <a:lstStyle/>
        <a:p>
          <a:endParaRPr lang="en-US"/>
        </a:p>
      </dgm:t>
    </dgm:pt>
    <dgm:pt modelId="{A4639C17-E901-4140-9830-069B852817BB}" type="sibTrans" cxnId="{D7BDA078-3427-4875-B047-110938E8AA6F}">
      <dgm:prSet/>
      <dgm:spPr/>
      <dgm:t>
        <a:bodyPr/>
        <a:lstStyle/>
        <a:p>
          <a:endParaRPr lang="en-US"/>
        </a:p>
      </dgm:t>
    </dgm:pt>
    <dgm:pt modelId="{56F6CADB-ECAE-4503-BBF5-D8FE8B21BF9A}">
      <dgm:prSet phldrT="[Text]"/>
      <dgm:spPr/>
      <dgm:t>
        <a:bodyPr/>
        <a:lstStyle/>
        <a:p>
          <a:r>
            <a:rPr lang="en-US" dirty="0"/>
            <a:t>1 hour before</a:t>
          </a:r>
        </a:p>
      </dgm:t>
    </dgm:pt>
    <dgm:pt modelId="{8D4BE516-8A7A-430F-8AB1-B770103B3972}" type="parTrans" cxnId="{BBE66964-10F2-41AF-9176-0499F214ACE9}">
      <dgm:prSet/>
      <dgm:spPr/>
      <dgm:t>
        <a:bodyPr/>
        <a:lstStyle/>
        <a:p>
          <a:endParaRPr lang="en-US"/>
        </a:p>
      </dgm:t>
    </dgm:pt>
    <dgm:pt modelId="{FC7E5FC6-82CE-48EC-924D-FAF2AF139E10}" type="sibTrans" cxnId="{BBE66964-10F2-41AF-9176-0499F214ACE9}">
      <dgm:prSet/>
      <dgm:spPr/>
      <dgm:t>
        <a:bodyPr/>
        <a:lstStyle/>
        <a:p>
          <a:endParaRPr lang="en-US"/>
        </a:p>
      </dgm:t>
    </dgm:pt>
    <dgm:pt modelId="{A13E11AF-00DD-4A36-9B44-8B0593CC6968}" type="pres">
      <dgm:prSet presAssocID="{A5CB24E2-C4FC-4C70-8EDF-930641F89C01}" presName="Name0" presStyleCnt="0">
        <dgm:presLayoutVars>
          <dgm:dir/>
          <dgm:resizeHandles val="exact"/>
        </dgm:presLayoutVars>
      </dgm:prSet>
      <dgm:spPr/>
    </dgm:pt>
    <dgm:pt modelId="{6C9EBF16-D43F-4409-AF48-B12DBAF09B0F}" type="pres">
      <dgm:prSet presAssocID="{AA0FF189-F71B-43E4-94A7-B58308461EC8}" presName="parTxOnly" presStyleLbl="node1" presStyleIdx="0" presStyleCnt="5">
        <dgm:presLayoutVars>
          <dgm:bulletEnabled val="1"/>
        </dgm:presLayoutVars>
      </dgm:prSet>
      <dgm:spPr/>
    </dgm:pt>
    <dgm:pt modelId="{2E8133A9-C7EE-4624-916A-E5967E6BAB3B}" type="pres">
      <dgm:prSet presAssocID="{A34C1E81-49D0-41D2-98B2-24361A2ECC04}" presName="parSpace" presStyleCnt="0"/>
      <dgm:spPr/>
    </dgm:pt>
    <dgm:pt modelId="{88BC8F6C-130B-4C73-A3F4-F4619F157BBD}" type="pres">
      <dgm:prSet presAssocID="{A4DED2A1-E3A9-46C7-B64B-426907FE9936}" presName="parTxOnly" presStyleLbl="node1" presStyleIdx="1" presStyleCnt="5">
        <dgm:presLayoutVars>
          <dgm:bulletEnabled val="1"/>
        </dgm:presLayoutVars>
      </dgm:prSet>
      <dgm:spPr/>
    </dgm:pt>
    <dgm:pt modelId="{B6EDCBF9-0ABC-4658-AC53-D414B1E911CC}" type="pres">
      <dgm:prSet presAssocID="{CA05484A-F124-432C-98AA-578C40C1DDC5}" presName="parSpace" presStyleCnt="0"/>
      <dgm:spPr/>
    </dgm:pt>
    <dgm:pt modelId="{4D39F9F5-B8F5-4EFB-99C6-E826C5A7707C}" type="pres">
      <dgm:prSet presAssocID="{0CD4B3D6-132B-4397-8339-094B766928C5}" presName="parTxOnly" presStyleLbl="node1" presStyleIdx="2" presStyleCnt="5">
        <dgm:presLayoutVars>
          <dgm:bulletEnabled val="1"/>
        </dgm:presLayoutVars>
      </dgm:prSet>
      <dgm:spPr/>
    </dgm:pt>
    <dgm:pt modelId="{7F5E0550-A6F4-4AED-8B59-10DC6D4326C3}" type="pres">
      <dgm:prSet presAssocID="{D5126C6B-76D4-4E1C-AD8D-52269763F007}" presName="parSpace" presStyleCnt="0"/>
      <dgm:spPr/>
    </dgm:pt>
    <dgm:pt modelId="{E40E75C2-DAB9-48F9-8327-D2DBADC152FA}" type="pres">
      <dgm:prSet presAssocID="{56F6CADB-ECAE-4503-BBF5-D8FE8B21BF9A}" presName="parTxOnly" presStyleLbl="node1" presStyleIdx="3" presStyleCnt="5">
        <dgm:presLayoutVars>
          <dgm:bulletEnabled val="1"/>
        </dgm:presLayoutVars>
      </dgm:prSet>
      <dgm:spPr/>
    </dgm:pt>
    <dgm:pt modelId="{02AD856C-7F87-46B8-8067-AD13C53FB2AC}" type="pres">
      <dgm:prSet presAssocID="{FC7E5FC6-82CE-48EC-924D-FAF2AF139E10}" presName="parSpace" presStyleCnt="0"/>
      <dgm:spPr/>
    </dgm:pt>
    <dgm:pt modelId="{2C3DAF01-2CAE-4BF8-BBA2-B460F0767C10}" type="pres">
      <dgm:prSet presAssocID="{98E4A386-51D1-4515-B5D7-159A1077DB07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844DD1E-969A-437E-9D86-ABA9A27BD0B4}" type="presOf" srcId="{56F6CADB-ECAE-4503-BBF5-D8FE8B21BF9A}" destId="{E40E75C2-DAB9-48F9-8327-D2DBADC152FA}" srcOrd="0" destOrd="0" presId="urn:microsoft.com/office/officeart/2005/8/layout/hChevron3"/>
    <dgm:cxn modelId="{F62CE729-738E-4009-B98D-DEEDF310A587}" type="presOf" srcId="{A4DED2A1-E3A9-46C7-B64B-426907FE9936}" destId="{88BC8F6C-130B-4C73-A3F4-F4619F157BBD}" srcOrd="0" destOrd="0" presId="urn:microsoft.com/office/officeart/2005/8/layout/hChevron3"/>
    <dgm:cxn modelId="{BBE66964-10F2-41AF-9176-0499F214ACE9}" srcId="{A5CB24E2-C4FC-4C70-8EDF-930641F89C01}" destId="{56F6CADB-ECAE-4503-BBF5-D8FE8B21BF9A}" srcOrd="3" destOrd="0" parTransId="{8D4BE516-8A7A-430F-8AB1-B770103B3972}" sibTransId="{FC7E5FC6-82CE-48EC-924D-FAF2AF139E10}"/>
    <dgm:cxn modelId="{9249A872-6E67-46B3-A107-1CE73DEE47AD}" type="presOf" srcId="{0CD4B3D6-132B-4397-8339-094B766928C5}" destId="{4D39F9F5-B8F5-4EFB-99C6-E826C5A7707C}" srcOrd="0" destOrd="0" presId="urn:microsoft.com/office/officeart/2005/8/layout/hChevron3"/>
    <dgm:cxn modelId="{D7BDA078-3427-4875-B047-110938E8AA6F}" srcId="{A5CB24E2-C4FC-4C70-8EDF-930641F89C01}" destId="{98E4A386-51D1-4515-B5D7-159A1077DB07}" srcOrd="4" destOrd="0" parTransId="{59217997-1519-4A27-98D8-3FC3F779913E}" sibTransId="{A4639C17-E901-4140-9830-069B852817BB}"/>
    <dgm:cxn modelId="{FE79A758-43D2-4297-BD3E-3BC640EA46FD}" srcId="{A5CB24E2-C4FC-4C70-8EDF-930641F89C01}" destId="{A4DED2A1-E3A9-46C7-B64B-426907FE9936}" srcOrd="1" destOrd="0" parTransId="{D373C110-AA7F-4E97-941B-5BB70D170CBD}" sibTransId="{CA05484A-F124-432C-98AA-578C40C1DDC5}"/>
    <dgm:cxn modelId="{3053AA82-248F-45BF-97DF-C7EEABFD9BD9}" type="presOf" srcId="{A5CB24E2-C4FC-4C70-8EDF-930641F89C01}" destId="{A13E11AF-00DD-4A36-9B44-8B0593CC6968}" srcOrd="0" destOrd="0" presId="urn:microsoft.com/office/officeart/2005/8/layout/hChevron3"/>
    <dgm:cxn modelId="{30CEB68D-D064-43D1-9944-EAA44D79E3B8}" type="presOf" srcId="{98E4A386-51D1-4515-B5D7-159A1077DB07}" destId="{2C3DAF01-2CAE-4BF8-BBA2-B460F0767C10}" srcOrd="0" destOrd="0" presId="urn:microsoft.com/office/officeart/2005/8/layout/hChevron3"/>
    <dgm:cxn modelId="{B5BFF6A5-E294-4C8E-8BDC-60A7B0562A1F}" type="presOf" srcId="{AA0FF189-F71B-43E4-94A7-B58308461EC8}" destId="{6C9EBF16-D43F-4409-AF48-B12DBAF09B0F}" srcOrd="0" destOrd="0" presId="urn:microsoft.com/office/officeart/2005/8/layout/hChevron3"/>
    <dgm:cxn modelId="{88A947C1-440A-4541-A1EB-0DC771C3F2F7}" srcId="{A5CB24E2-C4FC-4C70-8EDF-930641F89C01}" destId="{0CD4B3D6-132B-4397-8339-094B766928C5}" srcOrd="2" destOrd="0" parTransId="{D71C555F-608D-439B-990B-8D4F1C973802}" sibTransId="{D5126C6B-76D4-4E1C-AD8D-52269763F007}"/>
    <dgm:cxn modelId="{39666CDB-CDB6-47EC-A1CD-3B1D721CCF35}" srcId="{A5CB24E2-C4FC-4C70-8EDF-930641F89C01}" destId="{AA0FF189-F71B-43E4-94A7-B58308461EC8}" srcOrd="0" destOrd="0" parTransId="{40219B93-5AFD-4032-A6C2-9CDCC3B8347C}" sibTransId="{A34C1E81-49D0-41D2-98B2-24361A2ECC04}"/>
    <dgm:cxn modelId="{CB835D17-4A73-45FF-A0C3-A14F65A53017}" type="presParOf" srcId="{A13E11AF-00DD-4A36-9B44-8B0593CC6968}" destId="{6C9EBF16-D43F-4409-AF48-B12DBAF09B0F}" srcOrd="0" destOrd="0" presId="urn:microsoft.com/office/officeart/2005/8/layout/hChevron3"/>
    <dgm:cxn modelId="{5D5800DA-9E0E-4EBB-8FA6-28EB5A36B5E7}" type="presParOf" srcId="{A13E11AF-00DD-4A36-9B44-8B0593CC6968}" destId="{2E8133A9-C7EE-4624-916A-E5967E6BAB3B}" srcOrd="1" destOrd="0" presId="urn:microsoft.com/office/officeart/2005/8/layout/hChevron3"/>
    <dgm:cxn modelId="{BB09A488-E668-4A12-9055-E50ACE403702}" type="presParOf" srcId="{A13E11AF-00DD-4A36-9B44-8B0593CC6968}" destId="{88BC8F6C-130B-4C73-A3F4-F4619F157BBD}" srcOrd="2" destOrd="0" presId="urn:microsoft.com/office/officeart/2005/8/layout/hChevron3"/>
    <dgm:cxn modelId="{90C7F3E6-80EE-4274-BBF0-767474BB46CC}" type="presParOf" srcId="{A13E11AF-00DD-4A36-9B44-8B0593CC6968}" destId="{B6EDCBF9-0ABC-4658-AC53-D414B1E911CC}" srcOrd="3" destOrd="0" presId="urn:microsoft.com/office/officeart/2005/8/layout/hChevron3"/>
    <dgm:cxn modelId="{1B550678-2434-498E-8E64-FAF6A4CFFF0E}" type="presParOf" srcId="{A13E11AF-00DD-4A36-9B44-8B0593CC6968}" destId="{4D39F9F5-B8F5-4EFB-99C6-E826C5A7707C}" srcOrd="4" destOrd="0" presId="urn:microsoft.com/office/officeart/2005/8/layout/hChevron3"/>
    <dgm:cxn modelId="{7AA94A97-3555-4717-884A-8C6F8197CF38}" type="presParOf" srcId="{A13E11AF-00DD-4A36-9B44-8B0593CC6968}" destId="{7F5E0550-A6F4-4AED-8B59-10DC6D4326C3}" srcOrd="5" destOrd="0" presId="urn:microsoft.com/office/officeart/2005/8/layout/hChevron3"/>
    <dgm:cxn modelId="{DF9958B5-DBD8-442F-B0C0-B2599B35EB5C}" type="presParOf" srcId="{A13E11AF-00DD-4A36-9B44-8B0593CC6968}" destId="{E40E75C2-DAB9-48F9-8327-D2DBADC152FA}" srcOrd="6" destOrd="0" presId="urn:microsoft.com/office/officeart/2005/8/layout/hChevron3"/>
    <dgm:cxn modelId="{B2975408-DB4B-4958-8AD7-074EAB581FBB}" type="presParOf" srcId="{A13E11AF-00DD-4A36-9B44-8B0593CC6968}" destId="{02AD856C-7F87-46B8-8067-AD13C53FB2AC}" srcOrd="7" destOrd="0" presId="urn:microsoft.com/office/officeart/2005/8/layout/hChevron3"/>
    <dgm:cxn modelId="{F2AA3E57-205F-454D-A6A0-C9E62132A118}" type="presParOf" srcId="{A13E11AF-00DD-4A36-9B44-8B0593CC6968}" destId="{2C3DAF01-2CAE-4BF8-BBA2-B460F0767C1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CF7494-361D-469A-8EEE-92931D0D66C4}" type="doc">
      <dgm:prSet loTypeId="urn:microsoft.com/office/officeart/2005/8/layout/hChevron3" loCatId="process" qsTypeId="urn:microsoft.com/office/officeart/2005/8/quickstyle/simple3" qsCatId="simple" csTypeId="urn:microsoft.com/office/officeart/2005/8/colors/accent1_1" csCatId="accent1" phldr="1"/>
      <dgm:spPr/>
    </dgm:pt>
    <dgm:pt modelId="{DC1253FE-A6D0-4CB0-8E9D-280A93A9B168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000" dirty="0"/>
            <a:t>2017</a:t>
          </a:r>
        </a:p>
      </dgm:t>
    </dgm:pt>
    <dgm:pt modelId="{D2FAD4D2-804A-440B-AC90-FE070F4FD68D}" type="parTrans" cxnId="{C88469FB-39C9-41A0-B428-504B107BA551}">
      <dgm:prSet/>
      <dgm:spPr/>
      <dgm:t>
        <a:bodyPr/>
        <a:lstStyle/>
        <a:p>
          <a:endParaRPr lang="en-US" sz="1400"/>
        </a:p>
      </dgm:t>
    </dgm:pt>
    <dgm:pt modelId="{75102E8F-2106-42F9-A83C-D9BFFFBB03F4}" type="sibTrans" cxnId="{C88469FB-39C9-41A0-B428-504B107BA551}">
      <dgm:prSet/>
      <dgm:spPr/>
      <dgm:t>
        <a:bodyPr/>
        <a:lstStyle/>
        <a:p>
          <a:endParaRPr lang="en-US" sz="1400"/>
        </a:p>
      </dgm:t>
    </dgm:pt>
    <dgm:pt modelId="{CF36A0F7-A929-4103-A383-7149E38D114B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000" dirty="0"/>
            <a:t>2018</a:t>
          </a:r>
        </a:p>
      </dgm:t>
    </dgm:pt>
    <dgm:pt modelId="{A2548AC1-D9DA-4D13-B5AF-7065E89BFA45}" type="parTrans" cxnId="{6463EC72-94B3-4EC7-8ADE-AA2AC1B637D2}">
      <dgm:prSet/>
      <dgm:spPr/>
      <dgm:t>
        <a:bodyPr/>
        <a:lstStyle/>
        <a:p>
          <a:endParaRPr lang="en-US" sz="1400"/>
        </a:p>
      </dgm:t>
    </dgm:pt>
    <dgm:pt modelId="{EF18308D-9C33-45D6-A989-34C90D58B376}" type="sibTrans" cxnId="{6463EC72-94B3-4EC7-8ADE-AA2AC1B637D2}">
      <dgm:prSet/>
      <dgm:spPr/>
      <dgm:t>
        <a:bodyPr/>
        <a:lstStyle/>
        <a:p>
          <a:endParaRPr lang="en-US" sz="1400"/>
        </a:p>
      </dgm:t>
    </dgm:pt>
    <dgm:pt modelId="{D69B020C-8021-4FF9-940C-94F5D364C5B6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000" dirty="0"/>
            <a:t>2019</a:t>
          </a:r>
        </a:p>
      </dgm:t>
    </dgm:pt>
    <dgm:pt modelId="{592BE831-1374-4361-BB3C-709AED12ECA4}" type="parTrans" cxnId="{F7CCC0C5-3633-45EF-B8EA-F118678DCA49}">
      <dgm:prSet/>
      <dgm:spPr/>
      <dgm:t>
        <a:bodyPr/>
        <a:lstStyle/>
        <a:p>
          <a:endParaRPr lang="en-US" sz="1400"/>
        </a:p>
      </dgm:t>
    </dgm:pt>
    <dgm:pt modelId="{62808AA6-FB16-4935-95C8-3EC59C997968}" type="sibTrans" cxnId="{F7CCC0C5-3633-45EF-B8EA-F118678DCA49}">
      <dgm:prSet/>
      <dgm:spPr/>
      <dgm:t>
        <a:bodyPr/>
        <a:lstStyle/>
        <a:p>
          <a:endParaRPr lang="en-US" sz="1400"/>
        </a:p>
      </dgm:t>
    </dgm:pt>
    <dgm:pt modelId="{843D7F98-4319-4C70-B5DD-F8042B3F2B88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</dgm:spPr>
      <dgm:t>
        <a:bodyPr/>
        <a:lstStyle/>
        <a:p>
          <a:r>
            <a:rPr lang="en-US" sz="2000" dirty="0"/>
            <a:t>2016</a:t>
          </a:r>
        </a:p>
      </dgm:t>
    </dgm:pt>
    <dgm:pt modelId="{56A74D67-FD04-4CA1-86F5-C59B7A57A684}" type="parTrans" cxnId="{BB19A862-245C-4386-B623-29EB88C8E3CF}">
      <dgm:prSet/>
      <dgm:spPr/>
      <dgm:t>
        <a:bodyPr/>
        <a:lstStyle/>
        <a:p>
          <a:endParaRPr lang="en-US" sz="1400"/>
        </a:p>
      </dgm:t>
    </dgm:pt>
    <dgm:pt modelId="{34236170-3515-4201-B185-4F80D820702C}" type="sibTrans" cxnId="{BB19A862-245C-4386-B623-29EB88C8E3CF}">
      <dgm:prSet/>
      <dgm:spPr/>
      <dgm:t>
        <a:bodyPr/>
        <a:lstStyle/>
        <a:p>
          <a:endParaRPr lang="en-US" sz="1400"/>
        </a:p>
      </dgm:t>
    </dgm:pt>
    <dgm:pt modelId="{404F30E5-9C21-418A-A7D1-EDE47DBBF067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</dgm:spPr>
      <dgm:t>
        <a:bodyPr/>
        <a:lstStyle/>
        <a:p>
          <a:r>
            <a:rPr lang="en-US" sz="2000" dirty="0"/>
            <a:t>…</a:t>
          </a:r>
        </a:p>
      </dgm:t>
    </dgm:pt>
    <dgm:pt modelId="{A328F51F-DEC9-44FF-B381-C28F0619F1AF}" type="parTrans" cxnId="{17B90C8C-42D3-4C36-A729-8F94A2B9917E}">
      <dgm:prSet/>
      <dgm:spPr/>
      <dgm:t>
        <a:bodyPr/>
        <a:lstStyle/>
        <a:p>
          <a:endParaRPr lang="en-US" sz="1400"/>
        </a:p>
      </dgm:t>
    </dgm:pt>
    <dgm:pt modelId="{A01D5831-1930-4B4D-BFB4-3DE751C6B6BA}" type="sibTrans" cxnId="{17B90C8C-42D3-4C36-A729-8F94A2B9917E}">
      <dgm:prSet/>
      <dgm:spPr/>
      <dgm:t>
        <a:bodyPr/>
        <a:lstStyle/>
        <a:p>
          <a:endParaRPr lang="en-US" sz="1400"/>
        </a:p>
      </dgm:t>
    </dgm:pt>
    <dgm:pt modelId="{5B6C681D-AAB3-4D90-864C-8865E2F53688}" type="pres">
      <dgm:prSet presAssocID="{47CF7494-361D-469A-8EEE-92931D0D66C4}" presName="Name0" presStyleCnt="0">
        <dgm:presLayoutVars>
          <dgm:dir/>
          <dgm:resizeHandles val="exact"/>
        </dgm:presLayoutVars>
      </dgm:prSet>
      <dgm:spPr/>
    </dgm:pt>
    <dgm:pt modelId="{34B90BFB-527F-41BC-AE2D-BB75D691B5BC}" type="pres">
      <dgm:prSet presAssocID="{404F30E5-9C21-418A-A7D1-EDE47DBBF067}" presName="parTxOnly" presStyleLbl="node1" presStyleIdx="0" presStyleCnt="5" custScaleX="106526">
        <dgm:presLayoutVars>
          <dgm:bulletEnabled val="1"/>
        </dgm:presLayoutVars>
      </dgm:prSet>
      <dgm:spPr/>
    </dgm:pt>
    <dgm:pt modelId="{66A679DB-4C01-496D-9937-2DD3B8C9450A}" type="pres">
      <dgm:prSet presAssocID="{A01D5831-1930-4B4D-BFB4-3DE751C6B6BA}" presName="parSpace" presStyleCnt="0"/>
      <dgm:spPr/>
    </dgm:pt>
    <dgm:pt modelId="{432B0C9F-D53A-4E15-A371-224F38ED6D18}" type="pres">
      <dgm:prSet presAssocID="{843D7F98-4319-4C70-B5DD-F8042B3F2B88}" presName="parTxOnly" presStyleLbl="node1" presStyleIdx="1" presStyleCnt="5" custScaleX="172411">
        <dgm:presLayoutVars>
          <dgm:bulletEnabled val="1"/>
        </dgm:presLayoutVars>
      </dgm:prSet>
      <dgm:spPr/>
    </dgm:pt>
    <dgm:pt modelId="{7599602C-9C70-4568-A1EB-3940AD9652A6}" type="pres">
      <dgm:prSet presAssocID="{34236170-3515-4201-B185-4F80D820702C}" presName="parSpace" presStyleCnt="0"/>
      <dgm:spPr/>
    </dgm:pt>
    <dgm:pt modelId="{E5982F65-0048-464C-9417-18266ADD9913}" type="pres">
      <dgm:prSet presAssocID="{DC1253FE-A6D0-4CB0-8E9D-280A93A9B168}" presName="parTxOnly" presStyleLbl="node1" presStyleIdx="2" presStyleCnt="5" custScaleX="309784">
        <dgm:presLayoutVars>
          <dgm:bulletEnabled val="1"/>
        </dgm:presLayoutVars>
      </dgm:prSet>
      <dgm:spPr/>
    </dgm:pt>
    <dgm:pt modelId="{9145994A-1C2F-43D1-A432-9C9989EAF57F}" type="pres">
      <dgm:prSet presAssocID="{75102E8F-2106-42F9-A83C-D9BFFFBB03F4}" presName="parSpace" presStyleCnt="0"/>
      <dgm:spPr/>
    </dgm:pt>
    <dgm:pt modelId="{A8385779-D038-402E-9341-1A25EC852E4B}" type="pres">
      <dgm:prSet presAssocID="{CF36A0F7-A929-4103-A383-7149E38D114B}" presName="parTxOnly" presStyleLbl="node1" presStyleIdx="3" presStyleCnt="5" custScaleX="148082">
        <dgm:presLayoutVars>
          <dgm:bulletEnabled val="1"/>
        </dgm:presLayoutVars>
      </dgm:prSet>
      <dgm:spPr/>
    </dgm:pt>
    <dgm:pt modelId="{B0D7DDD1-60F9-4A08-87FE-1285E40683BB}" type="pres">
      <dgm:prSet presAssocID="{EF18308D-9C33-45D6-A989-34C90D58B376}" presName="parSpace" presStyleCnt="0"/>
      <dgm:spPr/>
    </dgm:pt>
    <dgm:pt modelId="{C9EE8EA6-4997-4378-9225-063A35F5982C}" type="pres">
      <dgm:prSet presAssocID="{D69B020C-8021-4FF9-940C-94F5D364C5B6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935A140-68D1-4D63-AEDD-E3B70C222954}" type="presOf" srcId="{404F30E5-9C21-418A-A7D1-EDE47DBBF067}" destId="{34B90BFB-527F-41BC-AE2D-BB75D691B5BC}" srcOrd="0" destOrd="0" presId="urn:microsoft.com/office/officeart/2005/8/layout/hChevron3"/>
    <dgm:cxn modelId="{BB19A862-245C-4386-B623-29EB88C8E3CF}" srcId="{47CF7494-361D-469A-8EEE-92931D0D66C4}" destId="{843D7F98-4319-4C70-B5DD-F8042B3F2B88}" srcOrd="1" destOrd="0" parTransId="{56A74D67-FD04-4CA1-86F5-C59B7A57A684}" sibTransId="{34236170-3515-4201-B185-4F80D820702C}"/>
    <dgm:cxn modelId="{B48A6C45-C0FF-4B4E-A8DB-BF16BF62F9FE}" type="presOf" srcId="{843D7F98-4319-4C70-B5DD-F8042B3F2B88}" destId="{432B0C9F-D53A-4E15-A371-224F38ED6D18}" srcOrd="0" destOrd="0" presId="urn:microsoft.com/office/officeart/2005/8/layout/hChevron3"/>
    <dgm:cxn modelId="{6463EC72-94B3-4EC7-8ADE-AA2AC1B637D2}" srcId="{47CF7494-361D-469A-8EEE-92931D0D66C4}" destId="{CF36A0F7-A929-4103-A383-7149E38D114B}" srcOrd="3" destOrd="0" parTransId="{A2548AC1-D9DA-4D13-B5AF-7065E89BFA45}" sibTransId="{EF18308D-9C33-45D6-A989-34C90D58B376}"/>
    <dgm:cxn modelId="{0270FA56-0B20-4A2E-8BEE-8F2EB823D37C}" type="presOf" srcId="{CF36A0F7-A929-4103-A383-7149E38D114B}" destId="{A8385779-D038-402E-9341-1A25EC852E4B}" srcOrd="0" destOrd="0" presId="urn:microsoft.com/office/officeart/2005/8/layout/hChevron3"/>
    <dgm:cxn modelId="{17B90C8C-42D3-4C36-A729-8F94A2B9917E}" srcId="{47CF7494-361D-469A-8EEE-92931D0D66C4}" destId="{404F30E5-9C21-418A-A7D1-EDE47DBBF067}" srcOrd="0" destOrd="0" parTransId="{A328F51F-DEC9-44FF-B381-C28F0619F1AF}" sibTransId="{A01D5831-1930-4B4D-BFB4-3DE751C6B6BA}"/>
    <dgm:cxn modelId="{2BFF5D98-B6C2-4DCB-9BCC-3C9B420A78F7}" type="presOf" srcId="{47CF7494-361D-469A-8EEE-92931D0D66C4}" destId="{5B6C681D-AAB3-4D90-864C-8865E2F53688}" srcOrd="0" destOrd="0" presId="urn:microsoft.com/office/officeart/2005/8/layout/hChevron3"/>
    <dgm:cxn modelId="{1B448A9D-A3BE-43BE-AD64-1709DA5CE8BF}" type="presOf" srcId="{D69B020C-8021-4FF9-940C-94F5D364C5B6}" destId="{C9EE8EA6-4997-4378-9225-063A35F5982C}" srcOrd="0" destOrd="0" presId="urn:microsoft.com/office/officeart/2005/8/layout/hChevron3"/>
    <dgm:cxn modelId="{8E3015C1-1EB0-4AD2-9BC1-BB9D74BACD84}" type="presOf" srcId="{DC1253FE-A6D0-4CB0-8E9D-280A93A9B168}" destId="{E5982F65-0048-464C-9417-18266ADD9913}" srcOrd="0" destOrd="0" presId="urn:microsoft.com/office/officeart/2005/8/layout/hChevron3"/>
    <dgm:cxn modelId="{F7CCC0C5-3633-45EF-B8EA-F118678DCA49}" srcId="{47CF7494-361D-469A-8EEE-92931D0D66C4}" destId="{D69B020C-8021-4FF9-940C-94F5D364C5B6}" srcOrd="4" destOrd="0" parTransId="{592BE831-1374-4361-BB3C-709AED12ECA4}" sibTransId="{62808AA6-FB16-4935-95C8-3EC59C997968}"/>
    <dgm:cxn modelId="{C88469FB-39C9-41A0-B428-504B107BA551}" srcId="{47CF7494-361D-469A-8EEE-92931D0D66C4}" destId="{DC1253FE-A6D0-4CB0-8E9D-280A93A9B168}" srcOrd="2" destOrd="0" parTransId="{D2FAD4D2-804A-440B-AC90-FE070F4FD68D}" sibTransId="{75102E8F-2106-42F9-A83C-D9BFFFBB03F4}"/>
    <dgm:cxn modelId="{49121B8C-0172-4F35-B447-345AF6C16631}" type="presParOf" srcId="{5B6C681D-AAB3-4D90-864C-8865E2F53688}" destId="{34B90BFB-527F-41BC-AE2D-BB75D691B5BC}" srcOrd="0" destOrd="0" presId="urn:microsoft.com/office/officeart/2005/8/layout/hChevron3"/>
    <dgm:cxn modelId="{361B12AF-0EB2-490C-9B9B-622049673C99}" type="presParOf" srcId="{5B6C681D-AAB3-4D90-864C-8865E2F53688}" destId="{66A679DB-4C01-496D-9937-2DD3B8C9450A}" srcOrd="1" destOrd="0" presId="urn:microsoft.com/office/officeart/2005/8/layout/hChevron3"/>
    <dgm:cxn modelId="{C44A770E-0A59-403A-B017-EAC742397CEA}" type="presParOf" srcId="{5B6C681D-AAB3-4D90-864C-8865E2F53688}" destId="{432B0C9F-D53A-4E15-A371-224F38ED6D18}" srcOrd="2" destOrd="0" presId="urn:microsoft.com/office/officeart/2005/8/layout/hChevron3"/>
    <dgm:cxn modelId="{206A20FD-4D6C-4507-9B7E-4450067D0BF1}" type="presParOf" srcId="{5B6C681D-AAB3-4D90-864C-8865E2F53688}" destId="{7599602C-9C70-4568-A1EB-3940AD9652A6}" srcOrd="3" destOrd="0" presId="urn:microsoft.com/office/officeart/2005/8/layout/hChevron3"/>
    <dgm:cxn modelId="{BD519CC1-79BA-449F-8CC8-D2FD9B2F79BE}" type="presParOf" srcId="{5B6C681D-AAB3-4D90-864C-8865E2F53688}" destId="{E5982F65-0048-464C-9417-18266ADD9913}" srcOrd="4" destOrd="0" presId="urn:microsoft.com/office/officeart/2005/8/layout/hChevron3"/>
    <dgm:cxn modelId="{9178966E-3F7A-474D-866B-D71FFEF69EA8}" type="presParOf" srcId="{5B6C681D-AAB3-4D90-864C-8865E2F53688}" destId="{9145994A-1C2F-43D1-A432-9C9989EAF57F}" srcOrd="5" destOrd="0" presId="urn:microsoft.com/office/officeart/2005/8/layout/hChevron3"/>
    <dgm:cxn modelId="{A864C7B1-53CA-4C06-AF4B-5A8DD4173338}" type="presParOf" srcId="{5B6C681D-AAB3-4D90-864C-8865E2F53688}" destId="{A8385779-D038-402E-9341-1A25EC852E4B}" srcOrd="6" destOrd="0" presId="urn:microsoft.com/office/officeart/2005/8/layout/hChevron3"/>
    <dgm:cxn modelId="{CAB7B0B8-22EB-45FB-8551-61FF42077E41}" type="presParOf" srcId="{5B6C681D-AAB3-4D90-864C-8865E2F53688}" destId="{B0D7DDD1-60F9-4A08-87FE-1285E40683BB}" srcOrd="7" destOrd="0" presId="urn:microsoft.com/office/officeart/2005/8/layout/hChevron3"/>
    <dgm:cxn modelId="{3332B104-1565-4DEE-829F-6A4E5EAA6E1C}" type="presParOf" srcId="{5B6C681D-AAB3-4D90-864C-8865E2F53688}" destId="{C9EE8EA6-4997-4378-9225-063A35F5982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EBF16-D43F-4409-AF48-B12DBAF09B0F}">
      <dsp:nvSpPr>
        <dsp:cNvPr id="0" name=""/>
        <dsp:cNvSpPr/>
      </dsp:nvSpPr>
      <dsp:spPr>
        <a:xfrm>
          <a:off x="792" y="111608"/>
          <a:ext cx="1545397" cy="618159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 Year ~</a:t>
          </a:r>
        </a:p>
      </dsp:txBody>
      <dsp:txXfrm>
        <a:off x="792" y="111608"/>
        <a:ext cx="1390857" cy="618159"/>
      </dsp:txXfrm>
    </dsp:sp>
    <dsp:sp modelId="{88BC8F6C-130B-4C73-A3F4-F4619F157BBD}">
      <dsp:nvSpPr>
        <dsp:cNvPr id="0" name=""/>
        <dsp:cNvSpPr/>
      </dsp:nvSpPr>
      <dsp:spPr>
        <a:xfrm>
          <a:off x="1237110" y="111608"/>
          <a:ext cx="1545397" cy="61815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Months before ~</a:t>
          </a:r>
        </a:p>
      </dsp:txBody>
      <dsp:txXfrm>
        <a:off x="1546190" y="111608"/>
        <a:ext cx="927238" cy="618159"/>
      </dsp:txXfrm>
    </dsp:sp>
    <dsp:sp modelId="{4D39F9F5-B8F5-4EFB-99C6-E826C5A7707C}">
      <dsp:nvSpPr>
        <dsp:cNvPr id="0" name=""/>
        <dsp:cNvSpPr/>
      </dsp:nvSpPr>
      <dsp:spPr>
        <a:xfrm>
          <a:off x="2473428" y="111608"/>
          <a:ext cx="1545397" cy="61815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Day-ahead</a:t>
          </a:r>
        </a:p>
      </dsp:txBody>
      <dsp:txXfrm>
        <a:off x="2782508" y="111608"/>
        <a:ext cx="927238" cy="618159"/>
      </dsp:txXfrm>
    </dsp:sp>
    <dsp:sp modelId="{E40E75C2-DAB9-48F9-8327-D2DBADC152FA}">
      <dsp:nvSpPr>
        <dsp:cNvPr id="0" name=""/>
        <dsp:cNvSpPr/>
      </dsp:nvSpPr>
      <dsp:spPr>
        <a:xfrm>
          <a:off x="3709746" y="111608"/>
          <a:ext cx="1545397" cy="61815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 hour before</a:t>
          </a:r>
        </a:p>
      </dsp:txBody>
      <dsp:txXfrm>
        <a:off x="4018826" y="111608"/>
        <a:ext cx="927238" cy="618159"/>
      </dsp:txXfrm>
    </dsp:sp>
    <dsp:sp modelId="{2C3DAF01-2CAE-4BF8-BBA2-B460F0767C10}">
      <dsp:nvSpPr>
        <dsp:cNvPr id="0" name=""/>
        <dsp:cNvSpPr/>
      </dsp:nvSpPr>
      <dsp:spPr>
        <a:xfrm>
          <a:off x="4946064" y="111608"/>
          <a:ext cx="1545397" cy="61815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Just before delivery</a:t>
          </a:r>
        </a:p>
      </dsp:txBody>
      <dsp:txXfrm>
        <a:off x="5255144" y="111608"/>
        <a:ext cx="927238" cy="618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90BFB-527F-41BC-AE2D-BB75D691B5BC}">
      <dsp:nvSpPr>
        <dsp:cNvPr id="0" name=""/>
        <dsp:cNvSpPr/>
      </dsp:nvSpPr>
      <dsp:spPr>
        <a:xfrm>
          <a:off x="1640" y="0"/>
          <a:ext cx="1115016" cy="303343"/>
        </a:xfrm>
        <a:prstGeom prst="homePlate">
          <a:avLst/>
        </a:prstGeom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…</a:t>
          </a:r>
        </a:p>
      </dsp:txBody>
      <dsp:txXfrm>
        <a:off x="1640" y="0"/>
        <a:ext cx="1039180" cy="303343"/>
      </dsp:txXfrm>
    </dsp:sp>
    <dsp:sp modelId="{432B0C9F-D53A-4E15-A371-224F38ED6D18}">
      <dsp:nvSpPr>
        <dsp:cNvPr id="0" name=""/>
        <dsp:cNvSpPr/>
      </dsp:nvSpPr>
      <dsp:spPr>
        <a:xfrm>
          <a:off x="907315" y="0"/>
          <a:ext cx="1804640" cy="303343"/>
        </a:xfrm>
        <a:prstGeom prst="chevron">
          <a:avLst/>
        </a:prstGeom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2016</a:t>
          </a:r>
        </a:p>
      </dsp:txBody>
      <dsp:txXfrm>
        <a:off x="1058987" y="0"/>
        <a:ext cx="1501297" cy="303343"/>
      </dsp:txXfrm>
    </dsp:sp>
    <dsp:sp modelId="{E5982F65-0048-464C-9417-18266ADD9913}">
      <dsp:nvSpPr>
        <dsp:cNvPr id="0" name=""/>
        <dsp:cNvSpPr/>
      </dsp:nvSpPr>
      <dsp:spPr>
        <a:xfrm>
          <a:off x="2502613" y="0"/>
          <a:ext cx="3242534" cy="303343"/>
        </a:xfrm>
        <a:prstGeom prst="chevron">
          <a:avLst/>
        </a:prstGeom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2017</a:t>
          </a:r>
        </a:p>
      </dsp:txBody>
      <dsp:txXfrm>
        <a:off x="2654285" y="0"/>
        <a:ext cx="2939191" cy="303343"/>
      </dsp:txXfrm>
    </dsp:sp>
    <dsp:sp modelId="{A8385779-D038-402E-9341-1A25EC852E4B}">
      <dsp:nvSpPr>
        <dsp:cNvPr id="0" name=""/>
        <dsp:cNvSpPr/>
      </dsp:nvSpPr>
      <dsp:spPr>
        <a:xfrm>
          <a:off x="5535806" y="0"/>
          <a:ext cx="1549986" cy="303343"/>
        </a:xfrm>
        <a:prstGeom prst="chevron">
          <a:avLst/>
        </a:prstGeom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2018</a:t>
          </a:r>
        </a:p>
      </dsp:txBody>
      <dsp:txXfrm>
        <a:off x="5687478" y="0"/>
        <a:ext cx="1246643" cy="303343"/>
      </dsp:txXfrm>
    </dsp:sp>
    <dsp:sp modelId="{C9EE8EA6-4997-4378-9225-063A35F5982C}">
      <dsp:nvSpPr>
        <dsp:cNvPr id="0" name=""/>
        <dsp:cNvSpPr/>
      </dsp:nvSpPr>
      <dsp:spPr>
        <a:xfrm>
          <a:off x="6876451" y="0"/>
          <a:ext cx="1046708" cy="303343"/>
        </a:xfrm>
        <a:prstGeom prst="chevron">
          <a:avLst/>
        </a:prstGeom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2019</a:t>
          </a:r>
        </a:p>
      </dsp:txBody>
      <dsp:txXfrm>
        <a:off x="7028123" y="0"/>
        <a:ext cx="743365" cy="303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34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89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3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37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81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4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8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81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9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40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72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24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55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28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67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4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4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25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424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027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2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6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273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03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948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535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325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20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59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35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30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97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01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72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CCCD-C54A-4809-99DF-956DDAD2D7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9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B393-65D3-4C2A-8033-6FF98D4AECB9}" type="datetime4">
              <a:rPr lang="en-US" smtClean="0"/>
              <a:t>June 7,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D6715681-E530-4B7A-B358-1DF768D9672B}" type="datetime4">
              <a:rPr lang="en-US" smtClean="0"/>
              <a:t>June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/>
              <a:t>Click to edit Master SUB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7C09661-E2FF-4383-84D1-B162EDE7FB9A}" type="datetime4">
              <a:rPr lang="en-US" smtClean="0"/>
              <a:t>June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1BCEBA7D-25E4-42C3-A69C-5786789949C1}" type="datetime4">
              <a:rPr lang="en-US" smtClean="0"/>
              <a:t>June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&amp;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0B1844DF-1598-40D8-A67D-E96E69027291}" type="datetime4">
              <a:rPr lang="en-US" smtClean="0"/>
              <a:t>June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6BE52636-8615-4C8B-AC05-AB896F2C591E}" type="datetime4">
              <a:rPr lang="en-US" smtClean="0"/>
              <a:t>June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5.jpe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image" Target="../media/image18.jpeg"/><Relationship Id="rId5" Type="http://schemas.openxmlformats.org/officeDocument/2006/relationships/image" Target="../media/image17.png"/><Relationship Id="rId10" Type="http://schemas.microsoft.com/office/2007/relationships/diagramDrawing" Target="../diagrams/drawing2.xml"/><Relationship Id="rId4" Type="http://schemas.openxmlformats.org/officeDocument/2006/relationships/image" Target="../media/image16.png"/><Relationship Id="rId9" Type="http://schemas.openxmlformats.org/officeDocument/2006/relationships/diagramColors" Target="../diagrams/colors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0.png"/><Relationship Id="rId10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88C2-51EA-4D14-A22B-A65AC9353869}" type="datetime4">
              <a:rPr lang="en-US" smtClean="0"/>
              <a:t>June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/>
              <a:t>CONFIDENTIAL &amp; PROPRIETARY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1066800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Time Series Forecasting </a:t>
            </a:r>
          </a:p>
          <a:p>
            <a:pPr algn="l"/>
            <a:r>
              <a:rPr lang="en-US" b="1" dirty="0"/>
              <a:t>with </a:t>
            </a:r>
            <a:r>
              <a:rPr lang="en-US" b="1" dirty="0" err="1"/>
              <a:t>Keras</a:t>
            </a:r>
            <a:endParaRPr lang="en-US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14400" y="26670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Eina Ooka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June 8, 2019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55" y="4724400"/>
            <a:ext cx="3755251" cy="10852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257800" y="0"/>
            <a:ext cx="3886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cascadia r conference 20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479" y="3583711"/>
            <a:ext cx="2235521" cy="258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6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83969E-4747-4ACB-895F-79B32E37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67" y="3733800"/>
            <a:ext cx="4075604" cy="2287597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19F7-84E6-42D3-83C7-AD2526C00760}" type="datetime4">
              <a:rPr lang="en-US" smtClean="0"/>
              <a:t>June 7, 2019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Old (mostly statistics) discipline, affected largely by ML in recent years. </a:t>
            </a:r>
          </a:p>
          <a:p>
            <a:endParaRPr lang="en-US" sz="1050" dirty="0"/>
          </a:p>
          <a:p>
            <a:r>
              <a:rPr lang="en-US" dirty="0"/>
              <a:t>Time series forecasting issues (compared to other ML problems)</a:t>
            </a:r>
          </a:p>
          <a:p>
            <a:pPr lvl="1"/>
            <a:r>
              <a:rPr lang="en-US" dirty="0"/>
              <a:t># of available data points</a:t>
            </a:r>
          </a:p>
          <a:p>
            <a:pPr lvl="1"/>
            <a:r>
              <a:rPr lang="en-US" dirty="0"/>
              <a:t>How long of a history is </a:t>
            </a:r>
          </a:p>
          <a:p>
            <a:pPr marL="857250" lvl="2" indent="0">
              <a:buNone/>
            </a:pPr>
            <a:r>
              <a:rPr lang="en-US" sz="2800" dirty="0"/>
              <a:t>a good representation of </a:t>
            </a:r>
          </a:p>
          <a:p>
            <a:pPr marL="857250" lvl="2" indent="0">
              <a:buNone/>
            </a:pPr>
            <a:r>
              <a:rPr lang="en-US" sz="2800" dirty="0"/>
              <a:t>the current behavior? </a:t>
            </a:r>
          </a:p>
        </p:txBody>
      </p:sp>
    </p:spTree>
    <p:extLst>
      <p:ext uri="{BB962C8B-B14F-4D97-AF65-F5344CB8AC3E}">
        <p14:creationId xmlns:p14="http://schemas.microsoft.com/office/powerpoint/2010/main" val="113482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Series Competition Results</a:t>
            </a:r>
            <a:br>
              <a:rPr lang="en-US" dirty="0"/>
            </a:br>
            <a:r>
              <a:rPr lang="en-US" sz="3100" dirty="0" err="1"/>
              <a:t>Makridakis</a:t>
            </a:r>
            <a:r>
              <a:rPr lang="en-US" sz="3100" dirty="0"/>
              <a:t> Competitions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FD4C-763F-4FFB-9387-783151277686}" type="datetime4">
              <a:rPr lang="en-US" smtClean="0"/>
              <a:t>June 7, 2019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600" y="1600201"/>
            <a:ext cx="1600200" cy="2362200"/>
          </a:xfrm>
        </p:spPr>
        <p:txBody>
          <a:bodyPr>
            <a:normAutofit fontScale="92500"/>
          </a:bodyPr>
          <a:lstStyle/>
          <a:p>
            <a:pPr marL="91440" indent="-91440"/>
            <a:r>
              <a:rPr lang="en-US" sz="1600" dirty="0"/>
              <a:t>In search of best practices.</a:t>
            </a:r>
          </a:p>
          <a:p>
            <a:pPr marL="91440" indent="-91440"/>
            <a:r>
              <a:rPr lang="en-US" sz="1600" dirty="0"/>
              <a:t>100,000 time series.</a:t>
            </a:r>
          </a:p>
          <a:p>
            <a:pPr marL="91440" indent="-91440"/>
            <a:r>
              <a:rPr lang="en-US" sz="1600" dirty="0"/>
              <a:t>The winner used a combination of ML and statistical methods. </a:t>
            </a: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6407943" cy="4800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06BB44-3B8E-40B2-B42C-B36EB11EC963}"/>
              </a:ext>
            </a:extLst>
          </p:cNvPr>
          <p:cNvSpPr txBox="1"/>
          <p:nvPr/>
        </p:nvSpPr>
        <p:spPr>
          <a:xfrm>
            <a:off x="7086600" y="5477341"/>
            <a:ext cx="190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Presentation by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Evangelos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Spiliotis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22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59566BE-4C74-4921-B0B5-12FA0DCA5714}"/>
              </a:ext>
            </a:extLst>
          </p:cNvPr>
          <p:cNvSpPr/>
          <p:nvPr/>
        </p:nvSpPr>
        <p:spPr>
          <a:xfrm>
            <a:off x="0" y="3878328"/>
            <a:ext cx="9144000" cy="2053897"/>
          </a:xfrm>
          <a:prstGeom prst="rect">
            <a:avLst/>
          </a:prstGeom>
          <a:solidFill>
            <a:srgbClr val="4BACC6">
              <a:alpha val="1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Image result for network icon">
            <a:extLst>
              <a:ext uri="{FF2B5EF4-FFF2-40B4-BE49-F238E27FC236}">
                <a16:creationId xmlns:a16="http://schemas.microsoft.com/office/drawing/2014/main" id="{DD185173-9A2C-4ED5-93A4-40892EE24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1" b="23903"/>
          <a:stretch/>
        </p:blipFill>
        <p:spPr bwMode="auto">
          <a:xfrm>
            <a:off x="111035" y="1969475"/>
            <a:ext cx="1717765" cy="109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tensorflow">
            <a:extLst>
              <a:ext uri="{FF2B5EF4-FFF2-40B4-BE49-F238E27FC236}">
                <a16:creationId xmlns:a16="http://schemas.microsoft.com/office/drawing/2014/main" id="{D075C6D7-C584-4A79-BBF6-49F395DFD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69475"/>
            <a:ext cx="1118911" cy="112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38DED6B-A5F1-4FCA-9E83-97439DE91D2A}"/>
              </a:ext>
            </a:extLst>
          </p:cNvPr>
          <p:cNvSpPr/>
          <p:nvPr/>
        </p:nvSpPr>
        <p:spPr>
          <a:xfrm>
            <a:off x="0" y="1687284"/>
            <a:ext cx="9144000" cy="2053897"/>
          </a:xfrm>
          <a:prstGeom prst="rect">
            <a:avLst/>
          </a:prstGeom>
          <a:solidFill>
            <a:srgbClr val="C0504D">
              <a:alpha val="1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 descr="Image result for me icon">
            <a:extLst>
              <a:ext uri="{FF2B5EF4-FFF2-40B4-BE49-F238E27FC236}">
                <a16:creationId xmlns:a16="http://schemas.microsoft.com/office/drawing/2014/main" id="{565456C8-111E-4660-9C47-B94F63900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1" y="4623105"/>
            <a:ext cx="914400" cy="84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F2F0-A882-4A0A-BADA-6DD298D59D1A}" type="datetime4">
              <a:rPr lang="en-US" smtClean="0"/>
              <a:t>June 7, 2019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791" y="518179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Me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5655B1E-95A9-4D79-BE4D-127C6FC3D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243177"/>
              </p:ext>
            </p:extLst>
          </p:nvPr>
        </p:nvGraphicFramePr>
        <p:xfrm>
          <a:off x="990600" y="3663577"/>
          <a:ext cx="7924800" cy="303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4" name="Callout: Line with No Border 13">
            <a:extLst>
              <a:ext uri="{FF2B5EF4-FFF2-40B4-BE49-F238E27FC236}">
                <a16:creationId xmlns:a16="http://schemas.microsoft.com/office/drawing/2014/main" id="{2C02822D-68D6-49ED-A2F9-10EFFE6380C9}"/>
              </a:ext>
            </a:extLst>
          </p:cNvPr>
          <p:cNvSpPr/>
          <p:nvPr/>
        </p:nvSpPr>
        <p:spPr>
          <a:xfrm>
            <a:off x="4191000" y="2549394"/>
            <a:ext cx="914400" cy="422408"/>
          </a:xfrm>
          <a:prstGeom prst="callout1">
            <a:avLst>
              <a:gd name="adj1" fmla="val 95154"/>
              <a:gd name="adj2" fmla="val 52381"/>
              <a:gd name="adj3" fmla="val 256423"/>
              <a:gd name="adj4" fmla="val 52144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Keras</a:t>
            </a:r>
            <a:r>
              <a:rPr lang="en-US" sz="1600" dirty="0"/>
              <a:t> release</a:t>
            </a:r>
          </a:p>
        </p:txBody>
      </p:sp>
      <p:sp>
        <p:nvSpPr>
          <p:cNvPr id="16" name="Callout: Line with No Border 15">
            <a:extLst>
              <a:ext uri="{FF2B5EF4-FFF2-40B4-BE49-F238E27FC236}">
                <a16:creationId xmlns:a16="http://schemas.microsoft.com/office/drawing/2014/main" id="{A780DBC0-FA97-4467-8FA8-FD2A305CF5B4}"/>
              </a:ext>
            </a:extLst>
          </p:cNvPr>
          <p:cNvSpPr/>
          <p:nvPr/>
        </p:nvSpPr>
        <p:spPr>
          <a:xfrm>
            <a:off x="3205843" y="1752600"/>
            <a:ext cx="1213757" cy="743044"/>
          </a:xfrm>
          <a:prstGeom prst="callout1">
            <a:avLst>
              <a:gd name="adj1" fmla="val 95154"/>
              <a:gd name="adj2" fmla="val 52381"/>
              <a:gd name="adj3" fmla="val 256423"/>
              <a:gd name="adj4" fmla="val 52144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Tenser Flow </a:t>
            </a:r>
            <a:r>
              <a:rPr lang="en-US" sz="1600" dirty="0"/>
              <a:t>released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45763FEB-E665-4BD3-B491-8BA592394673}"/>
              </a:ext>
            </a:extLst>
          </p:cNvPr>
          <p:cNvSpPr/>
          <p:nvPr/>
        </p:nvSpPr>
        <p:spPr>
          <a:xfrm>
            <a:off x="5105400" y="1665514"/>
            <a:ext cx="1600200" cy="833967"/>
          </a:xfrm>
          <a:prstGeom prst="callout1">
            <a:avLst>
              <a:gd name="adj1" fmla="val 110817"/>
              <a:gd name="adj2" fmla="val 52381"/>
              <a:gd name="adj3" fmla="val 234233"/>
              <a:gd name="adj4" fmla="val 52144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 </a:t>
            </a:r>
            <a:r>
              <a:rPr lang="en-US" sz="1600" b="1" dirty="0" err="1"/>
              <a:t>Keras</a:t>
            </a:r>
            <a:r>
              <a:rPr lang="en-US" sz="1600" b="1" dirty="0"/>
              <a:t> package </a:t>
            </a:r>
            <a:r>
              <a:rPr lang="en-US" sz="1600" dirty="0"/>
              <a:t>CRAN  release</a:t>
            </a:r>
          </a:p>
        </p:txBody>
      </p:sp>
      <p:sp>
        <p:nvSpPr>
          <p:cNvPr id="18" name="Callout: Line with No Border 17">
            <a:extLst>
              <a:ext uri="{FF2B5EF4-FFF2-40B4-BE49-F238E27FC236}">
                <a16:creationId xmlns:a16="http://schemas.microsoft.com/office/drawing/2014/main" id="{5FEBB36A-0A90-4124-8E24-BA1AD72E0AAF}"/>
              </a:ext>
            </a:extLst>
          </p:cNvPr>
          <p:cNvSpPr/>
          <p:nvPr/>
        </p:nvSpPr>
        <p:spPr>
          <a:xfrm>
            <a:off x="6019800" y="2549394"/>
            <a:ext cx="2022564" cy="833967"/>
          </a:xfrm>
          <a:prstGeom prst="callout1">
            <a:avLst>
              <a:gd name="adj1" fmla="val 95154"/>
              <a:gd name="adj2" fmla="val 52381"/>
              <a:gd name="adj3" fmla="val 129809"/>
              <a:gd name="adj4" fmla="val 527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600" dirty="0"/>
              <a:t>An RStudio blog article on sunspot frequency  prediction 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C1782C30-805E-41AD-9147-267E6D165BCB}"/>
              </a:ext>
            </a:extLst>
          </p:cNvPr>
          <p:cNvSpPr/>
          <p:nvPr/>
        </p:nvSpPr>
        <p:spPr>
          <a:xfrm>
            <a:off x="990600" y="4957957"/>
            <a:ext cx="1295400" cy="1047058"/>
          </a:xfrm>
          <a:prstGeom prst="callout1">
            <a:avLst>
              <a:gd name="adj1" fmla="val 1393"/>
              <a:gd name="adj2" fmla="val 50000"/>
              <a:gd name="adj3" fmla="val -94757"/>
              <a:gd name="adj4" fmla="val 49763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600" dirty="0"/>
              <a:t>Forecast dev using ‘</a:t>
            </a:r>
            <a:r>
              <a:rPr lang="en-US" sz="1600" dirty="0" err="1"/>
              <a:t>nnet</a:t>
            </a:r>
            <a:r>
              <a:rPr lang="en-US" sz="1600" dirty="0"/>
              <a:t>’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5CF618A6-C15B-4FDF-AA10-B613509101B6}"/>
              </a:ext>
            </a:extLst>
          </p:cNvPr>
          <p:cNvSpPr/>
          <p:nvPr/>
        </p:nvSpPr>
        <p:spPr>
          <a:xfrm>
            <a:off x="2674062" y="4966041"/>
            <a:ext cx="1295400" cy="1047059"/>
          </a:xfrm>
          <a:prstGeom prst="callout1">
            <a:avLst>
              <a:gd name="adj1" fmla="val 1393"/>
              <a:gd name="adj2" fmla="val 50000"/>
              <a:gd name="adj3" fmla="val -94107"/>
              <a:gd name="adj4" fmla="val 49028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600" dirty="0"/>
              <a:t>Hear about Tenser Flow at a meetup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1F283-0C15-458A-8F81-860C4391889D}"/>
              </a:ext>
            </a:extLst>
          </p:cNvPr>
          <p:cNvSpPr txBox="1"/>
          <p:nvPr/>
        </p:nvSpPr>
        <p:spPr>
          <a:xfrm>
            <a:off x="4662323" y="4726250"/>
            <a:ext cx="1962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Keep hearing about application of LMTS &amp; GRU</a:t>
            </a:r>
          </a:p>
        </p:txBody>
      </p:sp>
      <p:sp>
        <p:nvSpPr>
          <p:cNvPr id="25" name="Callout: Line with No Border 24">
            <a:extLst>
              <a:ext uri="{FF2B5EF4-FFF2-40B4-BE49-F238E27FC236}">
                <a16:creationId xmlns:a16="http://schemas.microsoft.com/office/drawing/2014/main" id="{A5A8B5D6-CA11-472D-98F3-7A16621D0773}"/>
              </a:ext>
            </a:extLst>
          </p:cNvPr>
          <p:cNvSpPr/>
          <p:nvPr/>
        </p:nvSpPr>
        <p:spPr>
          <a:xfrm>
            <a:off x="6858000" y="5123718"/>
            <a:ext cx="1652409" cy="1047059"/>
          </a:xfrm>
          <a:prstGeom prst="callout1">
            <a:avLst>
              <a:gd name="adj1" fmla="val 1393"/>
              <a:gd name="adj2" fmla="val 50000"/>
              <a:gd name="adj3" fmla="val -111391"/>
              <a:gd name="adj4" fmla="val 49763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600" dirty="0"/>
              <a:t>An opportunity for research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0CFD73-2846-4C16-B878-81B9023C99B3}"/>
              </a:ext>
            </a:extLst>
          </p:cNvPr>
          <p:cNvSpPr txBox="1"/>
          <p:nvPr/>
        </p:nvSpPr>
        <p:spPr>
          <a:xfrm>
            <a:off x="303690" y="2699773"/>
            <a:ext cx="113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ML Community</a:t>
            </a:r>
          </a:p>
        </p:txBody>
      </p:sp>
      <p:sp>
        <p:nvSpPr>
          <p:cNvPr id="24" name="Double Bracket 23">
            <a:extLst>
              <a:ext uri="{FF2B5EF4-FFF2-40B4-BE49-F238E27FC236}">
                <a16:creationId xmlns:a16="http://schemas.microsoft.com/office/drawing/2014/main" id="{4D0C982A-73AC-4CA7-9AA3-697327B816B2}"/>
              </a:ext>
            </a:extLst>
          </p:cNvPr>
          <p:cNvSpPr/>
          <p:nvPr/>
        </p:nvSpPr>
        <p:spPr>
          <a:xfrm>
            <a:off x="4572000" y="4623105"/>
            <a:ext cx="1981200" cy="914400"/>
          </a:xfrm>
          <a:prstGeom prst="bracketPair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Image result for keras">
            <a:extLst>
              <a:ext uri="{FF2B5EF4-FFF2-40B4-BE49-F238E27FC236}">
                <a16:creationId xmlns:a16="http://schemas.microsoft.com/office/drawing/2014/main" id="{B4145119-AEEE-43D8-A175-8EE159943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985" y="3025475"/>
            <a:ext cx="532405" cy="53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12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B01A42-BE5E-4BE1-811A-1D7752F15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149"/>
          <a:stretch/>
        </p:blipFill>
        <p:spPr>
          <a:xfrm>
            <a:off x="0" y="3810000"/>
            <a:ext cx="9144000" cy="259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Hourly Solar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6248401" cy="2819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Solar Generation Forecast</a:t>
            </a:r>
          </a:p>
          <a:p>
            <a:pPr lvl="1"/>
            <a:r>
              <a:rPr lang="en-US" dirty="0"/>
              <a:t>Hourly generation for the following 3 days </a:t>
            </a:r>
          </a:p>
          <a:p>
            <a:pPr lvl="1"/>
            <a:r>
              <a:rPr lang="en-US" dirty="0"/>
              <a:t>Exogenous Series (features)</a:t>
            </a:r>
          </a:p>
          <a:p>
            <a:pPr lvl="2"/>
            <a:r>
              <a:rPr lang="en-US" dirty="0"/>
              <a:t>Weather data including temperature, sunshine minutes, </a:t>
            </a:r>
            <a:r>
              <a:rPr lang="en-US" dirty="0" err="1"/>
              <a:t>etc</a:t>
            </a:r>
            <a:r>
              <a:rPr lang="en-US" dirty="0"/>
              <a:t>…  </a:t>
            </a:r>
          </a:p>
          <a:p>
            <a:pPr lvl="1"/>
            <a:r>
              <a:rPr lang="en-US" dirty="0"/>
              <a:t>Same structure as other energy price or demand forecasting models.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Image result for solar PV icon">
            <a:extLst>
              <a:ext uri="{FF2B5EF4-FFF2-40B4-BE49-F238E27FC236}">
                <a16:creationId xmlns:a16="http://schemas.microsoft.com/office/drawing/2014/main" id="{DB9A2F83-5FB2-473B-9800-8046F506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725386"/>
            <a:ext cx="2306735" cy="19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74ED0D1-FA53-43C3-AAB3-9486BBCD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13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EF39EBC-E83C-425B-B367-F8AD51E4A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2ACAE600-8CAD-4B56-9F1C-F4063763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8D94A9E-A180-464E-AB34-C68CCFA58ACA}" type="datetime4">
              <a:rPr lang="en-US" smtClean="0"/>
              <a:t>June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54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RNN Architectures with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CONFIDENTIAL &amp; PROPRIETARY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3773-C375-452D-B6B2-969F500331FB}" type="datetime4">
              <a:rPr lang="en-US" smtClean="0"/>
              <a:t>June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6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memory of the past state in the internal structures. </a:t>
            </a:r>
          </a:p>
          <a:p>
            <a:r>
              <a:rPr lang="en-US" dirty="0"/>
              <a:t>For time series forecasting, we feed lagged series as inputs.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6572DD2-A6C4-4550-8AC0-E5CC17B18C7E}"/>
              </a:ext>
            </a:extLst>
          </p:cNvPr>
          <p:cNvSpPr/>
          <p:nvPr/>
        </p:nvSpPr>
        <p:spPr>
          <a:xfrm>
            <a:off x="6237514" y="3771900"/>
            <a:ext cx="457200" cy="45720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62CB605-630B-4603-9580-0FB693A92763}"/>
              </a:ext>
            </a:extLst>
          </p:cNvPr>
          <p:cNvSpPr/>
          <p:nvPr/>
        </p:nvSpPr>
        <p:spPr>
          <a:xfrm>
            <a:off x="5486400" y="4724400"/>
            <a:ext cx="457200" cy="457200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0026131-D660-467B-AAB0-D76ECA0AB091}"/>
              </a:ext>
            </a:extLst>
          </p:cNvPr>
          <p:cNvSpPr/>
          <p:nvPr/>
        </p:nvSpPr>
        <p:spPr>
          <a:xfrm>
            <a:off x="6237514" y="4724400"/>
            <a:ext cx="457200" cy="457200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DB97BC2-B199-4ECA-8646-CB45967ED387}"/>
              </a:ext>
            </a:extLst>
          </p:cNvPr>
          <p:cNvSpPr/>
          <p:nvPr/>
        </p:nvSpPr>
        <p:spPr>
          <a:xfrm>
            <a:off x="6966857" y="4724400"/>
            <a:ext cx="457200" cy="457200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822FED8-039F-45C0-9FB8-CBB602DAE971}"/>
              </a:ext>
            </a:extLst>
          </p:cNvPr>
          <p:cNvSpPr/>
          <p:nvPr/>
        </p:nvSpPr>
        <p:spPr>
          <a:xfrm>
            <a:off x="5845629" y="5715000"/>
            <a:ext cx="457200" cy="457200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CA332FB-310B-407A-AD9D-6D6A9C0D37E2}"/>
              </a:ext>
            </a:extLst>
          </p:cNvPr>
          <p:cNvSpPr/>
          <p:nvPr/>
        </p:nvSpPr>
        <p:spPr>
          <a:xfrm>
            <a:off x="6629400" y="5715000"/>
            <a:ext cx="457200" cy="457200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CD7CEB-B9BD-4659-AA71-B12D4C2A35EB}"/>
              </a:ext>
            </a:extLst>
          </p:cNvPr>
          <p:cNvCxnSpPr>
            <a:cxnSpLocks/>
            <a:stCxn id="10" idx="1"/>
            <a:endCxn id="7" idx="4"/>
          </p:cNvCxnSpPr>
          <p:nvPr/>
        </p:nvCxnSpPr>
        <p:spPr>
          <a:xfrm flipH="1" flipV="1">
            <a:off x="5715000" y="5181600"/>
            <a:ext cx="197584" cy="6003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445539-CE84-433B-A413-32918D3DA51D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6074229" y="5114645"/>
            <a:ext cx="230240" cy="6003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DC6971-0395-4C84-8084-5099707BD6ED}"/>
              </a:ext>
            </a:extLst>
          </p:cNvPr>
          <p:cNvCxnSpPr>
            <a:cxnSpLocks/>
            <a:stCxn id="11" idx="0"/>
            <a:endCxn id="8" idx="5"/>
          </p:cNvCxnSpPr>
          <p:nvPr/>
        </p:nvCxnSpPr>
        <p:spPr>
          <a:xfrm flipH="1" flipV="1">
            <a:off x="6627759" y="5114645"/>
            <a:ext cx="230241" cy="6003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8915CD-C34C-4904-BFDE-1B769C440C06}"/>
              </a:ext>
            </a:extLst>
          </p:cNvPr>
          <p:cNvCxnSpPr>
            <a:cxnSpLocks/>
            <a:stCxn id="11" idx="7"/>
            <a:endCxn id="9" idx="4"/>
          </p:cNvCxnSpPr>
          <p:nvPr/>
        </p:nvCxnSpPr>
        <p:spPr>
          <a:xfrm flipV="1">
            <a:off x="7019645" y="5181600"/>
            <a:ext cx="175812" cy="6003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F88F85-6450-42BF-B475-DDB0EDF5F611}"/>
              </a:ext>
            </a:extLst>
          </p:cNvPr>
          <p:cNvCxnSpPr>
            <a:cxnSpLocks/>
            <a:stCxn id="9" idx="0"/>
            <a:endCxn id="4" idx="5"/>
          </p:cNvCxnSpPr>
          <p:nvPr/>
        </p:nvCxnSpPr>
        <p:spPr>
          <a:xfrm flipH="1" flipV="1">
            <a:off x="6627759" y="4162145"/>
            <a:ext cx="567698" cy="5622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1E3A94-0BB4-4A5B-BA02-CACAC9A45640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V="1">
            <a:off x="6466114" y="4229100"/>
            <a:ext cx="0" cy="4953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D77140-91FC-45A7-9523-CC1F40680853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5715000" y="4162145"/>
            <a:ext cx="589469" cy="5622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9BFB6C-3849-4F61-8CA4-6DB72126D40E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6235874" y="5114645"/>
            <a:ext cx="797938" cy="6673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753E06-8D33-4ACD-A9E6-DE09BFC622B0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5876645" y="5114645"/>
            <a:ext cx="819710" cy="6673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08AA5C9-2A8C-4303-9EDE-330804FDEBA3}"/>
              </a:ext>
            </a:extLst>
          </p:cNvPr>
          <p:cNvSpPr txBox="1"/>
          <p:nvPr/>
        </p:nvSpPr>
        <p:spPr>
          <a:xfrm>
            <a:off x="6826789" y="381583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A7310B-2788-4139-8D90-C3F9CEDDD0EE}"/>
              </a:ext>
            </a:extLst>
          </p:cNvPr>
          <p:cNvSpPr txBox="1"/>
          <p:nvPr/>
        </p:nvSpPr>
        <p:spPr>
          <a:xfrm>
            <a:off x="7173491" y="476249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3582D8-F2C3-4689-A80D-023EFCF296A4}"/>
              </a:ext>
            </a:extLst>
          </p:cNvPr>
          <p:cNvSpPr txBox="1"/>
          <p:nvPr/>
        </p:nvSpPr>
        <p:spPr>
          <a:xfrm>
            <a:off x="7173490" y="575683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96FB327-B350-4F49-B9A2-D46874EA934B}"/>
                  </a:ext>
                </a:extLst>
              </p:cNvPr>
              <p:cNvSpPr txBox="1"/>
              <p:nvPr/>
            </p:nvSpPr>
            <p:spPr>
              <a:xfrm>
                <a:off x="6302936" y="3839109"/>
                <a:ext cx="3369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96FB327-B350-4F49-B9A2-D46874EA9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936" y="3839109"/>
                <a:ext cx="336952" cy="553998"/>
              </a:xfrm>
              <a:prstGeom prst="rect">
                <a:avLst/>
              </a:prstGeom>
              <a:blipFill>
                <a:blip r:embed="rId3"/>
                <a:stretch>
                  <a:fillRect l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ECF7415D-A749-46D2-B50D-BE96FF8B7771}"/>
              </a:ext>
            </a:extLst>
          </p:cNvPr>
          <p:cNvSpPr/>
          <p:nvPr/>
        </p:nvSpPr>
        <p:spPr>
          <a:xfrm>
            <a:off x="5056434" y="5743855"/>
            <a:ext cx="457200" cy="45720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13CC00C-4EB0-4ED8-80E2-8EEC26A2C5A5}"/>
                  </a:ext>
                </a:extLst>
              </p:cNvPr>
              <p:cNvSpPr txBox="1"/>
              <p:nvPr/>
            </p:nvSpPr>
            <p:spPr>
              <a:xfrm>
                <a:off x="5121856" y="5811064"/>
                <a:ext cx="5261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13CC00C-4EB0-4ED8-80E2-8EEC26A2C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56" y="5811064"/>
                <a:ext cx="526106" cy="553998"/>
              </a:xfrm>
              <a:prstGeom prst="rect">
                <a:avLst/>
              </a:prstGeom>
              <a:blipFill>
                <a:blip r:embed="rId4"/>
                <a:stretch>
                  <a:fillRect l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8364ECE-F3EC-4DAA-AAC6-5F80704A9B51}"/>
              </a:ext>
            </a:extLst>
          </p:cNvPr>
          <p:cNvCxnSpPr>
            <a:cxnSpLocks/>
            <a:stCxn id="57" idx="0"/>
            <a:endCxn id="7" idx="4"/>
          </p:cNvCxnSpPr>
          <p:nvPr/>
        </p:nvCxnSpPr>
        <p:spPr>
          <a:xfrm flipV="1">
            <a:off x="5384909" y="5181600"/>
            <a:ext cx="330091" cy="6294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FCD65B9-3381-43CF-B789-C69D097AF863}"/>
              </a:ext>
            </a:extLst>
          </p:cNvPr>
          <p:cNvCxnSpPr>
            <a:cxnSpLocks/>
            <a:stCxn id="57" idx="0"/>
            <a:endCxn id="8" idx="3"/>
          </p:cNvCxnSpPr>
          <p:nvPr/>
        </p:nvCxnSpPr>
        <p:spPr>
          <a:xfrm flipV="1">
            <a:off x="5384909" y="5114645"/>
            <a:ext cx="919560" cy="6964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A5EC83B-F748-4527-B148-AE2C7870D652}"/>
              </a:ext>
            </a:extLst>
          </p:cNvPr>
          <p:cNvCxnSpPr>
            <a:cxnSpLocks/>
            <a:stCxn id="57" idx="0"/>
            <a:endCxn id="9" idx="3"/>
          </p:cNvCxnSpPr>
          <p:nvPr/>
        </p:nvCxnSpPr>
        <p:spPr>
          <a:xfrm flipV="1">
            <a:off x="5384909" y="5114645"/>
            <a:ext cx="1648903" cy="6964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Slide Number Placeholder 3">
            <a:extLst>
              <a:ext uri="{FF2B5EF4-FFF2-40B4-BE49-F238E27FC236}">
                <a16:creationId xmlns:a16="http://schemas.microsoft.com/office/drawing/2014/main" id="{1CB5DCB3-2E24-4141-9D6E-FFCA7CC2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15</a:t>
            </a:fld>
            <a:endParaRPr lang="en-US"/>
          </a:p>
        </p:txBody>
      </p:sp>
      <p:sp>
        <p:nvSpPr>
          <p:cNvPr id="87" name="Footer Placeholder 4">
            <a:extLst>
              <a:ext uri="{FF2B5EF4-FFF2-40B4-BE49-F238E27FC236}">
                <a16:creationId xmlns:a16="http://schemas.microsoft.com/office/drawing/2014/main" id="{CE717E56-5CFC-42B5-9DF1-31051B249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88" name="Date Placeholder 5">
            <a:extLst>
              <a:ext uri="{FF2B5EF4-FFF2-40B4-BE49-F238E27FC236}">
                <a16:creationId xmlns:a16="http://schemas.microsoft.com/office/drawing/2014/main" id="{9D7315A2-C04B-4ADB-86A1-440A8FF2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F726E54-16E9-4576-9910-2C703ADC60A8}" type="datetime4">
              <a:rPr lang="en-US" smtClean="0"/>
              <a:t>June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RNN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/>
              <a:t>Successful in passing recent information to the next, but RNNs have difficulties learning long-range dependencies </a:t>
            </a:r>
          </a:p>
          <a:p>
            <a:pPr lvl="1"/>
            <a:r>
              <a:rPr lang="en-US" dirty="0"/>
              <a:t>Vanishing (or exploding) gradient problem</a:t>
            </a:r>
          </a:p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114800"/>
            <a:ext cx="5687122" cy="1714500"/>
          </a:xfrm>
          <a:prstGeom prst="rect">
            <a:avLst/>
          </a:prstGeom>
        </p:spPr>
      </p:pic>
      <p:sp>
        <p:nvSpPr>
          <p:cNvPr id="67" name="Slide Number Placeholder 3">
            <a:extLst>
              <a:ext uri="{FF2B5EF4-FFF2-40B4-BE49-F238E27FC236}">
                <a16:creationId xmlns:a16="http://schemas.microsoft.com/office/drawing/2014/main" id="{5BEB2A2B-4A92-450B-AB2E-C6939171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16</a:t>
            </a:fld>
            <a:endParaRPr lang="en-US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B1494175-8CEA-46DC-8C77-2FB06D0D0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9" name="Date Placeholder 5">
            <a:extLst>
              <a:ext uri="{FF2B5EF4-FFF2-40B4-BE49-F238E27FC236}">
                <a16:creationId xmlns:a16="http://schemas.microsoft.com/office/drawing/2014/main" id="{BC97471B-8FB8-416D-A457-B0AB702A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792532D2-1C8A-4E44-BA26-06122984C09C}" type="datetime4">
              <a:rPr lang="en-US" smtClean="0"/>
              <a:t>June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2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A special kind of RNN, capable of learning long-term dependencies.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Source: http://colah.github.io/posts/2015-08-Understanding-LSTMs/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4" y="2667000"/>
            <a:ext cx="5881686" cy="2180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514" y="4847760"/>
            <a:ext cx="5881686" cy="82550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9078E64-07BE-4BF2-ABE0-F08E3466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E6D15AC-9DA5-44D1-86AA-81E92E85F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30C5DCE7-D827-4D4F-8A84-B1F804A0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3CF69891-9AFD-45CA-A80A-6838234B9FB6}" type="datetime4">
              <a:rPr lang="en-US" smtClean="0"/>
              <a:t>June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LSMT and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94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LSTM is built with NLP in mind. </a:t>
            </a:r>
          </a:p>
          <a:p>
            <a:pPr lvl="1"/>
            <a:r>
              <a:rPr lang="en-US" dirty="0"/>
              <a:t>Dependencies are usually not time-dependent. </a:t>
            </a:r>
          </a:p>
          <a:p>
            <a:r>
              <a:rPr lang="en-US" dirty="0"/>
              <a:t>Many time series have time-dependent dependencies. </a:t>
            </a:r>
          </a:p>
          <a:p>
            <a:pPr lvl="1"/>
            <a:r>
              <a:rPr lang="en-US" dirty="0"/>
              <a:t>For example, energy consumption at 6pm today is the best predictor of energy consumption at 6pm tomorrow.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5F37-FC65-4E28-9F95-CCF7B7627068}" type="datetime4">
              <a:rPr lang="en-US" smtClean="0"/>
              <a:t>June 7, 2019</a:t>
            </a:fld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981200" y="4336589"/>
            <a:ext cx="5181600" cy="1562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8400" y="41148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Him or her?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4656" y="588019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          is   … </a:t>
            </a:r>
          </a:p>
        </p:txBody>
      </p:sp>
      <p:pic>
        <p:nvPicPr>
          <p:cNvPr id="5126" name="Picture 6" descr="Image result for attention free icon">
            <a:extLst>
              <a:ext uri="{FF2B5EF4-FFF2-40B4-BE49-F238E27FC236}">
                <a16:creationId xmlns:a16="http://schemas.microsoft.com/office/drawing/2014/main" id="{4A7D9997-ADDF-4C72-B175-0349542D6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46233"/>
            <a:ext cx="637380" cy="63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60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-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958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Specify architecture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Type of layer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Number of nodes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Activation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Input dimensions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Dropout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Optimizer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Loss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Fit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Training and validation data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Callbacks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581150"/>
            <a:ext cx="5246745" cy="2228850"/>
          </a:xfrm>
          <a:prstGeom prst="rect">
            <a:avLst/>
          </a:prstGeom>
        </p:spPr>
      </p:pic>
      <p:pic>
        <p:nvPicPr>
          <p:cNvPr id="3074" name="Picture 2" descr="Image result for neural netwo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86200"/>
            <a:ext cx="3494145" cy="228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04688" y="6118085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ncol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61180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81130" y="61180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77448" y="6118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705A2BE-3392-47C9-A73E-1B53F454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77585E3-C2D3-4998-8A82-12B93F745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2BB34E1B-CDFD-4B9A-B842-2671EC8B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70444D6B-72FF-4BD2-B23A-302A865A6177}" type="datetime4">
              <a:rPr lang="en-US" smtClean="0"/>
              <a:t>June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5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0010"/>
          <a:stretch/>
        </p:blipFill>
        <p:spPr>
          <a:xfrm>
            <a:off x="2978892" y="0"/>
            <a:ext cx="6165108" cy="64740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149" y="0"/>
            <a:ext cx="8815526" cy="648495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bg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Utility Industry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7315200" cy="29137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AF2626"/>
                </a:solidFill>
              </a:rPr>
              <a:t>The Energy Authority </a:t>
            </a:r>
            <a:r>
              <a:rPr lang="en-US" dirty="0"/>
              <a:t>serves public utilities nationwide for trading and analytics. </a:t>
            </a:r>
          </a:p>
          <a:p>
            <a:r>
              <a:rPr lang="en-US" dirty="0"/>
              <a:t>Analytics team provides various forecasting and analysis services.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8340-B3F1-41EA-A6E1-BDF78E8727BB}" type="datetime4">
              <a:rPr lang="en-US" smtClean="0"/>
              <a:t>June 7, 2019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656" y="4569011"/>
            <a:ext cx="2464781" cy="1628113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dirty="0"/>
              <a:t>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792542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268ADB-D6FE-473C-9AB1-6DC8E899593C}"/>
              </a:ext>
            </a:extLst>
          </p:cNvPr>
          <p:cNvSpPr/>
          <p:nvPr/>
        </p:nvSpPr>
        <p:spPr>
          <a:xfrm>
            <a:off x="838199" y="5290437"/>
            <a:ext cx="4978549" cy="696727"/>
          </a:xfrm>
          <a:prstGeom prst="roundRect">
            <a:avLst/>
          </a:prstGeom>
          <a:solidFill>
            <a:schemeClr val="bg1">
              <a:lumMod val="95000"/>
              <a:alpha val="50196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B3DB14-3E00-49EC-BC3C-DA85AAADDA62}"/>
              </a:ext>
            </a:extLst>
          </p:cNvPr>
          <p:cNvSpPr/>
          <p:nvPr/>
        </p:nvSpPr>
        <p:spPr>
          <a:xfrm>
            <a:off x="838199" y="4341072"/>
            <a:ext cx="4978549" cy="491832"/>
          </a:xfrm>
          <a:prstGeom prst="roundRect">
            <a:avLst/>
          </a:prstGeom>
          <a:solidFill>
            <a:schemeClr val="bg1">
              <a:lumMod val="95000"/>
              <a:alpha val="50196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32CAC3-ECF5-4F25-AFD3-05DD2A9E5C7E}"/>
              </a:ext>
            </a:extLst>
          </p:cNvPr>
          <p:cNvSpPr/>
          <p:nvPr/>
        </p:nvSpPr>
        <p:spPr>
          <a:xfrm>
            <a:off x="838199" y="2565072"/>
            <a:ext cx="4978549" cy="491832"/>
          </a:xfrm>
          <a:prstGeom prst="roundRect">
            <a:avLst/>
          </a:prstGeom>
          <a:solidFill>
            <a:schemeClr val="bg1">
              <a:lumMod val="95000"/>
              <a:alpha val="50196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CE1EB2-EBC8-4256-9A05-1530E5AC0178}"/>
              </a:ext>
            </a:extLst>
          </p:cNvPr>
          <p:cNvSpPr/>
          <p:nvPr/>
        </p:nvSpPr>
        <p:spPr>
          <a:xfrm>
            <a:off x="838199" y="3551321"/>
            <a:ext cx="4978549" cy="287383"/>
          </a:xfrm>
          <a:prstGeom prst="roundRect">
            <a:avLst/>
          </a:prstGeom>
          <a:solidFill>
            <a:schemeClr val="bg1">
              <a:lumMod val="95000"/>
              <a:alpha val="50196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FEF4B40-898C-4B99-BDF2-C2E919EE86E9}"/>
              </a:ext>
            </a:extLst>
          </p:cNvPr>
          <p:cNvSpPr/>
          <p:nvPr/>
        </p:nvSpPr>
        <p:spPr>
          <a:xfrm>
            <a:off x="838199" y="1775943"/>
            <a:ext cx="4978549" cy="287383"/>
          </a:xfrm>
          <a:prstGeom prst="roundRect">
            <a:avLst/>
          </a:prstGeom>
          <a:solidFill>
            <a:schemeClr val="bg1">
              <a:lumMod val="95000"/>
              <a:alpha val="50196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RNN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6096000" cy="49006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One-to-one</a:t>
            </a:r>
          </a:p>
          <a:p>
            <a:pPr marL="40005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Dense(</a:t>
            </a:r>
            <a:r>
              <a:rPr lang="en-US" dirty="0" err="1">
                <a:latin typeface="Lucida Console" panose="020B0609040504020204" pitchFamily="49" charset="0"/>
              </a:rPr>
              <a:t>output_size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input_shape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One-to-many</a:t>
            </a:r>
            <a:endParaRPr lang="en-US" dirty="0"/>
          </a:p>
          <a:p>
            <a:pPr marL="40005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RepeatVector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number_of_times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input_shape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LSTM(</a:t>
            </a:r>
            <a:r>
              <a:rPr lang="en-US" dirty="0" err="1">
                <a:latin typeface="Lucida Console" panose="020B0609040504020204" pitchFamily="49" charset="0"/>
              </a:rPr>
              <a:t>output_size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return_sequences</a:t>
            </a:r>
            <a:r>
              <a:rPr lang="en-US" dirty="0">
                <a:latin typeface="Lucida Console" panose="020B0609040504020204" pitchFamily="49" charset="0"/>
              </a:rPr>
              <a:t>=True)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Many-to-one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LSTM(n, </a:t>
            </a:r>
            <a:r>
              <a:rPr lang="en-US" dirty="0" err="1">
                <a:latin typeface="Lucida Console" panose="020B0609040504020204" pitchFamily="49" charset="0"/>
              </a:rPr>
              <a:t>input_shape</a:t>
            </a:r>
            <a:r>
              <a:rPr lang="en-US" dirty="0">
                <a:latin typeface="Lucida Console" panose="020B0609040504020204" pitchFamily="49" charset="0"/>
              </a:rPr>
              <a:t>=(</a:t>
            </a:r>
            <a:r>
              <a:rPr lang="en-US" dirty="0" err="1">
                <a:latin typeface="Lucida Console" panose="020B0609040504020204" pitchFamily="49" charset="0"/>
              </a:rPr>
              <a:t>timesteps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data_dim</a:t>
            </a:r>
            <a:r>
              <a:rPr lang="en-US" dirty="0">
                <a:latin typeface="Lucida Console" panose="020B0609040504020204" pitchFamily="49" charset="0"/>
              </a:rPr>
              <a:t>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Many-to-many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LSTM(n, </a:t>
            </a:r>
            <a:r>
              <a:rPr lang="en-US" dirty="0" err="1">
                <a:latin typeface="Lucida Console" panose="020B0609040504020204" pitchFamily="49" charset="0"/>
              </a:rPr>
              <a:t>input_shape</a:t>
            </a:r>
            <a:r>
              <a:rPr lang="en-US" dirty="0">
                <a:latin typeface="Lucida Console" panose="020B0609040504020204" pitchFamily="49" charset="0"/>
              </a:rPr>
              <a:t>=(timesteps, </a:t>
            </a:r>
            <a:r>
              <a:rPr lang="en-US" dirty="0" err="1">
                <a:latin typeface="Lucida Console" panose="020B0609040504020204" pitchFamily="49" charset="0"/>
              </a:rPr>
              <a:t>data_dim</a:t>
            </a:r>
            <a:r>
              <a:rPr lang="en-US" dirty="0">
                <a:latin typeface="Lucida Console" panose="020B0609040504020204" pitchFamily="49" charset="0"/>
              </a:rPr>
              <a:t>), 	</a:t>
            </a:r>
            <a:r>
              <a:rPr lang="en-US" dirty="0" err="1">
                <a:latin typeface="Lucida Console" panose="020B0609040504020204" pitchFamily="49" charset="0"/>
              </a:rPr>
              <a:t>return_sequences</a:t>
            </a:r>
            <a:r>
              <a:rPr lang="en-US" dirty="0">
                <a:latin typeface="Lucida Console" panose="020B0609040504020204" pitchFamily="49" charset="0"/>
              </a:rPr>
              <a:t>=True))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Many-to-many</a:t>
            </a:r>
            <a:r>
              <a:rPr lang="en-US" dirty="0"/>
              <a:t> </a:t>
            </a:r>
            <a:r>
              <a:rPr lang="en-US" b="1" dirty="0"/>
              <a:t>2</a:t>
            </a:r>
          </a:p>
          <a:p>
            <a:pPr marL="40005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LSTM(1, </a:t>
            </a:r>
            <a:r>
              <a:rPr lang="en-US" dirty="0" err="1">
                <a:latin typeface="Lucida Console" panose="020B0609040504020204" pitchFamily="49" charset="0"/>
              </a:rPr>
              <a:t>input_shape</a:t>
            </a:r>
            <a:r>
              <a:rPr lang="en-US" dirty="0">
                <a:latin typeface="Lucida Console" panose="020B0609040504020204" pitchFamily="49" charset="0"/>
              </a:rPr>
              <a:t>=(timesteps, </a:t>
            </a:r>
            <a:r>
              <a:rPr lang="en-US" dirty="0" err="1">
                <a:latin typeface="Lucida Console" panose="020B0609040504020204" pitchFamily="49" charset="0"/>
              </a:rPr>
              <a:t>data_dim</a:t>
            </a:r>
            <a:r>
              <a:rPr lang="en-US" dirty="0">
                <a:latin typeface="Lucida Console" panose="020B0609040504020204" pitchFamily="49" charset="0"/>
              </a:rPr>
              <a:t>), 	</a:t>
            </a:r>
            <a:r>
              <a:rPr lang="en-US" dirty="0" err="1">
                <a:latin typeface="Lucida Console" panose="020B0609040504020204" pitchFamily="49" charset="0"/>
              </a:rPr>
              <a:t>return_sequences</a:t>
            </a:r>
            <a:r>
              <a:rPr lang="en-US" dirty="0">
                <a:latin typeface="Lucida Console" panose="020B0609040504020204" pitchFamily="49" charset="0"/>
              </a:rPr>
              <a:t>=True)</a:t>
            </a:r>
          </a:p>
          <a:p>
            <a:pPr marL="40005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Lambda(lambda x: x[:, -N:, :])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/>
          <a:srcRect l="14073" r="66446"/>
          <a:stretch/>
        </p:blipFill>
        <p:spPr>
          <a:xfrm>
            <a:off x="7790952" y="1586831"/>
            <a:ext cx="951148" cy="1541487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l="79882"/>
          <a:stretch/>
        </p:blipFill>
        <p:spPr>
          <a:xfrm>
            <a:off x="7817483" y="3200401"/>
            <a:ext cx="982250" cy="1541487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l="52864" r="18943"/>
          <a:stretch/>
        </p:blipFill>
        <p:spPr>
          <a:xfrm>
            <a:off x="7462616" y="4876800"/>
            <a:ext cx="1376584" cy="1541487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/>
          <a:srcRect l="32893" r="48311"/>
          <a:stretch/>
        </p:blipFill>
        <p:spPr>
          <a:xfrm>
            <a:off x="6702278" y="3200400"/>
            <a:ext cx="917722" cy="1541487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3"/>
          <a:srcRect r="87121"/>
          <a:stretch/>
        </p:blipFill>
        <p:spPr>
          <a:xfrm>
            <a:off x="6978980" y="1586830"/>
            <a:ext cx="628827" cy="15414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379" y="5867400"/>
            <a:ext cx="423155" cy="460182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3"/>
          <a:srcRect l="52864" r="18943"/>
          <a:stretch/>
        </p:blipFill>
        <p:spPr>
          <a:xfrm>
            <a:off x="5965827" y="4883175"/>
            <a:ext cx="1376584" cy="1541487"/>
          </a:xfrm>
          <a:prstGeom prst="rect">
            <a:avLst/>
          </a:prstGeom>
        </p:spPr>
      </p:pic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FCCB2E4F-FA30-461B-ABDB-AEA59247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20</a:t>
            </a:fld>
            <a:endParaRPr lang="en-U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55804A9-C2A5-48AC-A82E-1F9A97BF7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20" name="Date Placeholder 5">
            <a:extLst>
              <a:ext uri="{FF2B5EF4-FFF2-40B4-BE49-F238E27FC236}">
                <a16:creationId xmlns:a16="http://schemas.microsoft.com/office/drawing/2014/main" id="{9DF72CE9-EE2F-43EF-9824-CD07C41C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CE38173-3F9A-44BD-B8A7-434F779A39D5}" type="datetime4">
              <a:rPr lang="en-US" smtClean="0"/>
              <a:t>June 7, 2019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7726A-1DBF-4EEB-87A0-C4586AA9F595}"/>
              </a:ext>
            </a:extLst>
          </p:cNvPr>
          <p:cNvSpPr txBox="1"/>
          <p:nvPr/>
        </p:nvSpPr>
        <p:spPr>
          <a:xfrm>
            <a:off x="457200" y="6246962"/>
            <a:ext cx="4042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These are in python, but equivalent r code in 2 slides.</a:t>
            </a:r>
          </a:p>
        </p:txBody>
      </p:sp>
    </p:spTree>
    <p:extLst>
      <p:ext uri="{BB962C8B-B14F-4D97-AF65-F5344CB8AC3E}">
        <p14:creationId xmlns:p14="http://schemas.microsoft.com/office/powerpoint/2010/main" val="4027783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880444" cy="2590800"/>
          </a:xfrm>
        </p:spPr>
        <p:txBody>
          <a:bodyPr>
            <a:normAutofit/>
          </a:bodyPr>
          <a:lstStyle/>
          <a:p>
            <a:r>
              <a:rPr lang="en-US" sz="2500" dirty="0"/>
              <a:t>Many-to-One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Most commonly found examples online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Default LSTM architecture.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Predict the next step. 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RNN Architectures for 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8E041A-F5C6-4D2C-B3B1-37D290112446}"/>
              </a:ext>
            </a:extLst>
          </p:cNvPr>
          <p:cNvGrpSpPr/>
          <p:nvPr/>
        </p:nvGrpSpPr>
        <p:grpSpPr>
          <a:xfrm>
            <a:off x="3460288" y="4000420"/>
            <a:ext cx="1721312" cy="2370830"/>
            <a:chOff x="5426869" y="2630668"/>
            <a:chExt cx="2352017" cy="3178305"/>
          </a:xfrm>
        </p:grpSpPr>
        <p:pic>
          <p:nvPicPr>
            <p:cNvPr id="5" name="Content Placeholder 3"/>
            <p:cNvPicPr>
              <a:picLocks noChangeAspect="1"/>
            </p:cNvPicPr>
            <p:nvPr/>
          </p:nvPicPr>
          <p:blipFill rotWithShape="1">
            <a:blip r:embed="rId3"/>
            <a:srcRect l="79369" t="11694"/>
            <a:stretch/>
          </p:blipFill>
          <p:spPr>
            <a:xfrm>
              <a:off x="5426869" y="2630668"/>
              <a:ext cx="2352017" cy="317830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92719" y="5064157"/>
              <a:ext cx="357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65135" y="5064157"/>
              <a:ext cx="357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52934" y="5064157"/>
              <a:ext cx="357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00034" y="2983385"/>
              <a:ext cx="357790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2450" y="2983385"/>
              <a:ext cx="357790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60250" y="2983385"/>
              <a:ext cx="357790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29B7B95-5C2B-4D89-AFB4-5890686CE784}"/>
              </a:ext>
            </a:extLst>
          </p:cNvPr>
          <p:cNvGrpSpPr/>
          <p:nvPr/>
        </p:nvGrpSpPr>
        <p:grpSpPr>
          <a:xfrm>
            <a:off x="533400" y="4000420"/>
            <a:ext cx="1447800" cy="2370830"/>
            <a:chOff x="1798941" y="2673611"/>
            <a:chExt cx="1822154" cy="3082232"/>
          </a:xfrm>
        </p:grpSpPr>
        <p:pic>
          <p:nvPicPr>
            <p:cNvPr id="20" name="Content Placeholder 3"/>
            <p:cNvPicPr>
              <a:picLocks noChangeAspect="1"/>
            </p:cNvPicPr>
            <p:nvPr/>
          </p:nvPicPr>
          <p:blipFill rotWithShape="1">
            <a:blip r:embed="rId3"/>
            <a:srcRect l="34728" t="11883" r="48825"/>
            <a:stretch/>
          </p:blipFill>
          <p:spPr>
            <a:xfrm>
              <a:off x="1798941" y="2673611"/>
              <a:ext cx="1822154" cy="308223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007429" y="5056176"/>
              <a:ext cx="357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79845" y="5056176"/>
              <a:ext cx="357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67644" y="5056176"/>
              <a:ext cx="357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74959" y="2975401"/>
              <a:ext cx="357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t4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8D39BE1-0E8F-495D-8BF3-1740F4F2E260}"/>
              </a:ext>
            </a:extLst>
          </p:cNvPr>
          <p:cNvSpPr txBox="1"/>
          <p:nvPr/>
        </p:nvSpPr>
        <p:spPr>
          <a:xfrm>
            <a:off x="5237295" y="4897815"/>
            <a:ext cx="34590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Not sure if it can capture autoregressive relationships of proximate steps. 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B6140C-C86F-4677-A310-DCB8B0616D06}"/>
              </a:ext>
            </a:extLst>
          </p:cNvPr>
          <p:cNvSpPr txBox="1">
            <a:spLocks/>
          </p:cNvSpPr>
          <p:nvPr/>
        </p:nvSpPr>
        <p:spPr>
          <a:xfrm>
            <a:off x="4780056" y="1619122"/>
            <a:ext cx="4059143" cy="34100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Many-to-Many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Sunspot frequency prediction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LSTM architecture with </a:t>
            </a:r>
            <a:r>
              <a:rPr lang="en-US" dirty="0" err="1"/>
              <a:t>return_sequences</a:t>
            </a:r>
            <a:r>
              <a:rPr lang="en-US" dirty="0"/>
              <a:t>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Predict multiple steps ahead.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Inputs and outputs have the time dimension, but time may not have to match.  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sz="1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EB16FF-6EC6-48C3-A57E-EA9D94FF5190}"/>
              </a:ext>
            </a:extLst>
          </p:cNvPr>
          <p:cNvSpPr txBox="1"/>
          <p:nvPr/>
        </p:nvSpPr>
        <p:spPr>
          <a:xfrm>
            <a:off x="2094687" y="4062926"/>
            <a:ext cx="1447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(←) https://machinelearningmastery.com/multivariate-time-series-forecasting-lstms-keras/ 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(→) https://blogs.rstudio.com/tensorflow/posts/2018-06-25-sunspots-lstm/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14A093B3-90FB-4A26-9D9D-881C76FE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21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EA7A2D44-66E8-4192-971F-27704A133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24" name="Date Placeholder 5">
            <a:extLst>
              <a:ext uri="{FF2B5EF4-FFF2-40B4-BE49-F238E27FC236}">
                <a16:creationId xmlns:a16="http://schemas.microsoft.com/office/drawing/2014/main" id="{3F527AFC-AF75-40C6-98E7-509284A9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1CCC5E06-3F24-4319-9708-7D944E9E0B64}" type="datetime4">
              <a:rPr lang="en-US" smtClean="0"/>
              <a:t>June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67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A48F91-4310-42AB-80FF-C91C02D1CC3C}"/>
              </a:ext>
            </a:extLst>
          </p:cNvPr>
          <p:cNvSpPr/>
          <p:nvPr/>
        </p:nvSpPr>
        <p:spPr>
          <a:xfrm>
            <a:off x="228600" y="4821778"/>
            <a:ext cx="8839200" cy="1121822"/>
          </a:xfrm>
          <a:prstGeom prst="roundRect">
            <a:avLst/>
          </a:prstGeom>
          <a:solidFill>
            <a:schemeClr val="bg1">
              <a:lumMod val="95000"/>
              <a:alpha val="50196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for Solar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877057" cy="3048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Variation of Many-to-Many</a:t>
                </a:r>
              </a:p>
              <a:p>
                <a:pPr lvl="1"/>
                <a:r>
                  <a:rPr lang="en-US" dirty="0"/>
                  <a:t>Use historical weather actuals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Use weather forecasts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Use lambda so that the loss is calculated only against future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).  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877057" cy="3048000"/>
              </a:xfrm>
              <a:blipFill>
                <a:blip r:embed="rId3"/>
                <a:stretch>
                  <a:fillRect l="-2075" t="-4000" r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46AA522-3CBE-43EC-BD4D-C11E1CC7693A}"/>
              </a:ext>
            </a:extLst>
          </p:cNvPr>
          <p:cNvGrpSpPr/>
          <p:nvPr/>
        </p:nvGrpSpPr>
        <p:grpSpPr>
          <a:xfrm>
            <a:off x="6638925" y="2173288"/>
            <a:ext cx="2057400" cy="2057400"/>
            <a:chOff x="6858000" y="2895600"/>
            <a:chExt cx="2057400" cy="2057400"/>
          </a:xfrm>
        </p:grpSpPr>
        <p:pic>
          <p:nvPicPr>
            <p:cNvPr id="10" name="Content Placeholder 3"/>
            <p:cNvPicPr>
              <a:picLocks noChangeAspect="1"/>
            </p:cNvPicPr>
            <p:nvPr/>
          </p:nvPicPr>
          <p:blipFill rotWithShape="1">
            <a:blip r:embed="rId4"/>
            <a:srcRect l="52864" t="10698" r="18943"/>
            <a:stretch/>
          </p:blipFill>
          <p:spPr>
            <a:xfrm>
              <a:off x="6858000" y="2895600"/>
              <a:ext cx="2057400" cy="20574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91475" y="4144565"/>
              <a:ext cx="632435" cy="6877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329105" y="4444186"/>
                  <a:ext cx="4540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9105" y="4444186"/>
                  <a:ext cx="454099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024305" y="4444156"/>
                  <a:ext cx="4540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305" y="4444156"/>
                  <a:ext cx="45409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686108" y="4444156"/>
                  <a:ext cx="3747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6108" y="4444156"/>
                  <a:ext cx="374783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001234" y="444415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234" y="4444156"/>
                  <a:ext cx="36875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302311" y="4444156"/>
                  <a:ext cx="3723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2311" y="4444156"/>
                  <a:ext cx="372346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696020" y="3093913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020" y="3093913"/>
                  <a:ext cx="373949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009926" y="309391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926" y="3093913"/>
                  <a:ext cx="370358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311003" y="3093913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1003" y="3093913"/>
                  <a:ext cx="373949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AF5874-603D-47CD-9DE9-F63DDDA948B4}"/>
              </a:ext>
            </a:extLst>
          </p:cNvPr>
          <p:cNvSpPr/>
          <p:nvPr/>
        </p:nvSpPr>
        <p:spPr>
          <a:xfrm>
            <a:off x="304800" y="4927684"/>
            <a:ext cx="8763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Lucida Console" panose="020B0609040504020204" pitchFamily="49" charset="0"/>
              </a:rPr>
              <a:t>keras_model_sequential</a:t>
            </a:r>
            <a:r>
              <a:rPr lang="en-US" sz="1400" dirty="0">
                <a:latin typeface="Lucida Console" panose="020B0609040504020204" pitchFamily="49" charset="0"/>
              </a:rPr>
              <a:t>() %&gt;%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layer_lstm</a:t>
            </a:r>
            <a:r>
              <a:rPr lang="en-US" sz="1400" dirty="0">
                <a:latin typeface="Lucida Console" panose="020B0609040504020204" pitchFamily="49" charset="0"/>
              </a:rPr>
              <a:t>(units, </a:t>
            </a:r>
            <a:r>
              <a:rPr lang="en-US" sz="1400" dirty="0" err="1">
                <a:latin typeface="Lucida Console" panose="020B0609040504020204" pitchFamily="49" charset="0"/>
              </a:rPr>
              <a:t>input_shape</a:t>
            </a:r>
            <a:r>
              <a:rPr lang="en-US" sz="1400" dirty="0">
                <a:latin typeface="Lucida Console" panose="020B0609040504020204" pitchFamily="49" charset="0"/>
              </a:rPr>
              <a:t>, activation, dropout, </a:t>
            </a:r>
            <a:r>
              <a:rPr lang="en-US" sz="1400" dirty="0" err="1">
                <a:latin typeface="Lucida Console" panose="020B0609040504020204" pitchFamily="49" charset="0"/>
              </a:rPr>
              <a:t>return_sequences</a:t>
            </a:r>
            <a:r>
              <a:rPr lang="en-US" sz="1400" dirty="0">
                <a:latin typeface="Lucida Console" panose="020B0609040504020204" pitchFamily="49" charset="0"/>
              </a:rPr>
              <a:t> = TRUE) %&gt;% 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time_distributed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layer_dense</a:t>
            </a:r>
            <a:r>
              <a:rPr lang="en-US" sz="1400" dirty="0">
                <a:latin typeface="Lucida Console" panose="020B0609040504020204" pitchFamily="49" charset="0"/>
              </a:rPr>
              <a:t>(units = 1, activation = "linear")) %&gt;%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layer_lambda</a:t>
            </a:r>
            <a:r>
              <a:rPr lang="en-US" sz="1400" dirty="0">
                <a:latin typeface="Lucida Console" panose="020B0609040504020204" pitchFamily="49" charset="0"/>
              </a:rPr>
              <a:t>(function(x){x[,T0:Tn, 1, drop=FALSE]})</a:t>
            </a: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BF2DCB34-0003-4AB0-A495-56906923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22</a:t>
            </a:fld>
            <a:endParaRPr lang="en-US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F87A4121-7371-4A27-A336-10FBC0BE9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37" name="Date Placeholder 5">
            <a:extLst>
              <a:ext uri="{FF2B5EF4-FFF2-40B4-BE49-F238E27FC236}">
                <a16:creationId xmlns:a16="http://schemas.microsoft.com/office/drawing/2014/main" id="{248A5D68-52CE-4D0A-B20D-2A22F00C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0FBB2E-1A0B-437B-B1F2-896DA17D7CE9}" type="datetime4">
              <a:rPr lang="en-US" smtClean="0"/>
              <a:t>June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06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4286-485E-4351-A44E-AF706ED4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A6BF1-0D4E-4B9D-AD60-F3A69013E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Architecture</a:t>
            </a:r>
          </a:p>
          <a:p>
            <a:r>
              <a:rPr lang="en-US" sz="2400" dirty="0"/>
              <a:t>Units</a:t>
            </a:r>
          </a:p>
          <a:p>
            <a:r>
              <a:rPr lang="en-US" sz="2400" dirty="0" err="1"/>
              <a:t>Input_shape</a:t>
            </a:r>
            <a:endParaRPr lang="en-US" sz="2400" dirty="0"/>
          </a:p>
          <a:p>
            <a:r>
              <a:rPr lang="en-US" sz="2400" dirty="0"/>
              <a:t>Activation</a:t>
            </a:r>
          </a:p>
          <a:p>
            <a:r>
              <a:rPr lang="en-US" sz="2400" dirty="0"/>
              <a:t>Dropout</a:t>
            </a:r>
          </a:p>
          <a:p>
            <a:r>
              <a:rPr lang="en-US" sz="2400" dirty="0" err="1"/>
              <a:t>Return_sequences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Compile</a:t>
            </a:r>
          </a:p>
          <a:p>
            <a:r>
              <a:rPr lang="en-US" sz="2400" dirty="0"/>
              <a:t>Loss</a:t>
            </a:r>
          </a:p>
          <a:p>
            <a:r>
              <a:rPr lang="en-US" sz="2400" dirty="0"/>
              <a:t>Optimizer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Fit</a:t>
            </a:r>
          </a:p>
          <a:p>
            <a:r>
              <a:rPr lang="en-US" sz="2400" dirty="0" err="1"/>
              <a:t>Validation_data</a:t>
            </a:r>
            <a:endParaRPr lang="en-US" sz="2400" dirty="0"/>
          </a:p>
          <a:p>
            <a:r>
              <a:rPr lang="en-US" sz="2400" dirty="0" err="1"/>
              <a:t>Batch_size</a:t>
            </a:r>
            <a:endParaRPr lang="en-US" sz="2400" dirty="0"/>
          </a:p>
          <a:p>
            <a:r>
              <a:rPr lang="en-US" sz="2400" dirty="0"/>
              <a:t>Epochs</a:t>
            </a:r>
          </a:p>
          <a:p>
            <a:r>
              <a:rPr lang="en-US" sz="2400" dirty="0"/>
              <a:t>Callbacks</a:t>
            </a:r>
          </a:p>
          <a:p>
            <a:pPr lvl="1"/>
            <a:r>
              <a:rPr lang="en-US" sz="2400" dirty="0" err="1"/>
              <a:t>EarlyStopping</a:t>
            </a:r>
            <a:endParaRPr lang="en-US" sz="2400" dirty="0"/>
          </a:p>
          <a:p>
            <a:pPr lvl="1"/>
            <a:r>
              <a:rPr lang="en-US" sz="2400" dirty="0" err="1"/>
              <a:t>TerminateOnNaN</a:t>
            </a:r>
            <a:r>
              <a:rPr lang="en-US" sz="2400" dirty="0"/>
              <a:t>	</a:t>
            </a:r>
          </a:p>
          <a:p>
            <a:pPr lvl="1"/>
            <a:r>
              <a:rPr lang="en-US" sz="2400" dirty="0" err="1"/>
              <a:t>ModelCheckpoint</a:t>
            </a:r>
            <a:endParaRPr lang="en-US" sz="2400" dirty="0"/>
          </a:p>
          <a:p>
            <a:r>
              <a:rPr lang="en-US" sz="2400" dirty="0"/>
              <a:t>Verbose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And more…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395D9-48E2-43AA-9F3D-904D970A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398A2-D27E-43F6-A7E2-7594962C5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B100CC4-7018-4975-9A7F-7EA270B7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4ABD-9B8B-459C-B393-E2043E205FF3}" type="datetime4">
              <a:rPr lang="en-US" smtClean="0"/>
              <a:t>June 7, 2019</a:t>
            </a:fld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10F16E0D-EAC1-49C1-86A9-EF942C94D07A}"/>
              </a:ext>
            </a:extLst>
          </p:cNvPr>
          <p:cNvSpPr/>
          <p:nvPr/>
        </p:nvSpPr>
        <p:spPr>
          <a:xfrm>
            <a:off x="7479792" y="4133850"/>
            <a:ext cx="978408" cy="48463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92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Variability by Random Initialization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98" b="7785"/>
          <a:stretch/>
        </p:blipFill>
        <p:spPr>
          <a:xfrm>
            <a:off x="3581400" y="3424972"/>
            <a:ext cx="5410200" cy="2880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65CE35-9B64-40A7-990A-F3037D3E9F96}"/>
              </a:ext>
            </a:extLst>
          </p:cNvPr>
          <p:cNvSpPr txBox="1"/>
          <p:nvPr/>
        </p:nvSpPr>
        <p:spPr>
          <a:xfrm>
            <a:off x="3932030" y="4218455"/>
            <a:ext cx="1704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↓Black lines are results of the same model with different initializations.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33DBF0-557F-44FB-9A6C-BC923233E542}"/>
              </a:ext>
            </a:extLst>
          </p:cNvPr>
          <p:cNvCxnSpPr>
            <a:cxnSpLocks/>
          </p:cNvCxnSpPr>
          <p:nvPr/>
        </p:nvCxnSpPr>
        <p:spPr>
          <a:xfrm>
            <a:off x="6296025" y="4116773"/>
            <a:ext cx="0" cy="5491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BB80DF-1EFE-40C8-BFE0-7B9AB932C8BE}"/>
              </a:ext>
            </a:extLst>
          </p:cNvPr>
          <p:cNvSpPr txBox="1"/>
          <p:nvPr/>
        </p:nvSpPr>
        <p:spPr>
          <a:xfrm>
            <a:off x="6143625" y="4820265"/>
            <a:ext cx="9504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↑The results are different by 40% here.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Exact same model can return different results, or worse, </a:t>
            </a:r>
            <a:r>
              <a:rPr lang="en-US" dirty="0" err="1"/>
              <a:t>NaNs</a:t>
            </a:r>
            <a:r>
              <a:rPr lang="en-US" dirty="0"/>
              <a:t> (due to exploding gradients). </a:t>
            </a:r>
          </a:p>
          <a:p>
            <a:pPr lvl="1"/>
            <a:r>
              <a:rPr lang="en-US" dirty="0"/>
              <a:t>13% of results returned </a:t>
            </a:r>
            <a:r>
              <a:rPr lang="en-US" dirty="0" err="1"/>
              <a:t>NaNs</a:t>
            </a:r>
            <a:r>
              <a:rPr lang="en-US" dirty="0"/>
              <a:t> in this particular example (with default optimizer setting). </a:t>
            </a:r>
          </a:p>
          <a:p>
            <a:pPr lvl="1"/>
            <a:endParaRPr lang="en-US" dirty="0"/>
          </a:p>
        </p:txBody>
      </p:sp>
      <p:pic>
        <p:nvPicPr>
          <p:cNvPr id="9218" name="Picture 2" descr="Related image">
            <a:extLst>
              <a:ext uri="{FF2B5EF4-FFF2-40B4-BE49-F238E27FC236}">
                <a16:creationId xmlns:a16="http://schemas.microsoft.com/office/drawing/2014/main" id="{9F9C5462-54AC-4BEA-BD7F-B429D0B0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5" y="3886200"/>
            <a:ext cx="3132775" cy="221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4F4FA98B-3ABB-4634-A330-B12EEC1F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9A2BE2F-F00A-4417-8003-95306B7BA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16" name="Date Placeholder 5">
            <a:extLst>
              <a:ext uri="{FF2B5EF4-FFF2-40B4-BE49-F238E27FC236}">
                <a16:creationId xmlns:a16="http://schemas.microsoft.com/office/drawing/2014/main" id="{A91D7248-AB93-4917-AA76-EA0623BA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A5CB67E8-538F-4484-94DD-2448C214973F}" type="datetime4">
              <a:rPr lang="en-US" smtClean="0"/>
              <a:t>June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Callbacks – </a:t>
            </a:r>
            <a:r>
              <a:rPr lang="en-US" dirty="0" err="1"/>
              <a:t>ModelCheckpoint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ModelCheckpoint</a:t>
            </a:r>
            <a:endParaRPr lang="en-US" dirty="0"/>
          </a:p>
          <a:p>
            <a:pPr lvl="1"/>
            <a:r>
              <a:rPr lang="en-US" dirty="0"/>
              <a:t>Save the actual model at every epoch</a:t>
            </a:r>
          </a:p>
          <a:p>
            <a:pPr lvl="1"/>
            <a:r>
              <a:rPr lang="en-US" dirty="0"/>
              <a:t>Allows to train from previous coefficients.</a:t>
            </a:r>
          </a:p>
          <a:p>
            <a:pPr lvl="1"/>
            <a:endParaRPr lang="en-US" sz="900" dirty="0"/>
          </a:p>
          <a:p>
            <a:r>
              <a:rPr lang="en-US" dirty="0"/>
              <a:t>In time series forecasting, we are constantly receiving new data, and periodic retraining of the model is essential. </a:t>
            </a:r>
          </a:p>
          <a:p>
            <a:pPr lvl="1"/>
            <a:r>
              <a:rPr lang="en-US" dirty="0"/>
              <a:t>By utilizing the previous model fit, run time is shorter, </a:t>
            </a:r>
            <a:r>
              <a:rPr lang="en-US" dirty="0" err="1"/>
              <a:t>NaN</a:t>
            </a:r>
            <a:r>
              <a:rPr lang="en-US" dirty="0"/>
              <a:t> can be avoided, and there is consistency in model behavior.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58372-7C99-49CF-984F-C0FA6F50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D5EF2-D88A-48B7-9A5D-BB1D00F03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EC9029-9D65-4B47-8D05-593FDB35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2F67EEEC-5109-42E4-8CB4-C63D4FBF4B6B}" type="datetime4">
              <a:rPr lang="en-US" smtClean="0"/>
              <a:t>June 7, 2019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86D68DF-E0AC-4412-A0D4-9DE6CC891F6D}"/>
              </a:ext>
            </a:extLst>
          </p:cNvPr>
          <p:cNvSpPr/>
          <p:nvPr/>
        </p:nvSpPr>
        <p:spPr>
          <a:xfrm>
            <a:off x="8763000" y="4905375"/>
            <a:ext cx="304800" cy="3810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58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row: Right 23">
            <a:extLst>
              <a:ext uri="{FF2B5EF4-FFF2-40B4-BE49-F238E27FC236}">
                <a16:creationId xmlns:a16="http://schemas.microsoft.com/office/drawing/2014/main" id="{8E23CC59-A45D-49E8-B6B7-19E46766F5DC}"/>
              </a:ext>
            </a:extLst>
          </p:cNvPr>
          <p:cNvSpPr/>
          <p:nvPr/>
        </p:nvSpPr>
        <p:spPr>
          <a:xfrm>
            <a:off x="7936992" y="1936739"/>
            <a:ext cx="978408" cy="64633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Setup for </a:t>
            </a:r>
            <a:r>
              <a:rPr lang="en-US" dirty="0" err="1"/>
              <a:t>Backcasting</a:t>
            </a:r>
            <a:r>
              <a:rPr lang="en-US" dirty="0"/>
              <a:t>  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42315" cy="4525963"/>
          </a:xfrm>
        </p:spPr>
        <p:txBody>
          <a:bodyPr>
            <a:noAutofit/>
          </a:bodyPr>
          <a:lstStyle/>
          <a:p>
            <a:r>
              <a:rPr lang="en-US" sz="2200" dirty="0"/>
              <a:t>For each </a:t>
            </a:r>
            <a:r>
              <a:rPr lang="en-US" sz="2200" dirty="0" err="1"/>
              <a:t>backcasting</a:t>
            </a:r>
            <a:r>
              <a:rPr lang="en-US" sz="2200" dirty="0"/>
              <a:t> date, partition dates. </a:t>
            </a:r>
          </a:p>
          <a:p>
            <a:pPr lvl="1"/>
            <a:r>
              <a:rPr lang="en-US" sz="1800" dirty="0"/>
              <a:t>Include only the relevant “seasons.”</a:t>
            </a:r>
          </a:p>
          <a:p>
            <a:r>
              <a:rPr lang="en-US" sz="2200" dirty="0"/>
              <a:t>Training (and validation) input dimensions:  </a:t>
            </a:r>
          </a:p>
          <a:p>
            <a:pPr lvl="1"/>
            <a:r>
              <a:rPr lang="en-US" sz="2000" dirty="0"/>
              <a:t>[#samples, #timesteps, #features]</a:t>
            </a:r>
          </a:p>
          <a:p>
            <a:pPr lvl="1"/>
            <a:r>
              <a:rPr lang="en-US" sz="2000" dirty="0"/>
              <a:t>#samples = #dates in training</a:t>
            </a:r>
          </a:p>
          <a:p>
            <a:r>
              <a:rPr lang="en-US" sz="2200" dirty="0"/>
              <a:t>If inputs are all historical actuals, you only need to temporally offset data to create the 3-D array. </a:t>
            </a:r>
          </a:p>
          <a:p>
            <a:r>
              <a:rPr lang="en-US" sz="2200" dirty="0"/>
              <a:t>For each training or validation date, set up a matrix by combining historical weather and forecasted weather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CONFIDENTIAL &amp; PROPRIETARY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048-8BEB-4007-A454-ECBF5E15DAAE}" type="datetime4">
              <a:rPr lang="en-US" smtClean="0"/>
              <a:t>June 7, 2019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39795"/>
              </p:ext>
            </p:extLst>
          </p:nvPr>
        </p:nvGraphicFramePr>
        <p:xfrm>
          <a:off x="6520117" y="3645253"/>
          <a:ext cx="1905000" cy="1981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410801689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39111362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36849335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51480766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401751332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568438835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604613"/>
                  </a:ext>
                </a:extLst>
              </a:tr>
              <a:tr h="140818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62802"/>
                  </a:ext>
                </a:extLst>
              </a:tr>
              <a:tr h="162687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887109"/>
                  </a:ext>
                </a:extLst>
              </a:tr>
              <a:tr h="162687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310804"/>
                  </a:ext>
                </a:extLst>
              </a:tr>
              <a:tr h="162687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415464"/>
                  </a:ext>
                </a:extLst>
              </a:tr>
              <a:tr h="162687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70062"/>
                  </a:ext>
                </a:extLst>
              </a:tr>
              <a:tr h="162687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597434"/>
                  </a:ext>
                </a:extLst>
              </a:tr>
              <a:tr h="162687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76950"/>
                  </a:ext>
                </a:extLst>
              </a:tr>
              <a:tr h="162687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165877"/>
                  </a:ext>
                </a:extLst>
              </a:tr>
              <a:tr h="162687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518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35948" y="3926443"/>
            <a:ext cx="171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Weather actuals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32959" y="4674669"/>
                <a:ext cx="18052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Latest weather forecast available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959" y="4674669"/>
                <a:ext cx="1805242" cy="923330"/>
              </a:xfrm>
              <a:prstGeom prst="rect">
                <a:avLst/>
              </a:prstGeom>
              <a:blipFill>
                <a:blip r:embed="rId3"/>
                <a:stretch>
                  <a:fillRect l="-2703" t="-3974" r="-5405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1ADB5D2-13B7-414F-8B93-84DBB1ACF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42413"/>
              </p:ext>
            </p:extLst>
          </p:nvPr>
        </p:nvGraphicFramePr>
        <p:xfrm>
          <a:off x="5257800" y="2096985"/>
          <a:ext cx="34349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1">
                  <a:extLst>
                    <a:ext uri="{9D8B030D-6E8A-4147-A177-3AD203B41FA5}">
                      <a16:colId xmlns:a16="http://schemas.microsoft.com/office/drawing/2014/main" val="7410371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0750179"/>
                    </a:ext>
                  </a:extLst>
                </a:gridCol>
                <a:gridCol w="691751">
                  <a:extLst>
                    <a:ext uri="{9D8B030D-6E8A-4147-A177-3AD203B41FA5}">
                      <a16:colId xmlns:a16="http://schemas.microsoft.com/office/drawing/2014/main" val="3720668300"/>
                    </a:ext>
                  </a:extLst>
                </a:gridCol>
              </a:tblGrid>
              <a:tr h="351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372273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BC29FD-4BD0-42B4-B8DD-CFAA8763F7D7}"/>
              </a:ext>
            </a:extLst>
          </p:cNvPr>
          <p:cNvCxnSpPr>
            <a:cxnSpLocks/>
          </p:cNvCxnSpPr>
          <p:nvPr/>
        </p:nvCxnSpPr>
        <p:spPr>
          <a:xfrm>
            <a:off x="7988214" y="2009504"/>
            <a:ext cx="5422" cy="57356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399B41-1EA1-41DA-8AF3-800FBE76C815}"/>
              </a:ext>
            </a:extLst>
          </p:cNvPr>
          <p:cNvSpPr txBox="1"/>
          <p:nvPr/>
        </p:nvSpPr>
        <p:spPr>
          <a:xfrm>
            <a:off x="7396417" y="1749552"/>
            <a:ext cx="1183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BACKCAST DATE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78AB6C-3C4B-49B3-8AAE-0D660028AF68}"/>
              </a:ext>
            </a:extLst>
          </p:cNvPr>
          <p:cNvSpPr txBox="1"/>
          <p:nvPr/>
        </p:nvSpPr>
        <p:spPr>
          <a:xfrm>
            <a:off x="5893054" y="2141365"/>
            <a:ext cx="697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Training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5C6FC2-092F-41F2-A249-A48321144B71}"/>
              </a:ext>
            </a:extLst>
          </p:cNvPr>
          <p:cNvSpPr txBox="1"/>
          <p:nvPr/>
        </p:nvSpPr>
        <p:spPr>
          <a:xfrm>
            <a:off x="7152985" y="2141365"/>
            <a:ext cx="835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81D18D-0334-43DA-B392-1AE0DD717000}"/>
              </a:ext>
            </a:extLst>
          </p:cNvPr>
          <p:cNvSpPr txBox="1"/>
          <p:nvPr/>
        </p:nvSpPr>
        <p:spPr>
          <a:xfrm>
            <a:off x="8119090" y="2142149"/>
            <a:ext cx="437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llout: Line with No Border 25">
                <a:extLst>
                  <a:ext uri="{FF2B5EF4-FFF2-40B4-BE49-F238E27FC236}">
                    <a16:creationId xmlns:a16="http://schemas.microsoft.com/office/drawing/2014/main" id="{0FDF94AC-C45C-4CA3-8BCA-0132074015D4}"/>
                  </a:ext>
                </a:extLst>
              </p:cNvPr>
              <p:cNvSpPr/>
              <p:nvPr/>
            </p:nvSpPr>
            <p:spPr>
              <a:xfrm>
                <a:off x="5676217" y="2663952"/>
                <a:ext cx="914400" cy="612648"/>
              </a:xfrm>
              <a:prstGeom prst="callout1">
                <a:avLst>
                  <a:gd name="adj1" fmla="val 20304"/>
                  <a:gd name="adj2" fmla="val 45834"/>
                  <a:gd name="adj3" fmla="val -21206"/>
                  <a:gd name="adj4" fmla="val 46042"/>
                </a:avLst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Callout: Line with No Border 25">
                <a:extLst>
                  <a:ext uri="{FF2B5EF4-FFF2-40B4-BE49-F238E27FC236}">
                    <a16:creationId xmlns:a16="http://schemas.microsoft.com/office/drawing/2014/main" id="{0FDF94AC-C45C-4CA3-8BCA-013207401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217" y="2663952"/>
                <a:ext cx="914400" cy="612648"/>
              </a:xfrm>
              <a:prstGeom prst="callout1">
                <a:avLst>
                  <a:gd name="adj1" fmla="val 20304"/>
                  <a:gd name="adj2" fmla="val 45834"/>
                  <a:gd name="adj3" fmla="val -21206"/>
                  <a:gd name="adj4" fmla="val 46042"/>
                </a:avLst>
              </a:prstGeom>
              <a:blipFill>
                <a:blip r:embed="rId4"/>
                <a:stretch>
                  <a:fillRect l="-625000" r="-525000" b="-129545"/>
                </a:stretch>
              </a:blip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ket 26">
            <a:extLst>
              <a:ext uri="{FF2B5EF4-FFF2-40B4-BE49-F238E27FC236}">
                <a16:creationId xmlns:a16="http://schemas.microsoft.com/office/drawing/2014/main" id="{FDE50FBF-18C5-4408-B334-386A60EFBE78}"/>
              </a:ext>
            </a:extLst>
          </p:cNvPr>
          <p:cNvSpPr/>
          <p:nvPr/>
        </p:nvSpPr>
        <p:spPr>
          <a:xfrm rot="5400000">
            <a:off x="6059715" y="2398210"/>
            <a:ext cx="92799" cy="349924"/>
          </a:xfrm>
          <a:prstGeom prst="rightBracket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BC0CF2-F967-4749-A2F1-666ACD1EC932}"/>
              </a:ext>
            </a:extLst>
          </p:cNvPr>
          <p:cNvCxnSpPr>
            <a:cxnSpLocks/>
          </p:cNvCxnSpPr>
          <p:nvPr/>
        </p:nvCxnSpPr>
        <p:spPr>
          <a:xfrm>
            <a:off x="6726079" y="3505200"/>
            <a:ext cx="1493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CD35D52-2F84-483D-973C-971479724F1C}"/>
              </a:ext>
            </a:extLst>
          </p:cNvPr>
          <p:cNvSpPr txBox="1"/>
          <p:nvPr/>
        </p:nvSpPr>
        <p:spPr>
          <a:xfrm>
            <a:off x="6960033" y="3187516"/>
            <a:ext cx="138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llout: Line with No Border 31">
                <a:extLst>
                  <a:ext uri="{FF2B5EF4-FFF2-40B4-BE49-F238E27FC236}">
                    <a16:creationId xmlns:a16="http://schemas.microsoft.com/office/drawing/2014/main" id="{0A226CCA-831D-4C4D-BFA5-8A0340B61D8B}"/>
                  </a:ext>
                </a:extLst>
              </p:cNvPr>
              <p:cNvSpPr/>
              <p:nvPr/>
            </p:nvSpPr>
            <p:spPr>
              <a:xfrm rot="5400000">
                <a:off x="5642410" y="4379976"/>
                <a:ext cx="914400" cy="612648"/>
              </a:xfrm>
              <a:prstGeom prst="callout1">
                <a:avLst>
                  <a:gd name="adj1" fmla="val 20304"/>
                  <a:gd name="adj2" fmla="val 45834"/>
                  <a:gd name="adj3" fmla="val -338370"/>
                  <a:gd name="adj4" fmla="val 45000"/>
                </a:avLst>
              </a:prstGeom>
              <a:noFill/>
              <a:ln w="381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Callout: Line with No Border 31">
                <a:extLst>
                  <a:ext uri="{FF2B5EF4-FFF2-40B4-BE49-F238E27FC236}">
                    <a16:creationId xmlns:a16="http://schemas.microsoft.com/office/drawing/2014/main" id="{0A226CCA-831D-4C4D-BFA5-8A0340B61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642410" y="4379976"/>
                <a:ext cx="914400" cy="612648"/>
              </a:xfrm>
              <a:prstGeom prst="callout1">
                <a:avLst>
                  <a:gd name="adj1" fmla="val 20304"/>
                  <a:gd name="adj2" fmla="val 45834"/>
                  <a:gd name="adj3" fmla="val -338370"/>
                  <a:gd name="adj4" fmla="val 45000"/>
                </a:avLst>
              </a:prstGeom>
              <a:blipFill>
                <a:blip r:embed="rId5"/>
                <a:stretch>
                  <a:fillRect l="-13388" b="-300000"/>
                </a:stretch>
              </a:blipFill>
              <a:ln w="381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ket 32">
            <a:extLst>
              <a:ext uri="{FF2B5EF4-FFF2-40B4-BE49-F238E27FC236}">
                <a16:creationId xmlns:a16="http://schemas.microsoft.com/office/drawing/2014/main" id="{ADF70174-BE65-4B6D-BEB0-0BCA68D91024}"/>
              </a:ext>
            </a:extLst>
          </p:cNvPr>
          <p:cNvSpPr/>
          <p:nvPr/>
        </p:nvSpPr>
        <p:spPr>
          <a:xfrm rot="10800000">
            <a:off x="6355081" y="3645253"/>
            <a:ext cx="45719" cy="1981200"/>
          </a:xfrm>
          <a:prstGeom prst="rightBracket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3A17D3-D90A-4D6C-918C-DDEEA9948082}"/>
              </a:ext>
            </a:extLst>
          </p:cNvPr>
          <p:cNvCxnSpPr>
            <a:cxnSpLocks/>
          </p:cNvCxnSpPr>
          <p:nvPr/>
        </p:nvCxnSpPr>
        <p:spPr>
          <a:xfrm>
            <a:off x="8580011" y="4187952"/>
            <a:ext cx="0" cy="99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12D487-D2B0-4078-9BE9-D03F530EDF38}"/>
              </a:ext>
            </a:extLst>
          </p:cNvPr>
          <p:cNvSpPr txBox="1"/>
          <p:nvPr/>
        </p:nvSpPr>
        <p:spPr>
          <a:xfrm>
            <a:off x="8607997" y="4468684"/>
            <a:ext cx="138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92301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Hyperparameter</a:t>
            </a:r>
            <a:r>
              <a:rPr lang="en-US" dirty="0"/>
              <a:t> Tuning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5953"/>
          <a:stretch/>
        </p:blipFill>
        <p:spPr>
          <a:xfrm>
            <a:off x="1280160" y="1524000"/>
            <a:ext cx="6583680" cy="489585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88726B8-4FEE-459E-A14C-5BBE5114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D716ABD-4E0E-495E-9B50-119367469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9DC2F8A-BBE9-4FB1-820A-86779B23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AF280734-CCB3-4079-B12C-939A3898B89A}" type="datetime4">
              <a:rPr lang="en-US" smtClean="0"/>
              <a:t>June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0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Benchmark Models</a:t>
            </a:r>
          </a:p>
          <a:p>
            <a:pPr lvl="1"/>
            <a:r>
              <a:rPr lang="en-US" dirty="0"/>
              <a:t>Naïve model: Previous day of the same hour</a:t>
            </a:r>
          </a:p>
          <a:p>
            <a:pPr lvl="1"/>
            <a:r>
              <a:rPr lang="en-US" dirty="0"/>
              <a:t>MLR</a:t>
            </a:r>
          </a:p>
          <a:p>
            <a:pPr lvl="1"/>
            <a:r>
              <a:rPr lang="en-US" dirty="0"/>
              <a:t>Random Forest</a:t>
            </a:r>
          </a:p>
          <a:p>
            <a:r>
              <a:rPr lang="en-US" dirty="0"/>
              <a:t>MLR and Random Forest include previous day of the same hour as an input.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B0F27-70D3-4B35-B21A-092D641A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319328"/>
            <a:ext cx="8839200" cy="1876943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32CA94E-5965-4051-A7B0-78EEAAF0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28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0FB31D9-D71F-418C-968A-B5FE11C48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E3A7EA93-2D8A-463A-A128-E29566FC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C04464A-975D-4171-9375-C92B83DDC177}" type="datetime4">
              <a:rPr lang="en-US" smtClean="0"/>
              <a:t>June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58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974F5D-1586-4471-83A5-CD4825E7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85C5AF-A165-42C2-9597-BE1AAE377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CNN for time series???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2AA49-CA02-4DC6-B7C4-F83E4AB0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C862-C4AA-4C93-8D5C-9C5DA282E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BC13649-3987-4A6E-B30F-34596D48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6B9D-F0E2-46C0-B6DE-80728CB7CADD}" type="datetime4">
              <a:rPr lang="en-US" smtClean="0"/>
              <a:t>June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54107"/>
          <a:stretch/>
        </p:blipFill>
        <p:spPr>
          <a:xfrm>
            <a:off x="3819525" y="1562889"/>
            <a:ext cx="5095875" cy="23879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Myself…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600200"/>
            <a:ext cx="3362325" cy="4525963"/>
          </a:xfrm>
        </p:spPr>
        <p:txBody>
          <a:bodyPr>
            <a:normAutofit/>
          </a:bodyPr>
          <a:lstStyle/>
          <a:p>
            <a:r>
              <a:rPr lang="en-US" sz="2400" dirty="0"/>
              <a:t>Focused on data science and time series forecasting. </a:t>
            </a:r>
          </a:p>
          <a:p>
            <a:r>
              <a:rPr lang="en-US" sz="2400" dirty="0"/>
              <a:t>Handle all processes from research, development,  deployment, execution and maintenance.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Time constrained industry practitioner.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C2E5-E17B-40B3-B10C-01C4971DB30F}" type="datetime4">
              <a:rPr lang="en-US" smtClean="0"/>
              <a:t>June 7,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4891"/>
          <a:stretch/>
        </p:blipFill>
        <p:spPr>
          <a:xfrm>
            <a:off x="3819525" y="3947770"/>
            <a:ext cx="5095875" cy="23471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86600" y="2895600"/>
            <a:ext cx="1676400" cy="10521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72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>
            <a:noAutofit/>
          </a:bodyPr>
          <a:lstStyle/>
          <a:p>
            <a:r>
              <a:rPr lang="en-US" sz="2400" dirty="0"/>
              <a:t>Slide “filters” across the input and compute dot products between the entries of the filter and the input at any position.</a:t>
            </a:r>
          </a:p>
          <a:p>
            <a:pPr lvl="1"/>
            <a:r>
              <a:rPr lang="en-US" sz="2000" dirty="0"/>
              <a:t>Kernel Size, Stride, Padding, Dilation rate. </a:t>
            </a:r>
          </a:p>
          <a:p>
            <a:r>
              <a:rPr lang="en-US" sz="2400" dirty="0"/>
              <a:t>Recall PCA as pre-processing for MLP. It can be considered a convolution with eigenvectors being the kernel. </a:t>
            </a:r>
          </a:p>
          <a:p>
            <a:r>
              <a:rPr lang="en-US" sz="2400" dirty="0"/>
              <a:t>1D convolution: Filters move only in temporal direction.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191000"/>
            <a:ext cx="1958372" cy="2239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392" y="4191461"/>
            <a:ext cx="2457288" cy="2239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4432002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A 3x3 kernel with a dilation rate of 2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801" y="5609037"/>
            <a:ext cx="370522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Source: https://towardsdatascience.com/types-of-convolutions-in-deep-learning-717013397f4d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A4881-5D58-480D-8198-4A2CC1FE0D13}"/>
              </a:ext>
            </a:extLst>
          </p:cNvPr>
          <p:cNvSpPr txBox="1"/>
          <p:nvPr/>
        </p:nvSpPr>
        <p:spPr>
          <a:xfrm>
            <a:off x="3662452" y="4339669"/>
            <a:ext cx="1395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Filter (Kernel)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C87D5-03C2-4F5C-A21E-6037862EDF4F}"/>
              </a:ext>
            </a:extLst>
          </p:cNvPr>
          <p:cNvSpPr txBox="1"/>
          <p:nvPr/>
        </p:nvSpPr>
        <p:spPr>
          <a:xfrm>
            <a:off x="4152720" y="5265083"/>
            <a:ext cx="67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33A5BD7-9BA6-4C5B-9EE3-79C4DA76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30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C06E6DD-5247-498A-9F4D-5C76F6F96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8D469F08-2FC9-4DF3-89CD-3BDC24BB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F7EB2313-4B98-41BA-AD03-F25D7E1E1A9D}" type="datetime4">
              <a:rPr lang="en-US" smtClean="0"/>
              <a:t>June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54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cube icon">
            <a:extLst>
              <a:ext uri="{FF2B5EF4-FFF2-40B4-BE49-F238E27FC236}">
                <a16:creationId xmlns:a16="http://schemas.microsoft.com/office/drawing/2014/main" id="{653B4FCC-D6D9-4518-9677-37A1457AF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08" y="1273813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7" name="Freeform: Shape 11266">
            <a:extLst>
              <a:ext uri="{FF2B5EF4-FFF2-40B4-BE49-F238E27FC236}">
                <a16:creationId xmlns:a16="http://schemas.microsoft.com/office/drawing/2014/main" id="{0F3CF83D-2C01-44AD-8A08-B912F0022616}"/>
              </a:ext>
            </a:extLst>
          </p:cNvPr>
          <p:cNvSpPr/>
          <p:nvPr/>
        </p:nvSpPr>
        <p:spPr>
          <a:xfrm>
            <a:off x="6550930" y="1928856"/>
            <a:ext cx="1018903" cy="783771"/>
          </a:xfrm>
          <a:custGeom>
            <a:avLst/>
            <a:gdLst>
              <a:gd name="connsiteX0" fmla="*/ 0 w 1018903"/>
              <a:gd name="connsiteY0" fmla="*/ 269966 h 783771"/>
              <a:gd name="connsiteX1" fmla="*/ 1018903 w 1018903"/>
              <a:gd name="connsiteY1" fmla="*/ 0 h 783771"/>
              <a:gd name="connsiteX2" fmla="*/ 1010194 w 1018903"/>
              <a:gd name="connsiteY2" fmla="*/ 783771 h 783771"/>
              <a:gd name="connsiteX3" fmla="*/ 0 w 1018903"/>
              <a:gd name="connsiteY3" fmla="*/ 269966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8903" h="783771">
                <a:moveTo>
                  <a:pt x="0" y="269966"/>
                </a:moveTo>
                <a:lnTo>
                  <a:pt x="1018903" y="0"/>
                </a:lnTo>
                <a:lnTo>
                  <a:pt x="1010194" y="783771"/>
                </a:lnTo>
                <a:lnTo>
                  <a:pt x="0" y="2699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265" name="Group 11264">
            <a:extLst>
              <a:ext uri="{FF2B5EF4-FFF2-40B4-BE49-F238E27FC236}">
                <a16:creationId xmlns:a16="http://schemas.microsoft.com/office/drawing/2014/main" id="{31FCCC25-7BF6-4F9C-A6F9-9172CF5BC842}"/>
              </a:ext>
            </a:extLst>
          </p:cNvPr>
          <p:cNvGrpSpPr/>
          <p:nvPr/>
        </p:nvGrpSpPr>
        <p:grpSpPr>
          <a:xfrm>
            <a:off x="6324600" y="2172106"/>
            <a:ext cx="790708" cy="647294"/>
            <a:chOff x="6301632" y="2438400"/>
            <a:chExt cx="790708" cy="647294"/>
          </a:xfrm>
        </p:grpSpPr>
        <p:sp>
          <p:nvSpPr>
            <p:cNvPr id="11264" name="Flowchart: Process 11263">
              <a:extLst>
                <a:ext uri="{FF2B5EF4-FFF2-40B4-BE49-F238E27FC236}">
                  <a16:creationId xmlns:a16="http://schemas.microsoft.com/office/drawing/2014/main" id="{BD1EF9EC-54A5-4CDD-958E-F61D516041B4}"/>
                </a:ext>
              </a:extLst>
            </p:cNvPr>
            <p:cNvSpPr/>
            <p:nvPr/>
          </p:nvSpPr>
          <p:spPr>
            <a:xfrm>
              <a:off x="6301632" y="2438400"/>
              <a:ext cx="790708" cy="64729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70" name="Picture 6" descr="Image result for table free icon gray">
              <a:extLst>
                <a:ext uri="{FF2B5EF4-FFF2-40B4-BE49-F238E27FC236}">
                  <a16:creationId xmlns:a16="http://schemas.microsoft.com/office/drawing/2014/main" id="{3221273D-0EBA-412B-BA59-0D579A24DF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37"/>
            <a:stretch/>
          </p:blipFill>
          <p:spPr bwMode="auto">
            <a:xfrm>
              <a:off x="6301632" y="2438400"/>
              <a:ext cx="790708" cy="647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4246653-06A2-47E0-A4ED-992C370FD4A3}"/>
              </a:ext>
            </a:extLst>
          </p:cNvPr>
          <p:cNvGrpSpPr/>
          <p:nvPr/>
        </p:nvGrpSpPr>
        <p:grpSpPr>
          <a:xfrm>
            <a:off x="6477000" y="2324506"/>
            <a:ext cx="790708" cy="647294"/>
            <a:chOff x="6301632" y="2438400"/>
            <a:chExt cx="790708" cy="647294"/>
          </a:xfrm>
        </p:grpSpPr>
        <p:sp>
          <p:nvSpPr>
            <p:cNvPr id="82" name="Flowchart: Process 81">
              <a:extLst>
                <a:ext uri="{FF2B5EF4-FFF2-40B4-BE49-F238E27FC236}">
                  <a16:creationId xmlns:a16="http://schemas.microsoft.com/office/drawing/2014/main" id="{A38A98D2-B3A4-45EA-9D53-BE7D6C565F0C}"/>
                </a:ext>
              </a:extLst>
            </p:cNvPr>
            <p:cNvSpPr/>
            <p:nvPr/>
          </p:nvSpPr>
          <p:spPr>
            <a:xfrm>
              <a:off x="6301632" y="2438400"/>
              <a:ext cx="790708" cy="64729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3" name="Picture 6" descr="Image result for table free icon gray">
              <a:extLst>
                <a:ext uri="{FF2B5EF4-FFF2-40B4-BE49-F238E27FC236}">
                  <a16:creationId xmlns:a16="http://schemas.microsoft.com/office/drawing/2014/main" id="{D448C174-28BD-44A6-8BF0-F92AF280B7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37"/>
            <a:stretch/>
          </p:blipFill>
          <p:spPr bwMode="auto">
            <a:xfrm>
              <a:off x="6301632" y="2438400"/>
              <a:ext cx="790708" cy="647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A4839F6-42F4-4ED3-ABE1-86510AEB0BD0}"/>
              </a:ext>
            </a:extLst>
          </p:cNvPr>
          <p:cNvGrpSpPr/>
          <p:nvPr/>
        </p:nvGrpSpPr>
        <p:grpSpPr>
          <a:xfrm>
            <a:off x="6629400" y="2476906"/>
            <a:ext cx="790708" cy="647294"/>
            <a:chOff x="6301632" y="2438400"/>
            <a:chExt cx="790708" cy="647294"/>
          </a:xfrm>
        </p:grpSpPr>
        <p:sp>
          <p:nvSpPr>
            <p:cNvPr id="85" name="Flowchart: Process 84">
              <a:extLst>
                <a:ext uri="{FF2B5EF4-FFF2-40B4-BE49-F238E27FC236}">
                  <a16:creationId xmlns:a16="http://schemas.microsoft.com/office/drawing/2014/main" id="{7480A3B6-CAFD-4EFE-96E3-4D335BE15611}"/>
                </a:ext>
              </a:extLst>
            </p:cNvPr>
            <p:cNvSpPr/>
            <p:nvPr/>
          </p:nvSpPr>
          <p:spPr>
            <a:xfrm>
              <a:off x="6301632" y="2438400"/>
              <a:ext cx="790708" cy="64729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6" descr="Image result for table free icon gray">
              <a:extLst>
                <a:ext uri="{FF2B5EF4-FFF2-40B4-BE49-F238E27FC236}">
                  <a16:creationId xmlns:a16="http://schemas.microsoft.com/office/drawing/2014/main" id="{72D19157-DF4F-4E2C-8674-7641EF9BFE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37"/>
            <a:stretch/>
          </p:blipFill>
          <p:spPr bwMode="auto">
            <a:xfrm>
              <a:off x="6301632" y="2438400"/>
              <a:ext cx="790708" cy="647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D5E0550-8027-406E-B5AE-D3689FD4E107}"/>
              </a:ext>
            </a:extLst>
          </p:cNvPr>
          <p:cNvGrpSpPr/>
          <p:nvPr/>
        </p:nvGrpSpPr>
        <p:grpSpPr>
          <a:xfrm>
            <a:off x="6781800" y="2629306"/>
            <a:ext cx="790708" cy="647294"/>
            <a:chOff x="6301632" y="2438400"/>
            <a:chExt cx="790708" cy="647294"/>
          </a:xfrm>
        </p:grpSpPr>
        <p:sp>
          <p:nvSpPr>
            <p:cNvPr id="88" name="Flowchart: Process 87">
              <a:extLst>
                <a:ext uri="{FF2B5EF4-FFF2-40B4-BE49-F238E27FC236}">
                  <a16:creationId xmlns:a16="http://schemas.microsoft.com/office/drawing/2014/main" id="{93561409-7149-411B-BC85-4FFD2024EBEB}"/>
                </a:ext>
              </a:extLst>
            </p:cNvPr>
            <p:cNvSpPr/>
            <p:nvPr/>
          </p:nvSpPr>
          <p:spPr>
            <a:xfrm>
              <a:off x="6301632" y="2438400"/>
              <a:ext cx="790708" cy="64729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9" name="Picture 6" descr="Image result for table free icon gray">
              <a:extLst>
                <a:ext uri="{FF2B5EF4-FFF2-40B4-BE49-F238E27FC236}">
                  <a16:creationId xmlns:a16="http://schemas.microsoft.com/office/drawing/2014/main" id="{9C8E8F96-614F-480A-90DA-DEB2A349F3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37"/>
            <a:stretch/>
          </p:blipFill>
          <p:spPr bwMode="auto">
            <a:xfrm>
              <a:off x="6301632" y="2438400"/>
              <a:ext cx="790708" cy="647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62988A40-474A-4DDD-A5B7-521C12882D87}"/>
              </a:ext>
            </a:extLst>
          </p:cNvPr>
          <p:cNvSpPr/>
          <p:nvPr/>
        </p:nvSpPr>
        <p:spPr>
          <a:xfrm>
            <a:off x="7148326" y="3137892"/>
            <a:ext cx="261257" cy="705395"/>
          </a:xfrm>
          <a:custGeom>
            <a:avLst/>
            <a:gdLst>
              <a:gd name="connsiteX0" fmla="*/ 0 w 1018903"/>
              <a:gd name="connsiteY0" fmla="*/ 269966 h 783771"/>
              <a:gd name="connsiteX1" fmla="*/ 1018903 w 1018903"/>
              <a:gd name="connsiteY1" fmla="*/ 0 h 783771"/>
              <a:gd name="connsiteX2" fmla="*/ 1010194 w 1018903"/>
              <a:gd name="connsiteY2" fmla="*/ 783771 h 783771"/>
              <a:gd name="connsiteX3" fmla="*/ 0 w 1018903"/>
              <a:gd name="connsiteY3" fmla="*/ 269966 h 783771"/>
              <a:gd name="connsiteX0" fmla="*/ 0 w 269966"/>
              <a:gd name="connsiteY0" fmla="*/ 844732 h 844732"/>
              <a:gd name="connsiteX1" fmla="*/ 269966 w 269966"/>
              <a:gd name="connsiteY1" fmla="*/ 0 h 844732"/>
              <a:gd name="connsiteX2" fmla="*/ 261257 w 269966"/>
              <a:gd name="connsiteY2" fmla="*/ 783771 h 844732"/>
              <a:gd name="connsiteX3" fmla="*/ 0 w 269966"/>
              <a:gd name="connsiteY3" fmla="*/ 844732 h 844732"/>
              <a:gd name="connsiteX0" fmla="*/ 0 w 261257"/>
              <a:gd name="connsiteY0" fmla="*/ 705395 h 705395"/>
              <a:gd name="connsiteX1" fmla="*/ 43543 w 261257"/>
              <a:gd name="connsiteY1" fmla="*/ 0 h 705395"/>
              <a:gd name="connsiteX2" fmla="*/ 261257 w 261257"/>
              <a:gd name="connsiteY2" fmla="*/ 644434 h 705395"/>
              <a:gd name="connsiteX3" fmla="*/ 0 w 261257"/>
              <a:gd name="connsiteY3" fmla="*/ 705395 h 70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257" h="705395">
                <a:moveTo>
                  <a:pt x="0" y="705395"/>
                </a:moveTo>
                <a:lnTo>
                  <a:pt x="43543" y="0"/>
                </a:lnTo>
                <a:lnTo>
                  <a:pt x="261257" y="644434"/>
                </a:lnTo>
                <a:lnTo>
                  <a:pt x="0" y="7053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Conv1d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0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Input data setting is the same as for RNN. </a:t>
            </a:r>
          </a:p>
          <a:p>
            <a:pPr lvl="1"/>
            <a:r>
              <a:rPr lang="en-US" dirty="0"/>
              <a:t>Input: [#samples, #timesteps, #features]</a:t>
            </a:r>
          </a:p>
          <a:p>
            <a:r>
              <a:rPr lang="en-US" dirty="0"/>
              <a:t>Layers</a:t>
            </a:r>
          </a:p>
          <a:p>
            <a:pPr lvl="1"/>
            <a:r>
              <a:rPr lang="en-US" dirty="0"/>
              <a:t>Apply Conv1d</a:t>
            </a:r>
          </a:p>
          <a:p>
            <a:pPr lvl="2"/>
            <a:r>
              <a:rPr lang="en-US" dirty="0"/>
              <a:t>Output: [#samples, #steps/stride, #filters]</a:t>
            </a:r>
          </a:p>
          <a:p>
            <a:pPr lvl="1"/>
            <a:r>
              <a:rPr lang="en-US" dirty="0"/>
              <a:t>Flatten</a:t>
            </a:r>
          </a:p>
          <a:p>
            <a:pPr lvl="2"/>
            <a:r>
              <a:rPr lang="en-US" dirty="0"/>
              <a:t>Output:[#samples, #steps/stride x #filters]</a:t>
            </a:r>
          </a:p>
          <a:p>
            <a:pPr lvl="1"/>
            <a:r>
              <a:rPr lang="en-US" dirty="0"/>
              <a:t>ANN</a:t>
            </a:r>
          </a:p>
          <a:p>
            <a:pPr lvl="2"/>
            <a:r>
              <a:rPr lang="en-US" dirty="0"/>
              <a:t>Output: Array of desired length.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876800"/>
            <a:ext cx="7620000" cy="1541618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754892A-2E19-4202-9921-E573EC87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D23E0C9-1E17-445C-90B6-23E11D938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361F8050-B206-43B0-A728-1152C7BF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75C4E2A0-9421-4130-A006-5C743A430A0A}" type="datetime4">
              <a:rPr lang="en-US" smtClean="0"/>
              <a:t>June 7, 2019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6B866D-078C-4448-9FBB-AB7932CA4B0A}"/>
              </a:ext>
            </a:extLst>
          </p:cNvPr>
          <p:cNvGrpSpPr/>
          <p:nvPr/>
        </p:nvGrpSpPr>
        <p:grpSpPr>
          <a:xfrm rot="5400000">
            <a:off x="7291878" y="3178055"/>
            <a:ext cx="1494444" cy="1874470"/>
            <a:chOff x="5725291" y="2705100"/>
            <a:chExt cx="1937657" cy="2400300"/>
          </a:xfrm>
        </p:grpSpPr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E6C577E-1737-4C30-A396-6F48AED6BC4F}"/>
                </a:ext>
              </a:extLst>
            </p:cNvPr>
            <p:cNvSpPr/>
            <p:nvPr/>
          </p:nvSpPr>
          <p:spPr>
            <a:xfrm>
              <a:off x="6476405" y="2705100"/>
              <a:ext cx="457200" cy="457200"/>
            </a:xfrm>
            <a:prstGeom prst="flowChartConnector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A318886A-322D-47C3-9E1F-974453B5E423}"/>
                </a:ext>
              </a:extLst>
            </p:cNvPr>
            <p:cNvSpPr/>
            <p:nvPr/>
          </p:nvSpPr>
          <p:spPr>
            <a:xfrm>
              <a:off x="5725291" y="3657600"/>
              <a:ext cx="457200" cy="457200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82421665-5A0B-4FB3-AD0B-19A5CE00A5BB}"/>
                </a:ext>
              </a:extLst>
            </p:cNvPr>
            <p:cNvSpPr/>
            <p:nvPr/>
          </p:nvSpPr>
          <p:spPr>
            <a:xfrm>
              <a:off x="6476405" y="3657600"/>
              <a:ext cx="457200" cy="457200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09BB7E80-CA2B-41B0-95E9-7950897C8FF1}"/>
                </a:ext>
              </a:extLst>
            </p:cNvPr>
            <p:cNvSpPr/>
            <p:nvPr/>
          </p:nvSpPr>
          <p:spPr>
            <a:xfrm>
              <a:off x="7205748" y="3657600"/>
              <a:ext cx="457200" cy="457200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C4DB6265-5F3B-4EC4-AA88-B842AF28EF59}"/>
                </a:ext>
              </a:extLst>
            </p:cNvPr>
            <p:cNvSpPr/>
            <p:nvPr/>
          </p:nvSpPr>
          <p:spPr>
            <a:xfrm>
              <a:off x="6868291" y="4648200"/>
              <a:ext cx="457200" cy="457200"/>
            </a:xfrm>
            <a:prstGeom prst="flowChartConnector">
              <a:avLst/>
            </a:prstGeom>
            <a:solidFill>
              <a:srgbClr val="CCEC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FE0AEE-AD9A-4341-B837-5087D50AEA6C}"/>
                </a:ext>
              </a:extLst>
            </p:cNvPr>
            <p:cNvCxnSpPr>
              <a:cxnSpLocks/>
              <a:stCxn id="55" idx="1"/>
              <a:endCxn id="52" idx="4"/>
            </p:cNvCxnSpPr>
            <p:nvPr/>
          </p:nvCxnSpPr>
          <p:spPr>
            <a:xfrm flipH="1" flipV="1">
              <a:off x="5953891" y="4114800"/>
              <a:ext cx="197584" cy="60035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2FED360-262F-4D76-BC10-4F760730F80E}"/>
                </a:ext>
              </a:extLst>
            </p:cNvPr>
            <p:cNvCxnSpPr>
              <a:cxnSpLocks/>
              <a:stCxn id="55" idx="0"/>
              <a:endCxn id="53" idx="3"/>
            </p:cNvCxnSpPr>
            <p:nvPr/>
          </p:nvCxnSpPr>
          <p:spPr>
            <a:xfrm flipV="1">
              <a:off x="6313120" y="4047845"/>
              <a:ext cx="230240" cy="60035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362559A-DEEA-4B10-A289-7702A780C8CB}"/>
                </a:ext>
              </a:extLst>
            </p:cNvPr>
            <p:cNvCxnSpPr>
              <a:cxnSpLocks/>
              <a:stCxn id="56" idx="0"/>
              <a:endCxn id="53" idx="5"/>
            </p:cNvCxnSpPr>
            <p:nvPr/>
          </p:nvCxnSpPr>
          <p:spPr>
            <a:xfrm flipH="1" flipV="1">
              <a:off x="6866650" y="4047845"/>
              <a:ext cx="230241" cy="60035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740B054-9683-44A5-806B-00080AEDF8B9}"/>
                </a:ext>
              </a:extLst>
            </p:cNvPr>
            <p:cNvCxnSpPr>
              <a:cxnSpLocks/>
              <a:stCxn id="56" idx="7"/>
              <a:endCxn id="54" idx="4"/>
            </p:cNvCxnSpPr>
            <p:nvPr/>
          </p:nvCxnSpPr>
          <p:spPr>
            <a:xfrm flipV="1">
              <a:off x="7258536" y="4114800"/>
              <a:ext cx="175812" cy="60035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F863A21-A9FF-4A8E-8969-210D98B5148D}"/>
                </a:ext>
              </a:extLst>
            </p:cNvPr>
            <p:cNvCxnSpPr>
              <a:cxnSpLocks/>
              <a:stCxn id="54" idx="0"/>
              <a:endCxn id="51" idx="5"/>
            </p:cNvCxnSpPr>
            <p:nvPr/>
          </p:nvCxnSpPr>
          <p:spPr>
            <a:xfrm flipH="1" flipV="1">
              <a:off x="6866650" y="3095345"/>
              <a:ext cx="567698" cy="56225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3543461-262B-45D1-A26A-1BADB6E9A679}"/>
                </a:ext>
              </a:extLst>
            </p:cNvPr>
            <p:cNvCxnSpPr>
              <a:cxnSpLocks/>
              <a:stCxn id="53" idx="0"/>
              <a:endCxn id="51" idx="4"/>
            </p:cNvCxnSpPr>
            <p:nvPr/>
          </p:nvCxnSpPr>
          <p:spPr>
            <a:xfrm flipV="1">
              <a:off x="6705005" y="3162300"/>
              <a:ext cx="0" cy="4953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A631E51-C164-4E2E-B14E-19DEF4D5F2DC}"/>
                </a:ext>
              </a:extLst>
            </p:cNvPr>
            <p:cNvCxnSpPr>
              <a:cxnSpLocks/>
              <a:stCxn id="52" idx="0"/>
              <a:endCxn id="51" idx="3"/>
            </p:cNvCxnSpPr>
            <p:nvPr/>
          </p:nvCxnSpPr>
          <p:spPr>
            <a:xfrm flipV="1">
              <a:off x="5953891" y="3095345"/>
              <a:ext cx="589469" cy="56225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51C7665-6A2F-439F-BBE3-CF3045A1D541}"/>
                </a:ext>
              </a:extLst>
            </p:cNvPr>
            <p:cNvCxnSpPr>
              <a:cxnSpLocks/>
              <a:stCxn id="55" idx="7"/>
              <a:endCxn id="54" idx="3"/>
            </p:cNvCxnSpPr>
            <p:nvPr/>
          </p:nvCxnSpPr>
          <p:spPr>
            <a:xfrm flipV="1">
              <a:off x="6474765" y="4047845"/>
              <a:ext cx="797938" cy="6673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A52DB47-D201-4A69-9DE5-937EF238C9D1}"/>
                </a:ext>
              </a:extLst>
            </p:cNvPr>
            <p:cNvCxnSpPr>
              <a:cxnSpLocks/>
              <a:stCxn id="56" idx="1"/>
              <a:endCxn id="52" idx="5"/>
            </p:cNvCxnSpPr>
            <p:nvPr/>
          </p:nvCxnSpPr>
          <p:spPr>
            <a:xfrm flipH="1" flipV="1">
              <a:off x="6115536" y="4047845"/>
              <a:ext cx="819710" cy="6673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0860CD1C-6D49-4D49-A7EC-836820621160}"/>
                </a:ext>
              </a:extLst>
            </p:cNvPr>
            <p:cNvSpPr/>
            <p:nvPr/>
          </p:nvSpPr>
          <p:spPr>
            <a:xfrm>
              <a:off x="6084520" y="4648200"/>
              <a:ext cx="457200" cy="457200"/>
            </a:xfrm>
            <a:prstGeom prst="flowChartConnector">
              <a:avLst/>
            </a:prstGeom>
            <a:solidFill>
              <a:srgbClr val="CCEC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2533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F72AD9-9077-4AD8-9B1A-53447FFF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1857375"/>
            <a:ext cx="9105900" cy="2105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0598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Results are comparable and Conv1DNN was quicker to run.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19100" y="3676650"/>
            <a:ext cx="521208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DB07759-AD36-4EE2-9844-10713052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32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ED8A43D-022C-4919-9578-4414BA462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DA3B4C66-5F7E-4F8C-9A8E-DC7845ED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0EDCE2AC-1BC5-4A7F-B0EA-1880E1556FB6}" type="datetime4">
              <a:rPr lang="en-US" smtClean="0"/>
              <a:t>June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89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RNN vs Conv1DNN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8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Practical answer: In </a:t>
            </a:r>
            <a:r>
              <a:rPr lang="en-US" dirty="0" err="1"/>
              <a:t>Keras</a:t>
            </a:r>
            <a:r>
              <a:rPr lang="en-US" dirty="0"/>
              <a:t>, it’s the same set up. Run them both and see. </a:t>
            </a:r>
          </a:p>
          <a:p>
            <a:r>
              <a:rPr lang="en-US" dirty="0"/>
              <a:t>Theoretical speculations: </a:t>
            </a:r>
          </a:p>
          <a:p>
            <a:pPr lvl="1"/>
            <a:r>
              <a:rPr lang="en-US" dirty="0"/>
              <a:t>Which time series require flexibility of LSTM? </a:t>
            </a:r>
          </a:p>
          <a:p>
            <a:pPr lvl="1"/>
            <a:r>
              <a:rPr lang="en-US" dirty="0"/>
              <a:t>Extracting the time-dependent dependencies via CNN is sometimes enough. </a:t>
            </a:r>
          </a:p>
          <a:p>
            <a:pPr lvl="1"/>
            <a:r>
              <a:rPr lang="en-US" dirty="0"/>
              <a:t>Are there “regime switching” behaviors?</a:t>
            </a:r>
          </a:p>
          <a:p>
            <a:pPr lvl="2"/>
            <a:r>
              <a:rPr lang="en-US" dirty="0"/>
              <a:t>High volatility period, seasonality, </a:t>
            </a:r>
            <a:r>
              <a:rPr lang="en-US" dirty="0" err="1"/>
              <a:t>etc</a:t>
            </a:r>
            <a:r>
              <a:rPr lang="en-US" dirty="0"/>
              <a:t>…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E1B1-E75F-4D3E-AF2E-A8B11F0C0E8E}" type="datetime4">
              <a:rPr lang="en-US" smtClean="0"/>
              <a:t>June 7, 2019</a:t>
            </a:fld>
            <a:endParaRPr lang="en-US" dirty="0"/>
          </a:p>
        </p:txBody>
      </p:sp>
      <p:pic>
        <p:nvPicPr>
          <p:cNvPr id="13314" name="Picture 2" descr="Image result for regime switching">
            <a:extLst>
              <a:ext uri="{FF2B5EF4-FFF2-40B4-BE49-F238E27FC236}">
                <a16:creationId xmlns:a16="http://schemas.microsoft.com/office/drawing/2014/main" id="{1E4366EE-D8A7-4C85-A570-05867EE635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114800" y="4814888"/>
            <a:ext cx="4848225" cy="16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87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(Stats) and After (ML)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7F72-95CB-476C-9708-DF00419D9773}" type="datetime4">
              <a:rPr lang="en-US" smtClean="0"/>
              <a:t>June 7, 2019</a:t>
            </a:fld>
            <a:endParaRPr lang="en-US" dirty="0"/>
          </a:p>
        </p:txBody>
      </p:sp>
      <p:pic>
        <p:nvPicPr>
          <p:cNvPr id="1026" name="Picture 2" descr="Image result for xkcd deep learni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856581"/>
            <a:ext cx="35337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xkcd statistics model">
            <a:extLst>
              <a:ext uri="{FF2B5EF4-FFF2-40B4-BE49-F238E27FC236}">
                <a16:creationId xmlns:a16="http://schemas.microsoft.com/office/drawing/2014/main" id="{D6A8CE11-3801-4F3F-A843-8C8B6326A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2534445"/>
            <a:ext cx="4017663" cy="257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F1E7D4-7AEA-4AE4-95EF-7E1B62E7C861}"/>
              </a:ext>
            </a:extLst>
          </p:cNvPr>
          <p:cNvSpPr/>
          <p:nvPr/>
        </p:nvSpPr>
        <p:spPr>
          <a:xfrm>
            <a:off x="191938" y="593601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xkcd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45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on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Extremely well designed platform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Transparent and components accessible</a:t>
            </a:r>
          </a:p>
          <a:p>
            <a:pPr lvl="1"/>
            <a:r>
              <a:rPr lang="en-US" dirty="0"/>
              <a:t>Flexibility is built in (custom functions). </a:t>
            </a:r>
          </a:p>
          <a:p>
            <a:r>
              <a:rPr lang="en-US" dirty="0"/>
              <a:t>I liked that: </a:t>
            </a:r>
          </a:p>
          <a:p>
            <a:pPr lvl="1"/>
            <a:r>
              <a:rPr lang="en-US" dirty="0"/>
              <a:t>Setting multiple outputs was easy (with weights for loss calculation).</a:t>
            </a:r>
          </a:p>
          <a:p>
            <a:pPr lvl="1"/>
            <a:r>
              <a:rPr lang="en-US" dirty="0"/>
              <a:t>Easily train from where it left off last time.  </a:t>
            </a:r>
          </a:p>
          <a:p>
            <a:r>
              <a:rPr lang="en-US" dirty="0"/>
              <a:t>Syntax is pretty much the same between Python and R.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7571C-D286-4FD6-A68A-24A8782F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848E627-D06A-4F0E-98E2-3D90458BE48C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ADA9B-E713-4A1E-8226-1A25D6058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C9688C-F99D-4E5E-96BA-E566B089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7B23493C-E209-4E01-AF75-7CAF4EB4C351}" type="datetime4">
              <a:rPr lang="en-US" smtClean="0"/>
              <a:t>June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99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A55D-A90A-49E3-8EAE-1A2372A6A6D2}" type="datetime4">
              <a:rPr lang="en-US" smtClean="0"/>
              <a:t>June 7,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134612"/>
            <a:ext cx="7239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radley Hand ITC" panose="03070402050302030203" pitchFamily="66" charset="0"/>
              </a:rPr>
              <a:t>Thank you!</a:t>
            </a:r>
          </a:p>
          <a:p>
            <a:pPr algn="ctr"/>
            <a:endParaRPr lang="en-US" sz="3200" b="1" dirty="0">
              <a:latin typeface="Bradley Hand ITC" panose="03070402050302030203" pitchFamily="66" charset="0"/>
            </a:endParaRPr>
          </a:p>
          <a:p>
            <a:pPr algn="ctr"/>
            <a:endParaRPr lang="en-US" sz="2400" b="1" dirty="0">
              <a:latin typeface="Bradley Hand ITC" panose="03070402050302030203" pitchFamily="66" charset="0"/>
            </a:endParaRPr>
          </a:p>
          <a:p>
            <a:pPr algn="ctr"/>
            <a:r>
              <a:rPr lang="en-US" sz="2000" dirty="0">
                <a:latin typeface="+mj-lt"/>
              </a:rPr>
              <a:t>Contact: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+mj-lt"/>
              </a:rPr>
              <a:t>eooka@teainc.org</a:t>
            </a:r>
          </a:p>
          <a:p>
            <a:pPr algn="ctr"/>
            <a:endParaRPr lang="en-US" sz="2000" dirty="0">
              <a:latin typeface="+mj-lt"/>
            </a:endParaRPr>
          </a:p>
          <a:p>
            <a:pPr algn="ctr"/>
            <a:endParaRPr lang="en-US" sz="2400" b="1" dirty="0">
              <a:latin typeface="Bradley Hand ITC" panose="03070402050302030203" pitchFamily="66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CC973F-FCEF-4048-B9E3-ABAE5310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6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power lines drawi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1600200"/>
            <a:ext cx="5105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191000" y="1752601"/>
            <a:ext cx="2286000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FF8F-59E1-4E0D-BE3C-6238EE87759D}" type="datetime4">
              <a:rPr lang="en-US" smtClean="0"/>
              <a:t>June 7, 2019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dirty="0"/>
              <a:t>CONFIDENTIAL &amp; PROPRIETARY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69342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Wholesale Power Markets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RNN Architectures with </a:t>
            </a:r>
            <a:r>
              <a:rPr lang="en-US" dirty="0" err="1"/>
              <a:t>Keras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Why not </a:t>
            </a:r>
            <a:r>
              <a:rPr lang="en-US" dirty="0" err="1"/>
              <a:t>ConvNN</a:t>
            </a:r>
            <a:r>
              <a:rPr lang="en-US" dirty="0"/>
              <a:t> for </a:t>
            </a:r>
            <a:r>
              <a:rPr lang="en-US" dirty="0" err="1"/>
              <a:t>ts</a:t>
            </a:r>
            <a:r>
              <a:rPr lang="en-US" dirty="0"/>
              <a:t>??</a:t>
            </a:r>
          </a:p>
          <a:p>
            <a:pPr marL="0" indent="0">
              <a:buNone/>
            </a:pPr>
            <a:endParaRPr lang="en-US" dirty="0"/>
          </a:p>
          <a:p>
            <a:pPr marL="857250" lvl="2" indent="0">
              <a:buNone/>
            </a:pPr>
            <a:r>
              <a:rPr lang="en-US" sz="2800" dirty="0"/>
              <a:t>Talk about ML for time series forecasting</a:t>
            </a:r>
          </a:p>
          <a:p>
            <a:pPr marL="857250" lvl="2" indent="0">
              <a:buNone/>
            </a:pPr>
            <a:endParaRPr lang="en-US" sz="2800" dirty="0"/>
          </a:p>
          <a:p>
            <a:pPr marL="857250" lvl="2" indent="0">
              <a:buNone/>
            </a:pPr>
            <a:r>
              <a:rPr lang="en-US" sz="2800" dirty="0"/>
              <a:t>Practical guide for using </a:t>
            </a:r>
            <a:r>
              <a:rPr lang="en-US" sz="2800" dirty="0" err="1"/>
              <a:t>Keras</a:t>
            </a:r>
            <a:endParaRPr lang="en-US" sz="2800" dirty="0"/>
          </a:p>
        </p:txBody>
      </p:sp>
      <p:pic>
        <p:nvPicPr>
          <p:cNvPr id="2050" name="Picture 2" descr="Image result for goal icon">
            <a:extLst>
              <a:ext uri="{FF2B5EF4-FFF2-40B4-BE49-F238E27FC236}">
                <a16:creationId xmlns:a16="http://schemas.microsoft.com/office/drawing/2014/main" id="{6DFFFC44-1C17-483B-98C5-F5A5E2DF1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3" y="3863181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goal icon">
            <a:extLst>
              <a:ext uri="{FF2B5EF4-FFF2-40B4-BE49-F238E27FC236}">
                <a16:creationId xmlns:a16="http://schemas.microsoft.com/office/drawing/2014/main" id="{AA6E4A3C-3A72-464F-8DA7-C96F72DA8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3" y="4832463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56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Wholesale Energy Markets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CONFIDENTIAL &amp; PROPRIETARY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B8C-4003-43E4-AAB4-9CCD0FB178F1}" type="datetime4">
              <a:rPr lang="en-US" smtClean="0"/>
              <a:t>June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5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D6FF53A-BFF2-400A-AB0D-7DB5EBB6C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04" b="8704"/>
          <a:stretch/>
        </p:blipFill>
        <p:spPr>
          <a:xfrm>
            <a:off x="324919" y="1524000"/>
            <a:ext cx="8552381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Wholesale Energy Price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AF8-6FCE-4D49-8AF1-CAFFB9BC96E0}" type="datetime4">
              <a:rPr lang="en-US" smtClean="0"/>
              <a:t>June 7, 2019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C79A3-0432-4497-837F-C566D2C8C3A4}"/>
              </a:ext>
            </a:extLst>
          </p:cNvPr>
          <p:cNvSpPr txBox="1"/>
          <p:nvPr/>
        </p:nvSpPr>
        <p:spPr>
          <a:xfrm>
            <a:off x="3962400" y="4964668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↓Median: 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F96607-6E69-4F37-8BCE-A67DCF75D1C0}"/>
              </a:ext>
            </a:extLst>
          </p:cNvPr>
          <p:cNvSpPr txBox="1"/>
          <p:nvPr/>
        </p:nvSpPr>
        <p:spPr>
          <a:xfrm>
            <a:off x="6019800" y="1731962"/>
            <a:ext cx="12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←Max: 965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8226FE-E9EE-4C0A-8FD3-11D88CCC6B4C}"/>
              </a:ext>
            </a:extLst>
          </p:cNvPr>
          <p:cNvSpPr txBox="1"/>
          <p:nvPr/>
        </p:nvSpPr>
        <p:spPr>
          <a:xfrm>
            <a:off x="5159142" y="571500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←Min: -15</a:t>
            </a:r>
          </a:p>
        </p:txBody>
      </p:sp>
    </p:spTree>
    <p:extLst>
      <p:ext uri="{BB962C8B-B14F-4D97-AF65-F5344CB8AC3E}">
        <p14:creationId xmlns:p14="http://schemas.microsoft.com/office/powerpoint/2010/main" val="312845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price nodes?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Autofit/>
          </a:bodyPr>
          <a:lstStyle/>
          <a:p>
            <a:r>
              <a:rPr lang="en-US" sz="2550" dirty="0"/>
              <a:t>Answer: thousands. </a:t>
            </a:r>
          </a:p>
          <a:p>
            <a:endParaRPr lang="en-US" sz="2550" dirty="0"/>
          </a:p>
          <a:p>
            <a:r>
              <a:rPr lang="en-US" sz="2550" dirty="0"/>
              <a:t>Some markets are organized in a way that it generates a price at every resource and load node. </a:t>
            </a:r>
          </a:p>
          <a:p>
            <a:r>
              <a:rPr lang="en-US" sz="2550" dirty="0"/>
              <a:t>This design incentivizes market participants to act in accordance with the benefit of the entire grid. </a:t>
            </a:r>
          </a:p>
          <a:p>
            <a:endParaRPr lang="en-US" sz="25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91-636E-4F12-BE4E-53AF0179077F}" type="datetime4">
              <a:rPr lang="en-US" smtClean="0"/>
              <a:t>June 7,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615859"/>
            <a:ext cx="4191000" cy="456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4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Wholesale Energy Markets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2194544" y="1597025"/>
          <a:ext cx="6492255" cy="84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F5F3-F714-46BB-BDEE-16E5CAF615B8}" type="datetime4">
              <a:rPr lang="en-US" smtClean="0"/>
              <a:t>June 7, 2019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199" y="2438400"/>
            <a:ext cx="762001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Energy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5623" y="2436444"/>
            <a:ext cx="842499" cy="5627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Financial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85623" y="3083730"/>
            <a:ext cx="842499" cy="8786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Physical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2202" y="4046935"/>
            <a:ext cx="1645920" cy="5032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Reliability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2202" y="4634707"/>
            <a:ext cx="1645920" cy="5032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Transmission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2202" y="5222479"/>
            <a:ext cx="1645920" cy="5032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Capacity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2202" y="5810251"/>
            <a:ext cx="1645920" cy="5032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Environmental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892031" y="3083730"/>
            <a:ext cx="1188720" cy="853669"/>
          </a:xfrm>
          <a:prstGeom prst="flowChartAlternateProcess">
            <a:avLst/>
          </a:prstGeom>
          <a:solidFill>
            <a:srgbClr val="C0504D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3. Day-Ahead Market</a:t>
            </a:r>
          </a:p>
        </p:txBody>
      </p:sp>
      <p:sp>
        <p:nvSpPr>
          <p:cNvPr id="16" name="Flowchart: Alternate Process 15"/>
          <p:cNvSpPr/>
          <p:nvPr/>
        </p:nvSpPr>
        <p:spPr>
          <a:xfrm>
            <a:off x="6141714" y="3083730"/>
            <a:ext cx="1706885" cy="853669"/>
          </a:xfrm>
          <a:prstGeom prst="flowChartAlternateProcess">
            <a:avLst/>
          </a:prstGeom>
          <a:solidFill>
            <a:srgbClr val="7F7F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4. Real-Time Market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4892031" y="3999310"/>
            <a:ext cx="3688089" cy="548640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5. regulation up, 6. regulation down, </a:t>
            </a:r>
          </a:p>
          <a:p>
            <a:pPr algn="ctr"/>
            <a:r>
              <a:rPr lang="en-US" sz="1400" dirty="0"/>
              <a:t>7. spinning reserve and 8. non-spinning reserve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2194544" y="4601499"/>
            <a:ext cx="3825256" cy="548640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9. Transmission/Congestion Revenue Market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2194544" y="5203688"/>
            <a:ext cx="1386856" cy="548640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10. Capacity Market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2194544" y="5805877"/>
            <a:ext cx="2697487" cy="548640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11. Carbon Allowance,</a:t>
            </a:r>
          </a:p>
          <a:p>
            <a:pPr algn="ctr"/>
            <a:r>
              <a:rPr lang="en-US" sz="1400" dirty="0"/>
              <a:t> 12. Renewable Credit, etc…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2194544" y="2443499"/>
            <a:ext cx="2697487" cy="548640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1. Future Market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3657600" y="3099237"/>
            <a:ext cx="1178351" cy="838162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2. Forward Market</a:t>
            </a:r>
          </a:p>
        </p:txBody>
      </p:sp>
    </p:spTree>
    <p:extLst>
      <p:ext uri="{BB962C8B-B14F-4D97-AF65-F5344CB8AC3E}">
        <p14:creationId xmlns:p14="http://schemas.microsoft.com/office/powerpoint/2010/main" val="36009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5281AB-12D9-46D8-885F-54655F0D5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480458"/>
            <a:ext cx="3505200" cy="32677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Hourly Time Series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Energy Demand forecasts</a:t>
            </a:r>
          </a:p>
          <a:p>
            <a:pPr lvl="1"/>
            <a:r>
              <a:rPr lang="en-US" dirty="0"/>
              <a:t>At various consumption nodes</a:t>
            </a:r>
          </a:p>
          <a:p>
            <a:r>
              <a:rPr lang="en-US" dirty="0">
                <a:solidFill>
                  <a:srgbClr val="FFC000"/>
                </a:solidFill>
              </a:rPr>
              <a:t>Generation forecasts</a:t>
            </a:r>
          </a:p>
          <a:p>
            <a:pPr lvl="1"/>
            <a:r>
              <a:rPr lang="en-US" dirty="0"/>
              <a:t>Solar and wind</a:t>
            </a:r>
          </a:p>
          <a:p>
            <a:r>
              <a:rPr lang="en-US" dirty="0">
                <a:solidFill>
                  <a:schemeClr val="accent3"/>
                </a:solidFill>
              </a:rPr>
              <a:t>Wholesale power prices</a:t>
            </a:r>
          </a:p>
          <a:p>
            <a:pPr lvl="1"/>
            <a:r>
              <a:rPr lang="en-US" dirty="0"/>
              <a:t>At dozens of nodes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Historically neural network (MLP) has been one of the most popular methods.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3395-E408-47A0-B217-EADB1FD54EFE}" type="datetime4">
              <a:rPr lang="en-US" smtClean="0"/>
              <a:t>June 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33661"/>
      </p:ext>
    </p:extLst>
  </p:cSld>
  <p:clrMapOvr>
    <a:masterClrMapping/>
  </p:clrMapOvr>
</p:sld>
</file>

<file path=ppt/theme/theme1.xml><?xml version="1.0" encoding="utf-8"?>
<a:theme xmlns:a="http://schemas.openxmlformats.org/drawingml/2006/main" name="2015 TEA officia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TEA official template</Template>
  <TotalTime>16164</TotalTime>
  <Words>1730</Words>
  <Application>Microsoft Office PowerPoint</Application>
  <PresentationFormat>On-screen Show (4:3)</PresentationFormat>
  <Paragraphs>454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Bradley Hand ITC</vt:lpstr>
      <vt:lpstr>Calibri</vt:lpstr>
      <vt:lpstr>Calibri Light</vt:lpstr>
      <vt:lpstr>Cambria Math</vt:lpstr>
      <vt:lpstr>Courier New</vt:lpstr>
      <vt:lpstr>Lucida Console</vt:lpstr>
      <vt:lpstr>Wingdings</vt:lpstr>
      <vt:lpstr>2015 TEA official template</vt:lpstr>
      <vt:lpstr>PowerPoint Presentation</vt:lpstr>
      <vt:lpstr>Power Utility Industry</vt:lpstr>
      <vt:lpstr>Myself…</vt:lpstr>
      <vt:lpstr>Agenda</vt:lpstr>
      <vt:lpstr>PowerPoint Presentation</vt:lpstr>
      <vt:lpstr>Wholesale Energy Price </vt:lpstr>
      <vt:lpstr>How many price nodes? </vt:lpstr>
      <vt:lpstr>Wholesale Energy Markets</vt:lpstr>
      <vt:lpstr>Hourly Time Series Forecasting</vt:lpstr>
      <vt:lpstr>Time Series Forecasting</vt:lpstr>
      <vt:lpstr>Time Series Competition Results Makridakis Competitions 2018</vt:lpstr>
      <vt:lpstr>Timelines</vt:lpstr>
      <vt:lpstr>Hourly Solar Forecasting</vt:lpstr>
      <vt:lpstr>PowerPoint Presentation</vt:lpstr>
      <vt:lpstr>Vanilla Neural Network</vt:lpstr>
      <vt:lpstr>Traditional RNN</vt:lpstr>
      <vt:lpstr>Long Short Term Memory networks</vt:lpstr>
      <vt:lpstr>     LSMT and NLP</vt:lpstr>
      <vt:lpstr>Keras - workflow</vt:lpstr>
      <vt:lpstr>Types of RNN Architectures</vt:lpstr>
      <vt:lpstr>Examples of RNN Architectures for TS</vt:lpstr>
      <vt:lpstr>Architecture for Solar Forecasting</vt:lpstr>
      <vt:lpstr>Basic Model Arguments</vt:lpstr>
      <vt:lpstr>Variability by Random Initialization</vt:lpstr>
      <vt:lpstr>Callbacks – ModelCheckpoint</vt:lpstr>
      <vt:lpstr>Data Setup for Backcasting  </vt:lpstr>
      <vt:lpstr>Hyperparameter Tuning</vt:lpstr>
      <vt:lpstr>Benchmarking</vt:lpstr>
      <vt:lpstr>PowerPoint Presentation</vt:lpstr>
      <vt:lpstr>Convolutions</vt:lpstr>
      <vt:lpstr>Conv1d Architecture</vt:lpstr>
      <vt:lpstr>Benchmarking</vt:lpstr>
      <vt:lpstr>RNN vs Conv1DNN </vt:lpstr>
      <vt:lpstr>Before (Stats) and After (ML)</vt:lpstr>
      <vt:lpstr>Comments on Keras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 Deep Nets  for Time Series Forecasting</dc:title>
  <dc:creator>Eina Ooka</dc:creator>
  <cp:lastModifiedBy>Eina Ooka</cp:lastModifiedBy>
  <cp:revision>162</cp:revision>
  <dcterms:created xsi:type="dcterms:W3CDTF">2019-05-15T21:53:08Z</dcterms:created>
  <dcterms:modified xsi:type="dcterms:W3CDTF">2019-06-08T06:16:26Z</dcterms:modified>
</cp:coreProperties>
</file>