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306" r:id="rId2"/>
    <p:sldId id="307" r:id="rId3"/>
    <p:sldId id="308" r:id="rId4"/>
    <p:sldId id="310" r:id="rId5"/>
    <p:sldId id="362" r:id="rId6"/>
    <p:sldId id="292" r:id="rId7"/>
    <p:sldId id="355" r:id="rId8"/>
    <p:sldId id="325" r:id="rId9"/>
    <p:sldId id="327" r:id="rId10"/>
    <p:sldId id="354" r:id="rId11"/>
    <p:sldId id="320" r:id="rId12"/>
    <p:sldId id="331" r:id="rId13"/>
    <p:sldId id="300" r:id="rId14"/>
    <p:sldId id="333" r:id="rId15"/>
    <p:sldId id="297" r:id="rId16"/>
    <p:sldId id="321" r:id="rId17"/>
    <p:sldId id="334" r:id="rId18"/>
    <p:sldId id="335" r:id="rId19"/>
    <p:sldId id="337" r:id="rId20"/>
    <p:sldId id="338" r:id="rId21"/>
    <p:sldId id="340" r:id="rId22"/>
    <p:sldId id="339" r:id="rId23"/>
    <p:sldId id="356" r:id="rId24"/>
    <p:sldId id="342" r:id="rId25"/>
    <p:sldId id="341" r:id="rId26"/>
    <p:sldId id="302" r:id="rId27"/>
    <p:sldId id="348" r:id="rId28"/>
    <p:sldId id="345" r:id="rId29"/>
    <p:sldId id="347" r:id="rId30"/>
    <p:sldId id="344" r:id="rId31"/>
    <p:sldId id="319" r:id="rId32"/>
    <p:sldId id="317" r:id="rId33"/>
    <p:sldId id="357" r:id="rId34"/>
    <p:sldId id="352" r:id="rId35"/>
    <p:sldId id="358" r:id="rId36"/>
    <p:sldId id="360" r:id="rId37"/>
    <p:sldId id="363" r:id="rId38"/>
    <p:sldId id="361" r:id="rId39"/>
    <p:sldId id="359" r:id="rId40"/>
    <p:sldId id="318" r:id="rId41"/>
    <p:sldId id="351" r:id="rId42"/>
    <p:sldId id="366" r:id="rId43"/>
    <p:sldId id="364" r:id="rId44"/>
    <p:sldId id="367" r:id="rId45"/>
    <p:sldId id="3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D9D9D9"/>
    <a:srgbClr val="7F7F7F"/>
    <a:srgbClr val="FFFFFF"/>
    <a:srgbClr val="FFDEDC"/>
    <a:srgbClr val="1D6F42"/>
    <a:srgbClr val="F8F8F8"/>
    <a:srgbClr val="385D8A"/>
    <a:srgbClr val="4F81BD"/>
    <a:srgbClr val="7CD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9" autoAdjust="0"/>
    <p:restoredTop sz="93408" autoAdjust="0"/>
  </p:normalViewPr>
  <p:slideViewPr>
    <p:cSldViewPr>
      <p:cViewPr>
        <p:scale>
          <a:sx n="100" d="100"/>
          <a:sy n="100" d="100"/>
        </p:scale>
        <p:origin x="1536" y="63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43875-B137-42D9-956F-E66FA06BA74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BB97667-609E-459E-B8A0-1AA428E70D58}">
      <dgm:prSet phldrT="[Text]"/>
      <dgm:spPr/>
      <dgm:t>
        <a:bodyPr/>
        <a:lstStyle/>
        <a:p>
          <a:r>
            <a:rPr lang="en-US" dirty="0" smtClean="0"/>
            <a:t>Define Objective</a:t>
          </a:r>
          <a:endParaRPr lang="en-US" dirty="0"/>
        </a:p>
      </dgm:t>
    </dgm:pt>
    <dgm:pt modelId="{FF4957EC-D556-4EC2-A013-18139CE9315C}" type="parTrans" cxnId="{0CE61F33-BB99-4141-A549-ECC7ECF4C1CF}">
      <dgm:prSet/>
      <dgm:spPr/>
      <dgm:t>
        <a:bodyPr/>
        <a:lstStyle/>
        <a:p>
          <a:endParaRPr lang="en-US"/>
        </a:p>
      </dgm:t>
    </dgm:pt>
    <dgm:pt modelId="{F2D11CE6-D17E-4AD1-A06D-8B52C1D909C7}" type="sibTrans" cxnId="{0CE61F33-BB99-4141-A549-ECC7ECF4C1CF}">
      <dgm:prSet/>
      <dgm:spPr/>
      <dgm:t>
        <a:bodyPr/>
        <a:lstStyle/>
        <a:p>
          <a:endParaRPr lang="en-US"/>
        </a:p>
      </dgm:t>
    </dgm:pt>
    <dgm:pt modelId="{ECAB5567-2A97-4A70-A89B-54B3DE9B5AD0}">
      <dgm:prSet phldrT="[Text]"/>
      <dgm:spPr/>
      <dgm:t>
        <a:bodyPr/>
        <a:lstStyle/>
        <a:p>
          <a:r>
            <a:rPr lang="en-US" dirty="0" smtClean="0"/>
            <a:t>Get Data</a:t>
          </a:r>
          <a:endParaRPr lang="en-US" dirty="0"/>
        </a:p>
      </dgm:t>
    </dgm:pt>
    <dgm:pt modelId="{C65E032C-47F4-4398-8DF3-5C2A3778BBDC}" type="parTrans" cxnId="{CDB4EB42-1604-44EA-BA4F-8037CA918E5F}">
      <dgm:prSet/>
      <dgm:spPr/>
      <dgm:t>
        <a:bodyPr/>
        <a:lstStyle/>
        <a:p>
          <a:endParaRPr lang="en-US"/>
        </a:p>
      </dgm:t>
    </dgm:pt>
    <dgm:pt modelId="{E2B092A4-F6F9-4EDA-A16F-F6B6AC2B5413}" type="sibTrans" cxnId="{CDB4EB42-1604-44EA-BA4F-8037CA918E5F}">
      <dgm:prSet/>
      <dgm:spPr/>
      <dgm:t>
        <a:bodyPr/>
        <a:lstStyle/>
        <a:p>
          <a:endParaRPr lang="en-US"/>
        </a:p>
      </dgm:t>
    </dgm:pt>
    <dgm:pt modelId="{F22688B5-5739-4411-8F58-A73080CA3732}">
      <dgm:prSet phldrT="[Text]"/>
      <dgm:spPr/>
      <dgm:t>
        <a:bodyPr/>
        <a:lstStyle/>
        <a:p>
          <a:r>
            <a:rPr lang="en-US" dirty="0" smtClean="0"/>
            <a:t>Modeling</a:t>
          </a:r>
          <a:endParaRPr lang="en-US" dirty="0"/>
        </a:p>
      </dgm:t>
    </dgm:pt>
    <dgm:pt modelId="{63F7B2CC-430E-4281-A08C-19C5E8067EC5}" type="parTrans" cxnId="{CAF81843-27F1-41AE-9AE6-78B6C5089929}">
      <dgm:prSet/>
      <dgm:spPr/>
      <dgm:t>
        <a:bodyPr/>
        <a:lstStyle/>
        <a:p>
          <a:endParaRPr lang="en-US"/>
        </a:p>
      </dgm:t>
    </dgm:pt>
    <dgm:pt modelId="{2159858C-B9E1-44A5-B5C8-19B51A0C3B2F}" type="sibTrans" cxnId="{CAF81843-27F1-41AE-9AE6-78B6C5089929}">
      <dgm:prSet/>
      <dgm:spPr/>
      <dgm:t>
        <a:bodyPr/>
        <a:lstStyle/>
        <a:p>
          <a:endParaRPr lang="en-US"/>
        </a:p>
      </dgm:t>
    </dgm:pt>
    <dgm:pt modelId="{BEF95A10-2F39-4FF4-8B3E-EBC9970D2621}">
      <dgm:prSet phldrT="[Text]"/>
      <dgm:spPr/>
      <dgm:t>
        <a:bodyPr/>
        <a:lstStyle/>
        <a:p>
          <a:r>
            <a:rPr lang="en-US" dirty="0" smtClean="0"/>
            <a:t>Evaluation</a:t>
          </a:r>
          <a:endParaRPr lang="en-US" dirty="0"/>
        </a:p>
      </dgm:t>
    </dgm:pt>
    <dgm:pt modelId="{E061A874-CCE7-4EBA-B8D2-F389B7539321}" type="parTrans" cxnId="{6987238F-1636-464F-A003-4A0FABBEA60C}">
      <dgm:prSet/>
      <dgm:spPr/>
      <dgm:t>
        <a:bodyPr/>
        <a:lstStyle/>
        <a:p>
          <a:endParaRPr lang="en-US"/>
        </a:p>
      </dgm:t>
    </dgm:pt>
    <dgm:pt modelId="{3B058BAB-4683-4C03-9BDA-B514E923902C}" type="sibTrans" cxnId="{6987238F-1636-464F-A003-4A0FABBEA60C}">
      <dgm:prSet/>
      <dgm:spPr/>
      <dgm:t>
        <a:bodyPr/>
        <a:lstStyle/>
        <a:p>
          <a:endParaRPr lang="en-US"/>
        </a:p>
      </dgm:t>
    </dgm:pt>
    <dgm:pt modelId="{1CA7C6E0-810E-4A25-97F3-3B5CDDC306AB}">
      <dgm:prSet phldrT="[Text]"/>
      <dgm:spPr/>
      <dgm:t>
        <a:bodyPr/>
        <a:lstStyle/>
        <a:p>
          <a:r>
            <a:rPr lang="en-US" dirty="0" smtClean="0"/>
            <a:t>Delivery</a:t>
          </a:r>
          <a:endParaRPr lang="en-US" dirty="0"/>
        </a:p>
      </dgm:t>
    </dgm:pt>
    <dgm:pt modelId="{F4F4F481-FF85-4142-9F6E-186D879F6D92}" type="parTrans" cxnId="{10169838-59EC-4960-BFE9-8F372F031BF3}">
      <dgm:prSet/>
      <dgm:spPr/>
      <dgm:t>
        <a:bodyPr/>
        <a:lstStyle/>
        <a:p>
          <a:endParaRPr lang="en-US"/>
        </a:p>
      </dgm:t>
    </dgm:pt>
    <dgm:pt modelId="{83F55218-CECB-46D2-9023-1C8C26A28ED1}" type="sibTrans" cxnId="{10169838-59EC-4960-BFE9-8F372F031BF3}">
      <dgm:prSet/>
      <dgm:spPr/>
      <dgm:t>
        <a:bodyPr/>
        <a:lstStyle/>
        <a:p>
          <a:endParaRPr lang="en-US"/>
        </a:p>
      </dgm:t>
    </dgm:pt>
    <dgm:pt modelId="{BD86363F-D589-4976-A473-FFE6FC3A3B15}" type="pres">
      <dgm:prSet presAssocID="{C5343875-B137-42D9-956F-E66FA06BA746}" presName="Name0" presStyleCnt="0">
        <dgm:presLayoutVars>
          <dgm:dir/>
          <dgm:resizeHandles val="exact"/>
        </dgm:presLayoutVars>
      </dgm:prSet>
      <dgm:spPr/>
      <dgm:t>
        <a:bodyPr/>
        <a:lstStyle/>
        <a:p>
          <a:endParaRPr lang="en-US"/>
        </a:p>
      </dgm:t>
    </dgm:pt>
    <dgm:pt modelId="{3BFD5B5A-966B-4483-95F9-5164D652EFD0}" type="pres">
      <dgm:prSet presAssocID="{C5343875-B137-42D9-956F-E66FA06BA746}" presName="cycle" presStyleCnt="0"/>
      <dgm:spPr/>
    </dgm:pt>
    <dgm:pt modelId="{1992EE08-12DA-46E0-9C04-46C755211BF6}" type="pres">
      <dgm:prSet presAssocID="{FBB97667-609E-459E-B8A0-1AA428E70D58}" presName="nodeFirstNode" presStyleLbl="node1" presStyleIdx="0" presStyleCnt="5">
        <dgm:presLayoutVars>
          <dgm:bulletEnabled val="1"/>
        </dgm:presLayoutVars>
      </dgm:prSet>
      <dgm:spPr/>
      <dgm:t>
        <a:bodyPr/>
        <a:lstStyle/>
        <a:p>
          <a:endParaRPr lang="en-US"/>
        </a:p>
      </dgm:t>
    </dgm:pt>
    <dgm:pt modelId="{BEBFA876-9FAE-406C-9C4B-76F7D6FB5EA0}" type="pres">
      <dgm:prSet presAssocID="{F2D11CE6-D17E-4AD1-A06D-8B52C1D909C7}" presName="sibTransFirstNode" presStyleLbl="bgShp" presStyleIdx="0" presStyleCnt="1"/>
      <dgm:spPr/>
      <dgm:t>
        <a:bodyPr/>
        <a:lstStyle/>
        <a:p>
          <a:endParaRPr lang="en-US"/>
        </a:p>
      </dgm:t>
    </dgm:pt>
    <dgm:pt modelId="{55DEF0E2-814D-4636-8A5C-D36BF2267141}" type="pres">
      <dgm:prSet presAssocID="{ECAB5567-2A97-4A70-A89B-54B3DE9B5AD0}" presName="nodeFollowingNodes" presStyleLbl="node1" presStyleIdx="1" presStyleCnt="5">
        <dgm:presLayoutVars>
          <dgm:bulletEnabled val="1"/>
        </dgm:presLayoutVars>
      </dgm:prSet>
      <dgm:spPr/>
      <dgm:t>
        <a:bodyPr/>
        <a:lstStyle/>
        <a:p>
          <a:endParaRPr lang="en-US"/>
        </a:p>
      </dgm:t>
    </dgm:pt>
    <dgm:pt modelId="{4E56B2D2-BB8D-4D0B-8DF8-70DEFEA6096D}" type="pres">
      <dgm:prSet presAssocID="{F22688B5-5739-4411-8F58-A73080CA3732}" presName="nodeFollowingNodes" presStyleLbl="node1" presStyleIdx="2" presStyleCnt="5">
        <dgm:presLayoutVars>
          <dgm:bulletEnabled val="1"/>
        </dgm:presLayoutVars>
      </dgm:prSet>
      <dgm:spPr/>
      <dgm:t>
        <a:bodyPr/>
        <a:lstStyle/>
        <a:p>
          <a:endParaRPr lang="en-US"/>
        </a:p>
      </dgm:t>
    </dgm:pt>
    <dgm:pt modelId="{528E8708-282B-4627-B204-D9B575BF1AAC}" type="pres">
      <dgm:prSet presAssocID="{BEF95A10-2F39-4FF4-8B3E-EBC9970D2621}" presName="nodeFollowingNodes" presStyleLbl="node1" presStyleIdx="3" presStyleCnt="5">
        <dgm:presLayoutVars>
          <dgm:bulletEnabled val="1"/>
        </dgm:presLayoutVars>
      </dgm:prSet>
      <dgm:spPr/>
      <dgm:t>
        <a:bodyPr/>
        <a:lstStyle/>
        <a:p>
          <a:endParaRPr lang="en-US"/>
        </a:p>
      </dgm:t>
    </dgm:pt>
    <dgm:pt modelId="{ABA3FA82-B8CC-4D7E-84E4-4BB9C1339353}" type="pres">
      <dgm:prSet presAssocID="{1CA7C6E0-810E-4A25-97F3-3B5CDDC306AB}" presName="nodeFollowingNodes" presStyleLbl="node1" presStyleIdx="4" presStyleCnt="5">
        <dgm:presLayoutVars>
          <dgm:bulletEnabled val="1"/>
        </dgm:presLayoutVars>
      </dgm:prSet>
      <dgm:spPr/>
      <dgm:t>
        <a:bodyPr/>
        <a:lstStyle/>
        <a:p>
          <a:endParaRPr lang="en-US"/>
        </a:p>
      </dgm:t>
    </dgm:pt>
  </dgm:ptLst>
  <dgm:cxnLst>
    <dgm:cxn modelId="{9E549CBD-458C-4559-8132-AA30BAEA27CC}" type="presOf" srcId="{F22688B5-5739-4411-8F58-A73080CA3732}" destId="{4E56B2D2-BB8D-4D0B-8DF8-70DEFEA6096D}" srcOrd="0" destOrd="0" presId="urn:microsoft.com/office/officeart/2005/8/layout/cycle3"/>
    <dgm:cxn modelId="{A6C8DD60-0CC3-48E6-8885-ADA13C900820}" type="presOf" srcId="{F2D11CE6-D17E-4AD1-A06D-8B52C1D909C7}" destId="{BEBFA876-9FAE-406C-9C4B-76F7D6FB5EA0}" srcOrd="0" destOrd="0" presId="urn:microsoft.com/office/officeart/2005/8/layout/cycle3"/>
    <dgm:cxn modelId="{A1227EA3-D4C8-4928-A806-90770BC8CB68}" type="presOf" srcId="{C5343875-B137-42D9-956F-E66FA06BA746}" destId="{BD86363F-D589-4976-A473-FFE6FC3A3B15}" srcOrd="0" destOrd="0" presId="urn:microsoft.com/office/officeart/2005/8/layout/cycle3"/>
    <dgm:cxn modelId="{CAF81843-27F1-41AE-9AE6-78B6C5089929}" srcId="{C5343875-B137-42D9-956F-E66FA06BA746}" destId="{F22688B5-5739-4411-8F58-A73080CA3732}" srcOrd="2" destOrd="0" parTransId="{63F7B2CC-430E-4281-A08C-19C5E8067EC5}" sibTransId="{2159858C-B9E1-44A5-B5C8-19B51A0C3B2F}"/>
    <dgm:cxn modelId="{CDB4EB42-1604-44EA-BA4F-8037CA918E5F}" srcId="{C5343875-B137-42D9-956F-E66FA06BA746}" destId="{ECAB5567-2A97-4A70-A89B-54B3DE9B5AD0}" srcOrd="1" destOrd="0" parTransId="{C65E032C-47F4-4398-8DF3-5C2A3778BBDC}" sibTransId="{E2B092A4-F6F9-4EDA-A16F-F6B6AC2B5413}"/>
    <dgm:cxn modelId="{77A8B826-D316-48CD-B455-8B3D63CE11D1}" type="presOf" srcId="{BEF95A10-2F39-4FF4-8B3E-EBC9970D2621}" destId="{528E8708-282B-4627-B204-D9B575BF1AAC}" srcOrd="0" destOrd="0" presId="urn:microsoft.com/office/officeart/2005/8/layout/cycle3"/>
    <dgm:cxn modelId="{3095C6B3-F934-4888-B044-C8B59B741739}" type="presOf" srcId="{ECAB5567-2A97-4A70-A89B-54B3DE9B5AD0}" destId="{55DEF0E2-814D-4636-8A5C-D36BF2267141}" srcOrd="0" destOrd="0" presId="urn:microsoft.com/office/officeart/2005/8/layout/cycle3"/>
    <dgm:cxn modelId="{6987238F-1636-464F-A003-4A0FABBEA60C}" srcId="{C5343875-B137-42D9-956F-E66FA06BA746}" destId="{BEF95A10-2F39-4FF4-8B3E-EBC9970D2621}" srcOrd="3" destOrd="0" parTransId="{E061A874-CCE7-4EBA-B8D2-F389B7539321}" sibTransId="{3B058BAB-4683-4C03-9BDA-B514E923902C}"/>
    <dgm:cxn modelId="{10169838-59EC-4960-BFE9-8F372F031BF3}" srcId="{C5343875-B137-42D9-956F-E66FA06BA746}" destId="{1CA7C6E0-810E-4A25-97F3-3B5CDDC306AB}" srcOrd="4" destOrd="0" parTransId="{F4F4F481-FF85-4142-9F6E-186D879F6D92}" sibTransId="{83F55218-CECB-46D2-9023-1C8C26A28ED1}"/>
    <dgm:cxn modelId="{16A1145F-9FD8-4040-BDA5-B24322CDB455}" type="presOf" srcId="{1CA7C6E0-810E-4A25-97F3-3B5CDDC306AB}" destId="{ABA3FA82-B8CC-4D7E-84E4-4BB9C1339353}" srcOrd="0" destOrd="0" presId="urn:microsoft.com/office/officeart/2005/8/layout/cycle3"/>
    <dgm:cxn modelId="{8B07494B-4B8F-43C9-BBF7-A965CF099582}" type="presOf" srcId="{FBB97667-609E-459E-B8A0-1AA428E70D58}" destId="{1992EE08-12DA-46E0-9C04-46C755211BF6}" srcOrd="0" destOrd="0" presId="urn:microsoft.com/office/officeart/2005/8/layout/cycle3"/>
    <dgm:cxn modelId="{0CE61F33-BB99-4141-A549-ECC7ECF4C1CF}" srcId="{C5343875-B137-42D9-956F-E66FA06BA746}" destId="{FBB97667-609E-459E-B8A0-1AA428E70D58}" srcOrd="0" destOrd="0" parTransId="{FF4957EC-D556-4EC2-A013-18139CE9315C}" sibTransId="{F2D11CE6-D17E-4AD1-A06D-8B52C1D909C7}"/>
    <dgm:cxn modelId="{9E94143C-8F85-438A-B5B8-5319A269F4D9}" type="presParOf" srcId="{BD86363F-D589-4976-A473-FFE6FC3A3B15}" destId="{3BFD5B5A-966B-4483-95F9-5164D652EFD0}" srcOrd="0" destOrd="0" presId="urn:microsoft.com/office/officeart/2005/8/layout/cycle3"/>
    <dgm:cxn modelId="{A1F504E4-2702-46AF-A3FA-D0C8D18F080C}" type="presParOf" srcId="{3BFD5B5A-966B-4483-95F9-5164D652EFD0}" destId="{1992EE08-12DA-46E0-9C04-46C755211BF6}" srcOrd="0" destOrd="0" presId="urn:microsoft.com/office/officeart/2005/8/layout/cycle3"/>
    <dgm:cxn modelId="{1193B83C-B346-4159-9B25-8E71193508C5}" type="presParOf" srcId="{3BFD5B5A-966B-4483-95F9-5164D652EFD0}" destId="{BEBFA876-9FAE-406C-9C4B-76F7D6FB5EA0}" srcOrd="1" destOrd="0" presId="urn:microsoft.com/office/officeart/2005/8/layout/cycle3"/>
    <dgm:cxn modelId="{3CE169CD-006B-4362-B0F4-099BFCF09A0D}" type="presParOf" srcId="{3BFD5B5A-966B-4483-95F9-5164D652EFD0}" destId="{55DEF0E2-814D-4636-8A5C-D36BF2267141}" srcOrd="2" destOrd="0" presId="urn:microsoft.com/office/officeart/2005/8/layout/cycle3"/>
    <dgm:cxn modelId="{93DE6C12-167C-445D-A3E0-2B628652383A}" type="presParOf" srcId="{3BFD5B5A-966B-4483-95F9-5164D652EFD0}" destId="{4E56B2D2-BB8D-4D0B-8DF8-70DEFEA6096D}" srcOrd="3" destOrd="0" presId="urn:microsoft.com/office/officeart/2005/8/layout/cycle3"/>
    <dgm:cxn modelId="{71E026A2-6431-4415-B08A-1A0C80A6D2F0}" type="presParOf" srcId="{3BFD5B5A-966B-4483-95F9-5164D652EFD0}" destId="{528E8708-282B-4627-B204-D9B575BF1AAC}" srcOrd="4" destOrd="0" presId="urn:microsoft.com/office/officeart/2005/8/layout/cycle3"/>
    <dgm:cxn modelId="{6DF77BB2-3246-42E8-AF79-CD4DD649B573}" type="presParOf" srcId="{3BFD5B5A-966B-4483-95F9-5164D652EFD0}" destId="{ABA3FA82-B8CC-4D7E-84E4-4BB9C1339353}"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43875-B137-42D9-956F-E66FA06BA74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BB97667-609E-459E-B8A0-1AA428E70D58}">
      <dgm:prSet phldrT="[Text]"/>
      <dgm:spPr/>
      <dgm:t>
        <a:bodyPr/>
        <a:lstStyle/>
        <a:p>
          <a:r>
            <a:rPr lang="en-US" dirty="0" smtClean="0"/>
            <a:t>Define Objective</a:t>
          </a:r>
          <a:endParaRPr lang="en-US" dirty="0"/>
        </a:p>
      </dgm:t>
    </dgm:pt>
    <dgm:pt modelId="{FF4957EC-D556-4EC2-A013-18139CE9315C}" type="parTrans" cxnId="{0CE61F33-BB99-4141-A549-ECC7ECF4C1CF}">
      <dgm:prSet/>
      <dgm:spPr/>
      <dgm:t>
        <a:bodyPr/>
        <a:lstStyle/>
        <a:p>
          <a:endParaRPr lang="en-US"/>
        </a:p>
      </dgm:t>
    </dgm:pt>
    <dgm:pt modelId="{F2D11CE6-D17E-4AD1-A06D-8B52C1D909C7}" type="sibTrans" cxnId="{0CE61F33-BB99-4141-A549-ECC7ECF4C1CF}">
      <dgm:prSet/>
      <dgm:spPr/>
      <dgm:t>
        <a:bodyPr/>
        <a:lstStyle/>
        <a:p>
          <a:endParaRPr lang="en-US"/>
        </a:p>
      </dgm:t>
    </dgm:pt>
    <dgm:pt modelId="{ECAB5567-2A97-4A70-A89B-54B3DE9B5AD0}">
      <dgm:prSet phldrT="[Text]"/>
      <dgm:spPr/>
      <dgm:t>
        <a:bodyPr/>
        <a:lstStyle/>
        <a:p>
          <a:r>
            <a:rPr lang="en-US" dirty="0" smtClean="0"/>
            <a:t>Get Data</a:t>
          </a:r>
          <a:endParaRPr lang="en-US" dirty="0"/>
        </a:p>
      </dgm:t>
    </dgm:pt>
    <dgm:pt modelId="{C65E032C-47F4-4398-8DF3-5C2A3778BBDC}" type="parTrans" cxnId="{CDB4EB42-1604-44EA-BA4F-8037CA918E5F}">
      <dgm:prSet/>
      <dgm:spPr/>
      <dgm:t>
        <a:bodyPr/>
        <a:lstStyle/>
        <a:p>
          <a:endParaRPr lang="en-US"/>
        </a:p>
      </dgm:t>
    </dgm:pt>
    <dgm:pt modelId="{E2B092A4-F6F9-4EDA-A16F-F6B6AC2B5413}" type="sibTrans" cxnId="{CDB4EB42-1604-44EA-BA4F-8037CA918E5F}">
      <dgm:prSet/>
      <dgm:spPr/>
      <dgm:t>
        <a:bodyPr/>
        <a:lstStyle/>
        <a:p>
          <a:endParaRPr lang="en-US"/>
        </a:p>
      </dgm:t>
    </dgm:pt>
    <dgm:pt modelId="{F22688B5-5739-4411-8F58-A73080CA3732}">
      <dgm:prSet phldrT="[Text]"/>
      <dgm:spPr/>
      <dgm:t>
        <a:bodyPr/>
        <a:lstStyle/>
        <a:p>
          <a:r>
            <a:rPr lang="en-US" dirty="0" smtClean="0"/>
            <a:t>Modeling</a:t>
          </a:r>
          <a:endParaRPr lang="en-US" dirty="0"/>
        </a:p>
      </dgm:t>
    </dgm:pt>
    <dgm:pt modelId="{63F7B2CC-430E-4281-A08C-19C5E8067EC5}" type="parTrans" cxnId="{CAF81843-27F1-41AE-9AE6-78B6C5089929}">
      <dgm:prSet/>
      <dgm:spPr/>
      <dgm:t>
        <a:bodyPr/>
        <a:lstStyle/>
        <a:p>
          <a:endParaRPr lang="en-US"/>
        </a:p>
      </dgm:t>
    </dgm:pt>
    <dgm:pt modelId="{2159858C-B9E1-44A5-B5C8-19B51A0C3B2F}" type="sibTrans" cxnId="{CAF81843-27F1-41AE-9AE6-78B6C5089929}">
      <dgm:prSet/>
      <dgm:spPr/>
      <dgm:t>
        <a:bodyPr/>
        <a:lstStyle/>
        <a:p>
          <a:endParaRPr lang="en-US"/>
        </a:p>
      </dgm:t>
    </dgm:pt>
    <dgm:pt modelId="{BEF95A10-2F39-4FF4-8B3E-EBC9970D2621}">
      <dgm:prSet phldrT="[Text]"/>
      <dgm:spPr/>
      <dgm:t>
        <a:bodyPr/>
        <a:lstStyle/>
        <a:p>
          <a:r>
            <a:rPr lang="en-US" dirty="0" smtClean="0"/>
            <a:t>Evaluation</a:t>
          </a:r>
          <a:endParaRPr lang="en-US" dirty="0"/>
        </a:p>
      </dgm:t>
    </dgm:pt>
    <dgm:pt modelId="{E061A874-CCE7-4EBA-B8D2-F389B7539321}" type="parTrans" cxnId="{6987238F-1636-464F-A003-4A0FABBEA60C}">
      <dgm:prSet/>
      <dgm:spPr/>
      <dgm:t>
        <a:bodyPr/>
        <a:lstStyle/>
        <a:p>
          <a:endParaRPr lang="en-US"/>
        </a:p>
      </dgm:t>
    </dgm:pt>
    <dgm:pt modelId="{3B058BAB-4683-4C03-9BDA-B514E923902C}" type="sibTrans" cxnId="{6987238F-1636-464F-A003-4A0FABBEA60C}">
      <dgm:prSet/>
      <dgm:spPr/>
      <dgm:t>
        <a:bodyPr/>
        <a:lstStyle/>
        <a:p>
          <a:endParaRPr lang="en-US"/>
        </a:p>
      </dgm:t>
    </dgm:pt>
    <dgm:pt modelId="{1CA7C6E0-810E-4A25-97F3-3B5CDDC306AB}">
      <dgm:prSet phldrT="[Text]"/>
      <dgm:spPr/>
      <dgm:t>
        <a:bodyPr/>
        <a:lstStyle/>
        <a:p>
          <a:r>
            <a:rPr lang="en-US" dirty="0" smtClean="0"/>
            <a:t>Delivery</a:t>
          </a:r>
          <a:endParaRPr lang="en-US" dirty="0"/>
        </a:p>
      </dgm:t>
    </dgm:pt>
    <dgm:pt modelId="{F4F4F481-FF85-4142-9F6E-186D879F6D92}" type="parTrans" cxnId="{10169838-59EC-4960-BFE9-8F372F031BF3}">
      <dgm:prSet/>
      <dgm:spPr/>
      <dgm:t>
        <a:bodyPr/>
        <a:lstStyle/>
        <a:p>
          <a:endParaRPr lang="en-US"/>
        </a:p>
      </dgm:t>
    </dgm:pt>
    <dgm:pt modelId="{83F55218-CECB-46D2-9023-1C8C26A28ED1}" type="sibTrans" cxnId="{10169838-59EC-4960-BFE9-8F372F031BF3}">
      <dgm:prSet/>
      <dgm:spPr/>
      <dgm:t>
        <a:bodyPr/>
        <a:lstStyle/>
        <a:p>
          <a:endParaRPr lang="en-US"/>
        </a:p>
      </dgm:t>
    </dgm:pt>
    <dgm:pt modelId="{BD86363F-D589-4976-A473-FFE6FC3A3B15}" type="pres">
      <dgm:prSet presAssocID="{C5343875-B137-42D9-956F-E66FA06BA746}" presName="Name0" presStyleCnt="0">
        <dgm:presLayoutVars>
          <dgm:dir/>
          <dgm:resizeHandles val="exact"/>
        </dgm:presLayoutVars>
      </dgm:prSet>
      <dgm:spPr/>
      <dgm:t>
        <a:bodyPr/>
        <a:lstStyle/>
        <a:p>
          <a:endParaRPr lang="en-US"/>
        </a:p>
      </dgm:t>
    </dgm:pt>
    <dgm:pt modelId="{3BFD5B5A-966B-4483-95F9-5164D652EFD0}" type="pres">
      <dgm:prSet presAssocID="{C5343875-B137-42D9-956F-E66FA06BA746}" presName="cycle" presStyleCnt="0"/>
      <dgm:spPr/>
    </dgm:pt>
    <dgm:pt modelId="{1992EE08-12DA-46E0-9C04-46C755211BF6}" type="pres">
      <dgm:prSet presAssocID="{FBB97667-609E-459E-B8A0-1AA428E70D58}" presName="nodeFirstNode" presStyleLbl="node1" presStyleIdx="0" presStyleCnt="5">
        <dgm:presLayoutVars>
          <dgm:bulletEnabled val="1"/>
        </dgm:presLayoutVars>
      </dgm:prSet>
      <dgm:spPr/>
      <dgm:t>
        <a:bodyPr/>
        <a:lstStyle/>
        <a:p>
          <a:endParaRPr lang="en-US"/>
        </a:p>
      </dgm:t>
    </dgm:pt>
    <dgm:pt modelId="{BEBFA876-9FAE-406C-9C4B-76F7D6FB5EA0}" type="pres">
      <dgm:prSet presAssocID="{F2D11CE6-D17E-4AD1-A06D-8B52C1D909C7}" presName="sibTransFirstNode" presStyleLbl="bgShp" presStyleIdx="0" presStyleCnt="1"/>
      <dgm:spPr/>
      <dgm:t>
        <a:bodyPr/>
        <a:lstStyle/>
        <a:p>
          <a:endParaRPr lang="en-US"/>
        </a:p>
      </dgm:t>
    </dgm:pt>
    <dgm:pt modelId="{55DEF0E2-814D-4636-8A5C-D36BF2267141}" type="pres">
      <dgm:prSet presAssocID="{ECAB5567-2A97-4A70-A89B-54B3DE9B5AD0}" presName="nodeFollowingNodes" presStyleLbl="node1" presStyleIdx="1" presStyleCnt="5">
        <dgm:presLayoutVars>
          <dgm:bulletEnabled val="1"/>
        </dgm:presLayoutVars>
      </dgm:prSet>
      <dgm:spPr/>
      <dgm:t>
        <a:bodyPr/>
        <a:lstStyle/>
        <a:p>
          <a:endParaRPr lang="en-US"/>
        </a:p>
      </dgm:t>
    </dgm:pt>
    <dgm:pt modelId="{4E56B2D2-BB8D-4D0B-8DF8-70DEFEA6096D}" type="pres">
      <dgm:prSet presAssocID="{F22688B5-5739-4411-8F58-A73080CA3732}" presName="nodeFollowingNodes" presStyleLbl="node1" presStyleIdx="2" presStyleCnt="5">
        <dgm:presLayoutVars>
          <dgm:bulletEnabled val="1"/>
        </dgm:presLayoutVars>
      </dgm:prSet>
      <dgm:spPr/>
      <dgm:t>
        <a:bodyPr/>
        <a:lstStyle/>
        <a:p>
          <a:endParaRPr lang="en-US"/>
        </a:p>
      </dgm:t>
    </dgm:pt>
    <dgm:pt modelId="{528E8708-282B-4627-B204-D9B575BF1AAC}" type="pres">
      <dgm:prSet presAssocID="{BEF95A10-2F39-4FF4-8B3E-EBC9970D2621}" presName="nodeFollowingNodes" presStyleLbl="node1" presStyleIdx="3" presStyleCnt="5">
        <dgm:presLayoutVars>
          <dgm:bulletEnabled val="1"/>
        </dgm:presLayoutVars>
      </dgm:prSet>
      <dgm:spPr/>
      <dgm:t>
        <a:bodyPr/>
        <a:lstStyle/>
        <a:p>
          <a:endParaRPr lang="en-US"/>
        </a:p>
      </dgm:t>
    </dgm:pt>
    <dgm:pt modelId="{ABA3FA82-B8CC-4D7E-84E4-4BB9C1339353}" type="pres">
      <dgm:prSet presAssocID="{1CA7C6E0-810E-4A25-97F3-3B5CDDC306AB}" presName="nodeFollowingNodes" presStyleLbl="node1" presStyleIdx="4" presStyleCnt="5">
        <dgm:presLayoutVars>
          <dgm:bulletEnabled val="1"/>
        </dgm:presLayoutVars>
      </dgm:prSet>
      <dgm:spPr/>
      <dgm:t>
        <a:bodyPr/>
        <a:lstStyle/>
        <a:p>
          <a:endParaRPr lang="en-US"/>
        </a:p>
      </dgm:t>
    </dgm:pt>
  </dgm:ptLst>
  <dgm:cxnLst>
    <dgm:cxn modelId="{9E549CBD-458C-4559-8132-AA30BAEA27CC}" type="presOf" srcId="{F22688B5-5739-4411-8F58-A73080CA3732}" destId="{4E56B2D2-BB8D-4D0B-8DF8-70DEFEA6096D}" srcOrd="0" destOrd="0" presId="urn:microsoft.com/office/officeart/2005/8/layout/cycle3"/>
    <dgm:cxn modelId="{A6C8DD60-0CC3-48E6-8885-ADA13C900820}" type="presOf" srcId="{F2D11CE6-D17E-4AD1-A06D-8B52C1D909C7}" destId="{BEBFA876-9FAE-406C-9C4B-76F7D6FB5EA0}" srcOrd="0" destOrd="0" presId="urn:microsoft.com/office/officeart/2005/8/layout/cycle3"/>
    <dgm:cxn modelId="{A1227EA3-D4C8-4928-A806-90770BC8CB68}" type="presOf" srcId="{C5343875-B137-42D9-956F-E66FA06BA746}" destId="{BD86363F-D589-4976-A473-FFE6FC3A3B15}" srcOrd="0" destOrd="0" presId="urn:microsoft.com/office/officeart/2005/8/layout/cycle3"/>
    <dgm:cxn modelId="{CAF81843-27F1-41AE-9AE6-78B6C5089929}" srcId="{C5343875-B137-42D9-956F-E66FA06BA746}" destId="{F22688B5-5739-4411-8F58-A73080CA3732}" srcOrd="2" destOrd="0" parTransId="{63F7B2CC-430E-4281-A08C-19C5E8067EC5}" sibTransId="{2159858C-B9E1-44A5-B5C8-19B51A0C3B2F}"/>
    <dgm:cxn modelId="{CDB4EB42-1604-44EA-BA4F-8037CA918E5F}" srcId="{C5343875-B137-42D9-956F-E66FA06BA746}" destId="{ECAB5567-2A97-4A70-A89B-54B3DE9B5AD0}" srcOrd="1" destOrd="0" parTransId="{C65E032C-47F4-4398-8DF3-5C2A3778BBDC}" sibTransId="{E2B092A4-F6F9-4EDA-A16F-F6B6AC2B5413}"/>
    <dgm:cxn modelId="{77A8B826-D316-48CD-B455-8B3D63CE11D1}" type="presOf" srcId="{BEF95A10-2F39-4FF4-8B3E-EBC9970D2621}" destId="{528E8708-282B-4627-B204-D9B575BF1AAC}" srcOrd="0" destOrd="0" presId="urn:microsoft.com/office/officeart/2005/8/layout/cycle3"/>
    <dgm:cxn modelId="{3095C6B3-F934-4888-B044-C8B59B741739}" type="presOf" srcId="{ECAB5567-2A97-4A70-A89B-54B3DE9B5AD0}" destId="{55DEF0E2-814D-4636-8A5C-D36BF2267141}" srcOrd="0" destOrd="0" presId="urn:microsoft.com/office/officeart/2005/8/layout/cycle3"/>
    <dgm:cxn modelId="{6987238F-1636-464F-A003-4A0FABBEA60C}" srcId="{C5343875-B137-42D9-956F-E66FA06BA746}" destId="{BEF95A10-2F39-4FF4-8B3E-EBC9970D2621}" srcOrd="3" destOrd="0" parTransId="{E061A874-CCE7-4EBA-B8D2-F389B7539321}" sibTransId="{3B058BAB-4683-4C03-9BDA-B514E923902C}"/>
    <dgm:cxn modelId="{10169838-59EC-4960-BFE9-8F372F031BF3}" srcId="{C5343875-B137-42D9-956F-E66FA06BA746}" destId="{1CA7C6E0-810E-4A25-97F3-3B5CDDC306AB}" srcOrd="4" destOrd="0" parTransId="{F4F4F481-FF85-4142-9F6E-186D879F6D92}" sibTransId="{83F55218-CECB-46D2-9023-1C8C26A28ED1}"/>
    <dgm:cxn modelId="{16A1145F-9FD8-4040-BDA5-B24322CDB455}" type="presOf" srcId="{1CA7C6E0-810E-4A25-97F3-3B5CDDC306AB}" destId="{ABA3FA82-B8CC-4D7E-84E4-4BB9C1339353}" srcOrd="0" destOrd="0" presId="urn:microsoft.com/office/officeart/2005/8/layout/cycle3"/>
    <dgm:cxn modelId="{8B07494B-4B8F-43C9-BBF7-A965CF099582}" type="presOf" srcId="{FBB97667-609E-459E-B8A0-1AA428E70D58}" destId="{1992EE08-12DA-46E0-9C04-46C755211BF6}" srcOrd="0" destOrd="0" presId="urn:microsoft.com/office/officeart/2005/8/layout/cycle3"/>
    <dgm:cxn modelId="{0CE61F33-BB99-4141-A549-ECC7ECF4C1CF}" srcId="{C5343875-B137-42D9-956F-E66FA06BA746}" destId="{FBB97667-609E-459E-B8A0-1AA428E70D58}" srcOrd="0" destOrd="0" parTransId="{FF4957EC-D556-4EC2-A013-18139CE9315C}" sibTransId="{F2D11CE6-D17E-4AD1-A06D-8B52C1D909C7}"/>
    <dgm:cxn modelId="{9E94143C-8F85-438A-B5B8-5319A269F4D9}" type="presParOf" srcId="{BD86363F-D589-4976-A473-FFE6FC3A3B15}" destId="{3BFD5B5A-966B-4483-95F9-5164D652EFD0}" srcOrd="0" destOrd="0" presId="urn:microsoft.com/office/officeart/2005/8/layout/cycle3"/>
    <dgm:cxn modelId="{A1F504E4-2702-46AF-A3FA-D0C8D18F080C}" type="presParOf" srcId="{3BFD5B5A-966B-4483-95F9-5164D652EFD0}" destId="{1992EE08-12DA-46E0-9C04-46C755211BF6}" srcOrd="0" destOrd="0" presId="urn:microsoft.com/office/officeart/2005/8/layout/cycle3"/>
    <dgm:cxn modelId="{1193B83C-B346-4159-9B25-8E71193508C5}" type="presParOf" srcId="{3BFD5B5A-966B-4483-95F9-5164D652EFD0}" destId="{BEBFA876-9FAE-406C-9C4B-76F7D6FB5EA0}" srcOrd="1" destOrd="0" presId="urn:microsoft.com/office/officeart/2005/8/layout/cycle3"/>
    <dgm:cxn modelId="{3CE169CD-006B-4362-B0F4-099BFCF09A0D}" type="presParOf" srcId="{3BFD5B5A-966B-4483-95F9-5164D652EFD0}" destId="{55DEF0E2-814D-4636-8A5C-D36BF2267141}" srcOrd="2" destOrd="0" presId="urn:microsoft.com/office/officeart/2005/8/layout/cycle3"/>
    <dgm:cxn modelId="{93DE6C12-167C-445D-A3E0-2B628652383A}" type="presParOf" srcId="{3BFD5B5A-966B-4483-95F9-5164D652EFD0}" destId="{4E56B2D2-BB8D-4D0B-8DF8-70DEFEA6096D}" srcOrd="3" destOrd="0" presId="urn:microsoft.com/office/officeart/2005/8/layout/cycle3"/>
    <dgm:cxn modelId="{71E026A2-6431-4415-B08A-1A0C80A6D2F0}" type="presParOf" srcId="{3BFD5B5A-966B-4483-95F9-5164D652EFD0}" destId="{528E8708-282B-4627-B204-D9B575BF1AAC}" srcOrd="4" destOrd="0" presId="urn:microsoft.com/office/officeart/2005/8/layout/cycle3"/>
    <dgm:cxn modelId="{6DF77BB2-3246-42E8-AF79-CD4DD649B573}" type="presParOf" srcId="{3BFD5B5A-966B-4483-95F9-5164D652EFD0}" destId="{ABA3FA82-B8CC-4D7E-84E4-4BB9C1339353}"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FA876-9FAE-406C-9C4B-76F7D6FB5EA0}">
      <dsp:nvSpPr>
        <dsp:cNvPr id="0" name=""/>
        <dsp:cNvSpPr/>
      </dsp:nvSpPr>
      <dsp:spPr>
        <a:xfrm>
          <a:off x="1101110" y="-18502"/>
          <a:ext cx="3467059" cy="3467059"/>
        </a:xfrm>
        <a:prstGeom prst="circularArrow">
          <a:avLst>
            <a:gd name="adj1" fmla="val 5544"/>
            <a:gd name="adj2" fmla="val 330680"/>
            <a:gd name="adj3" fmla="val 13832919"/>
            <a:gd name="adj4" fmla="val 1735137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2EE08-12DA-46E0-9C04-46C755211BF6}">
      <dsp:nvSpPr>
        <dsp:cNvPr id="0" name=""/>
        <dsp:cNvSpPr/>
      </dsp:nvSpPr>
      <dsp:spPr>
        <a:xfrm>
          <a:off x="2042933" y="1028"/>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Define Objective</a:t>
          </a:r>
          <a:endParaRPr lang="en-US" sz="2000" kern="1200" dirty="0"/>
        </a:p>
      </dsp:txBody>
      <dsp:txXfrm>
        <a:off x="2081581" y="39676"/>
        <a:ext cx="1506116" cy="714410"/>
      </dsp:txXfrm>
    </dsp:sp>
    <dsp:sp modelId="{55DEF0E2-814D-4636-8A5C-D36BF2267141}">
      <dsp:nvSpPr>
        <dsp:cNvPr id="0" name=""/>
        <dsp:cNvSpPr/>
      </dsp:nvSpPr>
      <dsp:spPr>
        <a:xfrm>
          <a:off x="3449061" y="1022640"/>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Get Data</a:t>
          </a:r>
          <a:endParaRPr lang="en-US" sz="2000" kern="1200" dirty="0"/>
        </a:p>
      </dsp:txBody>
      <dsp:txXfrm>
        <a:off x="3487709" y="1061288"/>
        <a:ext cx="1506116" cy="714410"/>
      </dsp:txXfrm>
    </dsp:sp>
    <dsp:sp modelId="{4E56B2D2-BB8D-4D0B-8DF8-70DEFEA6096D}">
      <dsp:nvSpPr>
        <dsp:cNvPr id="0" name=""/>
        <dsp:cNvSpPr/>
      </dsp:nvSpPr>
      <dsp:spPr>
        <a:xfrm>
          <a:off x="2911968" y="2675642"/>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Modeling</a:t>
          </a:r>
          <a:endParaRPr lang="en-US" sz="2000" kern="1200" dirty="0"/>
        </a:p>
      </dsp:txBody>
      <dsp:txXfrm>
        <a:off x="2950616" y="2714290"/>
        <a:ext cx="1506116" cy="714410"/>
      </dsp:txXfrm>
    </dsp:sp>
    <dsp:sp modelId="{528E8708-282B-4627-B204-D9B575BF1AAC}">
      <dsp:nvSpPr>
        <dsp:cNvPr id="0" name=""/>
        <dsp:cNvSpPr/>
      </dsp:nvSpPr>
      <dsp:spPr>
        <a:xfrm>
          <a:off x="1173899" y="2675642"/>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Evaluation</a:t>
          </a:r>
          <a:endParaRPr lang="en-US" sz="2000" kern="1200" dirty="0"/>
        </a:p>
      </dsp:txBody>
      <dsp:txXfrm>
        <a:off x="1212547" y="2714290"/>
        <a:ext cx="1506116" cy="714410"/>
      </dsp:txXfrm>
    </dsp:sp>
    <dsp:sp modelId="{ABA3FA82-B8CC-4D7E-84E4-4BB9C1339353}">
      <dsp:nvSpPr>
        <dsp:cNvPr id="0" name=""/>
        <dsp:cNvSpPr/>
      </dsp:nvSpPr>
      <dsp:spPr>
        <a:xfrm>
          <a:off x="636806" y="1022640"/>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Delivery</a:t>
          </a:r>
          <a:endParaRPr lang="en-US" sz="2000" kern="1200" dirty="0"/>
        </a:p>
      </dsp:txBody>
      <dsp:txXfrm>
        <a:off x="675454" y="1061288"/>
        <a:ext cx="1506116" cy="714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FA876-9FAE-406C-9C4B-76F7D6FB5EA0}">
      <dsp:nvSpPr>
        <dsp:cNvPr id="0" name=""/>
        <dsp:cNvSpPr/>
      </dsp:nvSpPr>
      <dsp:spPr>
        <a:xfrm>
          <a:off x="1101110" y="-18502"/>
          <a:ext cx="3467059" cy="3467059"/>
        </a:xfrm>
        <a:prstGeom prst="circularArrow">
          <a:avLst>
            <a:gd name="adj1" fmla="val 5544"/>
            <a:gd name="adj2" fmla="val 330680"/>
            <a:gd name="adj3" fmla="val 13832919"/>
            <a:gd name="adj4" fmla="val 17351374"/>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2EE08-12DA-46E0-9C04-46C755211BF6}">
      <dsp:nvSpPr>
        <dsp:cNvPr id="0" name=""/>
        <dsp:cNvSpPr/>
      </dsp:nvSpPr>
      <dsp:spPr>
        <a:xfrm>
          <a:off x="2042933" y="1028"/>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Define Objective</a:t>
          </a:r>
          <a:endParaRPr lang="en-US" sz="2000" kern="1200" dirty="0"/>
        </a:p>
      </dsp:txBody>
      <dsp:txXfrm>
        <a:off x="2081581" y="39676"/>
        <a:ext cx="1506116" cy="714410"/>
      </dsp:txXfrm>
    </dsp:sp>
    <dsp:sp modelId="{55DEF0E2-814D-4636-8A5C-D36BF2267141}">
      <dsp:nvSpPr>
        <dsp:cNvPr id="0" name=""/>
        <dsp:cNvSpPr/>
      </dsp:nvSpPr>
      <dsp:spPr>
        <a:xfrm>
          <a:off x="3449061" y="1022640"/>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Get Data</a:t>
          </a:r>
          <a:endParaRPr lang="en-US" sz="2000" kern="1200" dirty="0"/>
        </a:p>
      </dsp:txBody>
      <dsp:txXfrm>
        <a:off x="3487709" y="1061288"/>
        <a:ext cx="1506116" cy="714410"/>
      </dsp:txXfrm>
    </dsp:sp>
    <dsp:sp modelId="{4E56B2D2-BB8D-4D0B-8DF8-70DEFEA6096D}">
      <dsp:nvSpPr>
        <dsp:cNvPr id="0" name=""/>
        <dsp:cNvSpPr/>
      </dsp:nvSpPr>
      <dsp:spPr>
        <a:xfrm>
          <a:off x="2911968" y="2675642"/>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Modeling</a:t>
          </a:r>
          <a:endParaRPr lang="en-US" sz="2000" kern="1200" dirty="0"/>
        </a:p>
      </dsp:txBody>
      <dsp:txXfrm>
        <a:off x="2950616" y="2714290"/>
        <a:ext cx="1506116" cy="714410"/>
      </dsp:txXfrm>
    </dsp:sp>
    <dsp:sp modelId="{528E8708-282B-4627-B204-D9B575BF1AAC}">
      <dsp:nvSpPr>
        <dsp:cNvPr id="0" name=""/>
        <dsp:cNvSpPr/>
      </dsp:nvSpPr>
      <dsp:spPr>
        <a:xfrm>
          <a:off x="1173899" y="2675642"/>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Evaluation</a:t>
          </a:r>
          <a:endParaRPr lang="en-US" sz="2000" kern="1200" dirty="0"/>
        </a:p>
      </dsp:txBody>
      <dsp:txXfrm>
        <a:off x="1212547" y="2714290"/>
        <a:ext cx="1506116" cy="714410"/>
      </dsp:txXfrm>
    </dsp:sp>
    <dsp:sp modelId="{ABA3FA82-B8CC-4D7E-84E4-4BB9C1339353}">
      <dsp:nvSpPr>
        <dsp:cNvPr id="0" name=""/>
        <dsp:cNvSpPr/>
      </dsp:nvSpPr>
      <dsp:spPr>
        <a:xfrm>
          <a:off x="636806" y="1022640"/>
          <a:ext cx="1583412" cy="7917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Delivery</a:t>
          </a:r>
          <a:endParaRPr lang="en-US" sz="2000" kern="1200" dirty="0"/>
        </a:p>
      </dsp:txBody>
      <dsp:txXfrm>
        <a:off x="675454" y="1061288"/>
        <a:ext cx="1506116" cy="71441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AFCF1-7F48-4D21-8D27-97E9804428B6}" type="datetimeFigureOut">
              <a:rPr lang="en-US" smtClean="0"/>
              <a:t>9/21/2018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00CCCD-C54A-4809-99DF-956DDAD2D776}" type="slidenum">
              <a:rPr lang="en-US" smtClean="0"/>
              <a:t>‹#›</a:t>
            </a:fld>
            <a:endParaRPr lang="en-US"/>
          </a:p>
        </p:txBody>
      </p:sp>
    </p:spTree>
    <p:extLst>
      <p:ext uri="{BB962C8B-B14F-4D97-AF65-F5344CB8AC3E}">
        <p14:creationId xmlns:p14="http://schemas.microsoft.com/office/powerpoint/2010/main" val="106731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for the Energy Authority</a:t>
            </a:r>
            <a:r>
              <a:rPr lang="en-US" baseline="0" dirty="0" smtClean="0"/>
              <a:t> that serves public utilities nationwide for trading and analytics. </a:t>
            </a:r>
          </a:p>
          <a:p>
            <a:endParaRPr lang="en-US" baseline="0" dirty="0" smtClean="0"/>
          </a:p>
          <a:p>
            <a:r>
              <a:rPr lang="en-US" baseline="0" dirty="0" smtClean="0"/>
              <a:t>Analytics team provides various forecasting and analysis services including load and power price forecasting, …, and there are a few dozen analysts in the team.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a:t>
            </a:fld>
            <a:endParaRPr lang="en-US"/>
          </a:p>
        </p:txBody>
      </p:sp>
    </p:spTree>
    <p:extLst>
      <p:ext uri="{BB962C8B-B14F-4D97-AF65-F5344CB8AC3E}">
        <p14:creationId xmlns:p14="http://schemas.microsoft.com/office/powerpoint/2010/main" val="92767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move on, let’s summarize.</a:t>
            </a:r>
            <a:r>
              <a:rPr lang="en-US" baseline="0" dirty="0" smtClean="0"/>
              <a:t> </a:t>
            </a:r>
            <a:r>
              <a:rPr lang="en-US" baseline="0" dirty="0" smtClean="0"/>
              <a:t>W</a:t>
            </a:r>
            <a:r>
              <a:rPr lang="en-US" dirty="0" smtClean="0"/>
              <a:t>hen </a:t>
            </a:r>
            <a:r>
              <a:rPr lang="en-US" dirty="0" smtClean="0"/>
              <a:t>should we and </a:t>
            </a:r>
            <a:r>
              <a:rPr lang="en-US" dirty="0" smtClean="0"/>
              <a:t>should </a:t>
            </a:r>
            <a:r>
              <a:rPr lang="en-US" dirty="0" smtClean="0"/>
              <a:t>we not </a:t>
            </a:r>
            <a:r>
              <a:rPr lang="en-US" dirty="0" smtClean="0"/>
              <a:t>use Excel?</a:t>
            </a:r>
            <a:r>
              <a:rPr lang="en-US" baseline="0" dirty="0" smtClean="0"/>
              <a:t> </a:t>
            </a:r>
            <a:endParaRPr lang="en-US" dirty="0" smtClean="0"/>
          </a:p>
          <a:p>
            <a:endParaRPr lang="en-US" dirty="0" smtClean="0"/>
          </a:p>
          <a:p>
            <a:r>
              <a:rPr lang="en-US" dirty="0" smtClean="0"/>
              <a:t>My answer</a:t>
            </a:r>
            <a:r>
              <a:rPr lang="en-US" baseline="0" dirty="0" smtClean="0"/>
              <a:t> is; use Excel when it mostly stores summary data. Particularly when the entire project need to shared and understood by other non-technical people. When the project is model- and data-light, sure, Excel is a great tool. </a:t>
            </a:r>
          </a:p>
          <a:p>
            <a:endParaRPr lang="en-US" baseline="0" dirty="0" smtClean="0"/>
          </a:p>
          <a:p>
            <a:r>
              <a:rPr lang="en-US" baseline="0" dirty="0" smtClean="0"/>
              <a:t>However, </a:t>
            </a:r>
            <a:r>
              <a:rPr lang="en-US" baseline="0" dirty="0" smtClean="0"/>
              <a:t>if it is model- or data- heavy, </a:t>
            </a:r>
            <a:r>
              <a:rPr lang="en-US" baseline="0" dirty="0" smtClean="0"/>
              <a:t>and that scripting makes it easier to do the task, or </a:t>
            </a:r>
            <a:r>
              <a:rPr lang="en-US" baseline="0" dirty="0" smtClean="0"/>
              <a:t>if it is a recurrent task, we can do better than using Excel. .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11</a:t>
            </a:fld>
            <a:endParaRPr lang="en-US"/>
          </a:p>
        </p:txBody>
      </p:sp>
    </p:spTree>
    <p:extLst>
      <p:ext uri="{BB962C8B-B14F-4D97-AF65-F5344CB8AC3E}">
        <p14:creationId xmlns:p14="http://schemas.microsoft.com/office/powerpoint/2010/main" val="523719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then what is better? Well, let’s talk about analytics quality control.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12</a:t>
            </a:fld>
            <a:endParaRPr lang="en-US"/>
          </a:p>
        </p:txBody>
      </p:sp>
    </p:spTree>
    <p:extLst>
      <p:ext uri="{BB962C8B-B14F-4D97-AF65-F5344CB8AC3E}">
        <p14:creationId xmlns:p14="http://schemas.microsoft.com/office/powerpoint/2010/main" val="2916881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various aspirations when I build models. </a:t>
            </a:r>
          </a:p>
          <a:p>
            <a:endParaRPr lang="en-US" dirty="0" smtClean="0"/>
          </a:p>
          <a:p>
            <a:r>
              <a:rPr lang="en-US" dirty="0" smtClean="0"/>
              <a:t>First thing first, the results need to be accurate. But</a:t>
            </a:r>
            <a:r>
              <a:rPr lang="en-US" baseline="0" dirty="0" smtClean="0"/>
              <a:t> that’s not the only thing we want to achieve. </a:t>
            </a:r>
          </a:p>
          <a:p>
            <a:r>
              <a:rPr lang="en-US" baseline="0" dirty="0" smtClean="0"/>
              <a:t>We want to achieve robustness </a:t>
            </a:r>
            <a:r>
              <a:rPr lang="en-US" baseline="0" dirty="0" smtClean="0"/>
              <a:t>where </a:t>
            </a:r>
            <a:r>
              <a:rPr lang="en-US" baseline="0" dirty="0" smtClean="0"/>
              <a:t>effects from outliers are managed. </a:t>
            </a:r>
          </a:p>
          <a:p>
            <a:r>
              <a:rPr lang="en-US" baseline="0" dirty="0" smtClean="0"/>
              <a:t>We want parsimonious solution, that is, the simplest model possible without scarifying any of the accuracy. </a:t>
            </a:r>
          </a:p>
          <a:p>
            <a:endParaRPr lang="en-US" baseline="0" dirty="0" smtClean="0"/>
          </a:p>
          <a:p>
            <a:r>
              <a:rPr lang="en-US" baseline="0" dirty="0" smtClean="0"/>
              <a:t>We want an explainable model, and this is super important. When there is a hype on </a:t>
            </a:r>
            <a:r>
              <a:rPr lang="en-US" baseline="0" dirty="0" smtClean="0"/>
              <a:t>sophisticated </a:t>
            </a:r>
            <a:r>
              <a:rPr lang="en-US" baseline="0" dirty="0" smtClean="0"/>
              <a:t>machine learning models, we get attracted to using </a:t>
            </a:r>
            <a:r>
              <a:rPr lang="en-US" baseline="0" dirty="0" smtClean="0"/>
              <a:t>them including myself. </a:t>
            </a:r>
            <a:r>
              <a:rPr lang="en-US" baseline="0" dirty="0" smtClean="0"/>
              <a:t>But simple understandable model is often more </a:t>
            </a:r>
            <a:r>
              <a:rPr lang="en-US" baseline="0" dirty="0" smtClean="0"/>
              <a:t>useful. By </a:t>
            </a:r>
            <a:r>
              <a:rPr lang="en-US" baseline="0" dirty="0" smtClean="0"/>
              <a:t>the way, it’s a bit of a side note, but a new r package called LIME </a:t>
            </a:r>
            <a:r>
              <a:rPr lang="en-US" dirty="0" smtClean="0"/>
              <a:t>came out</a:t>
            </a:r>
            <a:r>
              <a:rPr lang="en-US" baseline="0" dirty="0" smtClean="0"/>
              <a:t> not too long ago. LIME is an acronym for “</a:t>
            </a:r>
            <a:r>
              <a:rPr lang="en-US" dirty="0" smtClean="0"/>
              <a:t>Local Interpretable Model-Agnostic Explanations</a:t>
            </a:r>
            <a:r>
              <a:rPr lang="en-US" baseline="0" dirty="0" smtClean="0"/>
              <a:t>”.  </a:t>
            </a:r>
            <a:r>
              <a:rPr lang="en-US" baseline="0" dirty="0" smtClean="0"/>
              <a:t>It gives explanations to even black box models. When model doesn’t give explanation on its own, it’s still important to explain </a:t>
            </a:r>
            <a:r>
              <a:rPr lang="en-US" baseline="0" dirty="0" smtClean="0"/>
              <a:t>the model behavior using these types of technics. </a:t>
            </a:r>
          </a:p>
          <a:p>
            <a:endParaRPr lang="en-US" baseline="0" dirty="0" smtClean="0"/>
          </a:p>
          <a:p>
            <a:r>
              <a:rPr lang="en-US" baseline="0" dirty="0" smtClean="0"/>
              <a:t>The 5</a:t>
            </a:r>
            <a:r>
              <a:rPr lang="en-US" baseline="30000" dirty="0" smtClean="0"/>
              <a:t>th</a:t>
            </a:r>
            <a:r>
              <a:rPr lang="en-US" baseline="0" dirty="0" smtClean="0"/>
              <a:t> aspiration is consistency. We need to make sure that model doesn’t go hay-wire over time. We usually conduct </a:t>
            </a:r>
            <a:r>
              <a:rPr lang="en-US" baseline="0" dirty="0" err="1" smtClean="0"/>
              <a:t>backcasting</a:t>
            </a:r>
            <a:r>
              <a:rPr lang="en-US" baseline="0" dirty="0" smtClean="0"/>
              <a:t> for this purpose.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13</a:t>
            </a:fld>
            <a:endParaRPr lang="en-US"/>
          </a:p>
        </p:txBody>
      </p:sp>
    </p:spTree>
    <p:extLst>
      <p:ext uri="{BB962C8B-B14F-4D97-AF65-F5344CB8AC3E}">
        <p14:creationId xmlns:p14="http://schemas.microsoft.com/office/powerpoint/2010/main" val="1352706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Aspiration 6. We</a:t>
            </a:r>
            <a:r>
              <a:rPr lang="en-US" baseline="0" dirty="0" smtClean="0"/>
              <a:t> want the model to be adaptable. If there are any parts of the model that can be generalized and re-used for other analysis and </a:t>
            </a:r>
            <a:r>
              <a:rPr lang="en-US" baseline="0" dirty="0" smtClean="0"/>
              <a:t>models later, </a:t>
            </a:r>
            <a:r>
              <a:rPr lang="en-US" baseline="0" dirty="0" smtClean="0"/>
              <a:t>we </a:t>
            </a:r>
            <a:r>
              <a:rPr lang="en-US" baseline="0" dirty="0" smtClean="0"/>
              <a:t>should, and we should design models that way. </a:t>
            </a:r>
            <a:endParaRPr lang="en-US" baseline="0" dirty="0" smtClean="0"/>
          </a:p>
          <a:p>
            <a:endParaRPr lang="en-US" baseline="0" dirty="0" smtClean="0"/>
          </a:p>
          <a:p>
            <a:r>
              <a:rPr lang="en-US" baseline="0" dirty="0" smtClean="0"/>
              <a:t>7. Scalable. Whenever we design a model, we should keep in mind how to add a few dozen nodes or customers, etc… </a:t>
            </a:r>
          </a:p>
          <a:p>
            <a:endParaRPr lang="en-US" baseline="0" dirty="0" smtClean="0"/>
          </a:p>
          <a:p>
            <a:r>
              <a:rPr lang="en-US" baseline="0" dirty="0" smtClean="0"/>
              <a:t>8. </a:t>
            </a:r>
            <a:r>
              <a:rPr lang="en-US" baseline="0" dirty="0" smtClean="0"/>
              <a:t>Accessibility. Can other analysts understand and run the model? </a:t>
            </a:r>
          </a:p>
          <a:p>
            <a:endParaRPr lang="en-US" baseline="0" dirty="0" smtClean="0"/>
          </a:p>
          <a:p>
            <a:r>
              <a:rPr lang="en-US" baseline="0" dirty="0" smtClean="0"/>
              <a:t>And lastly Reproducibility. </a:t>
            </a:r>
            <a:r>
              <a:rPr lang="en-US" baseline="0" dirty="0" smtClean="0"/>
              <a:t>It’s </a:t>
            </a:r>
            <a:r>
              <a:rPr lang="en-US" baseline="0" dirty="0" smtClean="0"/>
              <a:t>important to make sure that we can always go back and reproduce results.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14</a:t>
            </a:fld>
            <a:endParaRPr lang="en-US"/>
          </a:p>
        </p:txBody>
      </p:sp>
    </p:spTree>
    <p:extLst>
      <p:ext uri="{BB962C8B-B14F-4D97-AF65-F5344CB8AC3E}">
        <p14:creationId xmlns:p14="http://schemas.microsoft.com/office/powerpoint/2010/main" val="28903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important factor for the team is setting a common language. The efficiency gain that comes from analysts being able to share codes </a:t>
            </a:r>
            <a:r>
              <a:rPr lang="en-US" baseline="0" dirty="0" smtClean="0"/>
              <a:t>is </a:t>
            </a:r>
            <a:r>
              <a:rPr lang="en-US" baseline="0" dirty="0" smtClean="0"/>
              <a:t>immense. Collaborations are more easily accomplished and maintenance of a model become possibly even when the original modeler is no longer available. </a:t>
            </a:r>
          </a:p>
        </p:txBody>
      </p:sp>
      <p:sp>
        <p:nvSpPr>
          <p:cNvPr id="4" name="Slide Number Placeholder 3"/>
          <p:cNvSpPr>
            <a:spLocks noGrp="1"/>
          </p:cNvSpPr>
          <p:nvPr>
            <p:ph type="sldNum" sz="quarter" idx="10"/>
          </p:nvPr>
        </p:nvSpPr>
        <p:spPr/>
        <p:txBody>
          <a:bodyPr/>
          <a:lstStyle/>
          <a:p>
            <a:fld id="{3D00CCCD-C54A-4809-99DF-956DDAD2D776}" type="slidenum">
              <a:rPr lang="en-US" smtClean="0"/>
              <a:t>15</a:t>
            </a:fld>
            <a:endParaRPr lang="en-US"/>
          </a:p>
        </p:txBody>
      </p:sp>
    </p:spTree>
    <p:extLst>
      <p:ext uri="{BB962C8B-B14F-4D97-AF65-F5344CB8AC3E}">
        <p14:creationId xmlns:p14="http://schemas.microsoft.com/office/powerpoint/2010/main" val="3977580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aspirations</a:t>
            </a:r>
            <a:r>
              <a:rPr lang="en-US" baseline="0" dirty="0" smtClean="0"/>
              <a:t> defined. Let’s talk about evaluating what platforms help in achieving those.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16</a:t>
            </a:fld>
            <a:endParaRPr lang="en-US"/>
          </a:p>
        </p:txBody>
      </p:sp>
    </p:spTree>
    <p:extLst>
      <p:ext uri="{BB962C8B-B14F-4D97-AF65-F5344CB8AC3E}">
        <p14:creationId xmlns:p14="http://schemas.microsoft.com/office/powerpoint/2010/main" val="1987368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evaluated several scripting languages</a:t>
            </a:r>
            <a:r>
              <a:rPr lang="en-US" baseline="0" dirty="0" smtClean="0"/>
              <a:t> including </a:t>
            </a:r>
            <a:r>
              <a:rPr lang="en-US" baseline="0" dirty="0" err="1" smtClean="0"/>
              <a:t>matlab</a:t>
            </a:r>
            <a:r>
              <a:rPr lang="en-US" baseline="0" dirty="0" smtClean="0"/>
              <a:t>, VBA, R and Python. </a:t>
            </a:r>
          </a:p>
          <a:p>
            <a:endParaRPr lang="en-US" baseline="0" dirty="0" smtClean="0"/>
          </a:p>
          <a:p>
            <a:r>
              <a:rPr lang="en-US" baseline="0" dirty="0" smtClean="0"/>
              <a:t>Before conducting the actual evaluation, I thought that quantifying the usefulness of tools into scores would tell us the ultimate answer. We identified important characteristics, gave them importance, and scored them. This screenshot was a part of that attempt. Unfortunately, it ended up that the decision was a more subjective matter. In our cases, it came down to </a:t>
            </a:r>
            <a:r>
              <a:rPr lang="en-US" baseline="0" dirty="0" smtClean="0"/>
              <a:t>one question; which language was </a:t>
            </a:r>
            <a:r>
              <a:rPr lang="en-US" baseline="0" dirty="0" smtClean="0"/>
              <a:t>easier to adopt given the team’s culture.   </a:t>
            </a:r>
          </a:p>
          <a:p>
            <a:endParaRPr lang="en-US" baseline="0" dirty="0" smtClean="0"/>
          </a:p>
          <a:p>
            <a:r>
              <a:rPr lang="en-US" baseline="0" dirty="0" smtClean="0"/>
              <a:t>Ultimately R was a good choice for us. But it doesn’t have to be the ultimate choice depending on your situation. Scoring </a:t>
            </a:r>
            <a:r>
              <a:rPr lang="en-US" baseline="0" dirty="0" smtClean="0"/>
              <a:t>like this may </a:t>
            </a:r>
            <a:r>
              <a:rPr lang="en-US" baseline="0" dirty="0" smtClean="0"/>
              <a:t>not give you </a:t>
            </a:r>
            <a:r>
              <a:rPr lang="en-US" baseline="0" dirty="0" smtClean="0"/>
              <a:t>an ultimate </a:t>
            </a:r>
            <a:r>
              <a:rPr lang="en-US" baseline="0" dirty="0" smtClean="0"/>
              <a:t>answer, but it was a good exercise.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17</a:t>
            </a:fld>
            <a:endParaRPr lang="en-US"/>
          </a:p>
        </p:txBody>
      </p:sp>
    </p:spTree>
    <p:extLst>
      <p:ext uri="{BB962C8B-B14F-4D97-AF65-F5344CB8AC3E}">
        <p14:creationId xmlns:p14="http://schemas.microsoft.com/office/powerpoint/2010/main" val="2208285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smtClean="0"/>
              <a:t>should note here</a:t>
            </a:r>
            <a:r>
              <a:rPr lang="en-US" baseline="0" dirty="0" smtClean="0"/>
              <a:t> that TEA already had data servers for storing various data. But we needed another server that was dedicated to analytics processes. We evaluated SQL and NoSQL servers on-premise and on cloud </a:t>
            </a:r>
            <a:r>
              <a:rPr lang="en-US" baseline="0" dirty="0" smtClean="0"/>
              <a:t>environments. </a:t>
            </a:r>
            <a:r>
              <a:rPr lang="en-US" baseline="0" dirty="0" smtClean="0"/>
              <a:t>All of the evaluation was done through R, since at the end that’s how we were going to interact with the data server. </a:t>
            </a:r>
          </a:p>
          <a:p>
            <a:endParaRPr lang="en-US" baseline="0" dirty="0" smtClean="0"/>
          </a:p>
          <a:p>
            <a:r>
              <a:rPr lang="en-US" baseline="0" dirty="0" smtClean="0"/>
              <a:t>At </a:t>
            </a:r>
            <a:r>
              <a:rPr lang="en-US" baseline="0" dirty="0" smtClean="0"/>
              <a:t>the end, the company’s already existing infrastructure was a large reason for sticking with SQL server, but I believe that data platform evaluation is not a closed case, as the nature of data in utility industry keeps changing.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18</a:t>
            </a:fld>
            <a:endParaRPr lang="en-US"/>
          </a:p>
        </p:txBody>
      </p:sp>
    </p:spTree>
    <p:extLst>
      <p:ext uri="{BB962C8B-B14F-4D97-AF65-F5344CB8AC3E}">
        <p14:creationId xmlns:p14="http://schemas.microsoft.com/office/powerpoint/2010/main" val="2658204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Now it’s time for discussing Deployment Platform, but instead let’s talk about Deployment Format first.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I’ve briefly mentioned earlier</a:t>
            </a:r>
            <a:r>
              <a:rPr lang="en-US" baseline="0" dirty="0" smtClean="0"/>
              <a:t> about different deliverables. If the deliverable is simply reports or data files, we don’t need </a:t>
            </a:r>
            <a:r>
              <a:rPr lang="en-US" baseline="0" dirty="0" smtClean="0"/>
              <a:t>a deployment </a:t>
            </a:r>
            <a:r>
              <a:rPr lang="en-US" baseline="0" dirty="0" smtClean="0"/>
              <a:t>platform. R </a:t>
            </a:r>
            <a:r>
              <a:rPr lang="en-US" baseline="0" dirty="0" smtClean="0"/>
              <a:t>can export various data files directly, and it also has </a:t>
            </a:r>
            <a:r>
              <a:rPr lang="en-US" baseline="0" dirty="0" smtClean="0"/>
              <a:t>a powerful reporting </a:t>
            </a:r>
            <a:r>
              <a:rPr lang="en-US" baseline="0" dirty="0" smtClean="0"/>
              <a:t>tool </a:t>
            </a:r>
            <a:r>
              <a:rPr lang="en-US" baseline="0" dirty="0" smtClean="0"/>
              <a:t>called </a:t>
            </a:r>
            <a:r>
              <a:rPr lang="en-US" baseline="0" dirty="0" err="1" smtClean="0"/>
              <a:t>rmarkdown</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need a </a:t>
            </a:r>
            <a:r>
              <a:rPr lang="en-US" baseline="0" dirty="0" smtClean="0"/>
              <a:t>deployment </a:t>
            </a:r>
            <a:r>
              <a:rPr lang="en-US" baseline="0" dirty="0" smtClean="0"/>
              <a:t>platform because </a:t>
            </a:r>
            <a:r>
              <a:rPr lang="en-US" baseline="0" dirty="0" smtClean="0"/>
              <a:t>a deliverable is sometimes a model that takes inputs from users and interactively outputs results. </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19</a:t>
            </a:fld>
            <a:endParaRPr lang="en-US"/>
          </a:p>
        </p:txBody>
      </p:sp>
    </p:spTree>
    <p:extLst>
      <p:ext uri="{BB962C8B-B14F-4D97-AF65-F5344CB8AC3E}">
        <p14:creationId xmlns:p14="http://schemas.microsoft.com/office/powerpoint/2010/main" val="2321116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a:t>
            </a:r>
            <a:r>
              <a:rPr lang="en-US" baseline="0" dirty="0" smtClean="0"/>
              <a:t> the problem. </a:t>
            </a:r>
            <a:r>
              <a:rPr lang="en-US" dirty="0" smtClean="0"/>
              <a:t>When a non-utility data scientist says “deployment,” they</a:t>
            </a:r>
            <a:r>
              <a:rPr lang="en-US" baseline="0" dirty="0" smtClean="0"/>
              <a:t> usually mean one of 2 things: …</a:t>
            </a:r>
          </a:p>
          <a:p>
            <a:endParaRPr lang="en-US" baseline="0" dirty="0" smtClean="0"/>
          </a:p>
          <a:p>
            <a:endParaRPr lang="en-US" baseline="0" dirty="0" smtClean="0"/>
          </a:p>
          <a:p>
            <a:r>
              <a:rPr lang="en-US" baseline="0" dirty="0" smtClean="0"/>
              <a:t>Unfortunately, 1 is not an option because we just don’t have </a:t>
            </a:r>
            <a:r>
              <a:rPr lang="en-US" baseline="0" dirty="0" smtClean="0"/>
              <a:t>spare software developers to </a:t>
            </a:r>
            <a:r>
              <a:rPr lang="en-US" baseline="0" dirty="0" smtClean="0"/>
              <a:t>do that for us. </a:t>
            </a:r>
          </a:p>
          <a:p>
            <a:r>
              <a:rPr lang="en-US" baseline="0" dirty="0" smtClean="0"/>
              <a:t>And 2 isn’t an option either by itself, since we don’t have an analytics-dedicated web developer that can create a user interface that utilizes </a:t>
            </a:r>
            <a:r>
              <a:rPr lang="en-US" baseline="0" dirty="0" smtClean="0"/>
              <a:t>APIs for us. </a:t>
            </a:r>
            <a:endParaRPr lang="en-US" baseline="0" dirty="0" smtClean="0"/>
          </a:p>
          <a:p>
            <a:endParaRPr lang="en-US" dirty="0" smtClean="0"/>
          </a:p>
          <a:p>
            <a:r>
              <a:rPr lang="en-US" dirty="0" smtClean="0"/>
              <a:t>Then how do we create</a:t>
            </a:r>
            <a:r>
              <a:rPr lang="en-US" baseline="0" dirty="0" smtClean="0"/>
              <a:t> a user interface for our models without reverting back to Excel or relying on </a:t>
            </a:r>
            <a:r>
              <a:rPr lang="en-US" baseline="0" dirty="0" smtClean="0"/>
              <a:t>IT developers? </a:t>
            </a:r>
            <a:r>
              <a:rPr lang="en-US" baseline="0" dirty="0" smtClean="0"/>
              <a:t>This was my question when I searched around for deployment platform for our team. </a:t>
            </a:r>
          </a:p>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20</a:t>
            </a:fld>
            <a:endParaRPr lang="en-US"/>
          </a:p>
        </p:txBody>
      </p:sp>
    </p:spTree>
    <p:extLst>
      <p:ext uri="{BB962C8B-B14F-4D97-AF65-F5344CB8AC3E}">
        <p14:creationId xmlns:p14="http://schemas.microsoft.com/office/powerpoint/2010/main" val="3175720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widespread use of excel spreadsheets, we had issues as you all are probably familiar with.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a:t>
            </a:r>
            <a:r>
              <a:rPr lang="en-US" baseline="0" dirty="0" smtClean="0"/>
              <a:t>, there is a limit to the amount of data Excel can handle. Even if that’s not an issue, </a:t>
            </a:r>
            <a:r>
              <a:rPr lang="en-US" baseline="0" dirty="0" smtClean="0"/>
              <a:t>IF </a:t>
            </a:r>
            <a:r>
              <a:rPr lang="en-US" baseline="0" dirty="0" smtClean="0"/>
              <a:t>we use </a:t>
            </a:r>
            <a:r>
              <a:rPr lang="en-US" baseline="0" dirty="0" smtClean="0"/>
              <a:t>a </a:t>
            </a:r>
            <a:r>
              <a:rPr lang="en-US" baseline="0" dirty="0" smtClean="0"/>
              <a:t>same excel model over time, errors somehow get in and accumulate. Those errors are hard to detect in large multi-tab workbook with links everywhere. Version control is almost impossible with excel </a:t>
            </a:r>
            <a:r>
              <a:rPr lang="en-US" baseline="0" dirty="0" smtClean="0"/>
              <a:t>models and sometimes we end up with copies of seemingly same models.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Outside of </a:t>
            </a:r>
            <a:r>
              <a:rPr lang="en-US" baseline="0" dirty="0" smtClean="0"/>
              <a:t>Excel, we had analysts using </a:t>
            </a:r>
            <a:r>
              <a:rPr lang="en-US" baseline="0" dirty="0" smtClean="0"/>
              <a:t>different </a:t>
            </a:r>
            <a:r>
              <a:rPr lang="en-US" baseline="0" dirty="0" smtClean="0"/>
              <a:t>scripting languages</a:t>
            </a:r>
            <a:r>
              <a:rPr lang="en-US" baseline="0" dirty="0" smtClean="0"/>
              <a:t>, and there were no clear guideline for analytics quality control.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a:t>
            </a:fld>
            <a:endParaRPr lang="en-US"/>
          </a:p>
        </p:txBody>
      </p:sp>
    </p:spTree>
    <p:extLst>
      <p:ext uri="{BB962C8B-B14F-4D97-AF65-F5344CB8AC3E}">
        <p14:creationId xmlns:p14="http://schemas.microsoft.com/office/powerpoint/2010/main" val="2699699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evaluated various products marketed as “data science platforms.” This was year 2015 which is only 3 years ago, but there were a lot fewer products then. Regardless, the problem was that what they </a:t>
            </a:r>
            <a:r>
              <a:rPr lang="en-US" baseline="0" dirty="0" smtClean="0"/>
              <a:t>meant </a:t>
            </a:r>
            <a:r>
              <a:rPr lang="en-US" baseline="0" dirty="0" smtClean="0"/>
              <a:t>“deployment” </a:t>
            </a:r>
            <a:r>
              <a:rPr lang="en-US" baseline="0" dirty="0" smtClean="0"/>
              <a:t>in </a:t>
            </a:r>
            <a:r>
              <a:rPr lang="en-US" baseline="0" dirty="0" smtClean="0"/>
              <a:t>non-utility data </a:t>
            </a:r>
            <a:r>
              <a:rPr lang="en-US" baseline="0" dirty="0" smtClean="0"/>
              <a:t>scientists’ sense. </a:t>
            </a:r>
            <a:r>
              <a:rPr lang="en-US" baseline="0" dirty="0" smtClean="0"/>
              <a:t>None of them gave us comprehensive user interface. </a:t>
            </a:r>
          </a:p>
          <a:p>
            <a:endParaRPr lang="en-US" baseline="0" dirty="0" smtClean="0"/>
          </a:p>
          <a:p>
            <a:r>
              <a:rPr lang="en-US" baseline="0" dirty="0" smtClean="0"/>
              <a:t>We also evaluated BI tools and Azure. BI tools focused on creating an interface that we needed, and MS Azure gave us something between so-called data science platforms and BI tools. </a:t>
            </a:r>
            <a:endParaRPr lang="en-US" dirty="0" smtClean="0"/>
          </a:p>
          <a:p>
            <a:endParaRPr lang="en-US" dirty="0" smtClean="0"/>
          </a:p>
          <a:p>
            <a:r>
              <a:rPr lang="en-US" dirty="0" smtClean="0"/>
              <a:t>But none</a:t>
            </a:r>
            <a:r>
              <a:rPr lang="en-US" baseline="0" dirty="0" smtClean="0"/>
              <a:t> of them came close to R Shiny Server in our evaluation, given that we had already chosen R. </a:t>
            </a:r>
            <a:endParaRPr lang="en-US" baseline="0" dirty="0" smtClean="0"/>
          </a:p>
          <a:p>
            <a:endParaRPr lang="en-US" baseline="0" dirty="0" smtClean="0"/>
          </a:p>
          <a:p>
            <a:r>
              <a:rPr lang="en-US" baseline="0" dirty="0" smtClean="0"/>
              <a:t>For </a:t>
            </a:r>
            <a:r>
              <a:rPr lang="en-US" baseline="0" dirty="0" smtClean="0"/>
              <a:t>those of you who are not familiar with R Shiny, let me explain it a little. An R package ‘shiny’ </a:t>
            </a:r>
            <a:r>
              <a:rPr lang="en-US" baseline="0" dirty="0" smtClean="0"/>
              <a:t>generates </a:t>
            </a:r>
            <a:r>
              <a:rPr lang="en-US" baseline="0" dirty="0" smtClean="0"/>
              <a:t>HTML wrapper around R to generate web-based graphical interface on desktops. R Shiny server hosts those shiny apps on the web so that it can be accessible from anywhere on the web. The first version of Shiny Server had become available in 2014, and this evaluation was 2015. We decided to go with this brand new technology, and it’s lucky of us that r shiny took off </a:t>
            </a:r>
            <a:r>
              <a:rPr lang="en-US" baseline="0" dirty="0" smtClean="0"/>
              <a:t>since then, becoming </a:t>
            </a:r>
            <a:r>
              <a:rPr lang="en-US" baseline="0" dirty="0" smtClean="0"/>
              <a:t>even more </a:t>
            </a:r>
            <a:r>
              <a:rPr lang="en-US" baseline="0" dirty="0" smtClean="0"/>
              <a:t>powerful </a:t>
            </a:r>
            <a:r>
              <a:rPr lang="en-US" baseline="0" dirty="0" smtClean="0"/>
              <a:t>over last 3 years.  </a:t>
            </a:r>
          </a:p>
        </p:txBody>
      </p:sp>
      <p:sp>
        <p:nvSpPr>
          <p:cNvPr id="4" name="Slide Number Placeholder 3"/>
          <p:cNvSpPr>
            <a:spLocks noGrp="1"/>
          </p:cNvSpPr>
          <p:nvPr>
            <p:ph type="sldNum" sz="quarter" idx="10"/>
          </p:nvPr>
        </p:nvSpPr>
        <p:spPr/>
        <p:txBody>
          <a:bodyPr/>
          <a:lstStyle/>
          <a:p>
            <a:fld id="{3D00CCCD-C54A-4809-99DF-956DDAD2D776}" type="slidenum">
              <a:rPr lang="en-US" smtClean="0"/>
              <a:t>21</a:t>
            </a:fld>
            <a:endParaRPr lang="en-US"/>
          </a:p>
        </p:txBody>
      </p:sp>
    </p:spTree>
    <p:extLst>
      <p:ext uri="{BB962C8B-B14F-4D97-AF65-F5344CB8AC3E}">
        <p14:creationId xmlns:p14="http://schemas.microsoft.com/office/powerpoint/2010/main" val="2239474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t>
            </a:r>
            <a:r>
              <a:rPr lang="en-US" baseline="0" dirty="0" smtClean="0"/>
              <a:t>we evaluated the deployment platform, we listed out </a:t>
            </a:r>
            <a:r>
              <a:rPr lang="en-US" baseline="0" dirty="0" smtClean="0"/>
              <a:t>detailed evaluation </a:t>
            </a:r>
            <a:r>
              <a:rPr lang="en-US" baseline="0" dirty="0" smtClean="0"/>
              <a:t>criteria. This is more like a vision </a:t>
            </a:r>
            <a:r>
              <a:rPr lang="en-US" baseline="0" dirty="0" smtClean="0"/>
              <a:t>statement. Sometimes, seeing what’s available in various products can lead the evaluation process too, but I recommend knowing what you want at the end.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22</a:t>
            </a:fld>
            <a:endParaRPr lang="en-US"/>
          </a:p>
        </p:txBody>
      </p:sp>
    </p:spTree>
    <p:extLst>
      <p:ext uri="{BB962C8B-B14F-4D97-AF65-F5344CB8AC3E}">
        <p14:creationId xmlns:p14="http://schemas.microsoft.com/office/powerpoint/2010/main" val="361198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had 3 large components</a:t>
            </a:r>
            <a:r>
              <a:rPr lang="en-US" baseline="0" dirty="0" smtClean="0"/>
              <a:t> of the data science platform. Now let’s talk about other supporting tool.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23</a:t>
            </a:fld>
            <a:endParaRPr lang="en-US"/>
          </a:p>
        </p:txBody>
      </p:sp>
    </p:spTree>
    <p:extLst>
      <p:ext uri="{BB962C8B-B14F-4D97-AF65-F5344CB8AC3E}">
        <p14:creationId xmlns:p14="http://schemas.microsoft.com/office/powerpoint/2010/main" val="3642605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Tools </a:t>
            </a:r>
            <a:r>
              <a:rPr lang="en-US" baseline="0" dirty="0" smtClean="0"/>
              <a:t>for source control is </a:t>
            </a:r>
            <a:r>
              <a:rPr lang="en-US" baseline="0" dirty="0" smtClean="0"/>
              <a:t>very important. </a:t>
            </a:r>
            <a:r>
              <a:rPr lang="en-US" baseline="0" dirty="0" smtClean="0"/>
              <a:t>We’ve all had experiences encountering numerous similar files with edit dates, person’s initials, or version numbers, and just copies of copies of copies. It’s extremely hard to tell what’s been changed in the file, by who, and which files follow which one when multiple people are involved. Not only that, but without proper source control, people </a:t>
            </a:r>
            <a:r>
              <a:rPr lang="en-US" baseline="0" dirty="0" smtClean="0"/>
              <a:t>comment </a:t>
            </a:r>
            <a:r>
              <a:rPr lang="en-US" baseline="0" dirty="0" smtClean="0"/>
              <a:t>out sections </a:t>
            </a:r>
            <a:r>
              <a:rPr lang="en-US" baseline="0" dirty="0" smtClean="0"/>
              <a:t>of obsolete codes instead </a:t>
            </a:r>
            <a:r>
              <a:rPr lang="en-US" baseline="0" dirty="0" smtClean="0"/>
              <a:t>of deleting them, so that junk </a:t>
            </a:r>
            <a:r>
              <a:rPr lang="en-US" baseline="0" dirty="0" smtClean="0"/>
              <a:t>accumulates </a:t>
            </a:r>
            <a:r>
              <a:rPr lang="en-US" baseline="0" dirty="0" smtClean="0"/>
              <a:t>in the file over time. This is actually one of the worst thing about Excel.  </a:t>
            </a:r>
          </a:p>
          <a:p>
            <a:endParaRPr lang="en-US" baseline="0" dirty="0" smtClean="0"/>
          </a:p>
          <a:p>
            <a:r>
              <a:rPr lang="en-US" baseline="0" dirty="0" smtClean="0"/>
              <a:t>I have to confess that analysts are not trained as IT engineers, and bringing in a discipline like source control doesn’t fly so easily. However, using GitHub was a game changer for me personally, and I highly recommend to anybody who uses scripting languages. </a:t>
            </a:r>
          </a:p>
        </p:txBody>
      </p:sp>
      <p:sp>
        <p:nvSpPr>
          <p:cNvPr id="4" name="Slide Number Placeholder 3"/>
          <p:cNvSpPr>
            <a:spLocks noGrp="1"/>
          </p:cNvSpPr>
          <p:nvPr>
            <p:ph type="sldNum" sz="quarter" idx="10"/>
          </p:nvPr>
        </p:nvSpPr>
        <p:spPr/>
        <p:txBody>
          <a:bodyPr/>
          <a:lstStyle/>
          <a:p>
            <a:fld id="{3D00CCCD-C54A-4809-99DF-956DDAD2D776}" type="slidenum">
              <a:rPr lang="en-US" smtClean="0"/>
              <a:t>24</a:t>
            </a:fld>
            <a:endParaRPr lang="en-US"/>
          </a:p>
        </p:txBody>
      </p:sp>
    </p:spTree>
    <p:extLst>
      <p:ext uri="{BB962C8B-B14F-4D97-AF65-F5344CB8AC3E}">
        <p14:creationId xmlns:p14="http://schemas.microsoft.com/office/powerpoint/2010/main" val="787999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important supporting tool is IDE. </a:t>
            </a:r>
            <a:r>
              <a:rPr lang="en-US" baseline="0" dirty="0" err="1" smtClean="0"/>
              <a:t>Rstudio</a:t>
            </a:r>
            <a:r>
              <a:rPr lang="en-US" baseline="0" dirty="0" smtClean="0"/>
              <a:t> is the most popular choice for R coders, and the IDE makes other tools and packages accessible for efficient development.  </a:t>
            </a:r>
          </a:p>
          <a:p>
            <a:r>
              <a:rPr lang="en-US" baseline="0" dirty="0" smtClean="0"/>
              <a:t>Another task that I use regularly is a task scheduler. I use </a:t>
            </a:r>
            <a:r>
              <a:rPr lang="en-US" baseline="0" dirty="0" err="1" smtClean="0"/>
              <a:t>microsoft</a:t>
            </a:r>
            <a:r>
              <a:rPr lang="en-US" baseline="0" dirty="0" smtClean="0"/>
              <a:t> task scheduler for tasks that can run on one machine, but if you need to distribute tasks over multiple machines, you may want to investigate other tools out there. </a:t>
            </a:r>
          </a:p>
          <a:p>
            <a:endParaRPr lang="en-US" baseline="0" dirty="0" smtClean="0"/>
          </a:p>
          <a:p>
            <a:r>
              <a:rPr lang="en-US" baseline="0" dirty="0" smtClean="0"/>
              <a:t>And here is a little modeling tip for you; when you </a:t>
            </a:r>
            <a:r>
              <a:rPr lang="en-US" baseline="0" dirty="0" smtClean="0"/>
              <a:t>try to run r scripts as scheduled tasks, I also highly recommend getting into a habit of generating meaningful </a:t>
            </a:r>
            <a:r>
              <a:rPr lang="en-US" baseline="0" dirty="0" smtClean="0"/>
              <a:t>run-logs </a:t>
            </a:r>
            <a:r>
              <a:rPr lang="en-US" baseline="0" dirty="0" smtClean="0"/>
              <a:t>for each </a:t>
            </a:r>
            <a:r>
              <a:rPr lang="en-US" baseline="0" dirty="0" smtClean="0"/>
              <a:t>model run. I have a screenshot of a run log here, and it tells us when what step completed running. So if the model run fails, I can tell where it failed.  </a:t>
            </a:r>
            <a:endParaRPr lang="en-US" baseline="0" dirty="0" smtClean="0"/>
          </a:p>
          <a:p>
            <a:endParaRPr lang="en-US" baseline="0" dirty="0" smtClean="0"/>
          </a:p>
          <a:p>
            <a:r>
              <a:rPr lang="en-US" baseline="0" dirty="0" smtClean="0"/>
              <a:t>Let’s see, other recommendations are setting up and differentiating dev, staging and production </a:t>
            </a:r>
            <a:r>
              <a:rPr lang="en-US" baseline="0" dirty="0" smtClean="0"/>
              <a:t>environments in order to ensure stable production model.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25</a:t>
            </a:fld>
            <a:endParaRPr lang="en-US"/>
          </a:p>
        </p:txBody>
      </p:sp>
    </p:spTree>
    <p:extLst>
      <p:ext uri="{BB962C8B-B14F-4D97-AF65-F5344CB8AC3E}">
        <p14:creationId xmlns:p14="http://schemas.microsoft.com/office/powerpoint/2010/main" val="316595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case studies. TEA runs AURORA which</a:t>
            </a:r>
            <a:r>
              <a:rPr lang="en-US" baseline="0" dirty="0" smtClean="0"/>
              <a:t> is </a:t>
            </a:r>
            <a:r>
              <a:rPr lang="en-US" dirty="0" smtClean="0"/>
              <a:t>a cost-production</a:t>
            </a:r>
            <a:r>
              <a:rPr lang="en-US" baseline="0" dirty="0" smtClean="0"/>
              <a:t> model. I’d like to show you how </a:t>
            </a:r>
            <a:r>
              <a:rPr lang="en-US" baseline="0" dirty="0" smtClean="0"/>
              <a:t>my old </a:t>
            </a:r>
            <a:r>
              <a:rPr lang="en-US" baseline="0" dirty="0" err="1" smtClean="0"/>
              <a:t>cut&amp;paste</a:t>
            </a:r>
            <a:r>
              <a:rPr lang="en-US" baseline="0" dirty="0" smtClean="0"/>
              <a:t> method changed into a one-click reporting method.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26</a:t>
            </a:fld>
            <a:endParaRPr lang="en-US"/>
          </a:p>
        </p:txBody>
      </p:sp>
    </p:spTree>
    <p:extLst>
      <p:ext uri="{BB962C8B-B14F-4D97-AF65-F5344CB8AC3E}">
        <p14:creationId xmlns:p14="http://schemas.microsoft.com/office/powerpoint/2010/main" val="1699643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the current process, I </a:t>
            </a:r>
            <a:r>
              <a:rPr lang="en-US" baseline="0" dirty="0" smtClean="0"/>
              <a:t>used to repeat a process of tweaking inputs, running a </a:t>
            </a:r>
            <a:r>
              <a:rPr lang="en-US" baseline="0" dirty="0" smtClean="0"/>
              <a:t>model, </a:t>
            </a:r>
            <a:r>
              <a:rPr lang="en-US" baseline="0" dirty="0" smtClean="0"/>
              <a:t>and producing </a:t>
            </a:r>
            <a:r>
              <a:rPr lang="en-US" baseline="0" dirty="0" smtClean="0"/>
              <a:t>bunch of </a:t>
            </a:r>
            <a:r>
              <a:rPr lang="en-US" baseline="0" dirty="0" smtClean="0"/>
              <a:t>plots before </a:t>
            </a:r>
            <a:r>
              <a:rPr lang="en-US" baseline="0" dirty="0" smtClean="0"/>
              <a:t>generating the final outputs. In each iteration, I organized results </a:t>
            </a:r>
            <a:r>
              <a:rPr lang="en-US" baseline="0" dirty="0" smtClean="0"/>
              <a:t>by </a:t>
            </a:r>
            <a:r>
              <a:rPr lang="en-US" baseline="0" dirty="0" smtClean="0"/>
              <a:t>copying and pasting </a:t>
            </a:r>
            <a:r>
              <a:rPr lang="en-US" baseline="0" dirty="0" smtClean="0"/>
              <a:t>plots into </a:t>
            </a:r>
            <a:r>
              <a:rPr lang="en-US" baseline="0" dirty="0" smtClean="0"/>
              <a:t>a sequence of power points.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27</a:t>
            </a:fld>
            <a:endParaRPr lang="en-US"/>
          </a:p>
        </p:txBody>
      </p:sp>
    </p:spTree>
    <p:extLst>
      <p:ext uri="{BB962C8B-B14F-4D97-AF65-F5344CB8AC3E}">
        <p14:creationId xmlns:p14="http://schemas.microsoft.com/office/powerpoint/2010/main" val="1054114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old process was improved by using R reporting tool called </a:t>
            </a:r>
            <a:r>
              <a:rPr lang="en-US" baseline="0" dirty="0" err="1" smtClean="0"/>
              <a:t>rmarkdown</a:t>
            </a:r>
            <a:r>
              <a:rPr lang="en-US" baseline="0" dirty="0" smtClean="0"/>
              <a:t>. Now when we run a model, we push all data into a database, open R, update the database name and one-click on “Knit HTML.”</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28</a:t>
            </a:fld>
            <a:endParaRPr lang="en-US"/>
          </a:p>
        </p:txBody>
      </p:sp>
    </p:spTree>
    <p:extLst>
      <p:ext uri="{BB962C8B-B14F-4D97-AF65-F5344CB8AC3E}">
        <p14:creationId xmlns:p14="http://schemas.microsoft.com/office/powerpoint/2010/main" val="605264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doing so, what we get is a report</a:t>
            </a:r>
            <a:r>
              <a:rPr lang="en-US" baseline="0" dirty="0" smtClean="0"/>
              <a:t> that includes all necessary </a:t>
            </a:r>
            <a:r>
              <a:rPr lang="en-US" baseline="0" dirty="0" smtClean="0"/>
              <a:t>plots and run information.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29</a:t>
            </a:fld>
            <a:endParaRPr lang="en-US"/>
          </a:p>
        </p:txBody>
      </p:sp>
    </p:spTree>
    <p:extLst>
      <p:ext uri="{BB962C8B-B14F-4D97-AF65-F5344CB8AC3E}">
        <p14:creationId xmlns:p14="http://schemas.microsoft.com/office/powerpoint/2010/main" val="1482462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another case study. My personal specialization is stochastic</a:t>
            </a:r>
            <a:r>
              <a:rPr lang="en-US" baseline="0" dirty="0" smtClean="0"/>
              <a:t> market modeling and I have worked on translating excel &amp; VBA model into an r model.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30</a:t>
            </a:fld>
            <a:endParaRPr lang="en-US"/>
          </a:p>
        </p:txBody>
      </p:sp>
    </p:spTree>
    <p:extLst>
      <p:ext uri="{BB962C8B-B14F-4D97-AF65-F5344CB8AC3E}">
        <p14:creationId xmlns:p14="http://schemas.microsoft.com/office/powerpoint/2010/main" val="129552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over past few years,</a:t>
            </a:r>
            <a:r>
              <a:rPr lang="en-US" baseline="0" dirty="0" smtClean="0"/>
              <a:t> I was set to improve the situation, and my goal was to build out a data science platform that enables…</a:t>
            </a:r>
          </a:p>
          <a:p>
            <a:endParaRPr lang="en-US" baseline="0" dirty="0" smtClean="0"/>
          </a:p>
          <a:p>
            <a:r>
              <a:rPr lang="en-US" baseline="0" dirty="0" smtClean="0"/>
              <a:t>Here I’m using a word “platform” and let’s clarify what I </a:t>
            </a:r>
            <a:r>
              <a:rPr lang="en-US" baseline="0" dirty="0" smtClean="0"/>
              <a:t>mean. </a:t>
            </a:r>
            <a:r>
              <a:rPr lang="en-US" baseline="0" dirty="0" smtClean="0"/>
              <a:t>Platform is an environment on which a program can run. Depending on the functionality of a platform, it can be a constraint or an assistance in doing </a:t>
            </a:r>
            <a:r>
              <a:rPr lang="en-US" baseline="0" dirty="0" smtClean="0"/>
              <a:t>tasks. Also, a </a:t>
            </a:r>
            <a:r>
              <a:rPr lang="en-US" baseline="0" dirty="0" smtClean="0"/>
              <a:t>computer </a:t>
            </a:r>
            <a:r>
              <a:rPr lang="en-US" baseline="0" dirty="0" smtClean="0"/>
              <a:t>program that runs on platforms are usually written </a:t>
            </a:r>
            <a:r>
              <a:rPr lang="en-US" baseline="0" dirty="0" smtClean="0"/>
              <a:t>in programming or scripting languages, and in our case, it is a model or an analysis written in scripting languages.  </a:t>
            </a:r>
          </a:p>
          <a:p>
            <a:endParaRPr lang="en-US" baseline="0" dirty="0" smtClean="0"/>
          </a:p>
          <a:p>
            <a:r>
              <a:rPr lang="en-US" baseline="0" dirty="0" smtClean="0"/>
              <a:t>In my presentation today, I’m assuming that most </a:t>
            </a:r>
            <a:r>
              <a:rPr lang="en-US" baseline="0" dirty="0" smtClean="0"/>
              <a:t>of you </a:t>
            </a:r>
            <a:r>
              <a:rPr lang="en-US" baseline="0" dirty="0" smtClean="0"/>
              <a:t>here have some familiarity in scripting, and that data science to be conducted using it. Even if you are not so familiar with scripting, I hope this presentation </a:t>
            </a:r>
            <a:r>
              <a:rPr lang="en-US" baseline="0" dirty="0" smtClean="0"/>
              <a:t>will help you </a:t>
            </a:r>
            <a:r>
              <a:rPr lang="en-US" baseline="0" dirty="0" smtClean="0"/>
              <a:t>understand the benefit of using scripting languages. </a:t>
            </a:r>
            <a:endParaRPr lang="en-US" baseline="0" dirty="0" smtClean="0"/>
          </a:p>
        </p:txBody>
      </p:sp>
      <p:sp>
        <p:nvSpPr>
          <p:cNvPr id="4" name="Slide Number Placeholder 3"/>
          <p:cNvSpPr>
            <a:spLocks noGrp="1"/>
          </p:cNvSpPr>
          <p:nvPr>
            <p:ph type="sldNum" sz="quarter" idx="10"/>
          </p:nvPr>
        </p:nvSpPr>
        <p:spPr/>
        <p:txBody>
          <a:bodyPr/>
          <a:lstStyle/>
          <a:p>
            <a:fld id="{3D00CCCD-C54A-4809-99DF-956DDAD2D776}" type="slidenum">
              <a:rPr lang="en-US" smtClean="0"/>
              <a:t>4</a:t>
            </a:fld>
            <a:endParaRPr lang="en-US"/>
          </a:p>
        </p:txBody>
      </p:sp>
    </p:spTree>
    <p:extLst>
      <p:ext uri="{BB962C8B-B14F-4D97-AF65-F5344CB8AC3E}">
        <p14:creationId xmlns:p14="http://schemas.microsoft.com/office/powerpoint/2010/main" val="476100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came to TEA, we were using a</a:t>
            </a:r>
            <a:r>
              <a:rPr lang="en-US" baseline="0" dirty="0" smtClean="0"/>
              <a:t> portfolio risk model that had an excel interface as you see here, that had a relatively complex </a:t>
            </a:r>
            <a:r>
              <a:rPr lang="en-US" baseline="0" dirty="0" err="1" smtClean="0"/>
              <a:t>monte</a:t>
            </a:r>
            <a:r>
              <a:rPr lang="en-US" baseline="0" dirty="0" smtClean="0"/>
              <a:t> </a:t>
            </a:r>
            <a:r>
              <a:rPr lang="en-US" baseline="0" dirty="0" err="1" smtClean="0"/>
              <a:t>carlo</a:t>
            </a:r>
            <a:r>
              <a:rPr lang="en-US" baseline="0" dirty="0" smtClean="0"/>
              <a:t> </a:t>
            </a:r>
            <a:r>
              <a:rPr lang="en-US" baseline="0" dirty="0" smtClean="0"/>
              <a:t>engine behind it, all written </a:t>
            </a:r>
            <a:r>
              <a:rPr lang="en-US" baseline="0" dirty="0" smtClean="0"/>
              <a:t>in VBA. It produced large </a:t>
            </a:r>
            <a:r>
              <a:rPr lang="en-US" baseline="0" dirty="0" smtClean="0"/>
              <a:t>csv </a:t>
            </a:r>
            <a:r>
              <a:rPr lang="en-US" baseline="0" dirty="0" smtClean="0"/>
              <a:t>files and without version controls, we had multiple similar </a:t>
            </a:r>
            <a:r>
              <a:rPr lang="en-US" baseline="0" dirty="0" smtClean="0"/>
              <a:t>models for different customers.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31</a:t>
            </a:fld>
            <a:endParaRPr lang="en-US"/>
          </a:p>
        </p:txBody>
      </p:sp>
    </p:spTree>
    <p:extLst>
      <p:ext uri="{BB962C8B-B14F-4D97-AF65-F5344CB8AC3E}">
        <p14:creationId xmlns:p14="http://schemas.microsoft.com/office/powerpoint/2010/main" val="2448584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translated all into R.</a:t>
            </a:r>
            <a:r>
              <a:rPr lang="en-US" baseline="0" dirty="0" smtClean="0"/>
              <a:t> The bulk of the model runs overnight as a scheduled task, and a shiny UI enables on-demand hedge analysis. The differentiation between production and development environment ensured stable and always available production models.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32</a:t>
            </a:fld>
            <a:endParaRPr lang="en-US"/>
          </a:p>
        </p:txBody>
      </p:sp>
    </p:spTree>
    <p:extLst>
      <p:ext uri="{BB962C8B-B14F-4D97-AF65-F5344CB8AC3E}">
        <p14:creationId xmlns:p14="http://schemas.microsoft.com/office/powerpoint/2010/main" val="260806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Let’s actually take a look at how the app looks like. </a:t>
            </a:r>
          </a:p>
          <a:p>
            <a:pPr marL="0" indent="0">
              <a:buFontTx/>
              <a:buNone/>
            </a:pPr>
            <a:endParaRPr lang="en-US" dirty="0" smtClean="0"/>
          </a:p>
          <a:p>
            <a:pPr marL="0" indent="0">
              <a:buFontTx/>
              <a:buNone/>
            </a:pPr>
            <a:r>
              <a:rPr lang="en-US" dirty="0" smtClean="0"/>
              <a:t>First</a:t>
            </a:r>
            <a:r>
              <a:rPr lang="en-US" baseline="0" dirty="0" smtClean="0"/>
              <a:t> of all, this is accessible via regular web browser with no installation of any sort. It asks us to log in. And here we are, in the app. </a:t>
            </a:r>
          </a:p>
          <a:p>
            <a:pPr marL="0" indent="0">
              <a:buFontTx/>
              <a:buNone/>
            </a:pPr>
            <a:endParaRPr lang="en-US" baseline="0" dirty="0" smtClean="0"/>
          </a:p>
          <a:p>
            <a:pPr marL="0" indent="0">
              <a:buFontTx/>
              <a:buNone/>
            </a:pPr>
            <a:r>
              <a:rPr lang="en-US" baseline="0" dirty="0" smtClean="0"/>
              <a:t>Now I’m loading in 5 years worth of daily data for 1000 iterations for 50 variables. That’s over 100 million data points that we just imported. In excel, imagine how long it’ll take to do anything with that much data. </a:t>
            </a:r>
          </a:p>
          <a:p>
            <a:pPr marL="0" indent="0">
              <a:buFontTx/>
              <a:buNone/>
            </a:pPr>
            <a:endParaRPr lang="en-US" dirty="0" smtClean="0"/>
          </a:p>
          <a:p>
            <a:pPr marL="0" indent="0">
              <a:buFontTx/>
              <a:buNone/>
            </a:pPr>
            <a:r>
              <a:rPr lang="en-US" dirty="0" smtClean="0"/>
              <a:t>Another</a:t>
            </a:r>
            <a:r>
              <a:rPr lang="en-US" baseline="0" dirty="0" smtClean="0"/>
              <a:t> thing we can do is defining a hedge scenario, running them and seeing the results immediately. We can interactively analyze data and we can directly download data from the app. </a:t>
            </a:r>
            <a:endParaRPr lang="en-US" dirty="0" smtClean="0"/>
          </a:p>
        </p:txBody>
      </p:sp>
      <p:sp>
        <p:nvSpPr>
          <p:cNvPr id="4" name="Slide Number Placeholder 3"/>
          <p:cNvSpPr>
            <a:spLocks noGrp="1"/>
          </p:cNvSpPr>
          <p:nvPr>
            <p:ph type="sldNum" sz="quarter" idx="10"/>
          </p:nvPr>
        </p:nvSpPr>
        <p:spPr/>
        <p:txBody>
          <a:bodyPr/>
          <a:lstStyle/>
          <a:p>
            <a:fld id="{3D00CCCD-C54A-4809-99DF-956DDAD2D776}" type="slidenum">
              <a:rPr lang="en-US" smtClean="0"/>
              <a:t>33</a:t>
            </a:fld>
            <a:endParaRPr lang="en-US"/>
          </a:p>
        </p:txBody>
      </p:sp>
    </p:spTree>
    <p:extLst>
      <p:ext uri="{BB962C8B-B14F-4D97-AF65-F5344CB8AC3E}">
        <p14:creationId xmlns:p14="http://schemas.microsoft.com/office/powerpoint/2010/main" val="2224767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large benefit</a:t>
            </a:r>
            <a:r>
              <a:rPr lang="en-US" baseline="0" dirty="0" smtClean="0"/>
              <a:t> in creating this shiny interface, but the best part is probably the fact that we can build these apps without knowing anything about HTML or web </a:t>
            </a:r>
            <a:r>
              <a:rPr lang="en-US" baseline="0" dirty="0" smtClean="0"/>
              <a:t>design, and still looks good. </a:t>
            </a:r>
            <a:r>
              <a:rPr lang="en-US" baseline="0" dirty="0" smtClean="0"/>
              <a:t>We can even make it look more like Excel by providing formatted or input tables. </a:t>
            </a:r>
            <a:endParaRPr lang="en-US" dirty="0" smtClean="0"/>
          </a:p>
        </p:txBody>
      </p:sp>
      <p:sp>
        <p:nvSpPr>
          <p:cNvPr id="4" name="Slide Number Placeholder 3"/>
          <p:cNvSpPr>
            <a:spLocks noGrp="1"/>
          </p:cNvSpPr>
          <p:nvPr>
            <p:ph type="sldNum" sz="quarter" idx="10"/>
          </p:nvPr>
        </p:nvSpPr>
        <p:spPr/>
        <p:txBody>
          <a:bodyPr/>
          <a:lstStyle/>
          <a:p>
            <a:fld id="{3D00CCCD-C54A-4809-99DF-956DDAD2D776}" type="slidenum">
              <a:rPr lang="en-US" smtClean="0"/>
              <a:t>34</a:t>
            </a:fld>
            <a:endParaRPr lang="en-US"/>
          </a:p>
        </p:txBody>
      </p:sp>
    </p:spTree>
    <p:extLst>
      <p:ext uri="{BB962C8B-B14F-4D97-AF65-F5344CB8AC3E}">
        <p14:creationId xmlns:p14="http://schemas.microsoft.com/office/powerpoint/2010/main" val="61902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t>
            </a:r>
            <a:r>
              <a:rPr lang="en-US" baseline="0" dirty="0" smtClean="0"/>
              <a:t>you’ve </a:t>
            </a:r>
            <a:r>
              <a:rPr lang="en-US" baseline="0" dirty="0" smtClean="0"/>
              <a:t>now seen the final </a:t>
            </a:r>
            <a:r>
              <a:rPr lang="en-US" baseline="0" dirty="0" smtClean="0"/>
              <a:t>products and you know what tools I use to make them. </a:t>
            </a:r>
            <a:r>
              <a:rPr lang="en-US" baseline="0" dirty="0" smtClean="0"/>
              <a:t>Now I’d like to show you </a:t>
            </a:r>
            <a:r>
              <a:rPr lang="en-US" baseline="0" dirty="0" smtClean="0"/>
              <a:t>my desktop and share the workflow.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35</a:t>
            </a:fld>
            <a:endParaRPr lang="en-US"/>
          </a:p>
        </p:txBody>
      </p:sp>
    </p:spTree>
    <p:extLst>
      <p:ext uri="{BB962C8B-B14F-4D97-AF65-F5344CB8AC3E}">
        <p14:creationId xmlns:p14="http://schemas.microsoft.com/office/powerpoint/2010/main" val="1978606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always have </a:t>
            </a:r>
            <a:r>
              <a:rPr lang="en-US" dirty="0" err="1" smtClean="0"/>
              <a:t>Rstudio</a:t>
            </a:r>
            <a:r>
              <a:rPr lang="en-US" dirty="0" smtClean="0"/>
              <a:t> open that looks</a:t>
            </a:r>
            <a:r>
              <a:rPr lang="en-US" baseline="0" dirty="0" smtClean="0"/>
              <a:t> like this. On the left, I have the scripting window, and I have console where the computation is done. On the right, I have various supporting tools available. </a:t>
            </a:r>
          </a:p>
          <a:p>
            <a:endParaRPr lang="en-US" baseline="0" dirty="0" smtClean="0"/>
          </a:p>
          <a:p>
            <a:r>
              <a:rPr lang="en-US" baseline="0" dirty="0" smtClean="0"/>
              <a:t>All of my scripts are saved as a part of a project </a:t>
            </a:r>
            <a:r>
              <a:rPr lang="en-US" baseline="0" dirty="0" smtClean="0"/>
              <a:t>folder. All scripts start with a purpose and basic information of the model, and </a:t>
            </a:r>
            <a:r>
              <a:rPr lang="en-US" baseline="0" dirty="0" smtClean="0"/>
              <a:t>an environment specification. Depending on the environment specification, </a:t>
            </a:r>
            <a:r>
              <a:rPr lang="en-US" baseline="0" dirty="0" err="1" smtClean="0"/>
              <a:t>config</a:t>
            </a:r>
            <a:r>
              <a:rPr lang="en-US" baseline="0" dirty="0" smtClean="0"/>
              <a:t> </a:t>
            </a:r>
            <a:r>
              <a:rPr lang="en-US" baseline="0" dirty="0" smtClean="0"/>
              <a:t>scripts sets the actual environments. </a:t>
            </a:r>
          </a:p>
          <a:p>
            <a:endParaRPr lang="en-US" baseline="0" dirty="0" smtClean="0"/>
          </a:p>
          <a:p>
            <a:r>
              <a:rPr lang="en-US" baseline="0" dirty="0" smtClean="0"/>
              <a:t>When I design the model to run as a scheduled task, it usually have this block of code that reads in </a:t>
            </a:r>
            <a:r>
              <a:rPr lang="en-US" baseline="0" dirty="0" smtClean="0"/>
              <a:t>arguments from batch tasks, </a:t>
            </a:r>
            <a:r>
              <a:rPr lang="en-US" baseline="0" dirty="0" smtClean="0"/>
              <a:t>and functions that writes out messages in run-logs. </a:t>
            </a:r>
          </a:p>
          <a:p>
            <a:endParaRPr lang="en-US" baseline="0" dirty="0" smtClean="0"/>
          </a:p>
          <a:p>
            <a:r>
              <a:rPr lang="en-US" baseline="0" dirty="0" err="1" smtClean="0"/>
              <a:t>Git</a:t>
            </a:r>
            <a:r>
              <a:rPr lang="en-US" baseline="0" dirty="0" smtClean="0"/>
              <a:t> and GitHub are also accessible from </a:t>
            </a:r>
            <a:r>
              <a:rPr lang="en-US" baseline="0" dirty="0" err="1" smtClean="0"/>
              <a:t>Rstudio</a:t>
            </a:r>
            <a:r>
              <a:rPr lang="en-US" baseline="0" dirty="0" smtClean="0"/>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36</a:t>
            </a:fld>
            <a:endParaRPr lang="en-US"/>
          </a:p>
        </p:txBody>
      </p:sp>
    </p:spTree>
    <p:extLst>
      <p:ext uri="{BB962C8B-B14F-4D97-AF65-F5344CB8AC3E}">
        <p14:creationId xmlns:p14="http://schemas.microsoft.com/office/powerpoint/2010/main" val="3058069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This</a:t>
            </a:r>
            <a:r>
              <a:rPr lang="en-US" baseline="0" dirty="0" smtClean="0"/>
              <a:t> project is synched up with repository in GitHub, and I can commit changes from here. Having this functionality within </a:t>
            </a:r>
            <a:r>
              <a:rPr lang="en-US" baseline="0" dirty="0" err="1" smtClean="0"/>
              <a:t>Rstudio</a:t>
            </a:r>
            <a:r>
              <a:rPr lang="en-US" baseline="0" dirty="0" smtClean="0"/>
              <a:t> makes source control </a:t>
            </a:r>
            <a:r>
              <a:rPr lang="en-US" baseline="0" dirty="0" smtClean="0"/>
              <a:t>easy to manage.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37</a:t>
            </a:fld>
            <a:endParaRPr lang="en-US"/>
          </a:p>
        </p:txBody>
      </p:sp>
    </p:spTree>
    <p:extLst>
      <p:ext uri="{BB962C8B-B14F-4D97-AF65-F5344CB8AC3E}">
        <p14:creationId xmlns:p14="http://schemas.microsoft.com/office/powerpoint/2010/main" val="623913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also functionalities for r-markdown that I mentioned earlier for generating reports. In addition to reporting capability, </a:t>
            </a:r>
            <a:r>
              <a:rPr lang="en-US" baseline="0" dirty="0" err="1" smtClean="0"/>
              <a:t>Rmarkdown</a:t>
            </a:r>
            <a:r>
              <a:rPr lang="en-US" baseline="0" dirty="0" smtClean="0"/>
              <a:t> can handle connecting to databases and running different types of scripts within it. This  is an example where I have SQL scripts right above R scripts. Both of these blocks can be run from the same </a:t>
            </a:r>
            <a:r>
              <a:rPr lang="en-US" baseline="0" dirty="0" smtClean="0"/>
              <a:t>environment which is quite convenient. </a:t>
            </a:r>
          </a:p>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38</a:t>
            </a:fld>
            <a:endParaRPr lang="en-US"/>
          </a:p>
        </p:txBody>
      </p:sp>
    </p:spTree>
    <p:extLst>
      <p:ext uri="{BB962C8B-B14F-4D97-AF65-F5344CB8AC3E}">
        <p14:creationId xmlns:p14="http://schemas.microsoft.com/office/powerpoint/2010/main" val="1064514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system that I manage now. </a:t>
            </a:r>
            <a:endParaRPr lang="en-US" dirty="0" smtClean="0"/>
          </a:p>
          <a:p>
            <a:endParaRPr lang="en-US" dirty="0" smtClean="0"/>
          </a:p>
          <a:p>
            <a:r>
              <a:rPr lang="en-US" dirty="0" smtClean="0"/>
              <a:t>I have 3 environments</a:t>
            </a:r>
            <a:r>
              <a:rPr lang="en-US" baseline="0" dirty="0" smtClean="0"/>
              <a:t> that are all specified by a single </a:t>
            </a:r>
            <a:r>
              <a:rPr lang="en-US" baseline="0" dirty="0" err="1" smtClean="0"/>
              <a:t>config</a:t>
            </a:r>
            <a:r>
              <a:rPr lang="en-US" baseline="0" dirty="0" smtClean="0"/>
              <a:t> file. </a:t>
            </a:r>
            <a:endParaRPr lang="en-US" dirty="0" smtClean="0"/>
          </a:p>
          <a:p>
            <a:endParaRPr lang="en-US" dirty="0" smtClean="0"/>
          </a:p>
          <a:p>
            <a:r>
              <a:rPr lang="en-US" dirty="0" smtClean="0"/>
              <a:t>I have dev scripts, staging scripts and </a:t>
            </a:r>
            <a:r>
              <a:rPr lang="en-US" dirty="0" err="1" smtClean="0"/>
              <a:t>PRODuction</a:t>
            </a:r>
            <a:r>
              <a:rPr lang="en-US" dirty="0" smtClean="0"/>
              <a:t> scripts</a:t>
            </a:r>
            <a:r>
              <a:rPr lang="en-US" baseline="0" dirty="0" smtClean="0"/>
              <a:t> that are all synched up with branches of </a:t>
            </a:r>
            <a:r>
              <a:rPr lang="en-US" baseline="0" dirty="0" err="1" smtClean="0"/>
              <a:t>github</a:t>
            </a:r>
            <a:r>
              <a:rPr lang="en-US" baseline="0" dirty="0" smtClean="0"/>
              <a:t> repository. I have database and batch tasks defined for each environment, and scheduled tasks are set for production models. Separately I have </a:t>
            </a:r>
            <a:r>
              <a:rPr lang="en-US" baseline="0" dirty="0" smtClean="0"/>
              <a:t>staging and production shiny </a:t>
            </a:r>
            <a:r>
              <a:rPr lang="en-US" baseline="0" dirty="0" smtClean="0"/>
              <a:t>apps that run of </a:t>
            </a:r>
            <a:r>
              <a:rPr lang="en-US" baseline="0" dirty="0" smtClean="0"/>
              <a:t>Linux. </a:t>
            </a:r>
            <a:endParaRPr lang="en-US" baseline="0" dirty="0" smtClean="0"/>
          </a:p>
          <a:p>
            <a:endParaRPr lang="en-US" baseline="0" dirty="0" smtClean="0"/>
          </a:p>
          <a:p>
            <a:r>
              <a:rPr lang="en-US" baseline="0" dirty="0" smtClean="0"/>
              <a:t>I </a:t>
            </a:r>
            <a:r>
              <a:rPr lang="en-US" baseline="0" dirty="0" smtClean="0"/>
              <a:t>have to admit </a:t>
            </a:r>
            <a:r>
              <a:rPr lang="en-US" baseline="0" dirty="0" smtClean="0"/>
              <a:t>this this is a lot to manage compared to one excel model that contained everything. However, when I look back on the </a:t>
            </a:r>
            <a:r>
              <a:rPr lang="en-US" baseline="0" dirty="0" smtClean="0"/>
              <a:t>modeling aspirations, </a:t>
            </a:r>
            <a:r>
              <a:rPr lang="en-US" baseline="0" dirty="0" smtClean="0"/>
              <a:t>this system can achieve them more easily. Also this system is for a recurring production model. Depending on what you’d like to achieve, just adopting a part of this may fit you better.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39</a:t>
            </a:fld>
            <a:endParaRPr lang="en-US"/>
          </a:p>
        </p:txBody>
      </p:sp>
    </p:spTree>
    <p:extLst>
      <p:ext uri="{BB962C8B-B14F-4D97-AF65-F5344CB8AC3E}">
        <p14:creationId xmlns:p14="http://schemas.microsoft.com/office/powerpoint/2010/main" val="700723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41</a:t>
            </a:fld>
            <a:endParaRPr lang="en-US"/>
          </a:p>
        </p:txBody>
      </p:sp>
    </p:spTree>
    <p:extLst>
      <p:ext uri="{BB962C8B-B14F-4D97-AF65-F5344CB8AC3E}">
        <p14:creationId xmlns:p14="http://schemas.microsoft.com/office/powerpoint/2010/main" val="330095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talk about </a:t>
            </a:r>
            <a:r>
              <a:rPr lang="en-US" baseline="0" dirty="0" smtClean="0"/>
              <a:t>data science process.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5</a:t>
            </a:fld>
            <a:endParaRPr lang="en-US"/>
          </a:p>
        </p:txBody>
      </p:sp>
    </p:spTree>
    <p:extLst>
      <p:ext uri="{BB962C8B-B14F-4D97-AF65-F5344CB8AC3E}">
        <p14:creationId xmlns:p14="http://schemas.microsoft.com/office/powerpoint/2010/main" val="414064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t>
            </a:r>
            <a:r>
              <a:rPr lang="en-US" baseline="0" dirty="0" smtClean="0"/>
              <a:t>a data science life cycle, and it shows steps in doing data science project.  </a:t>
            </a:r>
          </a:p>
          <a:p>
            <a:endParaRPr lang="en-US" baseline="0" dirty="0" smtClean="0"/>
          </a:p>
          <a:p>
            <a:r>
              <a:rPr lang="en-US" baseline="0" dirty="0" smtClean="0"/>
              <a:t>We start a project by defining the objective, get data, do initial analysis, repeat modeling and </a:t>
            </a:r>
            <a:r>
              <a:rPr lang="en-US" baseline="0" dirty="0" smtClean="0"/>
              <a:t>evaluation </a:t>
            </a:r>
            <a:r>
              <a:rPr lang="en-US" baseline="0" dirty="0" smtClean="0"/>
              <a:t>multiple times, until we get satisfactory results, and then we deliver it. </a:t>
            </a:r>
          </a:p>
          <a:p>
            <a:endParaRPr lang="en-US" baseline="0" dirty="0" smtClean="0"/>
          </a:p>
          <a:p>
            <a:r>
              <a:rPr lang="en-US" baseline="0" dirty="0" smtClean="0"/>
              <a:t>In utility world, this delivery can take different forms. Projects are sometimes one-time </a:t>
            </a:r>
            <a:r>
              <a:rPr lang="en-US" baseline="0" dirty="0" smtClean="0"/>
              <a:t>studies or can </a:t>
            </a:r>
            <a:r>
              <a:rPr lang="en-US" baseline="0" dirty="0" smtClean="0"/>
              <a:t>be </a:t>
            </a:r>
            <a:r>
              <a:rPr lang="en-US" baseline="0" dirty="0" smtClean="0"/>
              <a:t>a recurrent task. </a:t>
            </a:r>
            <a:r>
              <a:rPr lang="en-US" baseline="0" dirty="0" smtClean="0"/>
              <a:t>Deliverable can be a written up report or </a:t>
            </a:r>
            <a:r>
              <a:rPr lang="en-US" baseline="0" dirty="0" smtClean="0"/>
              <a:t>data files, </a:t>
            </a:r>
            <a:r>
              <a:rPr lang="en-US" baseline="0" dirty="0" smtClean="0"/>
              <a:t>or </a:t>
            </a:r>
            <a:r>
              <a:rPr lang="en-US" baseline="0" dirty="0" smtClean="0"/>
              <a:t>sometimes we need to deliver </a:t>
            </a:r>
            <a:r>
              <a:rPr lang="en-US" baseline="0" dirty="0" smtClean="0"/>
              <a:t>a model itself that lets others run with inputs.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6</a:t>
            </a:fld>
            <a:endParaRPr lang="en-US"/>
          </a:p>
        </p:txBody>
      </p:sp>
    </p:spTree>
    <p:extLst>
      <p:ext uri="{BB962C8B-B14F-4D97-AF65-F5344CB8AC3E}">
        <p14:creationId xmlns:p14="http://schemas.microsoft.com/office/powerpoint/2010/main" val="21142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any cases, we need some modeling platform for the </a:t>
            </a:r>
            <a:r>
              <a:rPr lang="en-US" dirty="0" smtClean="0"/>
              <a:t>modeling, </a:t>
            </a:r>
            <a:r>
              <a:rPr lang="en-US" dirty="0" smtClean="0"/>
              <a:t>we need data platform for storing the data, and deployment platform for delivering it.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7</a:t>
            </a:fld>
            <a:endParaRPr lang="en-US"/>
          </a:p>
        </p:txBody>
      </p:sp>
    </p:spTree>
    <p:extLst>
      <p:ext uri="{BB962C8B-B14F-4D97-AF65-F5344CB8AC3E}">
        <p14:creationId xmlns:p14="http://schemas.microsoft.com/office/powerpoint/2010/main" val="305150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thinking</a:t>
            </a:r>
            <a:r>
              <a:rPr lang="en-US" baseline="0" dirty="0" smtClean="0"/>
              <a:t> it this way makes it clear why Excel is so useful – it can store data, we can build models in it, and we can use it as the deliverable. </a:t>
            </a:r>
            <a:endParaRPr lang="en-US" baseline="0" dirty="0" smtClean="0"/>
          </a:p>
          <a:p>
            <a:r>
              <a:rPr lang="en-US" baseline="0" dirty="0" smtClean="0"/>
              <a:t>In </a:t>
            </a:r>
            <a:r>
              <a:rPr lang="en-US" baseline="0" dirty="0" smtClean="0"/>
              <a:t>this way, Excel is like a jack of all trades, and </a:t>
            </a:r>
            <a:r>
              <a:rPr lang="en-US" baseline="0" dirty="0" smtClean="0"/>
              <a:t>it </a:t>
            </a:r>
            <a:r>
              <a:rPr lang="en-US" baseline="0" dirty="0" smtClean="0"/>
              <a:t>is useful when we are doing a </a:t>
            </a:r>
            <a:r>
              <a:rPr lang="en-US" baseline="0" dirty="0" smtClean="0"/>
              <a:t>relatively simple </a:t>
            </a:r>
            <a:r>
              <a:rPr lang="en-US" baseline="0" dirty="0" smtClean="0"/>
              <a:t>task. But once we step out </a:t>
            </a:r>
            <a:r>
              <a:rPr lang="en-US" baseline="0" dirty="0" smtClean="0"/>
              <a:t>to a more complicated </a:t>
            </a:r>
            <a:r>
              <a:rPr lang="en-US" baseline="0" dirty="0" smtClean="0"/>
              <a:t>analysis </a:t>
            </a:r>
            <a:r>
              <a:rPr lang="en-US" baseline="0" dirty="0" smtClean="0"/>
              <a:t>or </a:t>
            </a:r>
            <a:r>
              <a:rPr lang="en-US" baseline="0" dirty="0" smtClean="0"/>
              <a:t>modeling, we start realizing that it’s a master of none. And that’s why our team decided to examine other platforms.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8</a:t>
            </a:fld>
            <a:endParaRPr lang="en-US"/>
          </a:p>
        </p:txBody>
      </p:sp>
    </p:spTree>
    <p:extLst>
      <p:ext uri="{BB962C8B-B14F-4D97-AF65-F5344CB8AC3E}">
        <p14:creationId xmlns:p14="http://schemas.microsoft.com/office/powerpoint/2010/main" val="109436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end we chose R, </a:t>
            </a:r>
            <a:r>
              <a:rPr lang="en-US" dirty="0" err="1" smtClean="0"/>
              <a:t>Rshiny</a:t>
            </a:r>
            <a:r>
              <a:rPr lang="en-US" dirty="0" smtClean="0"/>
              <a:t> and SQL Server as our platforms. We’ll discuss these</a:t>
            </a:r>
            <a:r>
              <a:rPr lang="en-US" baseline="0" dirty="0" smtClean="0"/>
              <a:t> choices in </a:t>
            </a:r>
            <a:r>
              <a:rPr lang="en-US" baseline="0" dirty="0" smtClean="0"/>
              <a:t>details </a:t>
            </a:r>
            <a:r>
              <a:rPr lang="en-US" baseline="0" dirty="0" smtClean="0"/>
              <a:t>later, but here, let’s also realize that we actually need other supporting tools to make the entire data science process work. We also need Version Control and task scheduler. </a:t>
            </a:r>
          </a:p>
          <a:p>
            <a:endParaRPr lang="en-US" baseline="0" dirty="0" smtClean="0"/>
          </a:p>
          <a:p>
            <a:r>
              <a:rPr lang="en-US" baseline="0" dirty="0" smtClean="0"/>
              <a:t>But unlike </a:t>
            </a:r>
            <a:r>
              <a:rPr lang="en-US" baseline="0" dirty="0" smtClean="0"/>
              <a:t>Excel, </a:t>
            </a:r>
            <a:r>
              <a:rPr lang="en-US" baseline="0" dirty="0" smtClean="0"/>
              <a:t>we have </a:t>
            </a:r>
            <a:r>
              <a:rPr lang="en-US" baseline="0" dirty="0" smtClean="0"/>
              <a:t>separate bubbles here.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9</a:t>
            </a:fld>
            <a:endParaRPr lang="en-US"/>
          </a:p>
        </p:txBody>
      </p:sp>
    </p:spTree>
    <p:extLst>
      <p:ext uri="{BB962C8B-B14F-4D97-AF65-F5344CB8AC3E}">
        <p14:creationId xmlns:p14="http://schemas.microsoft.com/office/powerpoint/2010/main" val="383526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that’s where IDE,</a:t>
            </a:r>
            <a:r>
              <a:rPr lang="en-US" baseline="0" dirty="0" smtClean="0"/>
              <a:t> or </a:t>
            </a:r>
            <a:r>
              <a:rPr lang="en-US" dirty="0" smtClean="0"/>
              <a:t>Integrated development Environment,</a:t>
            </a:r>
            <a:r>
              <a:rPr lang="en-US" baseline="0" dirty="0" smtClean="0"/>
              <a:t> and different packages come in. </a:t>
            </a:r>
            <a:endParaRPr lang="en-US" dirty="0"/>
          </a:p>
        </p:txBody>
      </p:sp>
      <p:sp>
        <p:nvSpPr>
          <p:cNvPr id="4" name="Slide Number Placeholder 3"/>
          <p:cNvSpPr>
            <a:spLocks noGrp="1"/>
          </p:cNvSpPr>
          <p:nvPr>
            <p:ph type="sldNum" sz="quarter" idx="10"/>
          </p:nvPr>
        </p:nvSpPr>
        <p:spPr/>
        <p:txBody>
          <a:bodyPr/>
          <a:lstStyle/>
          <a:p>
            <a:fld id="{3D00CCCD-C54A-4809-99DF-956DDAD2D776}" type="slidenum">
              <a:rPr lang="en-US" smtClean="0"/>
              <a:t>10</a:t>
            </a:fld>
            <a:endParaRPr lang="en-US"/>
          </a:p>
        </p:txBody>
      </p:sp>
    </p:spTree>
    <p:extLst>
      <p:ext uri="{BB962C8B-B14F-4D97-AF65-F5344CB8AC3E}">
        <p14:creationId xmlns:p14="http://schemas.microsoft.com/office/powerpoint/2010/main" val="903906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B4B1F-9ADE-4FEE-88FC-832835B49A13}" type="datetime4">
              <a:rPr lang="en-US" smtClean="0"/>
              <a:t>September 21, 2018</a:t>
            </a:fld>
            <a:endParaRPr lang="en-US" dirty="0"/>
          </a:p>
        </p:txBody>
      </p:sp>
      <p:sp>
        <p:nvSpPr>
          <p:cNvPr id="6" name="Slide Number Placeholder 5"/>
          <p:cNvSpPr>
            <a:spLocks noGrp="1"/>
          </p:cNvSpPr>
          <p:nvPr>
            <p:ph type="sldNum" sz="quarter" idx="12"/>
          </p:nvPr>
        </p:nvSpPr>
        <p:spPr/>
        <p:txBody>
          <a:bodyPr/>
          <a:lstStyle/>
          <a:p>
            <a:fld id="{8848E627-D06A-4F0E-98E2-3D90458BE48C}" type="slidenum">
              <a:rPr lang="en-US" smtClean="0"/>
              <a:t>‹#›</a:t>
            </a:fld>
            <a:endParaRPr lang="en-US"/>
          </a:p>
        </p:txBody>
      </p:sp>
      <p:cxnSp>
        <p:nvCxnSpPr>
          <p:cNvPr id="8" name="Straight Connector 7"/>
          <p:cNvCxnSpPr/>
          <p:nvPr userDrawn="1"/>
        </p:nvCxnSpPr>
        <p:spPr>
          <a:xfrm>
            <a:off x="685800" y="3657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4818" y="152400"/>
            <a:ext cx="5486400" cy="1828800"/>
          </a:xfrm>
          <a:prstGeom prst="rect">
            <a:avLst/>
          </a:prstGeom>
        </p:spPr>
      </p:pic>
      <p:sp>
        <p:nvSpPr>
          <p:cNvPr id="11"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Tree>
    <p:extLst>
      <p:ext uri="{BB962C8B-B14F-4D97-AF65-F5344CB8AC3E}">
        <p14:creationId xmlns:p14="http://schemas.microsoft.com/office/powerpoint/2010/main" val="360828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2658"/>
            <a:ext cx="8229600" cy="864979"/>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848E627-D06A-4F0E-98E2-3D90458BE48C}" type="slidenum">
              <a:rPr lang="en-US" smtClean="0"/>
              <a:t>‹#›</a:t>
            </a:fld>
            <a:endParaRPr lang="en-US"/>
          </a:p>
        </p:txBody>
      </p:sp>
      <p:cxnSp>
        <p:nvCxnSpPr>
          <p:cNvPr id="8" name="Straight Connector 7"/>
          <p:cNvCxnSpPr/>
          <p:nvPr userDrawn="1"/>
        </p:nvCxnSpPr>
        <p:spPr>
          <a:xfrm>
            <a:off x="457200" y="1447800"/>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10"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11" name="Date Placeholder 3"/>
          <p:cNvSpPr>
            <a:spLocks noGrp="1"/>
          </p:cNvSpPr>
          <p:nvPr>
            <p:ph type="dt" sz="half" idx="10"/>
          </p:nvPr>
        </p:nvSpPr>
        <p:spPr>
          <a:xfrm>
            <a:off x="457200" y="6492875"/>
            <a:ext cx="2133600" cy="365125"/>
          </a:xfrm>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366230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normAutofit/>
          </a:bodyPr>
          <a:lstStyle>
            <a:lvl1pPr algn="l">
              <a:defRPr sz="2400" b="1" cap="all" baseline="0">
                <a:solidFill>
                  <a:srgbClr val="878785"/>
                </a:solidFill>
              </a:defRPr>
            </a:lvl1pPr>
          </a:lstStyle>
          <a:p>
            <a:r>
              <a:rPr lang="en-US" dirty="0" smtClean="0"/>
              <a:t>Click to edit Master SUB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normAutofit/>
          </a:bodyPr>
          <a:lstStyle>
            <a:lvl1pPr marL="0" indent="0">
              <a:buNone/>
              <a:defRPr sz="4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title styles</a:t>
            </a:r>
          </a:p>
        </p:txBody>
      </p:sp>
      <p:sp>
        <p:nvSpPr>
          <p:cNvPr id="6" name="Slide Number Placeholder 5"/>
          <p:cNvSpPr>
            <a:spLocks noGrp="1"/>
          </p:cNvSpPr>
          <p:nvPr>
            <p:ph type="sldNum" sz="quarter" idx="12"/>
          </p:nvPr>
        </p:nvSpPr>
        <p:spPr/>
        <p:txBody>
          <a:bodyPr/>
          <a:lstStyle/>
          <a:p>
            <a:fld id="{8848E627-D06A-4F0E-98E2-3D90458BE48C}" type="slidenum">
              <a:rPr lang="en-US" smtClean="0"/>
              <a:t>‹#›</a:t>
            </a:fld>
            <a:endParaRPr lang="en-US"/>
          </a:p>
        </p:txBody>
      </p:sp>
      <p:cxnSp>
        <p:nvCxnSpPr>
          <p:cNvPr id="8" name="Straight Connector 7"/>
          <p:cNvCxnSpPr/>
          <p:nvPr userDrawn="1"/>
        </p:nvCxnSpPr>
        <p:spPr>
          <a:xfrm>
            <a:off x="762000" y="4419600"/>
            <a:ext cx="77724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10"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11" name="Date Placeholder 3"/>
          <p:cNvSpPr>
            <a:spLocks noGrp="1"/>
          </p:cNvSpPr>
          <p:nvPr>
            <p:ph type="dt" sz="half" idx="10"/>
          </p:nvPr>
        </p:nvSpPr>
        <p:spPr>
          <a:xfrm>
            <a:off x="457200" y="6492875"/>
            <a:ext cx="2133600" cy="365125"/>
          </a:xfrm>
        </p:spPr>
        <p:txBody>
          <a:bodyPr/>
          <a:lstStyle/>
          <a:p>
            <a:fld id="{58C37697-90A4-4007-8C23-BAAA588B27B3}" type="datetime4">
              <a:rPr lang="en-US" smtClean="0"/>
              <a:t>September 21, 2018</a:t>
            </a:fld>
            <a:endParaRPr lang="en-US" dirty="0"/>
          </a:p>
        </p:txBody>
      </p:sp>
    </p:spTree>
    <p:extLst>
      <p:ext uri="{BB962C8B-B14F-4D97-AF65-F5344CB8AC3E}">
        <p14:creationId xmlns:p14="http://schemas.microsoft.com/office/powerpoint/2010/main" val="317217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52658"/>
            <a:ext cx="8229600" cy="86497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8848E627-D06A-4F0E-98E2-3D90458BE48C}" type="slidenum">
              <a:rPr lang="en-US" smtClean="0"/>
              <a:t>‹#›</a:t>
            </a:fld>
            <a:endParaRPr lang="en-US"/>
          </a:p>
        </p:txBody>
      </p:sp>
      <p:cxnSp>
        <p:nvCxnSpPr>
          <p:cNvPr id="9" name="Straight Connector 8"/>
          <p:cNvCxnSpPr/>
          <p:nvPr userDrawn="1"/>
        </p:nvCxnSpPr>
        <p:spPr>
          <a:xfrm>
            <a:off x="457200" y="1447800"/>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11"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12" name="Date Placeholder 3"/>
          <p:cNvSpPr>
            <a:spLocks noGrp="1"/>
          </p:cNvSpPr>
          <p:nvPr>
            <p:ph type="dt" sz="half" idx="10"/>
          </p:nvPr>
        </p:nvSpPr>
        <p:spPr>
          <a:xfrm>
            <a:off x="457200" y="6492875"/>
            <a:ext cx="2133600" cy="365125"/>
          </a:xfrm>
        </p:spPr>
        <p:txBody>
          <a:bodyPr/>
          <a:lstStyle/>
          <a:p>
            <a:fld id="{C526132D-74A4-457B-9FB6-E79DB3FA6555}" type="datetime4">
              <a:rPr lang="en-US" smtClean="0"/>
              <a:t>September 21, 2018</a:t>
            </a:fld>
            <a:endParaRPr lang="en-US" dirty="0"/>
          </a:p>
        </p:txBody>
      </p:sp>
    </p:spTree>
    <p:extLst>
      <p:ext uri="{BB962C8B-B14F-4D97-AF65-F5344CB8AC3E}">
        <p14:creationId xmlns:p14="http://schemas.microsoft.com/office/powerpoint/2010/main" val="323283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CONFIDENTIAL &amp; PROPRIETARY</a:t>
            </a:r>
            <a:endParaRPr lang="en-US" dirty="0"/>
          </a:p>
        </p:txBody>
      </p:sp>
      <p:sp>
        <p:nvSpPr>
          <p:cNvPr id="5" name="Slide Number Placeholder 4"/>
          <p:cNvSpPr>
            <a:spLocks noGrp="1"/>
          </p:cNvSpPr>
          <p:nvPr>
            <p:ph type="sldNum" sz="quarter" idx="12"/>
          </p:nvPr>
        </p:nvSpPr>
        <p:spPr/>
        <p:txBody>
          <a:bodyPr/>
          <a:lstStyle/>
          <a:p>
            <a:fld id="{8848E627-D06A-4F0E-98E2-3D90458BE48C}"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466"/>
            <a:ext cx="1676400" cy="558800"/>
          </a:xfrm>
          <a:prstGeom prst="rect">
            <a:avLst/>
          </a:prstGeom>
        </p:spPr>
      </p:pic>
      <p:sp>
        <p:nvSpPr>
          <p:cNvPr id="6" name="Date Placeholder 3"/>
          <p:cNvSpPr>
            <a:spLocks noGrp="1"/>
          </p:cNvSpPr>
          <p:nvPr>
            <p:ph type="dt" sz="half" idx="10"/>
          </p:nvPr>
        </p:nvSpPr>
        <p:spPr>
          <a:xfrm>
            <a:off x="457200" y="6492875"/>
            <a:ext cx="2133600" cy="365125"/>
          </a:xfrm>
        </p:spPr>
        <p:txBody>
          <a:bodyPr/>
          <a:lstStyle/>
          <a:p>
            <a:fld id="{4D013C2E-F697-4ACF-9974-2B7ED63A336A}" type="datetime4">
              <a:rPr lang="en-US" smtClean="0"/>
              <a:t>September 21, 2018</a:t>
            </a:fld>
            <a:endParaRPr lang="en-US" dirty="0"/>
          </a:p>
        </p:txBody>
      </p:sp>
    </p:spTree>
    <p:extLst>
      <p:ext uri="{BB962C8B-B14F-4D97-AF65-F5344CB8AC3E}">
        <p14:creationId xmlns:p14="http://schemas.microsoft.com/office/powerpoint/2010/main" val="1879556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11" y="6477000"/>
            <a:ext cx="9143989" cy="66484"/>
          </a:xfrm>
          <a:prstGeom prst="rect">
            <a:avLst/>
          </a:prstGeom>
          <a:solidFill>
            <a:srgbClr val="AF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1" y="6553200"/>
            <a:ext cx="9144000" cy="304800"/>
          </a:xfrm>
          <a:prstGeom prst="rect">
            <a:avLst/>
          </a:prstGeom>
          <a:solidFill>
            <a:srgbClr val="8787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800">
                <a:solidFill>
                  <a:schemeClr val="bg1"/>
                </a:solidFill>
              </a:defRPr>
            </a:lvl1pPr>
          </a:lstStyle>
          <a:p>
            <a:fld id="{D4335327-653A-45BD-A8A4-D16B8D9BB63F}" type="datetime4">
              <a:rPr lang="en-US" smtClean="0"/>
              <a:t>September 21, 2018</a:t>
            </a:fld>
            <a:endParaRPr lang="en-US" dirty="0"/>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800" i="1">
                <a:solidFill>
                  <a:schemeClr val="bg1"/>
                </a:solidFill>
              </a:defRPr>
            </a:lvl1pPr>
          </a:lstStyle>
          <a:p>
            <a:r>
              <a:rPr lang="en-US" dirty="0" smtClean="0"/>
              <a:t>CONFIDENTIAL &amp; PROPRIETARY</a:t>
            </a:r>
            <a:endParaRPr lang="en-US" dirty="0"/>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400" b="1">
                <a:solidFill>
                  <a:schemeClr val="bg1"/>
                </a:solidFill>
              </a:defRPr>
            </a:lvl1pPr>
          </a:lstStyle>
          <a:p>
            <a:fld id="{8848E627-D06A-4F0E-98E2-3D90458BE48C}" type="slidenum">
              <a:rPr lang="en-US" smtClean="0"/>
              <a:pPr/>
              <a:t>‹#›</a:t>
            </a:fld>
            <a:endParaRPr lang="en-US" dirty="0"/>
          </a:p>
        </p:txBody>
      </p:sp>
    </p:spTree>
    <p:extLst>
      <p:ext uri="{BB962C8B-B14F-4D97-AF65-F5344CB8AC3E}">
        <p14:creationId xmlns:p14="http://schemas.microsoft.com/office/powerpoint/2010/main" val="350075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hf hdr="0"/>
  <p:txStyles>
    <p:titleStyle>
      <a:lvl1pPr algn="ctr" defTabSz="914400" rtl="0" eaLnBrk="1" latinLnBrk="0" hangingPunct="1">
        <a:spcBef>
          <a:spcPct val="0"/>
        </a:spcBef>
        <a:buNone/>
        <a:defRPr sz="4400" kern="1200">
          <a:solidFill>
            <a:schemeClr val="tx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microsoft.com/office/2007/relationships/hdphoto" Target="../media/hdphoto3.wdp"/></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hyperlink" Target="https://www.datacamp.com/" TargetMode="External"/><Relationship Id="rId13" Type="http://schemas.openxmlformats.org/officeDocument/2006/relationships/image" Target="../media/image41.png"/><Relationship Id="rId3" Type="http://schemas.openxmlformats.org/officeDocument/2006/relationships/hyperlink" Target="https://www.rstudio.com/products/RStudio/" TargetMode="External"/><Relationship Id="rId7" Type="http://schemas.openxmlformats.org/officeDocument/2006/relationships/hyperlink" Target="https://github.com/" TargetMode="External"/><Relationship Id="rId12" Type="http://schemas.openxmlformats.org/officeDocument/2006/relationships/image" Target="../media/image39.png"/><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6" Type="http://schemas.openxmlformats.org/officeDocument/2006/relationships/hyperlink" Target="https://git-scm.com/" TargetMode="External"/><Relationship Id="rId11" Type="http://schemas.openxmlformats.org/officeDocument/2006/relationships/image" Target="../media/image38.png"/><Relationship Id="rId5" Type="http://schemas.openxmlformats.org/officeDocument/2006/relationships/hyperlink" Target="https://www.rstudio.com/products/rstudio-server-pro/" TargetMode="External"/><Relationship Id="rId10" Type="http://schemas.openxmlformats.org/officeDocument/2006/relationships/image" Target="../media/image16.png"/><Relationship Id="rId4" Type="http://schemas.openxmlformats.org/officeDocument/2006/relationships/hyperlink" Target="https://shiny.rstudio.com/" TargetMode="External"/><Relationship Id="rId9" Type="http://schemas.openxmlformats.org/officeDocument/2006/relationships/image" Target="../media/image32.png"/><Relationship Id="rId14" Type="http://schemas.openxmlformats.org/officeDocument/2006/relationships/image" Target="../media/image68.jpeg"/></Relationships>
</file>

<file path=ppt/slides/_rels/slide44.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hyperlink" Target="https://www.datacamp.com/courses/intermediate-r" TargetMode="External"/><Relationship Id="rId7" Type="http://schemas.openxmlformats.org/officeDocument/2006/relationships/hyperlink" Target="https://www.datacamp.com/courses/working-with-the-rstudio-ide-part-1" TargetMode="External"/><Relationship Id="rId2" Type="http://schemas.openxmlformats.org/officeDocument/2006/relationships/hyperlink" Target="https://www.datacamp.com/courses/free-introduction-to-r" TargetMode="External"/><Relationship Id="rId1" Type="http://schemas.openxmlformats.org/officeDocument/2006/relationships/slideLayout" Target="../slideLayouts/slideLayout2.xml"/><Relationship Id="rId6" Type="http://schemas.openxmlformats.org/officeDocument/2006/relationships/hyperlink" Target="https://www.datacamp.com/courses/reporting-with-r-markdown" TargetMode="External"/><Relationship Id="rId5" Type="http://schemas.openxmlformats.org/officeDocument/2006/relationships/hyperlink" Target="https://www.datacamp.com/courses/building-web-applications-in-r-with-shiny" TargetMode="External"/><Relationship Id="rId4" Type="http://schemas.openxmlformats.org/officeDocument/2006/relationships/hyperlink" Target="https://www.datacamp.com/courses/data-visualization-with-ggplot2-1"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1</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5" name="Footer Placeholder 4"/>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sp>
        <p:nvSpPr>
          <p:cNvPr id="7" name="Title 1"/>
          <p:cNvSpPr txBox="1">
            <a:spLocks/>
          </p:cNvSpPr>
          <p:nvPr/>
        </p:nvSpPr>
        <p:spPr>
          <a:xfrm>
            <a:off x="914400" y="1066800"/>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Calibri Light" panose="020F0302020204030204" pitchFamily="34" charset="0"/>
                <a:ea typeface="+mj-ea"/>
                <a:cs typeface="+mj-cs"/>
              </a:defRPr>
            </a:lvl1pPr>
          </a:lstStyle>
          <a:p>
            <a:pPr algn="l"/>
            <a:r>
              <a:rPr lang="en-US" b="1" dirty="0" smtClean="0"/>
              <a:t>Doing Data Science Right </a:t>
            </a:r>
          </a:p>
          <a:p>
            <a:pPr algn="l"/>
            <a:r>
              <a:rPr lang="en-US" b="1" dirty="0" smtClean="0"/>
              <a:t>in Excel-Pervasive Utilities</a:t>
            </a:r>
            <a:endParaRPr lang="en-US" dirty="0"/>
          </a:p>
        </p:txBody>
      </p:sp>
      <p:sp>
        <p:nvSpPr>
          <p:cNvPr id="8" name="Subtitle 2"/>
          <p:cNvSpPr txBox="1">
            <a:spLocks/>
          </p:cNvSpPr>
          <p:nvPr/>
        </p:nvSpPr>
        <p:spPr>
          <a:xfrm>
            <a:off x="914400" y="2667000"/>
            <a:ext cx="6400800" cy="1752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solidFill>
                  <a:schemeClr val="bg1">
                    <a:lumMod val="50000"/>
                  </a:schemeClr>
                </a:solidFill>
                <a:latin typeface="+mn-lt"/>
              </a:rPr>
              <a:t>Eina Ooka</a:t>
            </a:r>
          </a:p>
          <a:p>
            <a:pPr marL="0" indent="0">
              <a:buNone/>
            </a:pPr>
            <a:r>
              <a:rPr lang="en-US" sz="2800" dirty="0" smtClean="0">
                <a:solidFill>
                  <a:schemeClr val="bg1">
                    <a:lumMod val="50000"/>
                  </a:schemeClr>
                </a:solidFill>
                <a:latin typeface="+mn-lt"/>
              </a:rPr>
              <a:t>September 25, 2018</a:t>
            </a:r>
            <a:endParaRPr lang="en-US" sz="2800" dirty="0">
              <a:solidFill>
                <a:schemeClr val="bg1">
                  <a:lumMod val="50000"/>
                </a:schemeClr>
              </a:solidFill>
              <a:latin typeface="+mn-lt"/>
            </a:endParaRPr>
          </a:p>
        </p:txBody>
      </p:sp>
      <p:pic>
        <p:nvPicPr>
          <p:cNvPr id="9" name="Picture 8"/>
          <p:cNvPicPr>
            <a:picLocks noChangeAspect="1"/>
          </p:cNvPicPr>
          <p:nvPr/>
        </p:nvPicPr>
        <p:blipFill>
          <a:blip r:embed="rId2"/>
          <a:stretch>
            <a:fillRect/>
          </a:stretch>
        </p:blipFill>
        <p:spPr>
          <a:xfrm>
            <a:off x="1066800" y="4953000"/>
            <a:ext cx="3522564" cy="1018030"/>
          </a:xfrm>
          <a:prstGeom prst="rect">
            <a:avLst/>
          </a:prstGeom>
        </p:spPr>
      </p:pic>
      <p:pic>
        <p:nvPicPr>
          <p:cNvPr id="10" name="Picture 9"/>
          <p:cNvPicPr>
            <a:picLocks noChangeAspect="1"/>
          </p:cNvPicPr>
          <p:nvPr/>
        </p:nvPicPr>
        <p:blipFill>
          <a:blip r:embed="rId3"/>
          <a:stretch>
            <a:fillRect/>
          </a:stretch>
        </p:blipFill>
        <p:spPr>
          <a:xfrm>
            <a:off x="4953000" y="5218555"/>
            <a:ext cx="3028950" cy="752475"/>
          </a:xfrm>
          <a:prstGeom prst="rect">
            <a:avLst/>
          </a:prstGeom>
        </p:spPr>
      </p:pic>
      <p:sp>
        <p:nvSpPr>
          <p:cNvPr id="11" name="Rectangle 10"/>
          <p:cNvSpPr/>
          <p:nvPr/>
        </p:nvSpPr>
        <p:spPr>
          <a:xfrm>
            <a:off x="5257800" y="0"/>
            <a:ext cx="3886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analytics gea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940000">
            <a:off x="6467475" y="-293227"/>
            <a:ext cx="2778104" cy="18430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nalytics gear"/>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ackgroundRemoval t="10000" b="90000" l="9951" r="70244">
                        <a14:backgroundMark x1="24963" y1="76802" x2="20628" y2="78829"/>
                        <a14:backgroundMark x1="15097" y1="68243" x2="17040" y2="57883"/>
                      </a14:backgroundRemoval>
                    </a14:imgEffect>
                  </a14:imgLayer>
                </a14:imgProps>
              </a:ext>
              <a:ext uri="{28A0092B-C50C-407E-A947-70E740481C1C}">
                <a14:useLocalDpi xmlns:a14="http://schemas.microsoft.com/office/drawing/2010/main" val="0"/>
              </a:ext>
            </a:extLst>
          </a:blip>
          <a:srcRect/>
          <a:stretch>
            <a:fillRect/>
          </a:stretch>
        </p:blipFill>
        <p:spPr bwMode="auto">
          <a:xfrm rot="-8940000">
            <a:off x="6467476" y="-294856"/>
            <a:ext cx="2778104" cy="184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99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p:cNvSpPr/>
          <p:nvPr/>
        </p:nvSpPr>
        <p:spPr>
          <a:xfrm rot="-1320000">
            <a:off x="1638386" y="2821492"/>
            <a:ext cx="3815522" cy="274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Data Science Platforms</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10</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6" name="Oval 15"/>
          <p:cNvSpPr/>
          <p:nvPr/>
        </p:nvSpPr>
        <p:spPr>
          <a:xfrm>
            <a:off x="3358322" y="416366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Modeling</a:t>
            </a:r>
          </a:p>
          <a:p>
            <a:pPr algn="ctr"/>
            <a:r>
              <a:rPr lang="en-US" sz="2000" dirty="0"/>
              <a:t>R</a:t>
            </a:r>
          </a:p>
        </p:txBody>
      </p:sp>
      <p:sp>
        <p:nvSpPr>
          <p:cNvPr id="19" name="Oval 18"/>
          <p:cNvSpPr/>
          <p:nvPr/>
        </p:nvSpPr>
        <p:spPr>
          <a:xfrm>
            <a:off x="4837084" y="24908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 </a:t>
            </a:r>
          </a:p>
          <a:p>
            <a:pPr algn="ctr"/>
            <a:r>
              <a:rPr lang="en-US" sz="2000" dirty="0" smtClean="0"/>
              <a:t>SQL Server</a:t>
            </a:r>
            <a:endParaRPr lang="en-US" sz="2000" dirty="0"/>
          </a:p>
        </p:txBody>
      </p:sp>
      <p:sp>
        <p:nvSpPr>
          <p:cNvPr id="20" name="Oval 19"/>
          <p:cNvSpPr/>
          <p:nvPr/>
        </p:nvSpPr>
        <p:spPr>
          <a:xfrm>
            <a:off x="2069734" y="241287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Deployment </a:t>
            </a:r>
            <a:r>
              <a:rPr lang="en-US" sz="2000" dirty="0" smtClean="0"/>
              <a:t>RShiny</a:t>
            </a:r>
            <a:endParaRPr lang="en-US" sz="2000" dirty="0"/>
          </a:p>
        </p:txBody>
      </p:sp>
      <p:sp>
        <p:nvSpPr>
          <p:cNvPr id="58" name="TextBox 57"/>
          <p:cNvSpPr txBox="1"/>
          <p:nvPr/>
        </p:nvSpPr>
        <p:spPr>
          <a:xfrm>
            <a:off x="3864378" y="3573642"/>
            <a:ext cx="989182" cy="569387"/>
          </a:xfrm>
          <a:prstGeom prst="rect">
            <a:avLst/>
          </a:prstGeom>
          <a:noFill/>
        </p:spPr>
        <p:txBody>
          <a:bodyPr wrap="none" rtlCol="0">
            <a:spAutoFit/>
          </a:bodyPr>
          <a:lstStyle/>
          <a:p>
            <a:r>
              <a:rPr lang="en-US" sz="1100" dirty="0" smtClean="0">
                <a:solidFill>
                  <a:schemeClr val="bg1"/>
                </a:solidFill>
              </a:rPr>
              <a:t>IDE</a:t>
            </a:r>
          </a:p>
          <a:p>
            <a:r>
              <a:rPr lang="en-US" sz="2000" dirty="0" err="1" smtClean="0">
                <a:solidFill>
                  <a:schemeClr val="bg1"/>
                </a:solidFill>
              </a:rPr>
              <a:t>RStudio</a:t>
            </a:r>
            <a:endParaRPr lang="en-US" sz="2000" dirty="0">
              <a:solidFill>
                <a:schemeClr val="bg1"/>
              </a:solidFill>
            </a:endParaRPr>
          </a:p>
        </p:txBody>
      </p:sp>
      <p:sp>
        <p:nvSpPr>
          <p:cNvPr id="11" name="Oval 10"/>
          <p:cNvSpPr/>
          <p:nvPr/>
        </p:nvSpPr>
        <p:spPr>
          <a:xfrm>
            <a:off x="390912" y="431566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Version Control</a:t>
            </a:r>
          </a:p>
          <a:p>
            <a:pPr algn="ctr"/>
            <a:r>
              <a:rPr lang="en-US" sz="2000" dirty="0" smtClean="0"/>
              <a:t>GitHub</a:t>
            </a:r>
            <a:endParaRPr lang="en-US" sz="2000" dirty="0"/>
          </a:p>
        </p:txBody>
      </p:sp>
      <p:grpSp>
        <p:nvGrpSpPr>
          <p:cNvPr id="15" name="Group 14"/>
          <p:cNvGrpSpPr/>
          <p:nvPr/>
        </p:nvGrpSpPr>
        <p:grpSpPr>
          <a:xfrm>
            <a:off x="693078" y="2108637"/>
            <a:ext cx="1188720" cy="1188720"/>
            <a:chOff x="3280217" y="-84875"/>
            <a:chExt cx="1516764" cy="1516764"/>
          </a:xfrm>
          <a:solidFill>
            <a:srgbClr val="4F81BD"/>
          </a:solidFill>
        </p:grpSpPr>
        <p:sp>
          <p:nvSpPr>
            <p:cNvPr id="17" name="Oval 16"/>
            <p:cNvSpPr/>
            <p:nvPr/>
          </p:nvSpPr>
          <p:spPr>
            <a:xfrm>
              <a:off x="3280217" y="-84875"/>
              <a:ext cx="1516764" cy="1516764"/>
            </a:xfrm>
            <a:prstGeom prst="ellipse">
              <a:avLst/>
            </a:prstGeom>
            <a:grpFill/>
            <a:ln>
              <a:solidFill>
                <a:srgbClr val="385D8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txBox="1"/>
            <p:nvPr/>
          </p:nvSpPr>
          <p:spPr>
            <a:xfrm>
              <a:off x="3502046" y="288968"/>
              <a:ext cx="1115743" cy="7419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400" dirty="0" smtClean="0"/>
                <a:t>Task Scheduler</a:t>
              </a:r>
            </a:p>
          </p:txBody>
        </p:sp>
      </p:grpSp>
      <p:sp>
        <p:nvSpPr>
          <p:cNvPr id="24" name="TextBox 23"/>
          <p:cNvSpPr txBox="1"/>
          <p:nvPr/>
        </p:nvSpPr>
        <p:spPr>
          <a:xfrm>
            <a:off x="2230256" y="4447848"/>
            <a:ext cx="1128066" cy="400110"/>
          </a:xfrm>
          <a:prstGeom prst="rect">
            <a:avLst/>
          </a:prstGeom>
          <a:noFill/>
        </p:spPr>
        <p:txBody>
          <a:bodyPr wrap="none" rtlCol="0">
            <a:spAutoFit/>
          </a:bodyPr>
          <a:lstStyle/>
          <a:p>
            <a:r>
              <a:rPr lang="en-US" sz="2000" dirty="0" smtClean="0">
                <a:solidFill>
                  <a:schemeClr val="bg1"/>
                </a:solidFill>
              </a:rPr>
              <a:t>Packages</a:t>
            </a:r>
            <a:endParaRPr lang="en-US" sz="2000" dirty="0">
              <a:solidFill>
                <a:schemeClr val="bg1"/>
              </a:solidFill>
            </a:endParaRPr>
          </a:p>
        </p:txBody>
      </p:sp>
    </p:spTree>
    <p:extLst>
      <p:ext uri="{BB962C8B-B14F-4D97-AF65-F5344CB8AC3E}">
        <p14:creationId xmlns:p14="http://schemas.microsoft.com/office/powerpoint/2010/main" val="160353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Excel or non-Excel? </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a:t>Use Excel if </a:t>
            </a:r>
          </a:p>
          <a:p>
            <a:r>
              <a:rPr lang="en-US" dirty="0"/>
              <a:t>Summary data</a:t>
            </a:r>
          </a:p>
          <a:p>
            <a:r>
              <a:rPr lang="en-US" dirty="0"/>
              <a:t>Model- and data-light</a:t>
            </a:r>
          </a:p>
          <a:p>
            <a:r>
              <a:rPr lang="en-US" dirty="0" smtClean="0"/>
              <a:t>Share </a:t>
            </a:r>
            <a:r>
              <a:rPr lang="en-US" dirty="0"/>
              <a:t>with others</a:t>
            </a:r>
          </a:p>
          <a:p>
            <a:endParaRPr lang="en-US" dirty="0"/>
          </a:p>
          <a:p>
            <a:endParaRPr lang="en-US" dirty="0"/>
          </a:p>
          <a:p>
            <a:r>
              <a:rPr lang="en-US" dirty="0">
                <a:solidFill>
                  <a:schemeClr val="tx1">
                    <a:lumMod val="65000"/>
                    <a:lumOff val="35000"/>
                  </a:schemeClr>
                </a:solidFill>
              </a:rPr>
              <a:t>A quick task where a jack-all-trades is all you need. </a:t>
            </a:r>
          </a:p>
          <a:p>
            <a:endParaRPr lang="en-US" dirty="0"/>
          </a:p>
          <a:p>
            <a:endParaRPr lang="en-US" dirty="0"/>
          </a:p>
        </p:txBody>
      </p:sp>
      <p:sp>
        <p:nvSpPr>
          <p:cNvPr id="7" name="Content Placeholder 6"/>
          <p:cNvSpPr>
            <a:spLocks noGrp="1"/>
          </p:cNvSpPr>
          <p:nvPr>
            <p:ph sz="half" idx="2"/>
          </p:nvPr>
        </p:nvSpPr>
        <p:spPr/>
        <p:txBody>
          <a:bodyPr>
            <a:normAutofit/>
          </a:bodyPr>
          <a:lstStyle/>
          <a:p>
            <a:pPr marL="0" indent="0">
              <a:buNone/>
            </a:pPr>
            <a:r>
              <a:rPr lang="en-US" dirty="0"/>
              <a:t>Do Not Use Excel if </a:t>
            </a:r>
          </a:p>
          <a:p>
            <a:r>
              <a:rPr lang="en-US" dirty="0"/>
              <a:t>Needs scripts</a:t>
            </a:r>
          </a:p>
          <a:p>
            <a:r>
              <a:rPr lang="en-US" dirty="0"/>
              <a:t>Model-heavy</a:t>
            </a:r>
          </a:p>
          <a:p>
            <a:r>
              <a:rPr lang="en-US" dirty="0"/>
              <a:t>Data-heavy</a:t>
            </a:r>
          </a:p>
          <a:p>
            <a:r>
              <a:rPr lang="en-US" dirty="0"/>
              <a:t>Recurring Task</a:t>
            </a:r>
          </a:p>
          <a:p>
            <a:endParaRPr lang="en-US" dirty="0"/>
          </a:p>
          <a:p>
            <a:r>
              <a:rPr lang="en-US" dirty="0">
                <a:solidFill>
                  <a:schemeClr val="tx1">
                    <a:lumMod val="65000"/>
                    <a:lumOff val="35000"/>
                  </a:schemeClr>
                </a:solidFill>
              </a:rPr>
              <a:t>Need a team of </a:t>
            </a:r>
            <a:r>
              <a:rPr lang="en-US" dirty="0" smtClean="0">
                <a:solidFill>
                  <a:schemeClr val="tx1">
                    <a:lumMod val="65000"/>
                    <a:lumOff val="35000"/>
                  </a:schemeClr>
                </a:solidFill>
              </a:rPr>
              <a:t>masters</a:t>
            </a:r>
            <a:endParaRPr lang="en-US" dirty="0">
              <a:solidFill>
                <a:schemeClr val="tx1">
                  <a:lumMod val="65000"/>
                  <a:lumOff val="35000"/>
                </a:schemeClr>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11</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7170" name="Picture 2" descr="Image result for excel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3733800"/>
            <a:ext cx="923925" cy="9239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crip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0975" y="3762375"/>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328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r>
              <a:rPr lang="en-US" dirty="0" smtClean="0"/>
              <a:t>Analytics Quality Control</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12</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2225183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Aspirations for Model Design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marL="514350" indent="-514350">
              <a:buFont typeface="+mj-lt"/>
              <a:buAutoNum type="arabicPeriod"/>
            </a:pPr>
            <a:r>
              <a:rPr lang="en-US" dirty="0" smtClean="0"/>
              <a:t>Accurate</a:t>
            </a:r>
          </a:p>
          <a:p>
            <a:pPr marL="514350" indent="-514350">
              <a:buFont typeface="+mj-lt"/>
              <a:buAutoNum type="arabicPeriod"/>
            </a:pPr>
            <a:r>
              <a:rPr lang="en-US" dirty="0" smtClean="0"/>
              <a:t>Robust</a:t>
            </a:r>
          </a:p>
          <a:p>
            <a:pPr marL="914400" lvl="1" indent="-514350">
              <a:buFont typeface="Arial" panose="020B0604020202020204" pitchFamily="34" charset="0"/>
              <a:buChar char="•"/>
            </a:pPr>
            <a:r>
              <a:rPr lang="en-US" dirty="0" smtClean="0"/>
              <a:t>Do outliers affect the results too much? </a:t>
            </a:r>
          </a:p>
          <a:p>
            <a:pPr marL="514350" indent="-514350">
              <a:buFont typeface="+mj-lt"/>
              <a:buAutoNum type="arabicPeriod"/>
            </a:pPr>
            <a:r>
              <a:rPr lang="en-US" dirty="0" smtClean="0"/>
              <a:t>Parsimonious</a:t>
            </a:r>
          </a:p>
          <a:p>
            <a:pPr marL="914400" lvl="1" indent="-514350">
              <a:buFont typeface="Arial" panose="020B0604020202020204" pitchFamily="34" charset="0"/>
              <a:buChar char="•"/>
            </a:pPr>
            <a:r>
              <a:rPr lang="en-US" dirty="0" smtClean="0"/>
              <a:t>Is the model overly complicated? </a:t>
            </a:r>
          </a:p>
          <a:p>
            <a:pPr marL="514350" indent="-514350">
              <a:buFont typeface="+mj-lt"/>
              <a:buAutoNum type="arabicPeriod"/>
            </a:pPr>
            <a:r>
              <a:rPr lang="en-US" dirty="0" smtClean="0"/>
              <a:t>Explainable</a:t>
            </a:r>
          </a:p>
          <a:p>
            <a:pPr lvl="1">
              <a:buFont typeface="Arial" panose="020B0604020202020204" pitchFamily="34" charset="0"/>
              <a:buChar char="•"/>
            </a:pPr>
            <a:r>
              <a:rPr lang="en-US" dirty="0" smtClean="0"/>
              <a:t>Simple understandable model is better than black box. (Note: LIME)</a:t>
            </a:r>
          </a:p>
          <a:p>
            <a:pPr marL="514350" indent="-514350">
              <a:buFont typeface="+mj-lt"/>
              <a:buAutoNum type="arabicPeriod"/>
            </a:pPr>
            <a:r>
              <a:rPr lang="en-US" dirty="0" smtClean="0"/>
              <a:t>Consistency</a:t>
            </a:r>
          </a:p>
          <a:p>
            <a:pPr lvl="1"/>
            <a:r>
              <a:rPr lang="en-US" dirty="0" smtClean="0"/>
              <a:t>Is the behavior consistent over time? </a:t>
            </a:r>
            <a:r>
              <a:rPr lang="en-US" dirty="0" err="1" smtClean="0">
                <a:sym typeface="Wingdings" panose="05000000000000000000" pitchFamily="2" charset="2"/>
              </a:rPr>
              <a:t>Backcast</a:t>
            </a:r>
            <a:r>
              <a:rPr lang="en-US" dirty="0" smtClean="0">
                <a:sym typeface="Wingdings" panose="05000000000000000000" pitchFamily="2" charset="2"/>
              </a:rPr>
              <a:t>. </a:t>
            </a:r>
            <a:endParaRPr lang="en-US" dirty="0" smtClean="0"/>
          </a:p>
        </p:txBody>
      </p:sp>
      <p:sp>
        <p:nvSpPr>
          <p:cNvPr id="4" name="Slide Number Placeholder 3"/>
          <p:cNvSpPr>
            <a:spLocks noGrp="1"/>
          </p:cNvSpPr>
          <p:nvPr>
            <p:ph type="sldNum" sz="quarter" idx="12"/>
          </p:nvPr>
        </p:nvSpPr>
        <p:spPr/>
        <p:txBody>
          <a:bodyPr/>
          <a:lstStyle/>
          <a:p>
            <a:fld id="{8848E627-D06A-4F0E-98E2-3D90458BE48C}" type="slidenum">
              <a:rPr lang="en-US" smtClean="0"/>
              <a:t>13</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1393681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Aspirations for Model Design </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marL="514350" indent="-514350">
              <a:buFont typeface="+mj-lt"/>
              <a:buAutoNum type="arabicPeriod" startAt="6"/>
            </a:pPr>
            <a:r>
              <a:rPr lang="en-US" dirty="0" smtClean="0"/>
              <a:t>Adaptable</a:t>
            </a:r>
          </a:p>
          <a:p>
            <a:pPr marL="914400" lvl="1" indent="-514350">
              <a:buFont typeface="Arial" panose="020B0604020202020204" pitchFamily="34" charset="0"/>
              <a:buChar char="•"/>
            </a:pPr>
            <a:r>
              <a:rPr lang="en-US" dirty="0"/>
              <a:t>Can we use parts of the model on other projects</a:t>
            </a:r>
            <a:r>
              <a:rPr lang="en-US" dirty="0" smtClean="0"/>
              <a:t>?</a:t>
            </a:r>
          </a:p>
          <a:p>
            <a:pPr marL="514350" indent="-514350">
              <a:buFont typeface="+mj-lt"/>
              <a:buAutoNum type="arabicPeriod" startAt="6"/>
            </a:pPr>
            <a:r>
              <a:rPr lang="en-US" dirty="0" smtClean="0"/>
              <a:t>Scalable</a:t>
            </a:r>
          </a:p>
          <a:p>
            <a:pPr marL="914400" lvl="1" indent="-514350">
              <a:buFont typeface="Arial" panose="020B0604020202020204" pitchFamily="34" charset="0"/>
              <a:buChar char="•"/>
            </a:pPr>
            <a:r>
              <a:rPr lang="en-US" dirty="0"/>
              <a:t>C</a:t>
            </a:r>
            <a:r>
              <a:rPr lang="en-US" dirty="0" smtClean="0"/>
              <a:t>an </a:t>
            </a:r>
            <a:r>
              <a:rPr lang="en-US" dirty="0"/>
              <a:t>we scale up the project to includes many other nodes, customers, etc</a:t>
            </a:r>
            <a:r>
              <a:rPr lang="en-US" dirty="0" smtClean="0"/>
              <a:t>…?</a:t>
            </a:r>
          </a:p>
          <a:p>
            <a:pPr marL="514350" indent="-514350">
              <a:buFont typeface="+mj-lt"/>
              <a:buAutoNum type="arabicPeriod" startAt="6"/>
            </a:pPr>
            <a:r>
              <a:rPr lang="en-US" dirty="0"/>
              <a:t>Accessible</a:t>
            </a:r>
          </a:p>
          <a:p>
            <a:pPr marL="914400" lvl="1" indent="-514350">
              <a:buFont typeface="Arial" panose="020B0604020202020204" pitchFamily="34" charset="0"/>
              <a:buChar char="•"/>
            </a:pPr>
            <a:r>
              <a:rPr lang="en-US" dirty="0"/>
              <a:t>Can other people understand and run the model?</a:t>
            </a:r>
          </a:p>
          <a:p>
            <a:pPr marL="514350" indent="-514350">
              <a:buFont typeface="+mj-lt"/>
              <a:buAutoNum type="arabicPeriod" startAt="6"/>
            </a:pPr>
            <a:r>
              <a:rPr lang="en-US" dirty="0" smtClean="0"/>
              <a:t>Reproducible</a:t>
            </a:r>
          </a:p>
          <a:p>
            <a:pPr marL="914400" lvl="1" indent="-514350">
              <a:buFont typeface="Arial" panose="020B0604020202020204" pitchFamily="34" charset="0"/>
              <a:buChar char="•"/>
            </a:pPr>
            <a:r>
              <a:rPr lang="en-US" dirty="0" smtClean="0"/>
              <a:t>Can we produce the same results later? </a:t>
            </a:r>
            <a:endParaRPr lang="en-US" dirty="0"/>
          </a:p>
          <a:p>
            <a:pPr marL="514350" indent="-514350">
              <a:buFont typeface="+mj-lt"/>
              <a:buAutoNum type="arabicPeriod" startAt="6"/>
            </a:pPr>
            <a:endParaRPr lang="en-US" dirty="0" smtClean="0"/>
          </a:p>
          <a:p>
            <a:pPr marL="514350" indent="-514350">
              <a:buFont typeface="+mj-lt"/>
              <a:buAutoNum type="arabicPeriod" startAt="6"/>
            </a:pP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14</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2330420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Language</a:t>
            </a:r>
            <a:endParaRPr lang="en-US" dirty="0"/>
          </a:p>
        </p:txBody>
      </p:sp>
      <p:sp>
        <p:nvSpPr>
          <p:cNvPr id="3" name="Content Placeholder 2"/>
          <p:cNvSpPr>
            <a:spLocks noGrp="1"/>
          </p:cNvSpPr>
          <p:nvPr>
            <p:ph idx="1"/>
          </p:nvPr>
        </p:nvSpPr>
        <p:spPr/>
        <p:txBody>
          <a:bodyPr>
            <a:normAutofit/>
          </a:bodyPr>
          <a:lstStyle/>
          <a:p>
            <a:r>
              <a:rPr lang="en-US" dirty="0" smtClean="0"/>
              <a:t>Efficiency gain</a:t>
            </a:r>
          </a:p>
          <a:p>
            <a:pPr lvl="1"/>
            <a:r>
              <a:rPr lang="en-US" dirty="0" smtClean="0"/>
              <a:t>Collaborations between analysts</a:t>
            </a:r>
          </a:p>
          <a:p>
            <a:pPr lvl="1"/>
            <a:r>
              <a:rPr lang="en-US" dirty="0" smtClean="0"/>
              <a:t>Maintenance of a model over time</a:t>
            </a:r>
          </a:p>
          <a:p>
            <a:pPr lvl="1"/>
            <a:r>
              <a:rPr lang="en-US" dirty="0" smtClean="0"/>
              <a:t>Re-use and share </a:t>
            </a:r>
            <a:r>
              <a:rPr lang="en-US" dirty="0" smtClean="0"/>
              <a:t>codes</a:t>
            </a:r>
          </a:p>
          <a:p>
            <a:r>
              <a:rPr lang="en-US" dirty="0" smtClean="0"/>
              <a:t>Protect </a:t>
            </a:r>
            <a:r>
              <a:rPr lang="en-US" dirty="0" smtClean="0"/>
              <a:t>against loss of work</a:t>
            </a:r>
          </a:p>
          <a:p>
            <a:pPr lvl="1"/>
            <a:r>
              <a:rPr lang="en-US" dirty="0" smtClean="0"/>
              <a:t>Others can easily inherit other’s </a:t>
            </a:r>
            <a:r>
              <a:rPr lang="en-US" dirty="0" smtClean="0"/>
              <a:t>models</a:t>
            </a:r>
          </a:p>
          <a:p>
            <a:pPr lvl="1"/>
            <a:r>
              <a:rPr lang="en-US" dirty="0" smtClean="0"/>
              <a:t>Hedge </a:t>
            </a:r>
            <a:r>
              <a:rPr lang="en-US" dirty="0" smtClean="0"/>
              <a:t>against a sudden leave of an analyst</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15</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8194" name="Picture 2" descr="Image result for babel fis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2747" y="1524000"/>
            <a:ext cx="2414505" cy="17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68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More qualitative than quantitative</a:t>
            </a:r>
            <a:endParaRPr lang="en-US" dirty="0"/>
          </a:p>
        </p:txBody>
      </p:sp>
      <p:sp>
        <p:nvSpPr>
          <p:cNvPr id="8" name="Text Placeholder 7"/>
          <p:cNvSpPr>
            <a:spLocks noGrp="1"/>
          </p:cNvSpPr>
          <p:nvPr>
            <p:ph type="body" idx="1"/>
          </p:nvPr>
        </p:nvSpPr>
        <p:spPr/>
        <p:txBody>
          <a:bodyPr/>
          <a:lstStyle/>
          <a:p>
            <a:r>
              <a:rPr lang="en-US" dirty="0" smtClean="0"/>
              <a:t>Evaluations</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16</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2895952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Image result for excel VB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5939" y="5287963"/>
            <a:ext cx="512461" cy="50323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en-US" dirty="0" smtClean="0"/>
              <a:t>Modeling Platform</a:t>
            </a:r>
            <a:endParaRPr lang="en-US" dirty="0"/>
          </a:p>
        </p:txBody>
      </p:sp>
      <p:sp>
        <p:nvSpPr>
          <p:cNvPr id="8" name="Content Placeholder 7"/>
          <p:cNvSpPr>
            <a:spLocks noGrp="1"/>
          </p:cNvSpPr>
          <p:nvPr>
            <p:ph idx="1"/>
          </p:nvPr>
        </p:nvSpPr>
        <p:spPr/>
        <p:txBody>
          <a:bodyPr>
            <a:normAutofit/>
          </a:bodyPr>
          <a:lstStyle/>
          <a:p>
            <a:r>
              <a:rPr lang="en-US" sz="2800" dirty="0" smtClean="0"/>
              <a:t>We evaluated several scripting languages. </a:t>
            </a:r>
          </a:p>
          <a:p>
            <a:r>
              <a:rPr lang="en-US" sz="2800" dirty="0" smtClean="0"/>
              <a:t>Quantification by scoring was helpful but not the determining factor. </a:t>
            </a:r>
            <a:r>
              <a:rPr lang="en-US" sz="2800" dirty="0"/>
              <a:t>F</a:t>
            </a:r>
            <a:r>
              <a:rPr lang="en-US" sz="2800" dirty="0" smtClean="0"/>
              <a:t>or us, decision was more subjective. </a:t>
            </a:r>
          </a:p>
          <a:p>
            <a:r>
              <a:rPr lang="en-US" sz="2800" dirty="0" smtClean="0"/>
              <a:t>Our choice was R. </a:t>
            </a:r>
            <a:endParaRPr lang="en-US" sz="2800" dirty="0"/>
          </a:p>
        </p:txBody>
      </p:sp>
      <p:sp>
        <p:nvSpPr>
          <p:cNvPr id="4" name="Slide Number Placeholder 3"/>
          <p:cNvSpPr>
            <a:spLocks noGrp="1"/>
          </p:cNvSpPr>
          <p:nvPr>
            <p:ph type="sldNum" sz="quarter" idx="12"/>
          </p:nvPr>
        </p:nvSpPr>
        <p:spPr/>
        <p:txBody>
          <a:bodyPr/>
          <a:lstStyle/>
          <a:p>
            <a:fld id="{8848E627-D06A-4F0E-98E2-3D90458BE48C}" type="slidenum">
              <a:rPr lang="en-US" smtClean="0"/>
              <a:t>17</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pic>
        <p:nvPicPr>
          <p:cNvPr id="11" name="Picture 10"/>
          <p:cNvPicPr>
            <a:picLocks noChangeAspect="1"/>
          </p:cNvPicPr>
          <p:nvPr/>
        </p:nvPicPr>
        <p:blipFill>
          <a:blip r:embed="rId4"/>
          <a:stretch>
            <a:fillRect/>
          </a:stretch>
        </p:blipFill>
        <p:spPr>
          <a:xfrm>
            <a:off x="3733800" y="3191776"/>
            <a:ext cx="5151667" cy="3085704"/>
          </a:xfrm>
          <a:prstGeom prst="rect">
            <a:avLst/>
          </a:prstGeom>
        </p:spPr>
      </p:pic>
      <p:pic>
        <p:nvPicPr>
          <p:cNvPr id="3074" name="Picture 2" descr="Image result for 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02" y="4222815"/>
            <a:ext cx="865444" cy="6707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1842863" y="4222815"/>
            <a:ext cx="821441" cy="834908"/>
          </a:xfrm>
          <a:prstGeom prst="rect">
            <a:avLst/>
          </a:prstGeom>
        </p:spPr>
      </p:pic>
      <p:pic>
        <p:nvPicPr>
          <p:cNvPr id="3076" name="Picture 4" descr="Image result for matla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4683" y="5076010"/>
            <a:ext cx="966942" cy="8683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BEBA8EAE-BF5A-486C-A8C5-ECC9F3942E4B}">
                <a14:imgProps xmlns:a14="http://schemas.microsoft.com/office/drawing/2010/main">
                  <a14:imgLayer r:embed="rId9">
                    <a14:imgEffect>
                      <a14:backgroundRemoval t="9783" b="100000" l="0" r="98333"/>
                    </a14:imgEffect>
                  </a14:imgLayer>
                </a14:imgProps>
              </a:ext>
            </a:extLst>
          </a:blip>
          <a:stretch>
            <a:fillRect/>
          </a:stretch>
        </p:blipFill>
        <p:spPr>
          <a:xfrm>
            <a:off x="2060576" y="5395294"/>
            <a:ext cx="926297" cy="568129"/>
          </a:xfrm>
          <a:prstGeom prst="rect">
            <a:avLst/>
          </a:prstGeom>
        </p:spPr>
      </p:pic>
    </p:spTree>
    <p:extLst>
      <p:ext uri="{BB962C8B-B14F-4D97-AF65-F5344CB8AC3E}">
        <p14:creationId xmlns:p14="http://schemas.microsoft.com/office/powerpoint/2010/main" val="314666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8229600" cy="2057401"/>
          </a:xfrm>
        </p:spPr>
        <p:txBody>
          <a:bodyPr>
            <a:normAutofit fontScale="85000" lnSpcReduction="20000"/>
          </a:bodyPr>
          <a:lstStyle/>
          <a:p>
            <a:r>
              <a:rPr lang="en-US" dirty="0" smtClean="0"/>
              <a:t>We evaluated on-premise and </a:t>
            </a:r>
            <a:r>
              <a:rPr lang="en-US" dirty="0" smtClean="0"/>
              <a:t>on-cloud </a:t>
            </a:r>
            <a:r>
              <a:rPr lang="en-US" dirty="0" smtClean="0"/>
              <a:t>databases</a:t>
            </a:r>
            <a:r>
              <a:rPr lang="en-US" dirty="0"/>
              <a:t> </a:t>
            </a:r>
            <a:r>
              <a:rPr lang="en-US" dirty="0" smtClean="0"/>
              <a:t>including types of SQL</a:t>
            </a:r>
            <a:r>
              <a:rPr lang="en-US" dirty="0"/>
              <a:t> </a:t>
            </a:r>
            <a:r>
              <a:rPr lang="en-US" dirty="0" smtClean="0"/>
              <a:t>&amp; NoSQL. </a:t>
            </a:r>
          </a:p>
          <a:p>
            <a:r>
              <a:rPr lang="en-US" dirty="0" smtClean="0"/>
              <a:t>How does it perform w.r.t. R? </a:t>
            </a:r>
          </a:p>
          <a:p>
            <a:pPr lvl="1"/>
            <a:r>
              <a:rPr lang="en-US" dirty="0" smtClean="0"/>
              <a:t>DBI compliant? Flexibility of NoSQL? </a:t>
            </a:r>
          </a:p>
          <a:p>
            <a:r>
              <a:rPr lang="en-US" dirty="0" smtClean="0"/>
              <a:t>Our choice was SQL Server. </a:t>
            </a:r>
            <a:endParaRPr lang="en-US" dirty="0"/>
          </a:p>
        </p:txBody>
      </p:sp>
      <p:pic>
        <p:nvPicPr>
          <p:cNvPr id="7" name="Picture 6"/>
          <p:cNvPicPr>
            <a:picLocks noChangeAspect="1"/>
          </p:cNvPicPr>
          <p:nvPr/>
        </p:nvPicPr>
        <p:blipFill>
          <a:blip r:embed="rId3">
            <a:duotone>
              <a:schemeClr val="bg2">
                <a:shade val="45000"/>
                <a:satMod val="135000"/>
              </a:schemeClr>
              <a:prstClr val="white"/>
            </a:duotone>
          </a:blip>
          <a:stretch>
            <a:fillRect/>
          </a:stretch>
        </p:blipFill>
        <p:spPr>
          <a:xfrm>
            <a:off x="6105525" y="3082132"/>
            <a:ext cx="523875" cy="657225"/>
          </a:xfrm>
          <a:prstGeom prst="rect">
            <a:avLst/>
          </a:prstGeom>
        </p:spPr>
      </p:pic>
      <p:sp>
        <p:nvSpPr>
          <p:cNvPr id="2" name="Title 1"/>
          <p:cNvSpPr>
            <a:spLocks noGrp="1"/>
          </p:cNvSpPr>
          <p:nvPr>
            <p:ph type="title"/>
          </p:nvPr>
        </p:nvSpPr>
        <p:spPr/>
        <p:txBody>
          <a:bodyPr>
            <a:normAutofit fontScale="90000"/>
          </a:bodyPr>
          <a:lstStyle/>
          <a:p>
            <a:r>
              <a:rPr lang="en-US" dirty="0" smtClean="0"/>
              <a:t>Data Platform </a:t>
            </a:r>
            <a:br>
              <a:rPr lang="en-US" dirty="0" smtClean="0"/>
            </a:br>
            <a:r>
              <a:rPr lang="en-US" sz="2700" dirty="0" smtClean="0"/>
              <a:t>Dedicated to Analytics</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18</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4098" name="Picture 2" descr="Image result for SQL 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2220" y="2132013"/>
            <a:ext cx="993775" cy="9937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Orac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3881" y="3162748"/>
            <a:ext cx="1724871" cy="3960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mongodb"/>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5758"/>
          <a:stretch/>
        </p:blipFill>
        <p:spPr bwMode="auto">
          <a:xfrm>
            <a:off x="6736713" y="2066568"/>
            <a:ext cx="1284183" cy="11173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azure documentd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6317" y="2043034"/>
            <a:ext cx="1357391" cy="13573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8"/>
          <a:stretch>
            <a:fillRect/>
          </a:stretch>
        </p:blipFill>
        <p:spPr>
          <a:xfrm>
            <a:off x="549286" y="3930572"/>
            <a:ext cx="7985114" cy="2400791"/>
          </a:xfrm>
          <a:prstGeom prst="rect">
            <a:avLst/>
          </a:prstGeom>
        </p:spPr>
      </p:pic>
    </p:spTree>
    <p:extLst>
      <p:ext uri="{BB962C8B-B14F-4D97-AF65-F5344CB8AC3E}">
        <p14:creationId xmlns:p14="http://schemas.microsoft.com/office/powerpoint/2010/main" val="3844001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7410616" y="1585912"/>
            <a:ext cx="1580984" cy="3290888"/>
          </a:xfrm>
          <a:prstGeom prst="round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lang="en-US" sz="1400" u="sng" dirty="0" smtClean="0">
                <a:solidFill>
                  <a:schemeClr val="bg1">
                    <a:lumMod val="50000"/>
                  </a:schemeClr>
                </a:solidFill>
              </a:rPr>
              <a:t>Frequency</a:t>
            </a:r>
          </a:p>
          <a:p>
            <a:pPr marL="91440" indent="-91440">
              <a:buFont typeface="Arial" panose="020B0604020202020204" pitchFamily="34" charset="0"/>
              <a:buChar char="•"/>
            </a:pPr>
            <a:r>
              <a:rPr lang="en-US" sz="1400" dirty="0" smtClean="0">
                <a:solidFill>
                  <a:schemeClr val="bg1">
                    <a:lumMod val="50000"/>
                  </a:schemeClr>
                </a:solidFill>
              </a:rPr>
              <a:t>One-time study</a:t>
            </a:r>
          </a:p>
          <a:p>
            <a:pPr marL="91440" indent="-91440">
              <a:buFont typeface="Arial" panose="020B0604020202020204" pitchFamily="34" charset="0"/>
              <a:buChar char="•"/>
            </a:pPr>
            <a:r>
              <a:rPr lang="en-US" sz="1400" dirty="0" smtClean="0">
                <a:solidFill>
                  <a:schemeClr val="bg1">
                    <a:lumMod val="50000"/>
                  </a:schemeClr>
                </a:solidFill>
              </a:rPr>
              <a:t>Recurrent</a:t>
            </a:r>
          </a:p>
          <a:p>
            <a:pPr marL="91440" indent="-91440">
              <a:buFont typeface="Arial" panose="020B0604020202020204" pitchFamily="34" charset="0"/>
              <a:buChar char="•"/>
            </a:pPr>
            <a:endParaRPr lang="en-US" sz="1400" dirty="0" smtClean="0">
              <a:solidFill>
                <a:schemeClr val="bg1">
                  <a:lumMod val="50000"/>
                </a:schemeClr>
              </a:solidFill>
            </a:endParaRPr>
          </a:p>
          <a:p>
            <a:r>
              <a:rPr lang="en-US" sz="1400" u="sng" dirty="0" smtClean="0">
                <a:solidFill>
                  <a:schemeClr val="bg1">
                    <a:lumMod val="50000"/>
                  </a:schemeClr>
                </a:solidFill>
              </a:rPr>
              <a:t>Format</a:t>
            </a:r>
            <a:endParaRPr lang="en-US" sz="1400" u="sng" dirty="0">
              <a:solidFill>
                <a:schemeClr val="bg1">
                  <a:lumMod val="50000"/>
                </a:schemeClr>
              </a:solidFill>
            </a:endParaRPr>
          </a:p>
          <a:p>
            <a:pPr marL="91440" indent="-91440">
              <a:buFont typeface="Arial" panose="020B0604020202020204" pitchFamily="34" charset="0"/>
              <a:buChar char="•"/>
            </a:pPr>
            <a:r>
              <a:rPr lang="en-US" sz="1400" dirty="0" smtClean="0">
                <a:solidFill>
                  <a:schemeClr val="bg1">
                    <a:lumMod val="50000"/>
                  </a:schemeClr>
                </a:solidFill>
              </a:rPr>
              <a:t>csv</a:t>
            </a:r>
          </a:p>
          <a:p>
            <a:pPr marL="91440" indent="-91440">
              <a:buFont typeface="Arial" panose="020B0604020202020204" pitchFamily="34" charset="0"/>
              <a:buChar char="•"/>
            </a:pPr>
            <a:r>
              <a:rPr lang="en-US" sz="1400" dirty="0" smtClean="0">
                <a:solidFill>
                  <a:schemeClr val="bg1">
                    <a:lumMod val="50000"/>
                  </a:schemeClr>
                </a:solidFill>
              </a:rPr>
              <a:t>Excel</a:t>
            </a:r>
          </a:p>
          <a:p>
            <a:pPr marL="91440" indent="-91440">
              <a:buFont typeface="Arial" panose="020B0604020202020204" pitchFamily="34" charset="0"/>
              <a:buChar char="•"/>
            </a:pPr>
            <a:r>
              <a:rPr lang="en-US" sz="1400" dirty="0" smtClean="0">
                <a:solidFill>
                  <a:schemeClr val="bg1">
                    <a:lumMod val="50000"/>
                  </a:schemeClr>
                </a:solidFill>
              </a:rPr>
              <a:t>Power point</a:t>
            </a:r>
          </a:p>
          <a:p>
            <a:pPr marL="91440" indent="-91440">
              <a:buFont typeface="Arial" panose="020B0604020202020204" pitchFamily="34" charset="0"/>
              <a:buChar char="•"/>
            </a:pPr>
            <a:r>
              <a:rPr lang="en-US" sz="1400" dirty="0" smtClean="0">
                <a:solidFill>
                  <a:schemeClr val="bg1">
                    <a:lumMod val="50000"/>
                  </a:schemeClr>
                </a:solidFill>
              </a:rPr>
              <a:t>Documents</a:t>
            </a:r>
          </a:p>
          <a:p>
            <a:pPr marL="91440" indent="-91440">
              <a:buFont typeface="Arial" panose="020B0604020202020204" pitchFamily="34" charset="0"/>
              <a:buChar char="•"/>
            </a:pPr>
            <a:r>
              <a:rPr lang="en-US" sz="1400" dirty="0" smtClean="0">
                <a:solidFill>
                  <a:schemeClr val="bg1">
                    <a:lumMod val="50000"/>
                  </a:schemeClr>
                </a:solidFill>
              </a:rPr>
              <a:t>Reports</a:t>
            </a:r>
          </a:p>
          <a:p>
            <a:pPr marL="91440" indent="-91440">
              <a:buFont typeface="Arial" panose="020B0604020202020204" pitchFamily="34" charset="0"/>
              <a:buChar char="•"/>
            </a:pPr>
            <a:endParaRPr lang="en-US" sz="1400" dirty="0">
              <a:solidFill>
                <a:schemeClr val="bg1">
                  <a:lumMod val="50000"/>
                </a:schemeClr>
              </a:solidFill>
            </a:endParaRPr>
          </a:p>
          <a:p>
            <a:r>
              <a:rPr lang="en-US" sz="1400" u="sng" dirty="0" smtClean="0">
                <a:solidFill>
                  <a:schemeClr val="bg1">
                    <a:lumMod val="50000"/>
                  </a:schemeClr>
                </a:solidFill>
              </a:rPr>
              <a:t>Interactive (I/O)</a:t>
            </a:r>
          </a:p>
          <a:p>
            <a:pPr marL="91440" indent="-91440">
              <a:buFont typeface="Arial" panose="020B0604020202020204" pitchFamily="34" charset="0"/>
              <a:buChar char="•"/>
            </a:pPr>
            <a:r>
              <a:rPr lang="en-US" sz="1400" dirty="0" smtClean="0">
                <a:solidFill>
                  <a:schemeClr val="bg1">
                    <a:lumMod val="50000"/>
                  </a:schemeClr>
                </a:solidFill>
              </a:rPr>
              <a:t>User Interface</a:t>
            </a:r>
          </a:p>
          <a:p>
            <a:pPr marL="91440" indent="-91440">
              <a:buFont typeface="Arial" panose="020B0604020202020204" pitchFamily="34" charset="0"/>
              <a:buChar char="•"/>
            </a:pPr>
            <a:r>
              <a:rPr lang="en-US" sz="1400" dirty="0" smtClean="0">
                <a:solidFill>
                  <a:schemeClr val="bg1">
                    <a:lumMod val="50000"/>
                  </a:schemeClr>
                </a:solidFill>
              </a:rPr>
              <a:t>API</a:t>
            </a:r>
          </a:p>
        </p:txBody>
      </p:sp>
      <p:sp>
        <p:nvSpPr>
          <p:cNvPr id="2" name="Title 1"/>
          <p:cNvSpPr>
            <a:spLocks noGrp="1"/>
          </p:cNvSpPr>
          <p:nvPr>
            <p:ph type="title"/>
          </p:nvPr>
        </p:nvSpPr>
        <p:spPr/>
        <p:txBody>
          <a:bodyPr/>
          <a:lstStyle/>
          <a:p>
            <a:r>
              <a:rPr lang="en-US" dirty="0" smtClean="0"/>
              <a:t>Delivery Format</a:t>
            </a:r>
            <a:endParaRPr lang="en-US" dirty="0"/>
          </a:p>
        </p:txBody>
      </p:sp>
      <p:sp>
        <p:nvSpPr>
          <p:cNvPr id="3" name="Content Placeholder 2"/>
          <p:cNvSpPr>
            <a:spLocks noGrp="1"/>
          </p:cNvSpPr>
          <p:nvPr>
            <p:ph idx="1"/>
          </p:nvPr>
        </p:nvSpPr>
        <p:spPr>
          <a:xfrm>
            <a:off x="457200" y="1600200"/>
            <a:ext cx="6629400" cy="4724400"/>
          </a:xfrm>
        </p:spPr>
        <p:txBody>
          <a:bodyPr>
            <a:normAutofit fontScale="92500" lnSpcReduction="10000"/>
          </a:bodyPr>
          <a:lstStyle/>
          <a:p>
            <a:r>
              <a:rPr lang="en-US" dirty="0" smtClean="0"/>
              <a:t>If </a:t>
            </a:r>
            <a:r>
              <a:rPr lang="en-US" dirty="0"/>
              <a:t>we </a:t>
            </a:r>
            <a:r>
              <a:rPr lang="en-US" dirty="0" smtClean="0"/>
              <a:t>simply deliver </a:t>
            </a:r>
            <a:r>
              <a:rPr lang="en-US" dirty="0"/>
              <a:t>flat files or </a:t>
            </a:r>
            <a:r>
              <a:rPr lang="en-US" dirty="0" smtClean="0"/>
              <a:t>reports</a:t>
            </a:r>
            <a:r>
              <a:rPr lang="en-US" dirty="0"/>
              <a:t>, no need for deployment platform. </a:t>
            </a:r>
            <a:endParaRPr lang="en-US" dirty="0" smtClean="0"/>
          </a:p>
          <a:p>
            <a:pPr lvl="1"/>
            <a:r>
              <a:rPr lang="en-US" dirty="0" smtClean="0"/>
              <a:t>R-markdown has made R reporting extremely easy and visually appealing. </a:t>
            </a:r>
          </a:p>
          <a:p>
            <a:pPr lvl="1"/>
            <a:r>
              <a:rPr lang="en-US" dirty="0" smtClean="0"/>
              <a:t>There are numerous r packages that enable saving results in Excel. </a:t>
            </a:r>
          </a:p>
          <a:p>
            <a:pPr marL="0" indent="0">
              <a:buNone/>
            </a:pPr>
            <a:endParaRPr lang="en-US" dirty="0"/>
          </a:p>
          <a:p>
            <a:r>
              <a:rPr lang="en-US" dirty="0" smtClean="0"/>
              <a:t>Deployment platform is necessary when a deliverable is a model with inputs/outputs. </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19</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7" name="Rounded Rectangle 6"/>
          <p:cNvSpPr/>
          <p:nvPr/>
        </p:nvSpPr>
        <p:spPr>
          <a:xfrm>
            <a:off x="6282728" y="5511337"/>
            <a:ext cx="838200" cy="763606"/>
          </a:xfrm>
          <a:prstGeom prst="round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Up Arrow 12"/>
          <p:cNvSpPr/>
          <p:nvPr/>
        </p:nvSpPr>
        <p:spPr>
          <a:xfrm rot="5400000">
            <a:off x="6013962" y="5618919"/>
            <a:ext cx="484632" cy="381762"/>
          </a:xfrm>
          <a:prstGeom prst="upArrow">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 Arrow 14"/>
          <p:cNvSpPr/>
          <p:nvPr/>
        </p:nvSpPr>
        <p:spPr>
          <a:xfrm rot="5400000">
            <a:off x="6891528" y="5869178"/>
            <a:ext cx="484632" cy="381762"/>
          </a:xfrm>
          <a:prstGeom prst="upArrow">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gear"/>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441760" y="5637436"/>
            <a:ext cx="510727" cy="510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sv"/>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3545" y="3941113"/>
            <a:ext cx="571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6467555" y="3922063"/>
            <a:ext cx="771445" cy="658551"/>
          </a:xfrm>
          <a:prstGeom prst="rect">
            <a:avLst/>
          </a:prstGeom>
        </p:spPr>
      </p:pic>
      <p:pic>
        <p:nvPicPr>
          <p:cNvPr id="16" name="Picture 15"/>
          <p:cNvPicPr>
            <a:picLocks noChangeAspect="1"/>
          </p:cNvPicPr>
          <p:nvPr/>
        </p:nvPicPr>
        <p:blipFill>
          <a:blip r:embed="rId7"/>
          <a:stretch>
            <a:fillRect/>
          </a:stretch>
        </p:blipFill>
        <p:spPr>
          <a:xfrm>
            <a:off x="5974009" y="3836035"/>
            <a:ext cx="579191" cy="768315"/>
          </a:xfrm>
          <a:prstGeom prst="rect">
            <a:avLst/>
          </a:prstGeom>
        </p:spPr>
      </p:pic>
    </p:spTree>
    <p:extLst>
      <p:ext uri="{BB962C8B-B14F-4D97-AF65-F5344CB8AC3E}">
        <p14:creationId xmlns:p14="http://schemas.microsoft.com/office/powerpoint/2010/main" val="166599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r="10010"/>
          <a:stretch/>
        </p:blipFill>
        <p:spPr>
          <a:xfrm>
            <a:off x="2978892" y="0"/>
            <a:ext cx="6165108" cy="6474041"/>
          </a:xfrm>
          <a:prstGeom prst="rect">
            <a:avLst/>
          </a:prstGeom>
        </p:spPr>
      </p:pic>
      <p:sp>
        <p:nvSpPr>
          <p:cNvPr id="6" name="Rectangle 5"/>
          <p:cNvSpPr/>
          <p:nvPr/>
        </p:nvSpPr>
        <p:spPr>
          <a:xfrm>
            <a:off x="23674" y="-21454"/>
            <a:ext cx="8815526" cy="6474041"/>
          </a:xfrm>
          <a:prstGeom prst="rect">
            <a:avLst/>
          </a:prstGeom>
          <a:gradFill>
            <a:gsLst>
              <a:gs pos="0">
                <a:schemeClr val="accent1">
                  <a:lumMod val="5000"/>
                  <a:lumOff val="95000"/>
                </a:schemeClr>
              </a:gs>
              <a:gs pos="52000">
                <a:schemeClr val="bg1"/>
              </a:gs>
              <a:gs pos="100000">
                <a:schemeClr val="accent1">
                  <a:lumMod val="30000"/>
                  <a:lumOff val="7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p:txBody>
          <a:bodyPr/>
          <a:lstStyle/>
          <a:p>
            <a:r>
              <a:rPr lang="en-US" dirty="0"/>
              <a:t>The Energy Authority </a:t>
            </a:r>
            <a:r>
              <a:rPr lang="en-US" dirty="0" smtClean="0"/>
              <a:t>(TEA)</a:t>
            </a:r>
            <a:endParaRPr lang="en-US" dirty="0"/>
          </a:p>
        </p:txBody>
      </p:sp>
      <p:sp>
        <p:nvSpPr>
          <p:cNvPr id="8" name="Content Placeholder 7"/>
          <p:cNvSpPr>
            <a:spLocks noGrp="1"/>
          </p:cNvSpPr>
          <p:nvPr>
            <p:ph idx="1"/>
          </p:nvPr>
        </p:nvSpPr>
        <p:spPr>
          <a:xfrm>
            <a:off x="457200" y="1600201"/>
            <a:ext cx="7315200" cy="2913726"/>
          </a:xfrm>
        </p:spPr>
        <p:txBody>
          <a:bodyPr>
            <a:normAutofit fontScale="70000" lnSpcReduction="20000"/>
          </a:bodyPr>
          <a:lstStyle/>
          <a:p>
            <a:r>
              <a:rPr lang="en-US" b="1" dirty="0" smtClean="0">
                <a:solidFill>
                  <a:srgbClr val="AF2626"/>
                </a:solidFill>
              </a:rPr>
              <a:t>The Energy Authority </a:t>
            </a:r>
            <a:r>
              <a:rPr lang="en-US" dirty="0" smtClean="0"/>
              <a:t>serves public utilities nationwide for trading and analytics. </a:t>
            </a:r>
          </a:p>
          <a:p>
            <a:r>
              <a:rPr lang="en-US" dirty="0" smtClean="0"/>
              <a:t>Analytics team </a:t>
            </a:r>
            <a:r>
              <a:rPr lang="en-US" dirty="0" smtClean="0"/>
              <a:t>provides </a:t>
            </a:r>
            <a:r>
              <a:rPr lang="en-US" dirty="0" smtClean="0"/>
              <a:t>forecasting and analysis including:</a:t>
            </a:r>
            <a:endParaRPr lang="en-US" dirty="0"/>
          </a:p>
          <a:p>
            <a:pPr lvl="1"/>
            <a:r>
              <a:rPr lang="en-US" dirty="0"/>
              <a:t>L</a:t>
            </a:r>
            <a:r>
              <a:rPr lang="en-US" dirty="0" smtClean="0"/>
              <a:t>oad </a:t>
            </a:r>
            <a:r>
              <a:rPr lang="en-US" dirty="0" smtClean="0"/>
              <a:t>and </a:t>
            </a:r>
            <a:r>
              <a:rPr lang="en-US" dirty="0" smtClean="0"/>
              <a:t>market</a:t>
            </a:r>
            <a:r>
              <a:rPr lang="en-US" dirty="0" smtClean="0"/>
              <a:t> forecasts</a:t>
            </a:r>
          </a:p>
          <a:p>
            <a:pPr lvl="1"/>
            <a:r>
              <a:rPr lang="en-US" dirty="0"/>
              <a:t>Portfolio </a:t>
            </a:r>
            <a:r>
              <a:rPr lang="en-US" dirty="0" smtClean="0"/>
              <a:t>risk and </a:t>
            </a:r>
            <a:r>
              <a:rPr lang="en-US" dirty="0"/>
              <a:t>hedge analysis</a:t>
            </a:r>
            <a:endParaRPr lang="en-US" dirty="0" smtClean="0"/>
          </a:p>
          <a:p>
            <a:pPr lvl="1"/>
            <a:r>
              <a:rPr lang="en-US" dirty="0"/>
              <a:t>C</a:t>
            </a:r>
            <a:r>
              <a:rPr lang="en-US" dirty="0" smtClean="0"/>
              <a:t>ongestion and transmission analysis</a:t>
            </a:r>
            <a:endParaRPr lang="en-US" dirty="0" smtClean="0"/>
          </a:p>
          <a:p>
            <a:pPr lvl="1"/>
            <a:r>
              <a:rPr lang="en-US" dirty="0" smtClean="0"/>
              <a:t>IRP </a:t>
            </a:r>
            <a:r>
              <a:rPr lang="en-US" dirty="0" smtClean="0"/>
              <a:t>studies and many more…</a:t>
            </a:r>
            <a:endParaRPr lang="en-US" dirty="0" smtClean="0"/>
          </a:p>
          <a:p>
            <a:r>
              <a:rPr lang="en-US" dirty="0" smtClean="0"/>
              <a:t>A few dozen analysts in the team</a:t>
            </a:r>
          </a:p>
        </p:txBody>
      </p:sp>
      <p:sp>
        <p:nvSpPr>
          <p:cNvPr id="3" name="Slide Number Placeholder 2"/>
          <p:cNvSpPr>
            <a:spLocks noGrp="1"/>
          </p:cNvSpPr>
          <p:nvPr>
            <p:ph type="sldNum" sz="quarter" idx="12"/>
          </p:nvPr>
        </p:nvSpPr>
        <p:spPr/>
        <p:txBody>
          <a:bodyPr/>
          <a:lstStyle/>
          <a:p>
            <a:fld id="{8848E627-D06A-4F0E-98E2-3D90458BE48C}" type="slidenum">
              <a:rPr lang="en-US" smtClean="0"/>
              <a:pPr/>
              <a:t>2</a:t>
            </a:fld>
            <a:endParaRPr lang="en-US" dirty="0"/>
          </a:p>
        </p:txBody>
      </p:sp>
      <p:sp>
        <p:nvSpPr>
          <p:cNvPr id="4" name="Date Placeholder 3"/>
          <p:cNvSpPr>
            <a:spLocks noGrp="1"/>
          </p:cNvSpPr>
          <p:nvPr>
            <p:ph type="dt" sz="half" idx="10"/>
          </p:nvPr>
        </p:nvSpPr>
        <p:spPr/>
        <p:txBody>
          <a:bodyPr/>
          <a:lstStyle/>
          <a:p>
            <a:fld id="{4D013C2E-F697-4ACF-9974-2B7ED63A336A}" type="datetime4">
              <a:rPr lang="en-US" smtClean="0"/>
              <a:t>September 21, 2018</a:t>
            </a:fld>
            <a:endParaRPr lang="en-US" dirty="0"/>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485656" y="4569011"/>
            <a:ext cx="2464781" cy="1628113"/>
          </a:xfrm>
          <a:prstGeom prst="rect">
            <a:avLst/>
          </a:prstGeom>
        </p:spPr>
      </p:pic>
    </p:spTree>
    <p:extLst>
      <p:ext uri="{BB962C8B-B14F-4D97-AF65-F5344CB8AC3E}">
        <p14:creationId xmlns:p14="http://schemas.microsoft.com/office/powerpoint/2010/main" val="2483217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Deployment</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When non-utility data scientists say “deployment,” they usually mean: </a:t>
            </a:r>
            <a:endParaRPr lang="en-US" dirty="0"/>
          </a:p>
          <a:p>
            <a:pPr marL="971550" lvl="1" indent="-514350">
              <a:buFont typeface="+mj-lt"/>
              <a:buAutoNum type="arabicPeriod"/>
            </a:pPr>
            <a:r>
              <a:rPr lang="en-US" dirty="0" smtClean="0"/>
              <a:t>The </a:t>
            </a:r>
            <a:r>
              <a:rPr lang="en-US" dirty="0"/>
              <a:t>model is turned over to </a:t>
            </a:r>
            <a:r>
              <a:rPr lang="en-US" dirty="0" smtClean="0"/>
              <a:t>software developers </a:t>
            </a:r>
            <a:r>
              <a:rPr lang="en-US" dirty="0"/>
              <a:t>to translate into a production </a:t>
            </a:r>
            <a:r>
              <a:rPr lang="en-US" dirty="0" smtClean="0"/>
              <a:t>language.  </a:t>
            </a:r>
          </a:p>
          <a:p>
            <a:pPr marL="457200" lvl="1" indent="0">
              <a:buNone/>
            </a:pPr>
            <a:r>
              <a:rPr lang="en-US" dirty="0">
                <a:solidFill>
                  <a:schemeClr val="tx2"/>
                </a:solidFill>
                <a:sym typeface="Wingdings" panose="05000000000000000000" pitchFamily="2" charset="2"/>
              </a:rPr>
              <a:t>	</a:t>
            </a:r>
            <a:r>
              <a:rPr lang="en-US" dirty="0" smtClean="0">
                <a:solidFill>
                  <a:schemeClr val="tx2"/>
                </a:solidFill>
                <a:sym typeface="Wingdings" panose="05000000000000000000" pitchFamily="2" charset="2"/>
              </a:rPr>
              <a:t> We don’t have </a:t>
            </a:r>
            <a:r>
              <a:rPr lang="en-US" dirty="0" smtClean="0">
                <a:solidFill>
                  <a:schemeClr val="tx2"/>
                </a:solidFill>
                <a:sym typeface="Wingdings" panose="05000000000000000000" pitchFamily="2" charset="2"/>
              </a:rPr>
              <a:t>software developers to spare…  </a:t>
            </a:r>
            <a:endParaRPr lang="en-US" dirty="0" smtClean="0">
              <a:solidFill>
                <a:schemeClr val="tx2"/>
              </a:solidFill>
            </a:endParaRPr>
          </a:p>
          <a:p>
            <a:pPr marL="971550" lvl="1" indent="-514350">
              <a:buFont typeface="+mj-lt"/>
              <a:buAutoNum type="arabicPeriod" startAt="2"/>
            </a:pPr>
            <a:r>
              <a:rPr lang="en-US" dirty="0"/>
              <a:t>D</a:t>
            </a:r>
            <a:r>
              <a:rPr lang="en-US" dirty="0" smtClean="0"/>
              <a:t>eploy </a:t>
            </a:r>
            <a:r>
              <a:rPr lang="en-US" dirty="0"/>
              <a:t>models on their own </a:t>
            </a:r>
            <a:r>
              <a:rPr lang="en-US" dirty="0" smtClean="0"/>
              <a:t>as APIs. </a:t>
            </a:r>
          </a:p>
          <a:p>
            <a:pPr marL="457200" lvl="1" indent="0">
              <a:buNone/>
            </a:pPr>
            <a:r>
              <a:rPr lang="en-US" dirty="0">
                <a:solidFill>
                  <a:schemeClr val="tx2"/>
                </a:solidFill>
                <a:sym typeface="Wingdings" panose="05000000000000000000" pitchFamily="2" charset="2"/>
              </a:rPr>
              <a:t>	</a:t>
            </a:r>
            <a:r>
              <a:rPr lang="en-US" dirty="0" smtClean="0">
                <a:solidFill>
                  <a:schemeClr val="tx2"/>
                </a:solidFill>
                <a:sym typeface="Wingdings" panose="05000000000000000000" pitchFamily="2" charset="2"/>
              </a:rPr>
              <a:t> </a:t>
            </a:r>
            <a:r>
              <a:rPr lang="en-US" dirty="0" smtClean="0">
                <a:solidFill>
                  <a:schemeClr val="tx2"/>
                </a:solidFill>
                <a:sym typeface="Wingdings" panose="05000000000000000000" pitchFamily="2" charset="2"/>
              </a:rPr>
              <a:t>We don’t have web developers to spare…</a:t>
            </a:r>
            <a:endParaRPr lang="en-US" dirty="0" smtClean="0">
              <a:solidFill>
                <a:schemeClr val="tx2"/>
              </a:solidFill>
              <a:sym typeface="Wingdings" panose="05000000000000000000" pitchFamily="2" charset="2"/>
            </a:endParaRPr>
          </a:p>
          <a:p>
            <a:pPr marL="457200" lvl="1" indent="0">
              <a:buNone/>
            </a:pPr>
            <a:endParaRPr lang="en-US" dirty="0">
              <a:solidFill>
                <a:schemeClr val="tx2"/>
              </a:solidFill>
              <a:sym typeface="Wingdings" panose="05000000000000000000" pitchFamily="2" charset="2"/>
            </a:endParaRPr>
          </a:p>
          <a:p>
            <a:pPr marL="457200" lvl="1" indent="-457200">
              <a:buFont typeface="Arial" panose="020B0604020202020204" pitchFamily="34" charset="0"/>
              <a:buChar char="•"/>
            </a:pPr>
            <a:r>
              <a:rPr lang="en-US" dirty="0" smtClean="0">
                <a:sym typeface="Wingdings" panose="05000000000000000000" pitchFamily="2" charset="2"/>
              </a:rPr>
              <a:t>How do we create a user interface </a:t>
            </a:r>
            <a:r>
              <a:rPr lang="en-US" dirty="0" smtClean="0">
                <a:sym typeface="Wingdings" panose="05000000000000000000" pitchFamily="2" charset="2"/>
              </a:rPr>
              <a:t>for </a:t>
            </a:r>
          </a:p>
          <a:p>
            <a:pPr marL="0" lvl="1" indent="0">
              <a:buNone/>
            </a:pPr>
            <a:r>
              <a:rPr lang="en-US" dirty="0">
                <a:sym typeface="Wingdings" panose="05000000000000000000" pitchFamily="2" charset="2"/>
              </a:rPr>
              <a:t> </a:t>
            </a:r>
            <a:r>
              <a:rPr lang="en-US" dirty="0" smtClean="0">
                <a:sym typeface="Wingdings" panose="05000000000000000000" pitchFamily="2" charset="2"/>
              </a:rPr>
              <a:t>      </a:t>
            </a:r>
            <a:r>
              <a:rPr lang="en-US" dirty="0" smtClean="0">
                <a:sym typeface="Wingdings" panose="05000000000000000000" pitchFamily="2" charset="2"/>
              </a:rPr>
              <a:t>our </a:t>
            </a:r>
            <a:r>
              <a:rPr lang="en-US" dirty="0" smtClean="0">
                <a:sym typeface="Wingdings" panose="05000000000000000000" pitchFamily="2" charset="2"/>
              </a:rPr>
              <a:t>models without going back to Excel </a:t>
            </a:r>
            <a:endParaRPr lang="en-US" dirty="0" smtClean="0">
              <a:sym typeface="Wingdings" panose="05000000000000000000" pitchFamily="2" charset="2"/>
            </a:endParaRPr>
          </a:p>
          <a:p>
            <a:pPr marL="0" lvl="1" indent="0">
              <a:buNone/>
            </a:pPr>
            <a:r>
              <a:rPr lang="en-US" dirty="0">
                <a:sym typeface="Wingdings" panose="05000000000000000000" pitchFamily="2" charset="2"/>
              </a:rPr>
              <a:t> </a:t>
            </a:r>
            <a:r>
              <a:rPr lang="en-US" dirty="0" smtClean="0">
                <a:sym typeface="Wingdings" panose="05000000000000000000" pitchFamily="2" charset="2"/>
              </a:rPr>
              <a:t>      </a:t>
            </a:r>
            <a:r>
              <a:rPr lang="en-US" dirty="0" smtClean="0">
                <a:sym typeface="Wingdings" panose="05000000000000000000" pitchFamily="2" charset="2"/>
              </a:rPr>
              <a:t>or </a:t>
            </a:r>
            <a:r>
              <a:rPr lang="en-US" dirty="0" smtClean="0">
                <a:sym typeface="Wingdings" panose="05000000000000000000" pitchFamily="2" charset="2"/>
              </a:rPr>
              <a:t>relying on </a:t>
            </a:r>
            <a:r>
              <a:rPr lang="en-US" dirty="0" smtClean="0">
                <a:sym typeface="Wingdings" panose="05000000000000000000" pitchFamily="2" charset="2"/>
              </a:rPr>
              <a:t>IT developers? </a:t>
            </a:r>
            <a:endParaRPr lang="en-US"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8848E627-D06A-4F0E-98E2-3D90458BE48C}" type="slidenum">
              <a:rPr lang="en-US" smtClean="0"/>
              <a:t>20</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1" name="Rounded Rectangle 10"/>
          <p:cNvSpPr/>
          <p:nvPr/>
        </p:nvSpPr>
        <p:spPr>
          <a:xfrm>
            <a:off x="6751481" y="5252626"/>
            <a:ext cx="838200" cy="763606"/>
          </a:xfrm>
          <a:prstGeom prst="round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Up Arrow 11"/>
          <p:cNvSpPr/>
          <p:nvPr/>
        </p:nvSpPr>
        <p:spPr>
          <a:xfrm rot="16200000" flipH="1">
            <a:off x="7496706" y="5233517"/>
            <a:ext cx="484632" cy="381762"/>
          </a:xfrm>
          <a:prstGeom prst="upArrow">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rot="5400000">
            <a:off x="7567802" y="5658396"/>
            <a:ext cx="484632" cy="381762"/>
          </a:xfrm>
          <a:prstGeom prst="upArrow">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Image result for gear"/>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910513" y="5378725"/>
            <a:ext cx="510727" cy="51072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scree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0573" y="5144901"/>
            <a:ext cx="932301" cy="9323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6"/>
          <a:stretch>
            <a:fillRect/>
          </a:stretch>
        </p:blipFill>
        <p:spPr>
          <a:xfrm>
            <a:off x="8177489" y="5378725"/>
            <a:ext cx="514350" cy="390525"/>
          </a:xfrm>
          <a:prstGeom prst="rect">
            <a:avLst/>
          </a:prstGeom>
        </p:spPr>
      </p:pic>
      <p:sp>
        <p:nvSpPr>
          <p:cNvPr id="17" name="Right Brace 16"/>
          <p:cNvSpPr/>
          <p:nvPr/>
        </p:nvSpPr>
        <p:spPr>
          <a:xfrm rot="16200000">
            <a:off x="7307876" y="4503818"/>
            <a:ext cx="115238" cy="112881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Right Brace 19"/>
          <p:cNvSpPr/>
          <p:nvPr/>
        </p:nvSpPr>
        <p:spPr>
          <a:xfrm rot="16200000" flipH="1">
            <a:off x="7765680" y="5138516"/>
            <a:ext cx="157410" cy="215697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7021105" y="6238101"/>
            <a:ext cx="1646560" cy="276999"/>
          </a:xfrm>
          <a:prstGeom prst="rect">
            <a:avLst/>
          </a:prstGeom>
          <a:noFill/>
        </p:spPr>
        <p:txBody>
          <a:bodyPr wrap="square" rtlCol="0">
            <a:spAutoFit/>
          </a:bodyPr>
          <a:lstStyle/>
          <a:p>
            <a:pPr algn="ctr"/>
            <a:r>
              <a:rPr lang="en-US" sz="1200" dirty="0" smtClean="0"/>
              <a:t>We need</a:t>
            </a:r>
            <a:endParaRPr lang="en-US" sz="1200" dirty="0"/>
          </a:p>
        </p:txBody>
      </p:sp>
      <p:sp>
        <p:nvSpPr>
          <p:cNvPr id="22" name="TextBox 21"/>
          <p:cNvSpPr txBox="1"/>
          <p:nvPr/>
        </p:nvSpPr>
        <p:spPr>
          <a:xfrm>
            <a:off x="6542215" y="4742843"/>
            <a:ext cx="1646560" cy="276999"/>
          </a:xfrm>
          <a:prstGeom prst="rect">
            <a:avLst/>
          </a:prstGeom>
          <a:noFill/>
        </p:spPr>
        <p:txBody>
          <a:bodyPr wrap="square" rtlCol="0">
            <a:spAutoFit/>
          </a:bodyPr>
          <a:lstStyle/>
          <a:p>
            <a:pPr algn="ctr"/>
            <a:r>
              <a:rPr lang="en-US" sz="1200" dirty="0" smtClean="0"/>
              <a:t>They mean</a:t>
            </a:r>
            <a:endParaRPr lang="en-US" sz="1200" dirty="0"/>
          </a:p>
        </p:txBody>
      </p:sp>
    </p:spTree>
    <p:extLst>
      <p:ext uri="{BB962C8B-B14F-4D97-AF65-F5344CB8AC3E}">
        <p14:creationId xmlns:p14="http://schemas.microsoft.com/office/powerpoint/2010/main" val="24137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18"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We evaluated</a:t>
            </a:r>
          </a:p>
          <a:p>
            <a:pPr lvl="1"/>
            <a:r>
              <a:rPr lang="en-US" dirty="0" smtClean="0"/>
              <a:t>Various “Data Science Platforms.” </a:t>
            </a:r>
          </a:p>
          <a:p>
            <a:pPr lvl="2"/>
            <a:r>
              <a:rPr lang="en-US" dirty="0" smtClean="0"/>
              <a:t>There were a lot fewer numbers to evaluate in 2015. </a:t>
            </a:r>
          </a:p>
          <a:p>
            <a:pPr lvl="1"/>
            <a:r>
              <a:rPr lang="en-US" dirty="0" smtClean="0"/>
              <a:t>MS Azure</a:t>
            </a:r>
          </a:p>
          <a:p>
            <a:pPr lvl="2"/>
            <a:r>
              <a:rPr lang="en-US" dirty="0" smtClean="0"/>
              <a:t>They were starting to push Azure ML and other services. </a:t>
            </a:r>
          </a:p>
          <a:p>
            <a:pPr lvl="1"/>
            <a:r>
              <a:rPr lang="en-US" dirty="0" smtClean="0"/>
              <a:t>Various BI tools</a:t>
            </a:r>
          </a:p>
          <a:p>
            <a:pPr lvl="1"/>
            <a:r>
              <a:rPr lang="en-US" dirty="0" smtClean="0"/>
              <a:t>R Shiny Server</a:t>
            </a:r>
          </a:p>
          <a:p>
            <a:pPr lvl="1"/>
            <a:endParaRPr lang="en-US" dirty="0" smtClean="0"/>
          </a:p>
          <a:p>
            <a:r>
              <a:rPr lang="en-US" dirty="0" smtClean="0"/>
              <a:t>We chose R Shiny Server.</a:t>
            </a:r>
          </a:p>
          <a:p>
            <a:pPr lvl="1"/>
            <a:r>
              <a:rPr lang="en-US" sz="2200" dirty="0" smtClean="0"/>
              <a:t>Shiny </a:t>
            </a:r>
            <a:r>
              <a:rPr lang="en-US" sz="2200" dirty="0" smtClean="0"/>
              <a:t>(r </a:t>
            </a:r>
            <a:r>
              <a:rPr lang="en-US" sz="2200" dirty="0" smtClean="0"/>
              <a:t>package): HTML wrapper and generate apps on a desktop. </a:t>
            </a:r>
          </a:p>
          <a:p>
            <a:pPr lvl="1"/>
            <a:r>
              <a:rPr lang="en-US" sz="2200" dirty="0" smtClean="0"/>
              <a:t>Shiny Server: web </a:t>
            </a:r>
            <a:r>
              <a:rPr lang="en-US" sz="2200" dirty="0" smtClean="0"/>
              <a:t>service for hosting shiny </a:t>
            </a:r>
            <a:r>
              <a:rPr lang="en-US" sz="2200" dirty="0" smtClean="0"/>
              <a:t>apps. </a:t>
            </a:r>
            <a:endParaRPr lang="en-US" sz="2200" dirty="0"/>
          </a:p>
        </p:txBody>
      </p:sp>
      <p:pic>
        <p:nvPicPr>
          <p:cNvPr id="9220" name="Picture 4" descr="Image result for rstudi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667" t="29206" r="57334" b="30159"/>
          <a:stretch/>
        </p:blipFill>
        <p:spPr bwMode="auto">
          <a:xfrm>
            <a:off x="3705705" y="3962400"/>
            <a:ext cx="980595" cy="9508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Deployment Platform</a:t>
            </a:r>
          </a:p>
        </p:txBody>
      </p:sp>
      <p:sp>
        <p:nvSpPr>
          <p:cNvPr id="4" name="Slide Number Placeholder 3"/>
          <p:cNvSpPr>
            <a:spLocks noGrp="1"/>
          </p:cNvSpPr>
          <p:nvPr>
            <p:ph type="sldNum" sz="quarter" idx="12"/>
          </p:nvPr>
        </p:nvSpPr>
        <p:spPr/>
        <p:txBody>
          <a:bodyPr/>
          <a:lstStyle/>
          <a:p>
            <a:fld id="{8848E627-D06A-4F0E-98E2-3D90458BE48C}" type="slidenum">
              <a:rPr lang="en-US" smtClean="0"/>
              <a:t>21</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5124" name="Picture 4" descr="Image result for domino data la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4613" y="4056491"/>
            <a:ext cx="872287" cy="872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yh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3842" y="4026012"/>
            <a:ext cx="897458" cy="89745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TIBCO Spotfire"/>
          <p:cNvPicPr>
            <a:picLocks noChangeAspect="1" noChangeArrowheads="1"/>
          </p:cNvPicPr>
          <p:nvPr/>
        </p:nvPicPr>
        <p:blipFill rotWithShape="1">
          <a:blip r:embed="rId6">
            <a:extLst>
              <a:ext uri="{28A0092B-C50C-407E-A947-70E740481C1C}">
                <a14:useLocalDpi xmlns:a14="http://schemas.microsoft.com/office/drawing/2010/main" val="0"/>
              </a:ext>
            </a:extLst>
          </a:blip>
          <a:srcRect l="68960" t="36800" r="8640" b="36000"/>
          <a:stretch/>
        </p:blipFill>
        <p:spPr bwMode="auto">
          <a:xfrm>
            <a:off x="7905750" y="3962400"/>
            <a:ext cx="837753" cy="101727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cortana analytics sui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7416" y="3885453"/>
            <a:ext cx="1188309" cy="118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57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puzzle pieces "/>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20000">
            <a:off x="7417336" y="4770820"/>
            <a:ext cx="1512763" cy="15127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3600" dirty="0" smtClean="0"/>
              <a:t>Deployment Platform Evaluation Criteria</a:t>
            </a:r>
            <a:endParaRPr lang="en-US" sz="2400" dirty="0"/>
          </a:p>
        </p:txBody>
      </p:sp>
      <p:sp>
        <p:nvSpPr>
          <p:cNvPr id="3" name="Content Placeholder 2"/>
          <p:cNvSpPr>
            <a:spLocks noGrp="1"/>
          </p:cNvSpPr>
          <p:nvPr>
            <p:ph idx="1"/>
          </p:nvPr>
        </p:nvSpPr>
        <p:spPr/>
        <p:txBody>
          <a:bodyPr numCol="2">
            <a:noAutofit/>
          </a:bodyPr>
          <a:lstStyle/>
          <a:p>
            <a:r>
              <a:rPr lang="en-US" sz="1400" b="1" dirty="0"/>
              <a:t>User Interface</a:t>
            </a:r>
          </a:p>
          <a:p>
            <a:pPr lvl="1"/>
            <a:r>
              <a:rPr lang="en-US" sz="1200" dirty="0" smtClean="0">
                <a:solidFill>
                  <a:srgbClr val="FF0000"/>
                </a:solidFill>
              </a:rPr>
              <a:t>Web-based</a:t>
            </a:r>
            <a:r>
              <a:rPr lang="en-US" sz="1200" dirty="0" smtClean="0"/>
              <a:t> or installed app?</a:t>
            </a:r>
            <a:endParaRPr lang="en-US" sz="1200" dirty="0"/>
          </a:p>
          <a:p>
            <a:pPr lvl="1"/>
            <a:r>
              <a:rPr lang="en-US" sz="1200" dirty="0" smtClean="0"/>
              <a:t>Visualization capability and its flexibility? Can we show r plots?</a:t>
            </a:r>
          </a:p>
          <a:p>
            <a:pPr lvl="1"/>
            <a:r>
              <a:rPr lang="en-US" sz="1200" dirty="0" smtClean="0"/>
              <a:t>Can </a:t>
            </a:r>
            <a:r>
              <a:rPr lang="en-US" sz="1200" dirty="0"/>
              <a:t>we modify inputs and re-run the model from </a:t>
            </a:r>
            <a:r>
              <a:rPr lang="en-US" sz="1200" dirty="0" smtClean="0"/>
              <a:t>the interface? </a:t>
            </a:r>
            <a:endParaRPr lang="en-US" sz="1200" dirty="0"/>
          </a:p>
          <a:p>
            <a:pPr lvl="1"/>
            <a:r>
              <a:rPr lang="en-US" sz="1200" dirty="0" smtClean="0"/>
              <a:t>Download data or reports </a:t>
            </a:r>
            <a:r>
              <a:rPr lang="en-US" sz="1200" dirty="0"/>
              <a:t>from dashboard. </a:t>
            </a:r>
          </a:p>
          <a:p>
            <a:pPr lvl="1"/>
            <a:r>
              <a:rPr lang="en-US" sz="1200" dirty="0">
                <a:solidFill>
                  <a:srgbClr val="FF0000"/>
                </a:solidFill>
              </a:rPr>
              <a:t>Interactive </a:t>
            </a:r>
            <a:r>
              <a:rPr lang="en-US" sz="1200" dirty="0" smtClean="0">
                <a:solidFill>
                  <a:srgbClr val="FF0000"/>
                </a:solidFill>
              </a:rPr>
              <a:t>plots</a:t>
            </a:r>
          </a:p>
          <a:p>
            <a:pPr lvl="1"/>
            <a:r>
              <a:rPr lang="en-US" sz="1200" dirty="0"/>
              <a:t>display on </a:t>
            </a:r>
            <a:r>
              <a:rPr lang="en-US" sz="1200" dirty="0">
                <a:solidFill>
                  <a:srgbClr val="FF0000"/>
                </a:solidFill>
              </a:rPr>
              <a:t>mobile devices</a:t>
            </a:r>
          </a:p>
          <a:p>
            <a:r>
              <a:rPr lang="en-US" sz="1400" b="1" dirty="0" smtClean="0"/>
              <a:t>Ease of deployment</a:t>
            </a:r>
          </a:p>
          <a:p>
            <a:pPr lvl="1"/>
            <a:r>
              <a:rPr lang="en-US" sz="1200" dirty="0" smtClean="0"/>
              <a:t>How much IT help do we need at the time of deployment?  </a:t>
            </a:r>
          </a:p>
          <a:p>
            <a:r>
              <a:rPr lang="en-US" sz="1400" b="1" dirty="0" smtClean="0"/>
              <a:t>Data</a:t>
            </a:r>
            <a:endParaRPr lang="en-US" sz="1400" b="1" dirty="0"/>
          </a:p>
          <a:p>
            <a:pPr lvl="1"/>
            <a:r>
              <a:rPr lang="en-US" sz="1200" dirty="0"/>
              <a:t>Can it connect to TEA’s </a:t>
            </a:r>
            <a:r>
              <a:rPr lang="en-US" sz="1200" dirty="0">
                <a:solidFill>
                  <a:srgbClr val="FF0000"/>
                </a:solidFill>
              </a:rPr>
              <a:t>internal databases</a:t>
            </a:r>
            <a:r>
              <a:rPr lang="en-US" sz="1200" dirty="0" smtClean="0"/>
              <a:t>?</a:t>
            </a:r>
            <a:endParaRPr lang="en-US" sz="1200" dirty="0"/>
          </a:p>
          <a:p>
            <a:pPr lvl="1"/>
            <a:r>
              <a:rPr lang="en-US" sz="1200" dirty="0"/>
              <a:t>Is there a limit to the size of data it can handle?  </a:t>
            </a:r>
          </a:p>
          <a:p>
            <a:r>
              <a:rPr lang="en-US" sz="1400" b="1" dirty="0"/>
              <a:t>Accessibility</a:t>
            </a:r>
          </a:p>
          <a:p>
            <a:pPr lvl="1"/>
            <a:r>
              <a:rPr lang="en-US" sz="1200" dirty="0">
                <a:solidFill>
                  <a:srgbClr val="FF0000"/>
                </a:solidFill>
              </a:rPr>
              <a:t>Authentication</a:t>
            </a:r>
            <a:r>
              <a:rPr lang="en-US" sz="1200" dirty="0"/>
              <a:t>? </a:t>
            </a:r>
            <a:r>
              <a:rPr lang="en-US" sz="1200" dirty="0" smtClean="0"/>
              <a:t>Differentiation in authentication levels?</a:t>
            </a:r>
            <a:endParaRPr lang="en-US" sz="1200" dirty="0"/>
          </a:p>
          <a:p>
            <a:pPr lvl="1"/>
            <a:r>
              <a:rPr lang="en-US" sz="1200" dirty="0"/>
              <a:t>Is the dashboard accessible from internal and external users? </a:t>
            </a:r>
          </a:p>
          <a:p>
            <a:pPr lvl="1"/>
            <a:r>
              <a:rPr lang="en-US" sz="1200" dirty="0"/>
              <a:t>How many people can access the application concurrently? </a:t>
            </a:r>
          </a:p>
          <a:p>
            <a:r>
              <a:rPr lang="en-US" sz="1400" b="1" dirty="0"/>
              <a:t>Scalability</a:t>
            </a:r>
          </a:p>
          <a:p>
            <a:pPr lvl="1"/>
            <a:r>
              <a:rPr lang="en-US" sz="1200" dirty="0" smtClean="0"/>
              <a:t>How</a:t>
            </a:r>
            <a:r>
              <a:rPr lang="en-US" sz="1200" dirty="0" smtClean="0">
                <a:solidFill>
                  <a:srgbClr val="FF0000"/>
                </a:solidFill>
              </a:rPr>
              <a:t> scalable</a:t>
            </a:r>
            <a:r>
              <a:rPr lang="en-US" sz="1200" dirty="0" smtClean="0"/>
              <a:t>? </a:t>
            </a:r>
            <a:r>
              <a:rPr lang="en-US" sz="1200" dirty="0"/>
              <a:t>If so, does the price reflect it? </a:t>
            </a:r>
          </a:p>
          <a:p>
            <a:r>
              <a:rPr lang="en-US" sz="1400" b="1" dirty="0" smtClean="0"/>
              <a:t>Languages</a:t>
            </a:r>
          </a:p>
          <a:p>
            <a:pPr lvl="1"/>
            <a:r>
              <a:rPr lang="en-US" sz="1200" dirty="0" smtClean="0"/>
              <a:t>R</a:t>
            </a:r>
          </a:p>
          <a:p>
            <a:pPr lvl="1"/>
            <a:r>
              <a:rPr lang="en-US" sz="1200" dirty="0" smtClean="0"/>
              <a:t>Python</a:t>
            </a:r>
          </a:p>
          <a:p>
            <a:r>
              <a:rPr lang="en-US" sz="1400" b="1" dirty="0" smtClean="0"/>
              <a:t>API </a:t>
            </a:r>
            <a:r>
              <a:rPr lang="en-US" sz="1400" b="1" dirty="0"/>
              <a:t>&amp; Web Services</a:t>
            </a:r>
          </a:p>
          <a:p>
            <a:pPr lvl="1"/>
            <a:r>
              <a:rPr lang="en-US" sz="1200" dirty="0"/>
              <a:t>Can we </a:t>
            </a:r>
            <a:r>
              <a:rPr lang="en-US" sz="1200" dirty="0" smtClean="0"/>
              <a:t>call </a:t>
            </a:r>
            <a:r>
              <a:rPr lang="en-US" sz="1200" dirty="0"/>
              <a:t>models </a:t>
            </a:r>
            <a:r>
              <a:rPr lang="en-US" sz="1200" dirty="0" smtClean="0"/>
              <a:t>from BI? </a:t>
            </a:r>
            <a:endParaRPr lang="en-US" sz="1200" dirty="0"/>
          </a:p>
          <a:p>
            <a:r>
              <a:rPr lang="en-US" sz="1400" b="1" dirty="0"/>
              <a:t>Other functions</a:t>
            </a:r>
          </a:p>
          <a:p>
            <a:pPr lvl="1"/>
            <a:r>
              <a:rPr lang="en-US" sz="1200" dirty="0"/>
              <a:t>Scheduled runs? </a:t>
            </a:r>
          </a:p>
          <a:p>
            <a:pPr lvl="1"/>
            <a:r>
              <a:rPr lang="en-US" sz="1200" dirty="0"/>
              <a:t>Version Control? </a:t>
            </a:r>
          </a:p>
          <a:p>
            <a:pPr lvl="1"/>
            <a:r>
              <a:rPr lang="en-US" sz="1200" dirty="0"/>
              <a:t>Collaboration? </a:t>
            </a:r>
          </a:p>
          <a:p>
            <a:r>
              <a:rPr lang="en-US" sz="1400" b="1" dirty="0"/>
              <a:t>Technical Support</a:t>
            </a:r>
          </a:p>
          <a:p>
            <a:pPr lvl="1"/>
            <a:r>
              <a:rPr lang="en-US" sz="1200" dirty="0"/>
              <a:t>Is technical support available? </a:t>
            </a:r>
          </a:p>
          <a:p>
            <a:pPr lvl="1"/>
            <a:r>
              <a:rPr lang="en-US" sz="1200" dirty="0"/>
              <a:t>Are there online resources? </a:t>
            </a:r>
          </a:p>
          <a:p>
            <a:pPr lvl="1"/>
            <a:r>
              <a:rPr lang="en-US" sz="1200" dirty="0"/>
              <a:t>How responsive are they? </a:t>
            </a:r>
          </a:p>
        </p:txBody>
      </p:sp>
      <p:sp>
        <p:nvSpPr>
          <p:cNvPr id="4" name="Slide Number Placeholder 3"/>
          <p:cNvSpPr>
            <a:spLocks noGrp="1"/>
          </p:cNvSpPr>
          <p:nvPr>
            <p:ph type="sldNum" sz="quarter" idx="12"/>
          </p:nvPr>
        </p:nvSpPr>
        <p:spPr/>
        <p:txBody>
          <a:bodyPr/>
          <a:lstStyle/>
          <a:p>
            <a:fld id="{8848E627-D06A-4F0E-98E2-3D90458BE48C}" type="slidenum">
              <a:rPr lang="en-US" smtClean="0"/>
              <a:t>22</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7" name="TextBox 6"/>
          <p:cNvSpPr txBox="1"/>
          <p:nvPr/>
        </p:nvSpPr>
        <p:spPr>
          <a:xfrm>
            <a:off x="5334000" y="370095"/>
            <a:ext cx="1905000" cy="584775"/>
          </a:xfrm>
          <a:prstGeom prst="rect">
            <a:avLst/>
          </a:prstGeom>
          <a:noFill/>
        </p:spPr>
        <p:txBody>
          <a:bodyPr wrap="square" rtlCol="0">
            <a:spAutoFit/>
          </a:bodyPr>
          <a:lstStyle/>
          <a:p>
            <a:r>
              <a:rPr lang="en-US" sz="3200" b="1" dirty="0" smtClean="0">
                <a:solidFill>
                  <a:srgbClr val="C00000"/>
                </a:solidFill>
                <a:latin typeface="Bradley Hand ITC" panose="03070402050302030203" pitchFamily="66" charset="0"/>
              </a:rPr>
              <a:t>Vision</a:t>
            </a:r>
            <a:endParaRPr lang="en-US" sz="3200" b="1" dirty="0">
              <a:solidFill>
                <a:srgbClr val="C00000"/>
              </a:solidFill>
              <a:latin typeface="Bradley Hand ITC" panose="03070402050302030203" pitchFamily="66" charset="0"/>
            </a:endParaRPr>
          </a:p>
        </p:txBody>
      </p:sp>
      <p:sp>
        <p:nvSpPr>
          <p:cNvPr id="12" name="Freeform 11"/>
          <p:cNvSpPr/>
          <p:nvPr/>
        </p:nvSpPr>
        <p:spPr>
          <a:xfrm>
            <a:off x="4885509" y="949233"/>
            <a:ext cx="3553097" cy="121920"/>
          </a:xfrm>
          <a:custGeom>
            <a:avLst/>
            <a:gdLst>
              <a:gd name="connsiteX0" fmla="*/ 0 w 3553097"/>
              <a:gd name="connsiteY0" fmla="*/ 0 h 121920"/>
              <a:gd name="connsiteX1" fmla="*/ 243840 w 3553097"/>
              <a:gd name="connsiteY1" fmla="*/ 17417 h 121920"/>
              <a:gd name="connsiteX2" fmla="*/ 374468 w 3553097"/>
              <a:gd name="connsiteY2" fmla="*/ 26126 h 121920"/>
              <a:gd name="connsiteX3" fmla="*/ 531222 w 3553097"/>
              <a:gd name="connsiteY3" fmla="*/ 52251 h 121920"/>
              <a:gd name="connsiteX4" fmla="*/ 566057 w 3553097"/>
              <a:gd name="connsiteY4" fmla="*/ 60960 h 121920"/>
              <a:gd name="connsiteX5" fmla="*/ 1158240 w 3553097"/>
              <a:gd name="connsiteY5" fmla="*/ 69669 h 121920"/>
              <a:gd name="connsiteX6" fmla="*/ 1314994 w 3553097"/>
              <a:gd name="connsiteY6" fmla="*/ 95794 h 121920"/>
              <a:gd name="connsiteX7" fmla="*/ 1341120 w 3553097"/>
              <a:gd name="connsiteY7" fmla="*/ 104503 h 121920"/>
              <a:gd name="connsiteX8" fmla="*/ 1619794 w 3553097"/>
              <a:gd name="connsiteY8" fmla="*/ 113211 h 121920"/>
              <a:gd name="connsiteX9" fmla="*/ 1680754 w 3553097"/>
              <a:gd name="connsiteY9" fmla="*/ 121920 h 121920"/>
              <a:gd name="connsiteX10" fmla="*/ 1994262 w 3553097"/>
              <a:gd name="connsiteY10" fmla="*/ 113211 h 121920"/>
              <a:gd name="connsiteX11" fmla="*/ 2281645 w 3553097"/>
              <a:gd name="connsiteY11" fmla="*/ 95794 h 121920"/>
              <a:gd name="connsiteX12" fmla="*/ 2821577 w 3553097"/>
              <a:gd name="connsiteY12" fmla="*/ 87086 h 121920"/>
              <a:gd name="connsiteX13" fmla="*/ 3553097 w 3553097"/>
              <a:gd name="connsiteY13" fmla="*/ 95794 h 12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3097" h="121920">
                <a:moveTo>
                  <a:pt x="0" y="0"/>
                </a:moveTo>
                <a:cubicBezTo>
                  <a:pt x="119724" y="19955"/>
                  <a:pt x="18631" y="5244"/>
                  <a:pt x="243840" y="17417"/>
                </a:cubicBezTo>
                <a:cubicBezTo>
                  <a:pt x="287416" y="19772"/>
                  <a:pt x="330925" y="23223"/>
                  <a:pt x="374468" y="26126"/>
                </a:cubicBezTo>
                <a:cubicBezTo>
                  <a:pt x="450129" y="63957"/>
                  <a:pt x="382590" y="35737"/>
                  <a:pt x="531222" y="52251"/>
                </a:cubicBezTo>
                <a:cubicBezTo>
                  <a:pt x="543118" y="53573"/>
                  <a:pt x="554093" y="60628"/>
                  <a:pt x="566057" y="60960"/>
                </a:cubicBezTo>
                <a:cubicBezTo>
                  <a:pt x="763397" y="66442"/>
                  <a:pt x="960846" y="66766"/>
                  <a:pt x="1158240" y="69669"/>
                </a:cubicBezTo>
                <a:cubicBezTo>
                  <a:pt x="1231880" y="94215"/>
                  <a:pt x="1147316" y="67848"/>
                  <a:pt x="1314994" y="95794"/>
                </a:cubicBezTo>
                <a:cubicBezTo>
                  <a:pt x="1324049" y="97303"/>
                  <a:pt x="1331955" y="103979"/>
                  <a:pt x="1341120" y="104503"/>
                </a:cubicBezTo>
                <a:cubicBezTo>
                  <a:pt x="1433905" y="109805"/>
                  <a:pt x="1526903" y="110308"/>
                  <a:pt x="1619794" y="113211"/>
                </a:cubicBezTo>
                <a:cubicBezTo>
                  <a:pt x="1640114" y="116114"/>
                  <a:pt x="1660228" y="121920"/>
                  <a:pt x="1680754" y="121920"/>
                </a:cubicBezTo>
                <a:cubicBezTo>
                  <a:pt x="1785297" y="121920"/>
                  <a:pt x="1889803" y="117389"/>
                  <a:pt x="1994262" y="113211"/>
                </a:cubicBezTo>
                <a:cubicBezTo>
                  <a:pt x="2257037" y="102700"/>
                  <a:pt x="1959235" y="103755"/>
                  <a:pt x="2281645" y="95794"/>
                </a:cubicBezTo>
                <a:lnTo>
                  <a:pt x="2821577" y="87086"/>
                </a:lnTo>
                <a:cubicBezTo>
                  <a:pt x="3268559" y="99856"/>
                  <a:pt x="3024736" y="95794"/>
                  <a:pt x="3553097" y="9579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84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p:cNvSpPr/>
          <p:nvPr/>
        </p:nvSpPr>
        <p:spPr>
          <a:xfrm rot="-1320000">
            <a:off x="1638386" y="2821492"/>
            <a:ext cx="3815522" cy="274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Data Science Platforms</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23</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6" name="Oval 15"/>
          <p:cNvSpPr/>
          <p:nvPr/>
        </p:nvSpPr>
        <p:spPr>
          <a:xfrm>
            <a:off x="3358322" y="416366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Modeling</a:t>
            </a:r>
          </a:p>
          <a:p>
            <a:pPr algn="ctr"/>
            <a:r>
              <a:rPr lang="en-US" sz="2000" dirty="0"/>
              <a:t>R</a:t>
            </a:r>
          </a:p>
        </p:txBody>
      </p:sp>
      <p:sp>
        <p:nvSpPr>
          <p:cNvPr id="19" name="Oval 18"/>
          <p:cNvSpPr/>
          <p:nvPr/>
        </p:nvSpPr>
        <p:spPr>
          <a:xfrm>
            <a:off x="4837084" y="24908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 </a:t>
            </a:r>
          </a:p>
          <a:p>
            <a:pPr algn="ctr"/>
            <a:r>
              <a:rPr lang="en-US" sz="2000" dirty="0" smtClean="0"/>
              <a:t>SQL Server</a:t>
            </a:r>
            <a:endParaRPr lang="en-US" sz="2000" dirty="0"/>
          </a:p>
        </p:txBody>
      </p:sp>
      <p:sp>
        <p:nvSpPr>
          <p:cNvPr id="20" name="Oval 19"/>
          <p:cNvSpPr/>
          <p:nvPr/>
        </p:nvSpPr>
        <p:spPr>
          <a:xfrm>
            <a:off x="2069734" y="241287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Deployment </a:t>
            </a:r>
            <a:r>
              <a:rPr lang="en-US" sz="2000" dirty="0" smtClean="0"/>
              <a:t>RShiny</a:t>
            </a:r>
            <a:endParaRPr lang="en-US" sz="2000" dirty="0"/>
          </a:p>
        </p:txBody>
      </p:sp>
      <p:sp>
        <p:nvSpPr>
          <p:cNvPr id="58" name="TextBox 57"/>
          <p:cNvSpPr txBox="1"/>
          <p:nvPr/>
        </p:nvSpPr>
        <p:spPr>
          <a:xfrm>
            <a:off x="3864378" y="3573642"/>
            <a:ext cx="989182" cy="569387"/>
          </a:xfrm>
          <a:prstGeom prst="rect">
            <a:avLst/>
          </a:prstGeom>
          <a:noFill/>
        </p:spPr>
        <p:txBody>
          <a:bodyPr wrap="none" rtlCol="0">
            <a:spAutoFit/>
          </a:bodyPr>
          <a:lstStyle/>
          <a:p>
            <a:r>
              <a:rPr lang="en-US" sz="1100" dirty="0" smtClean="0">
                <a:solidFill>
                  <a:schemeClr val="bg1"/>
                </a:solidFill>
              </a:rPr>
              <a:t>IDE</a:t>
            </a:r>
          </a:p>
          <a:p>
            <a:r>
              <a:rPr lang="en-US" sz="2000" dirty="0" err="1" smtClean="0">
                <a:solidFill>
                  <a:schemeClr val="bg1"/>
                </a:solidFill>
              </a:rPr>
              <a:t>RStudio</a:t>
            </a:r>
            <a:endParaRPr lang="en-US" sz="2000" dirty="0">
              <a:solidFill>
                <a:schemeClr val="bg1"/>
              </a:solidFill>
            </a:endParaRPr>
          </a:p>
        </p:txBody>
      </p:sp>
      <p:sp>
        <p:nvSpPr>
          <p:cNvPr id="11" name="Oval 10"/>
          <p:cNvSpPr/>
          <p:nvPr/>
        </p:nvSpPr>
        <p:spPr>
          <a:xfrm>
            <a:off x="390912" y="431566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Version Control</a:t>
            </a:r>
          </a:p>
          <a:p>
            <a:pPr algn="ctr"/>
            <a:r>
              <a:rPr lang="en-US" sz="2000" dirty="0" smtClean="0"/>
              <a:t>GitHub</a:t>
            </a:r>
            <a:endParaRPr lang="en-US" sz="2000" dirty="0"/>
          </a:p>
        </p:txBody>
      </p:sp>
      <p:grpSp>
        <p:nvGrpSpPr>
          <p:cNvPr id="15" name="Group 14"/>
          <p:cNvGrpSpPr/>
          <p:nvPr/>
        </p:nvGrpSpPr>
        <p:grpSpPr>
          <a:xfrm>
            <a:off x="693078" y="2108637"/>
            <a:ext cx="1188720" cy="1188720"/>
            <a:chOff x="3280217" y="-84875"/>
            <a:chExt cx="1516764" cy="1516764"/>
          </a:xfrm>
          <a:solidFill>
            <a:srgbClr val="4F81BD"/>
          </a:solidFill>
        </p:grpSpPr>
        <p:sp>
          <p:nvSpPr>
            <p:cNvPr id="17" name="Oval 16"/>
            <p:cNvSpPr/>
            <p:nvPr/>
          </p:nvSpPr>
          <p:spPr>
            <a:xfrm>
              <a:off x="3280217" y="-84875"/>
              <a:ext cx="1516764" cy="1516764"/>
            </a:xfrm>
            <a:prstGeom prst="ellipse">
              <a:avLst/>
            </a:prstGeom>
            <a:grpFill/>
            <a:ln>
              <a:solidFill>
                <a:srgbClr val="385D8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txBox="1"/>
            <p:nvPr/>
          </p:nvSpPr>
          <p:spPr>
            <a:xfrm>
              <a:off x="3502046" y="288968"/>
              <a:ext cx="1115743" cy="7419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400" dirty="0" smtClean="0"/>
                <a:t>Task Scheduler</a:t>
              </a:r>
            </a:p>
          </p:txBody>
        </p:sp>
      </p:grpSp>
      <p:pic>
        <p:nvPicPr>
          <p:cNvPr id="21" name="Picture 4" descr="Image result for rstudi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667" t="29206" r="57334" b="30159"/>
          <a:stretch/>
        </p:blipFill>
        <p:spPr bwMode="auto">
          <a:xfrm>
            <a:off x="7880987" y="2197613"/>
            <a:ext cx="980595" cy="9508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1028" y="1564562"/>
            <a:ext cx="865444" cy="6707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SQL Serv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7927" y="2518053"/>
            <a:ext cx="993775" cy="9937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6"/>
          <a:stretch>
            <a:fillRect/>
          </a:stretch>
        </p:blipFill>
        <p:spPr>
          <a:xfrm>
            <a:off x="7846624" y="3421755"/>
            <a:ext cx="914242" cy="721274"/>
          </a:xfrm>
          <a:prstGeom prst="rect">
            <a:avLst/>
          </a:prstGeom>
        </p:spPr>
      </p:pic>
      <p:pic>
        <p:nvPicPr>
          <p:cNvPr id="6146" name="Picture 2" descr="Image result for gi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99256" y="4055721"/>
            <a:ext cx="841487" cy="8414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windows task scheduler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21196" y="4845760"/>
            <a:ext cx="768612" cy="76861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r shin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83930" y="5076779"/>
            <a:ext cx="790091" cy="91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93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Source Control</a:t>
            </a:r>
            <a:endParaRPr lang="en-US" dirty="0"/>
          </a:p>
        </p:txBody>
      </p:sp>
      <p:sp>
        <p:nvSpPr>
          <p:cNvPr id="3" name="Content Placeholder 2"/>
          <p:cNvSpPr>
            <a:spLocks noGrp="1"/>
          </p:cNvSpPr>
          <p:nvPr>
            <p:ph idx="1"/>
          </p:nvPr>
        </p:nvSpPr>
        <p:spPr>
          <a:xfrm>
            <a:off x="457200" y="1600200"/>
            <a:ext cx="8229600" cy="4768564"/>
          </a:xfrm>
        </p:spPr>
        <p:txBody>
          <a:bodyPr>
            <a:normAutofit fontScale="77500" lnSpcReduction="20000"/>
          </a:bodyPr>
          <a:lstStyle/>
          <a:p>
            <a:r>
              <a:rPr lang="en-US" dirty="0" err="1" smtClean="0"/>
              <a:t>Git</a:t>
            </a:r>
            <a:r>
              <a:rPr lang="en-US" dirty="0" smtClean="0"/>
              <a:t> for </a:t>
            </a:r>
          </a:p>
          <a:p>
            <a:pPr lvl="1"/>
            <a:r>
              <a:rPr lang="en-US" dirty="0" smtClean="0"/>
              <a:t>Source Control</a:t>
            </a:r>
          </a:p>
          <a:p>
            <a:r>
              <a:rPr lang="en-US" dirty="0" smtClean="0"/>
              <a:t>GitHub </a:t>
            </a:r>
            <a:r>
              <a:rPr lang="en-US" dirty="0" smtClean="0"/>
              <a:t>for</a:t>
            </a:r>
          </a:p>
          <a:p>
            <a:pPr lvl="1"/>
            <a:r>
              <a:rPr lang="en-US" dirty="0" smtClean="0"/>
              <a:t>Managing Repositories</a:t>
            </a:r>
            <a:endParaRPr lang="en-US" dirty="0" smtClean="0"/>
          </a:p>
          <a:p>
            <a:pPr lvl="1"/>
            <a:r>
              <a:rPr lang="en-US" dirty="0" smtClean="0"/>
              <a:t>Project </a:t>
            </a:r>
            <a:r>
              <a:rPr lang="en-US" dirty="0" smtClean="0"/>
              <a:t>Management</a:t>
            </a:r>
          </a:p>
          <a:p>
            <a:pPr lvl="1"/>
            <a:r>
              <a:rPr lang="en-US" dirty="0" smtClean="0"/>
              <a:t>Collaboration</a:t>
            </a:r>
          </a:p>
          <a:p>
            <a:pPr lvl="1"/>
            <a:r>
              <a:rPr lang="en-US" dirty="0" smtClean="0"/>
              <a:t>Issue tracker</a:t>
            </a:r>
          </a:p>
          <a:p>
            <a:pPr marL="0" indent="0">
              <a:buNone/>
            </a:pPr>
            <a:endParaRPr lang="en-US" dirty="0" smtClean="0"/>
          </a:p>
          <a:p>
            <a:r>
              <a:rPr lang="en-US" dirty="0" smtClean="0"/>
              <a:t>Use of </a:t>
            </a:r>
            <a:r>
              <a:rPr lang="en-US" dirty="0" err="1" smtClean="0"/>
              <a:t>Git</a:t>
            </a:r>
            <a:r>
              <a:rPr lang="en-US" dirty="0" smtClean="0"/>
              <a:t>, </a:t>
            </a:r>
            <a:r>
              <a:rPr lang="en-US" dirty="0" smtClean="0"/>
              <a:t>together with Shiny was a game changer for us. </a:t>
            </a:r>
          </a:p>
          <a:p>
            <a:pPr lvl="1"/>
            <a:r>
              <a:rPr lang="en-US" dirty="0" smtClean="0"/>
              <a:t>Eliminated accumulation of similarly named files or commented-out old scripts. </a:t>
            </a:r>
          </a:p>
          <a:p>
            <a:pPr lvl="1"/>
            <a:r>
              <a:rPr lang="en-US" dirty="0" smtClean="0"/>
              <a:t>Easy differentiation between multiple (Dev, PROD, …) environments. </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24</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7" name="Picture 6"/>
          <p:cNvPicPr>
            <a:picLocks noChangeAspect="1"/>
          </p:cNvPicPr>
          <p:nvPr/>
        </p:nvPicPr>
        <p:blipFill>
          <a:blip r:embed="rId3"/>
          <a:stretch>
            <a:fillRect/>
          </a:stretch>
        </p:blipFill>
        <p:spPr>
          <a:xfrm>
            <a:off x="1828800" y="572252"/>
            <a:ext cx="914242" cy="721274"/>
          </a:xfrm>
          <a:prstGeom prst="rect">
            <a:avLst/>
          </a:prstGeom>
        </p:spPr>
      </p:pic>
      <p:pic>
        <p:nvPicPr>
          <p:cNvPr id="8" name="Picture 7"/>
          <p:cNvPicPr>
            <a:picLocks noChangeAspect="1"/>
          </p:cNvPicPr>
          <p:nvPr/>
        </p:nvPicPr>
        <p:blipFill>
          <a:blip r:embed="rId4"/>
          <a:stretch>
            <a:fillRect/>
          </a:stretch>
        </p:blipFill>
        <p:spPr>
          <a:xfrm>
            <a:off x="4987834" y="1600200"/>
            <a:ext cx="3698966" cy="2317010"/>
          </a:xfrm>
          <a:prstGeom prst="rect">
            <a:avLst/>
          </a:prstGeom>
        </p:spPr>
      </p:pic>
      <p:pic>
        <p:nvPicPr>
          <p:cNvPr id="9" name="Picture 2" descr="Image result for g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564403"/>
            <a:ext cx="841487" cy="84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93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Supporting Tools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err="1" smtClean="0"/>
              <a:t>RStudio</a:t>
            </a:r>
            <a:r>
              <a:rPr lang="en-US" dirty="0" smtClean="0"/>
              <a:t> IDE (Integrated Development Environment)</a:t>
            </a:r>
          </a:p>
          <a:p>
            <a:pPr lvl="1"/>
            <a:r>
              <a:rPr lang="en-US" dirty="0" smtClean="0"/>
              <a:t>In recent years, it has integrated many features necessary for efficient data science work. </a:t>
            </a:r>
            <a:endParaRPr lang="en-US" dirty="0" smtClean="0"/>
          </a:p>
          <a:p>
            <a:pPr lvl="1"/>
            <a:endParaRPr lang="en-US" dirty="0" smtClean="0"/>
          </a:p>
          <a:p>
            <a:r>
              <a:rPr lang="en-US" dirty="0" smtClean="0"/>
              <a:t>Task Scheduler with Batch Tasks</a:t>
            </a:r>
          </a:p>
          <a:p>
            <a:pPr lvl="1"/>
            <a:r>
              <a:rPr lang="en-US" dirty="0"/>
              <a:t>You can add arguments</a:t>
            </a:r>
          </a:p>
          <a:p>
            <a:pPr lvl="1"/>
            <a:r>
              <a:rPr lang="en-US" dirty="0"/>
              <a:t>Don’t forget to output a run log. </a:t>
            </a:r>
            <a:endParaRPr lang="en-US" dirty="0" smtClean="0"/>
          </a:p>
          <a:p>
            <a:endParaRPr lang="en-US" dirty="0" smtClean="0"/>
          </a:p>
          <a:p>
            <a:r>
              <a:rPr lang="en-US" dirty="0" smtClean="0"/>
              <a:t>Setting up Dev, Staging and PROD environments. </a:t>
            </a:r>
          </a:p>
          <a:p>
            <a:r>
              <a:rPr lang="en-US" dirty="0" smtClean="0"/>
              <a:t>Set naming conventions and coding practice guidelines. </a:t>
            </a:r>
          </a:p>
          <a:p>
            <a:r>
              <a:rPr lang="en-US" dirty="0" smtClean="0"/>
              <a:t>Data Camp for new users within the group. </a:t>
            </a:r>
          </a:p>
        </p:txBody>
      </p:sp>
      <p:sp>
        <p:nvSpPr>
          <p:cNvPr id="4" name="Slide Number Placeholder 3"/>
          <p:cNvSpPr>
            <a:spLocks noGrp="1"/>
          </p:cNvSpPr>
          <p:nvPr>
            <p:ph type="sldNum" sz="quarter" idx="12"/>
          </p:nvPr>
        </p:nvSpPr>
        <p:spPr/>
        <p:txBody>
          <a:bodyPr/>
          <a:lstStyle/>
          <a:p>
            <a:fld id="{8848E627-D06A-4F0E-98E2-3D90458BE48C}" type="slidenum">
              <a:rPr lang="en-US" smtClean="0"/>
              <a:t>25</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7" name="Picture 6"/>
          <p:cNvPicPr>
            <a:picLocks noChangeAspect="1"/>
          </p:cNvPicPr>
          <p:nvPr/>
        </p:nvPicPr>
        <p:blipFill>
          <a:blip r:embed="rId3"/>
          <a:stretch>
            <a:fillRect/>
          </a:stretch>
        </p:blipFill>
        <p:spPr>
          <a:xfrm>
            <a:off x="5486400" y="2819400"/>
            <a:ext cx="3439845" cy="1951037"/>
          </a:xfrm>
          <a:prstGeom prst="rect">
            <a:avLst/>
          </a:prstGeom>
        </p:spPr>
      </p:pic>
      <p:pic>
        <p:nvPicPr>
          <p:cNvPr id="8" name="Picture 4" descr="Image result for rstudi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667" t="29206" r="57334" b="30159"/>
          <a:stretch/>
        </p:blipFill>
        <p:spPr bwMode="auto">
          <a:xfrm>
            <a:off x="990600" y="605013"/>
            <a:ext cx="828195" cy="80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44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AURORA Modeling</a:t>
            </a:r>
            <a:br>
              <a:rPr lang="en-US" dirty="0" smtClean="0"/>
            </a:br>
            <a:r>
              <a:rPr lang="en-US" dirty="0"/>
              <a:t> </a:t>
            </a:r>
            <a:r>
              <a:rPr lang="en-US" dirty="0" smtClean="0"/>
              <a:t> - Previous </a:t>
            </a:r>
            <a:r>
              <a:rPr lang="en-US" dirty="0" err="1" smtClean="0"/>
              <a:t>Cut&amp;paste</a:t>
            </a:r>
            <a:r>
              <a:rPr lang="en-US" dirty="0" smtClean="0"/>
              <a:t> Method</a:t>
            </a:r>
            <a:br>
              <a:rPr lang="en-US" dirty="0" smtClean="0"/>
            </a:br>
            <a:r>
              <a:rPr lang="en-US" dirty="0"/>
              <a:t> </a:t>
            </a:r>
            <a:r>
              <a:rPr lang="en-US" dirty="0" smtClean="0"/>
              <a:t> - Current One-Click reporting method</a:t>
            </a:r>
            <a:endParaRPr lang="en-US" dirty="0"/>
          </a:p>
        </p:txBody>
      </p:sp>
      <p:sp>
        <p:nvSpPr>
          <p:cNvPr id="8" name="Text Placeholder 7"/>
          <p:cNvSpPr>
            <a:spLocks noGrp="1"/>
          </p:cNvSpPr>
          <p:nvPr>
            <p:ph type="body" idx="1"/>
          </p:nvPr>
        </p:nvSpPr>
        <p:spPr/>
        <p:txBody>
          <a:bodyPr/>
          <a:lstStyle/>
          <a:p>
            <a:r>
              <a:rPr lang="en-US" dirty="0" smtClean="0"/>
              <a:t>Case Study 1</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26</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2919052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a:t>
            </a:r>
            <a:br>
              <a:rPr lang="en-US" dirty="0" smtClean="0"/>
            </a:br>
            <a:r>
              <a:rPr lang="en-US" sz="3100" dirty="0"/>
              <a:t>AURORA </a:t>
            </a:r>
            <a:r>
              <a:rPr lang="en-US" sz="3100" dirty="0" smtClean="0"/>
              <a:t>Reporting </a:t>
            </a:r>
            <a:r>
              <a:rPr lang="en-US" sz="3100" dirty="0"/>
              <a:t>Task</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27</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4" name="Rectangle 13"/>
          <p:cNvSpPr/>
          <p:nvPr/>
        </p:nvSpPr>
        <p:spPr>
          <a:xfrm>
            <a:off x="327805" y="1524000"/>
            <a:ext cx="6218401" cy="2203942"/>
          </a:xfrm>
          <a:prstGeom prst="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Picture 14"/>
          <p:cNvPicPr>
            <a:picLocks noChangeAspect="1"/>
          </p:cNvPicPr>
          <p:nvPr/>
        </p:nvPicPr>
        <p:blipFill rotWithShape="1">
          <a:blip r:embed="rId3"/>
          <a:srcRect l="12231" b="36622"/>
          <a:stretch/>
        </p:blipFill>
        <p:spPr>
          <a:xfrm>
            <a:off x="702619" y="1650206"/>
            <a:ext cx="5843587" cy="1804988"/>
          </a:xfrm>
          <a:prstGeom prst="rect">
            <a:avLst/>
          </a:prstGeom>
        </p:spPr>
      </p:pic>
      <p:pic>
        <p:nvPicPr>
          <p:cNvPr id="16" name="Picture 15"/>
          <p:cNvPicPr>
            <a:picLocks noChangeAspect="1"/>
          </p:cNvPicPr>
          <p:nvPr/>
        </p:nvPicPr>
        <p:blipFill rotWithShape="1">
          <a:blip r:embed="rId3"/>
          <a:srcRect l="-898" t="971" r="95422" b="36377"/>
          <a:stretch/>
        </p:blipFill>
        <p:spPr>
          <a:xfrm>
            <a:off x="427818" y="1670864"/>
            <a:ext cx="364561" cy="1784329"/>
          </a:xfrm>
          <a:prstGeom prst="rect">
            <a:avLst/>
          </a:prstGeom>
        </p:spPr>
      </p:pic>
      <p:pic>
        <p:nvPicPr>
          <p:cNvPr id="17" name="Picture 16"/>
          <p:cNvPicPr>
            <a:picLocks noChangeAspect="1"/>
          </p:cNvPicPr>
          <p:nvPr/>
        </p:nvPicPr>
        <p:blipFill>
          <a:blip r:embed="rId4"/>
          <a:stretch>
            <a:fillRect/>
          </a:stretch>
        </p:blipFill>
        <p:spPr>
          <a:xfrm>
            <a:off x="5682518" y="1723740"/>
            <a:ext cx="3291840" cy="2450628"/>
          </a:xfrm>
          <a:prstGeom prst="rect">
            <a:avLst/>
          </a:prstGeom>
        </p:spPr>
      </p:pic>
      <p:pic>
        <p:nvPicPr>
          <p:cNvPr id="18" name="Picture 17"/>
          <p:cNvPicPr>
            <a:picLocks noChangeAspect="1"/>
          </p:cNvPicPr>
          <p:nvPr/>
        </p:nvPicPr>
        <p:blipFill>
          <a:blip r:embed="rId5"/>
          <a:stretch>
            <a:fillRect/>
          </a:stretch>
        </p:blipFill>
        <p:spPr>
          <a:xfrm>
            <a:off x="5175087" y="2848350"/>
            <a:ext cx="3291840" cy="2447172"/>
          </a:xfrm>
          <a:prstGeom prst="rect">
            <a:avLst/>
          </a:prstGeom>
        </p:spPr>
      </p:pic>
      <p:pic>
        <p:nvPicPr>
          <p:cNvPr id="19" name="Picture 18"/>
          <p:cNvPicPr>
            <a:picLocks noChangeAspect="1"/>
          </p:cNvPicPr>
          <p:nvPr/>
        </p:nvPicPr>
        <p:blipFill>
          <a:blip r:embed="rId6"/>
          <a:stretch>
            <a:fillRect/>
          </a:stretch>
        </p:blipFill>
        <p:spPr>
          <a:xfrm>
            <a:off x="3261360" y="3502967"/>
            <a:ext cx="3291840" cy="2441988"/>
          </a:xfrm>
          <a:prstGeom prst="rect">
            <a:avLst/>
          </a:prstGeom>
        </p:spPr>
      </p:pic>
      <p:pic>
        <p:nvPicPr>
          <p:cNvPr id="20" name="Picture 19"/>
          <p:cNvPicPr>
            <a:picLocks noChangeAspect="1"/>
          </p:cNvPicPr>
          <p:nvPr/>
        </p:nvPicPr>
        <p:blipFill>
          <a:blip r:embed="rId7"/>
          <a:stretch>
            <a:fillRect/>
          </a:stretch>
        </p:blipFill>
        <p:spPr>
          <a:xfrm>
            <a:off x="1231951" y="3824780"/>
            <a:ext cx="3291840" cy="2452320"/>
          </a:xfrm>
          <a:prstGeom prst="rect">
            <a:avLst/>
          </a:prstGeom>
        </p:spPr>
      </p:pic>
      <p:sp>
        <p:nvSpPr>
          <p:cNvPr id="22" name="TextBox 15"/>
          <p:cNvSpPr txBox="1"/>
          <p:nvPr/>
        </p:nvSpPr>
        <p:spPr>
          <a:xfrm>
            <a:off x="687604" y="3272135"/>
            <a:ext cx="137232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a:t>
            </a:r>
            <a:endParaRPr lang="en-US" sz="2400" dirty="0"/>
          </a:p>
        </p:txBody>
      </p:sp>
    </p:spTree>
    <p:extLst>
      <p:ext uri="{BB962C8B-B14F-4D97-AF65-F5344CB8AC3E}">
        <p14:creationId xmlns:p14="http://schemas.microsoft.com/office/powerpoint/2010/main" val="2516427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Run the cost-production model and export all outputs into a database. </a:t>
            </a:r>
          </a:p>
        </p:txBody>
      </p:sp>
      <p:sp>
        <p:nvSpPr>
          <p:cNvPr id="7" name="Title 6"/>
          <p:cNvSpPr>
            <a:spLocks noGrp="1"/>
          </p:cNvSpPr>
          <p:nvPr>
            <p:ph type="title"/>
          </p:nvPr>
        </p:nvSpPr>
        <p:spPr/>
        <p:txBody>
          <a:bodyPr>
            <a:normAutofit fontScale="90000"/>
          </a:bodyPr>
          <a:lstStyle/>
          <a:p>
            <a:r>
              <a:rPr lang="en-US" dirty="0"/>
              <a:t>Current Reporting </a:t>
            </a:r>
            <a:r>
              <a:rPr lang="en-US" dirty="0" smtClean="0"/>
              <a:t>Process</a:t>
            </a:r>
            <a:br>
              <a:rPr lang="en-US" dirty="0" smtClean="0"/>
            </a:br>
            <a:r>
              <a:rPr lang="en-US" sz="3100" dirty="0" smtClean="0"/>
              <a:t>AURORA Reporting Task</a:t>
            </a:r>
            <a:endParaRPr lang="en-US" sz="3100" dirty="0"/>
          </a:p>
        </p:txBody>
      </p:sp>
      <p:sp>
        <p:nvSpPr>
          <p:cNvPr id="4" name="Slide Number Placeholder 3"/>
          <p:cNvSpPr>
            <a:spLocks noGrp="1"/>
          </p:cNvSpPr>
          <p:nvPr>
            <p:ph type="sldNum" sz="quarter" idx="12"/>
          </p:nvPr>
        </p:nvSpPr>
        <p:spPr/>
        <p:txBody>
          <a:bodyPr/>
          <a:lstStyle/>
          <a:p>
            <a:fld id="{8848E627-D06A-4F0E-98E2-3D90458BE48C}" type="slidenum">
              <a:rPr lang="en-US" smtClean="0"/>
              <a:t>28</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pic>
        <p:nvPicPr>
          <p:cNvPr id="9" name="Picture 8"/>
          <p:cNvPicPr>
            <a:picLocks noChangeAspect="1"/>
          </p:cNvPicPr>
          <p:nvPr/>
        </p:nvPicPr>
        <p:blipFill>
          <a:blip r:embed="rId3"/>
          <a:stretch>
            <a:fillRect/>
          </a:stretch>
        </p:blipFill>
        <p:spPr>
          <a:xfrm>
            <a:off x="5029200" y="2890358"/>
            <a:ext cx="4038600" cy="3463335"/>
          </a:xfrm>
          <a:prstGeom prst="rect">
            <a:avLst/>
          </a:prstGeom>
        </p:spPr>
      </p:pic>
      <p:sp>
        <p:nvSpPr>
          <p:cNvPr id="10" name="Oval 9"/>
          <p:cNvSpPr/>
          <p:nvPr/>
        </p:nvSpPr>
        <p:spPr>
          <a:xfrm>
            <a:off x="6242847" y="3383746"/>
            <a:ext cx="663855" cy="523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57800" y="4400714"/>
            <a:ext cx="2836470" cy="3745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 y="2667000"/>
            <a:ext cx="4038600" cy="2062103"/>
          </a:xfrm>
          <a:prstGeom prst="rect">
            <a:avLst/>
          </a:prstGeom>
        </p:spPr>
        <p:txBody>
          <a:bodyPr wrap="square">
            <a:spAutoFit/>
          </a:bodyPr>
          <a:lstStyle/>
          <a:p>
            <a:pPr marL="285750" indent="-28575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Open </a:t>
            </a:r>
            <a:r>
              <a:rPr lang="en-US" sz="3200" dirty="0" smtClean="0">
                <a:latin typeface="Calibri Light" panose="020F0302020204030204" pitchFamily="34" charset="0"/>
                <a:cs typeface="Calibri Light" panose="020F0302020204030204" pitchFamily="34" charset="0"/>
              </a:rPr>
              <a:t>R. </a:t>
            </a:r>
            <a:r>
              <a:rPr lang="en-US" sz="3200" dirty="0">
                <a:latin typeface="Calibri Light" panose="020F0302020204030204" pitchFamily="34" charset="0"/>
                <a:cs typeface="Calibri Light" panose="020F0302020204030204" pitchFamily="34" charset="0"/>
              </a:rPr>
              <a:t>Update the </a:t>
            </a:r>
            <a:r>
              <a:rPr lang="en-US" sz="3200" dirty="0" smtClean="0">
                <a:latin typeface="Calibri Light" panose="020F0302020204030204" pitchFamily="34" charset="0"/>
                <a:cs typeface="Calibri Light" panose="020F0302020204030204" pitchFamily="34" charset="0"/>
              </a:rPr>
              <a:t>database names </a:t>
            </a:r>
            <a:r>
              <a:rPr lang="en-US" sz="3200" dirty="0">
                <a:latin typeface="Calibri Light" panose="020F0302020204030204" pitchFamily="34" charset="0"/>
                <a:cs typeface="Calibri Light" panose="020F0302020204030204" pitchFamily="34" charset="0"/>
              </a:rPr>
              <a:t>and </a:t>
            </a:r>
            <a:r>
              <a:rPr lang="en-US" sz="3200" dirty="0" smtClean="0">
                <a:latin typeface="Calibri Light" panose="020F0302020204030204" pitchFamily="34" charset="0"/>
                <a:cs typeface="Calibri Light" panose="020F0302020204030204" pitchFamily="34" charset="0"/>
              </a:rPr>
              <a:t>“knit.”</a:t>
            </a:r>
          </a:p>
          <a:p>
            <a:pPr marL="285750" indent="-285750">
              <a:buFont typeface="Arial" panose="020B0604020202020204" pitchFamily="34" charset="0"/>
              <a:buChar char="•"/>
            </a:pPr>
            <a:r>
              <a:rPr lang="en-US" sz="3200" dirty="0" smtClean="0">
                <a:latin typeface="Calibri Light" panose="020F0302020204030204" pitchFamily="34" charset="0"/>
                <a:cs typeface="Calibri Light" panose="020F0302020204030204" pitchFamily="34" charset="0"/>
              </a:rPr>
              <a:t>Done.  </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8773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42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CONFIDENTIAL &amp; PROPRIETARY</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29</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11" name="Picture 10"/>
          <p:cNvPicPr>
            <a:picLocks noChangeAspect="1"/>
          </p:cNvPicPr>
          <p:nvPr/>
        </p:nvPicPr>
        <p:blipFill rotWithShape="1">
          <a:blip r:embed="rId3"/>
          <a:srcRect b="1133"/>
          <a:stretch/>
        </p:blipFill>
        <p:spPr>
          <a:xfrm>
            <a:off x="4572000" y="116113"/>
            <a:ext cx="3700375" cy="6651173"/>
          </a:xfrm>
          <a:prstGeom prst="rect">
            <a:avLst/>
          </a:prstGeom>
        </p:spPr>
      </p:pic>
      <p:pic>
        <p:nvPicPr>
          <p:cNvPr id="12" name="Picture 11"/>
          <p:cNvPicPr>
            <a:picLocks noChangeAspect="1"/>
          </p:cNvPicPr>
          <p:nvPr/>
        </p:nvPicPr>
        <p:blipFill>
          <a:blip r:embed="rId4"/>
          <a:stretch>
            <a:fillRect/>
          </a:stretch>
        </p:blipFill>
        <p:spPr>
          <a:xfrm>
            <a:off x="743310" y="116113"/>
            <a:ext cx="3694980" cy="6648450"/>
          </a:xfrm>
          <a:prstGeom prst="rect">
            <a:avLst/>
          </a:prstGeom>
        </p:spPr>
      </p:pic>
    </p:spTree>
    <p:extLst>
      <p:ext uri="{BB962C8B-B14F-4D97-AF65-F5344CB8AC3E}">
        <p14:creationId xmlns:p14="http://schemas.microsoft.com/office/powerpoint/2010/main" val="3903082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 Analytics ~ a few years ago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Excel clutter</a:t>
            </a:r>
          </a:p>
          <a:p>
            <a:pPr lvl="1"/>
            <a:r>
              <a:rPr lang="en-US" dirty="0" smtClean="0"/>
              <a:t>Accumulation </a:t>
            </a:r>
            <a:r>
              <a:rPr lang="en-US" dirty="0"/>
              <a:t>of </a:t>
            </a:r>
            <a:r>
              <a:rPr lang="en-US" dirty="0">
                <a:solidFill>
                  <a:srgbClr val="C00000"/>
                </a:solidFill>
              </a:rPr>
              <a:t>errors</a:t>
            </a:r>
            <a:r>
              <a:rPr lang="en-US" dirty="0"/>
              <a:t> over time. Hard to detect them in enormous multi-tab models. </a:t>
            </a:r>
            <a:endParaRPr lang="en-US" dirty="0" smtClean="0">
              <a:sym typeface="Wingdings" panose="05000000000000000000" pitchFamily="2" charset="2"/>
            </a:endParaRPr>
          </a:p>
          <a:p>
            <a:pPr lvl="1"/>
            <a:r>
              <a:rPr lang="en-US" dirty="0" smtClean="0">
                <a:sym typeface="Wingdings" panose="05000000000000000000" pitchFamily="2" charset="2"/>
              </a:rPr>
              <a:t>Duplicates of </a:t>
            </a:r>
            <a:r>
              <a:rPr lang="en-US" dirty="0" smtClean="0">
                <a:solidFill>
                  <a:srgbClr val="C00000"/>
                </a:solidFill>
                <a:sym typeface="Wingdings" panose="05000000000000000000" pitchFamily="2" charset="2"/>
              </a:rPr>
              <a:t>a same model </a:t>
            </a:r>
            <a:r>
              <a:rPr lang="en-US" dirty="0">
                <a:solidFill>
                  <a:srgbClr val="C00000"/>
                </a:solidFill>
                <a:sym typeface="Wingdings" panose="05000000000000000000" pitchFamily="2" charset="2"/>
              </a:rPr>
              <a:t>for different </a:t>
            </a:r>
            <a:r>
              <a:rPr lang="en-US" dirty="0" smtClean="0">
                <a:solidFill>
                  <a:srgbClr val="C00000"/>
                </a:solidFill>
                <a:sym typeface="Wingdings" panose="05000000000000000000" pitchFamily="2" charset="2"/>
              </a:rPr>
              <a:t>versions </a:t>
            </a:r>
            <a:r>
              <a:rPr lang="en-US" dirty="0" smtClean="0">
                <a:sym typeface="Wingdings" panose="05000000000000000000" pitchFamily="2" charset="2"/>
              </a:rPr>
              <a:t>(e.g., for different customers). When making changes, same changes needs to be made multiple times.   </a:t>
            </a:r>
            <a:endParaRPr lang="en-US" dirty="0" smtClean="0"/>
          </a:p>
          <a:p>
            <a:pPr lvl="1"/>
            <a:r>
              <a:rPr lang="en-US" dirty="0" smtClean="0">
                <a:solidFill>
                  <a:srgbClr val="C00000"/>
                </a:solidFill>
              </a:rPr>
              <a:t>No version controls</a:t>
            </a:r>
            <a:r>
              <a:rPr lang="en-US" dirty="0" smtClean="0"/>
              <a:t>. A</a:t>
            </a:r>
            <a:r>
              <a:rPr lang="en-US" dirty="0" smtClean="0">
                <a:sym typeface="Wingdings" panose="05000000000000000000" pitchFamily="2" charset="2"/>
              </a:rPr>
              <a:t>ccumulation of badly named similar excel files and many no-longer used scripts and calculations. </a:t>
            </a:r>
          </a:p>
          <a:p>
            <a:pPr lvl="1"/>
            <a:r>
              <a:rPr lang="en-US" dirty="0" smtClean="0">
                <a:sym typeface="Wingdings" panose="05000000000000000000" pitchFamily="2" charset="2"/>
              </a:rPr>
              <a:t>For large dataset, it was </a:t>
            </a:r>
            <a:r>
              <a:rPr lang="en-US" dirty="0" smtClean="0">
                <a:sym typeface="Wingdings" panose="05000000000000000000" pitchFamily="2" charset="2"/>
              </a:rPr>
              <a:t>slow. </a:t>
            </a:r>
            <a:endParaRPr lang="en-US" dirty="0" smtClean="0">
              <a:sym typeface="Wingdings" panose="05000000000000000000" pitchFamily="2" charset="2"/>
            </a:endParaRPr>
          </a:p>
          <a:p>
            <a:endParaRPr lang="en-US" dirty="0" smtClean="0"/>
          </a:p>
          <a:p>
            <a:r>
              <a:rPr lang="en-US" dirty="0" smtClean="0"/>
              <a:t>Multiple languages were used in addition to </a:t>
            </a:r>
            <a:r>
              <a:rPr lang="en-US" dirty="0" smtClean="0"/>
              <a:t>excel</a:t>
            </a:r>
            <a:endParaRPr lang="en-US" dirty="0" smtClean="0"/>
          </a:p>
          <a:p>
            <a:pPr lvl="1"/>
            <a:r>
              <a:rPr lang="en-US" dirty="0" smtClean="0"/>
              <a:t>VBA, R, </a:t>
            </a:r>
            <a:r>
              <a:rPr lang="en-US" dirty="0" err="1" smtClean="0"/>
              <a:t>matlab</a:t>
            </a:r>
            <a:r>
              <a:rPr lang="en-US" dirty="0" smtClean="0"/>
              <a:t>, python, …</a:t>
            </a:r>
          </a:p>
          <a:p>
            <a:pPr lvl="1"/>
            <a:endParaRPr lang="en-US" dirty="0"/>
          </a:p>
          <a:p>
            <a:r>
              <a:rPr lang="en-US" dirty="0" smtClean="0"/>
              <a:t>No clear guideline for analytics quality </a:t>
            </a:r>
            <a:r>
              <a:rPr lang="en-US" dirty="0" smtClean="0"/>
              <a:t>control</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3</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1523261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Portfolio Risk Model</a:t>
            </a:r>
            <a:br>
              <a:rPr lang="en-US" dirty="0" smtClean="0"/>
            </a:br>
            <a:r>
              <a:rPr lang="en-US" dirty="0"/>
              <a:t> </a:t>
            </a:r>
            <a:r>
              <a:rPr lang="en-US" dirty="0" smtClean="0"/>
              <a:t> - Previous Excel &amp; VBA Frustration</a:t>
            </a:r>
            <a:br>
              <a:rPr lang="en-US" dirty="0" smtClean="0"/>
            </a:br>
            <a:r>
              <a:rPr lang="en-US" dirty="0"/>
              <a:t> </a:t>
            </a:r>
            <a:r>
              <a:rPr lang="en-US" dirty="0" smtClean="0"/>
              <a:t> - Current All-R Discipline</a:t>
            </a:r>
            <a:endParaRPr lang="en-US" dirty="0"/>
          </a:p>
        </p:txBody>
      </p:sp>
      <p:sp>
        <p:nvSpPr>
          <p:cNvPr id="8" name="Text Placeholder 7"/>
          <p:cNvSpPr>
            <a:spLocks noGrp="1"/>
          </p:cNvSpPr>
          <p:nvPr>
            <p:ph type="body" idx="1"/>
          </p:nvPr>
        </p:nvSpPr>
        <p:spPr/>
        <p:txBody>
          <a:bodyPr/>
          <a:lstStyle/>
          <a:p>
            <a:r>
              <a:rPr lang="en-US" dirty="0" smtClean="0"/>
              <a:t>Case Study 2</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30</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964430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Portfolio Risk </a:t>
            </a:r>
            <a:r>
              <a:rPr lang="en-US" dirty="0"/>
              <a:t>Model </a:t>
            </a:r>
            <a:br>
              <a:rPr lang="en-US" dirty="0"/>
            </a:br>
            <a:r>
              <a:rPr lang="en-US" sz="3100" dirty="0"/>
              <a:t>Before… </a:t>
            </a:r>
            <a:endParaRPr lang="en-US" dirty="0"/>
          </a:p>
        </p:txBody>
      </p:sp>
      <p:sp>
        <p:nvSpPr>
          <p:cNvPr id="3" name="Content Placeholder 2"/>
          <p:cNvSpPr>
            <a:spLocks noGrp="1"/>
          </p:cNvSpPr>
          <p:nvPr>
            <p:ph idx="1"/>
          </p:nvPr>
        </p:nvSpPr>
        <p:spPr>
          <a:xfrm>
            <a:off x="457200" y="1600200"/>
            <a:ext cx="8229600" cy="1907005"/>
          </a:xfrm>
        </p:spPr>
        <p:txBody>
          <a:bodyPr>
            <a:normAutofit/>
          </a:bodyPr>
          <a:lstStyle/>
          <a:p>
            <a:r>
              <a:rPr lang="en-US" sz="2800" dirty="0" smtClean="0"/>
              <a:t>There were Stochastic Portfolio Model written in VBA with Excel Interface. </a:t>
            </a:r>
          </a:p>
          <a:p>
            <a:r>
              <a:rPr lang="en-US" sz="2800" dirty="0" smtClean="0"/>
              <a:t>Produced large excel and csv files. </a:t>
            </a:r>
          </a:p>
        </p:txBody>
      </p:sp>
      <p:sp>
        <p:nvSpPr>
          <p:cNvPr id="4" name="Slide Number Placeholder 3"/>
          <p:cNvSpPr>
            <a:spLocks noGrp="1"/>
          </p:cNvSpPr>
          <p:nvPr>
            <p:ph type="sldNum" sz="quarter" idx="12"/>
          </p:nvPr>
        </p:nvSpPr>
        <p:spPr/>
        <p:txBody>
          <a:bodyPr/>
          <a:lstStyle/>
          <a:p>
            <a:fld id="{8848E627-D06A-4F0E-98E2-3D90458BE48C}" type="slidenum">
              <a:rPr lang="en-US" smtClean="0"/>
              <a:t>31</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grpSp>
        <p:nvGrpSpPr>
          <p:cNvPr id="10" name="Group 9"/>
          <p:cNvGrpSpPr/>
          <p:nvPr/>
        </p:nvGrpSpPr>
        <p:grpSpPr>
          <a:xfrm>
            <a:off x="4572000" y="3386593"/>
            <a:ext cx="4418042" cy="2955926"/>
            <a:chOff x="3962400" y="2878536"/>
            <a:chExt cx="4951442" cy="3338908"/>
          </a:xfrm>
        </p:grpSpPr>
        <p:pic>
          <p:nvPicPr>
            <p:cNvPr id="7" name="Picture 6"/>
            <p:cNvPicPr>
              <a:picLocks noChangeAspect="1"/>
            </p:cNvPicPr>
            <p:nvPr/>
          </p:nvPicPr>
          <p:blipFill>
            <a:blip r:embed="rId3"/>
            <a:stretch>
              <a:fillRect/>
            </a:stretch>
          </p:blipFill>
          <p:spPr>
            <a:xfrm>
              <a:off x="3962400" y="3429000"/>
              <a:ext cx="4951442" cy="2788444"/>
            </a:xfrm>
            <a:prstGeom prst="rect">
              <a:avLst/>
            </a:prstGeom>
          </p:spPr>
        </p:pic>
        <p:pic>
          <p:nvPicPr>
            <p:cNvPr id="9" name="Picture 8"/>
            <p:cNvPicPr>
              <a:picLocks noChangeAspect="1"/>
            </p:cNvPicPr>
            <p:nvPr/>
          </p:nvPicPr>
          <p:blipFill>
            <a:blip r:embed="rId4"/>
            <a:stretch>
              <a:fillRect/>
            </a:stretch>
          </p:blipFill>
          <p:spPr>
            <a:xfrm>
              <a:off x="3962400" y="2878536"/>
              <a:ext cx="4951442" cy="493637"/>
            </a:xfrm>
            <a:prstGeom prst="rect">
              <a:avLst/>
            </a:prstGeom>
          </p:spPr>
        </p:pic>
      </p:grpSp>
      <p:sp>
        <p:nvSpPr>
          <p:cNvPr id="11" name="Content Placeholder 2"/>
          <p:cNvSpPr txBox="1">
            <a:spLocks/>
          </p:cNvSpPr>
          <p:nvPr/>
        </p:nvSpPr>
        <p:spPr>
          <a:xfrm>
            <a:off x="457200" y="3048000"/>
            <a:ext cx="4038600" cy="2849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We had copied of </a:t>
            </a:r>
            <a:r>
              <a:rPr lang="en-US" sz="2800" dirty="0" smtClean="0"/>
              <a:t>similar</a:t>
            </a:r>
            <a:r>
              <a:rPr lang="en-US" sz="2800" dirty="0" smtClean="0"/>
              <a:t> models </a:t>
            </a:r>
            <a:r>
              <a:rPr lang="en-US" sz="2800" dirty="0" smtClean="0"/>
              <a:t>with some </a:t>
            </a:r>
            <a:r>
              <a:rPr lang="en-US" sz="2800" dirty="0" smtClean="0"/>
              <a:t>customizations, </a:t>
            </a:r>
            <a:r>
              <a:rPr lang="en-US" sz="2800" dirty="0" smtClean="0"/>
              <a:t>for each customer.  </a:t>
            </a:r>
          </a:p>
          <a:p>
            <a:r>
              <a:rPr lang="en-US" sz="2800" dirty="0" smtClean="0"/>
              <a:t>We saved copies of old models in Archive folder. </a:t>
            </a:r>
            <a:endParaRPr lang="en-US" sz="2800" dirty="0"/>
          </a:p>
        </p:txBody>
      </p:sp>
    </p:spTree>
    <p:extLst>
      <p:ext uri="{BB962C8B-B14F-4D97-AF65-F5344CB8AC3E}">
        <p14:creationId xmlns:p14="http://schemas.microsoft.com/office/powerpoint/2010/main" val="2910435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 Model</a:t>
            </a:r>
            <a:endParaRPr lang="en-US" dirty="0"/>
          </a:p>
        </p:txBody>
      </p:sp>
      <p:sp>
        <p:nvSpPr>
          <p:cNvPr id="8" name="Content Placeholder 7"/>
          <p:cNvSpPr>
            <a:spLocks noGrp="1"/>
          </p:cNvSpPr>
          <p:nvPr>
            <p:ph idx="1"/>
          </p:nvPr>
        </p:nvSpPr>
        <p:spPr>
          <a:xfrm>
            <a:off x="457200" y="1600200"/>
            <a:ext cx="8229600" cy="3124200"/>
          </a:xfrm>
        </p:spPr>
        <p:txBody>
          <a:bodyPr>
            <a:noAutofit/>
          </a:bodyPr>
          <a:lstStyle/>
          <a:p>
            <a:r>
              <a:rPr lang="en-US" sz="2800" dirty="0" smtClean="0"/>
              <a:t>Everything is in R. </a:t>
            </a:r>
          </a:p>
          <a:p>
            <a:pPr lvl="1"/>
            <a:r>
              <a:rPr lang="en-US" dirty="0" smtClean="0"/>
              <a:t>The bulk of the model runs automatically overnight as a scheduled task.  </a:t>
            </a:r>
          </a:p>
          <a:p>
            <a:pPr lvl="1"/>
            <a:r>
              <a:rPr lang="en-US" dirty="0" smtClean="0"/>
              <a:t>Shiny UI enables on-demand analysis on the results. </a:t>
            </a:r>
          </a:p>
          <a:p>
            <a:r>
              <a:rPr lang="en-US" sz="2800" dirty="0" smtClean="0"/>
              <a:t>Differentiation between Dev, Staging, PROD environments. </a:t>
            </a:r>
          </a:p>
          <a:p>
            <a:endParaRPr lang="en-US" sz="2800" dirty="0" smtClean="0"/>
          </a:p>
          <a:p>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8848E627-D06A-4F0E-98E2-3D90458BE48C}" type="slidenum">
              <a:rPr lang="en-US" smtClean="0"/>
              <a:t>32</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pic>
        <p:nvPicPr>
          <p:cNvPr id="9" name="Picture 8"/>
          <p:cNvPicPr>
            <a:picLocks noChangeAspect="1"/>
          </p:cNvPicPr>
          <p:nvPr/>
        </p:nvPicPr>
        <p:blipFill rotWithShape="1">
          <a:blip r:embed="rId3"/>
          <a:srcRect t="15190" r="32562" b="23678"/>
          <a:stretch/>
        </p:blipFill>
        <p:spPr>
          <a:xfrm>
            <a:off x="5279617" y="5343064"/>
            <a:ext cx="3809627" cy="901891"/>
          </a:xfrm>
          <a:prstGeom prst="rect">
            <a:avLst/>
          </a:prstGeom>
        </p:spPr>
      </p:pic>
      <p:sp>
        <p:nvSpPr>
          <p:cNvPr id="10" name="TextBox 9"/>
          <p:cNvSpPr txBox="1"/>
          <p:nvPr/>
        </p:nvSpPr>
        <p:spPr>
          <a:xfrm>
            <a:off x="6477000" y="5095958"/>
            <a:ext cx="2667000" cy="307777"/>
          </a:xfrm>
          <a:prstGeom prst="rect">
            <a:avLst/>
          </a:prstGeom>
          <a:noFill/>
        </p:spPr>
        <p:txBody>
          <a:bodyPr wrap="square" rtlCol="0">
            <a:spAutoFit/>
          </a:bodyPr>
          <a:lstStyle/>
          <a:p>
            <a:pPr algn="ctr"/>
            <a:r>
              <a:rPr lang="en-US" sz="1400" b="1" dirty="0" smtClean="0">
                <a:solidFill>
                  <a:schemeClr val="bg1">
                    <a:lumMod val="50000"/>
                  </a:schemeClr>
                </a:solidFill>
              </a:rPr>
              <a:t>GitHub Project Network View</a:t>
            </a:r>
            <a:endParaRPr lang="en-US" sz="1400" b="1" dirty="0">
              <a:solidFill>
                <a:schemeClr val="bg1">
                  <a:lumMod val="50000"/>
                </a:schemeClr>
              </a:solidFill>
            </a:endParaRPr>
          </a:p>
        </p:txBody>
      </p:sp>
      <p:pic>
        <p:nvPicPr>
          <p:cNvPr id="2" name="Picture 1"/>
          <p:cNvPicPr>
            <a:picLocks noChangeAspect="1"/>
          </p:cNvPicPr>
          <p:nvPr/>
        </p:nvPicPr>
        <p:blipFill rotWithShape="1">
          <a:blip r:embed="rId4"/>
          <a:srcRect l="34374"/>
          <a:stretch/>
        </p:blipFill>
        <p:spPr>
          <a:xfrm>
            <a:off x="2592864" y="5356588"/>
            <a:ext cx="3265122" cy="1090359"/>
          </a:xfrm>
          <a:prstGeom prst="rect">
            <a:avLst/>
          </a:prstGeom>
        </p:spPr>
      </p:pic>
      <p:pic>
        <p:nvPicPr>
          <p:cNvPr id="11" name="Picture 10"/>
          <p:cNvPicPr>
            <a:picLocks noChangeAspect="1"/>
          </p:cNvPicPr>
          <p:nvPr/>
        </p:nvPicPr>
        <p:blipFill rotWithShape="1">
          <a:blip r:embed="rId4"/>
          <a:srcRect r="54595"/>
          <a:stretch/>
        </p:blipFill>
        <p:spPr>
          <a:xfrm>
            <a:off x="1324395" y="5356588"/>
            <a:ext cx="2259069" cy="1090359"/>
          </a:xfrm>
          <a:prstGeom prst="rect">
            <a:avLst/>
          </a:prstGeom>
        </p:spPr>
      </p:pic>
      <p:pic>
        <p:nvPicPr>
          <p:cNvPr id="3" name="Picture 2"/>
          <p:cNvPicPr>
            <a:picLocks noChangeAspect="1"/>
          </p:cNvPicPr>
          <p:nvPr/>
        </p:nvPicPr>
        <p:blipFill rotWithShape="1">
          <a:blip r:embed="rId5"/>
          <a:srcRect l="28661"/>
          <a:stretch/>
        </p:blipFill>
        <p:spPr>
          <a:xfrm>
            <a:off x="0" y="5372912"/>
            <a:ext cx="1869822" cy="982886"/>
          </a:xfrm>
          <a:prstGeom prst="rect">
            <a:avLst/>
          </a:prstGeom>
        </p:spPr>
      </p:pic>
      <p:pic>
        <p:nvPicPr>
          <p:cNvPr id="12" name="Picture 11"/>
          <p:cNvPicPr>
            <a:picLocks noChangeAspect="1"/>
          </p:cNvPicPr>
          <p:nvPr/>
        </p:nvPicPr>
        <p:blipFill>
          <a:blip r:embed="rId6"/>
          <a:stretch>
            <a:fillRect/>
          </a:stretch>
        </p:blipFill>
        <p:spPr>
          <a:xfrm>
            <a:off x="8369428" y="5750936"/>
            <a:ext cx="200025" cy="542925"/>
          </a:xfrm>
          <a:prstGeom prst="rect">
            <a:avLst/>
          </a:prstGeom>
        </p:spPr>
      </p:pic>
    </p:spTree>
    <p:extLst>
      <p:ext uri="{BB962C8B-B14F-4D97-AF65-F5344CB8AC3E}">
        <p14:creationId xmlns:p14="http://schemas.microsoft.com/office/powerpoint/2010/main" val="2967958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33</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5" name="Footer Placeholder 4"/>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sp>
        <p:nvSpPr>
          <p:cNvPr id="7" name="Rectangle 6"/>
          <p:cNvSpPr/>
          <p:nvPr/>
        </p:nvSpPr>
        <p:spPr>
          <a:xfrm>
            <a:off x="3228651" y="3200400"/>
            <a:ext cx="2686698" cy="523220"/>
          </a:xfrm>
          <a:prstGeom prst="rect">
            <a:avLst/>
          </a:prstGeom>
        </p:spPr>
        <p:txBody>
          <a:bodyPr wrap="none">
            <a:spAutoFit/>
          </a:bodyPr>
          <a:lstStyle/>
          <a:p>
            <a:pPr algn="ctr"/>
            <a:r>
              <a:rPr lang="en-US" sz="2800" dirty="0" smtClean="0"/>
              <a:t>Demo: Shiny App</a:t>
            </a:r>
            <a:endParaRPr lang="en-US" sz="2800" dirty="0"/>
          </a:p>
        </p:txBody>
      </p:sp>
    </p:spTree>
    <p:extLst>
      <p:ext uri="{BB962C8B-B14F-4D97-AF65-F5344CB8AC3E}">
        <p14:creationId xmlns:p14="http://schemas.microsoft.com/office/powerpoint/2010/main" val="2915375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Looks “Good</a:t>
            </a:r>
            <a:r>
              <a:rPr lang="en-US" dirty="0"/>
              <a:t>” by </a:t>
            </a:r>
            <a:r>
              <a:rPr lang="en-US" dirty="0" smtClean="0"/>
              <a:t>Default</a:t>
            </a:r>
            <a:endParaRPr lang="en-US" dirty="0"/>
          </a:p>
        </p:txBody>
      </p:sp>
      <p:sp>
        <p:nvSpPr>
          <p:cNvPr id="3" name="Content Placeholder 2"/>
          <p:cNvSpPr>
            <a:spLocks noGrp="1"/>
          </p:cNvSpPr>
          <p:nvPr>
            <p:ph idx="1"/>
          </p:nvPr>
        </p:nvSpPr>
        <p:spPr>
          <a:xfrm>
            <a:off x="457200" y="1600201"/>
            <a:ext cx="8229600" cy="1752599"/>
          </a:xfrm>
        </p:spPr>
        <p:txBody>
          <a:bodyPr>
            <a:normAutofit fontScale="92500" lnSpcReduction="20000"/>
          </a:bodyPr>
          <a:lstStyle/>
          <a:p>
            <a:r>
              <a:rPr lang="en-US" dirty="0"/>
              <a:t>Shiny templates are easy to </a:t>
            </a:r>
            <a:r>
              <a:rPr lang="en-US" dirty="0" smtClean="0"/>
              <a:t>use. </a:t>
            </a:r>
          </a:p>
          <a:p>
            <a:r>
              <a:rPr lang="en-US" dirty="0" smtClean="0"/>
              <a:t>No knowledge in HTML </a:t>
            </a:r>
            <a:r>
              <a:rPr lang="en-US" dirty="0"/>
              <a:t>or </a:t>
            </a:r>
            <a:r>
              <a:rPr lang="en-US" dirty="0" smtClean="0"/>
              <a:t>JavaScript necessary</a:t>
            </a:r>
          </a:p>
          <a:p>
            <a:r>
              <a:rPr lang="en-US" dirty="0" smtClean="0"/>
              <a:t>Excel-looking interface possible by </a:t>
            </a:r>
            <a:r>
              <a:rPr lang="en-US" dirty="0" smtClean="0"/>
              <a:t>creating input </a:t>
            </a:r>
            <a:r>
              <a:rPr lang="en-US" dirty="0" smtClean="0"/>
              <a:t>tables and </a:t>
            </a:r>
            <a:r>
              <a:rPr lang="en-US" dirty="0" smtClean="0"/>
              <a:t>color-formatted data. </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34</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24, 2018</a:t>
            </a:fld>
            <a:endParaRPr lang="en-US" dirty="0"/>
          </a:p>
        </p:txBody>
      </p:sp>
      <p:pic>
        <p:nvPicPr>
          <p:cNvPr id="7" name="Picture 6"/>
          <p:cNvPicPr>
            <a:picLocks noChangeAspect="1"/>
          </p:cNvPicPr>
          <p:nvPr/>
        </p:nvPicPr>
        <p:blipFill>
          <a:blip r:embed="rId3"/>
          <a:stretch>
            <a:fillRect/>
          </a:stretch>
        </p:blipFill>
        <p:spPr>
          <a:xfrm>
            <a:off x="301838" y="3859459"/>
            <a:ext cx="4841987" cy="2533800"/>
          </a:xfrm>
          <a:prstGeom prst="rect">
            <a:avLst/>
          </a:prstGeom>
        </p:spPr>
      </p:pic>
      <p:pic>
        <p:nvPicPr>
          <p:cNvPr id="9" name="Picture 8"/>
          <p:cNvPicPr>
            <a:picLocks noChangeAspect="1"/>
          </p:cNvPicPr>
          <p:nvPr/>
        </p:nvPicPr>
        <p:blipFill>
          <a:blip r:embed="rId4"/>
          <a:stretch>
            <a:fillRect/>
          </a:stretch>
        </p:blipFill>
        <p:spPr>
          <a:xfrm>
            <a:off x="4800600" y="3859459"/>
            <a:ext cx="3788519" cy="2533800"/>
          </a:xfrm>
          <a:prstGeom prst="rect">
            <a:avLst/>
          </a:prstGeom>
        </p:spPr>
      </p:pic>
      <p:sp>
        <p:nvSpPr>
          <p:cNvPr id="8" name="TextBox 7"/>
          <p:cNvSpPr txBox="1"/>
          <p:nvPr/>
        </p:nvSpPr>
        <p:spPr>
          <a:xfrm>
            <a:off x="1732231" y="3440668"/>
            <a:ext cx="1981200" cy="369332"/>
          </a:xfrm>
          <a:prstGeom prst="rect">
            <a:avLst/>
          </a:prstGeom>
          <a:noFill/>
        </p:spPr>
        <p:txBody>
          <a:bodyPr wrap="square" rtlCol="0">
            <a:spAutoFit/>
          </a:bodyPr>
          <a:lstStyle/>
          <a:p>
            <a:pPr algn="ctr"/>
            <a:r>
              <a:rPr lang="en-US" b="1" dirty="0" smtClean="0">
                <a:solidFill>
                  <a:schemeClr val="tx2"/>
                </a:solidFill>
              </a:rPr>
              <a:t>Excel Interface</a:t>
            </a:r>
            <a:endParaRPr lang="en-US" b="1" dirty="0">
              <a:solidFill>
                <a:schemeClr val="tx2"/>
              </a:solidFill>
            </a:endParaRPr>
          </a:p>
        </p:txBody>
      </p:sp>
      <p:sp>
        <p:nvSpPr>
          <p:cNvPr id="10" name="TextBox 9"/>
          <p:cNvSpPr txBox="1"/>
          <p:nvPr/>
        </p:nvSpPr>
        <p:spPr>
          <a:xfrm>
            <a:off x="5704259" y="3436541"/>
            <a:ext cx="1981200" cy="369332"/>
          </a:xfrm>
          <a:prstGeom prst="rect">
            <a:avLst/>
          </a:prstGeom>
          <a:noFill/>
        </p:spPr>
        <p:txBody>
          <a:bodyPr wrap="square" rtlCol="0">
            <a:spAutoFit/>
          </a:bodyPr>
          <a:lstStyle/>
          <a:p>
            <a:pPr algn="ctr"/>
            <a:r>
              <a:rPr lang="en-US" b="1" dirty="0" smtClean="0">
                <a:solidFill>
                  <a:schemeClr val="tx2"/>
                </a:solidFill>
              </a:rPr>
              <a:t>Shiny Interface</a:t>
            </a:r>
            <a:endParaRPr lang="en-US" b="1" dirty="0">
              <a:solidFill>
                <a:schemeClr val="tx2"/>
              </a:solidFill>
            </a:endParaRPr>
          </a:p>
        </p:txBody>
      </p:sp>
    </p:spTree>
    <p:extLst>
      <p:ext uri="{BB962C8B-B14F-4D97-AF65-F5344CB8AC3E}">
        <p14:creationId xmlns:p14="http://schemas.microsoft.com/office/powerpoint/2010/main" val="1303450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does it look like in reality? </a:t>
            </a:r>
            <a:endParaRPr lang="en-US" dirty="0"/>
          </a:p>
        </p:txBody>
      </p:sp>
      <p:sp>
        <p:nvSpPr>
          <p:cNvPr id="8" name="Text Placeholder 7"/>
          <p:cNvSpPr>
            <a:spLocks noGrp="1"/>
          </p:cNvSpPr>
          <p:nvPr>
            <p:ph type="body" idx="1"/>
          </p:nvPr>
        </p:nvSpPr>
        <p:spPr/>
        <p:txBody>
          <a:bodyPr/>
          <a:lstStyle/>
          <a:p>
            <a:r>
              <a:rPr lang="en-US" dirty="0" smtClean="0"/>
              <a:t>My Desktop &amp; Workflow</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35</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152494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1694" y="27788"/>
            <a:ext cx="9060405" cy="6419850"/>
          </a:xfrm>
          <a:prstGeom prst="rect">
            <a:avLst/>
          </a:prstGeom>
        </p:spPr>
      </p:pic>
      <p:sp>
        <p:nvSpPr>
          <p:cNvPr id="4" name="Slide Number Placeholder 3"/>
          <p:cNvSpPr>
            <a:spLocks noGrp="1"/>
          </p:cNvSpPr>
          <p:nvPr>
            <p:ph type="sldNum" sz="quarter" idx="12"/>
          </p:nvPr>
        </p:nvSpPr>
        <p:spPr/>
        <p:txBody>
          <a:bodyPr/>
          <a:lstStyle/>
          <a:p>
            <a:fld id="{8848E627-D06A-4F0E-98E2-3D90458BE48C}" type="slidenum">
              <a:rPr lang="en-US" smtClean="0"/>
              <a:t>36</a:t>
            </a:fld>
            <a:endParaRPr lang="en-US"/>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sp>
        <p:nvSpPr>
          <p:cNvPr id="5" name="Footer Placeholder 4"/>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sp>
        <p:nvSpPr>
          <p:cNvPr id="8" name="Rectangle 7"/>
          <p:cNvSpPr/>
          <p:nvPr/>
        </p:nvSpPr>
        <p:spPr>
          <a:xfrm>
            <a:off x="609600" y="1752600"/>
            <a:ext cx="1905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p:cNvSpPr/>
          <p:nvPr/>
        </p:nvSpPr>
        <p:spPr>
          <a:xfrm>
            <a:off x="7949076" y="585324"/>
            <a:ext cx="990600" cy="1889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Left Arrow 13"/>
          <p:cNvSpPr/>
          <p:nvPr/>
        </p:nvSpPr>
        <p:spPr>
          <a:xfrm>
            <a:off x="4114800" y="1295400"/>
            <a:ext cx="3810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1295400" y="3624080"/>
            <a:ext cx="6096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p:cNvSpPr/>
          <p:nvPr/>
        </p:nvSpPr>
        <p:spPr>
          <a:xfrm>
            <a:off x="1981200" y="4612460"/>
            <a:ext cx="1600200" cy="2286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p:cNvSpPr/>
          <p:nvPr/>
        </p:nvSpPr>
        <p:spPr>
          <a:xfrm>
            <a:off x="723900" y="2670188"/>
            <a:ext cx="2705100" cy="83501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Left Arrow 20"/>
          <p:cNvSpPr/>
          <p:nvPr/>
        </p:nvSpPr>
        <p:spPr>
          <a:xfrm rot="5400000">
            <a:off x="7200900" y="1219200"/>
            <a:ext cx="3810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16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5" grpId="0" animBg="1"/>
      <p:bldP spid="16" grpId="0" animBg="1"/>
      <p:bldP spid="17"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1694" y="27788"/>
            <a:ext cx="9060405" cy="6419850"/>
          </a:xfrm>
          <a:prstGeom prst="rect">
            <a:avLst/>
          </a:prstGeom>
        </p:spPr>
      </p:pic>
      <p:sp>
        <p:nvSpPr>
          <p:cNvPr id="4" name="Slide Number Placeholder 3"/>
          <p:cNvSpPr>
            <a:spLocks noGrp="1"/>
          </p:cNvSpPr>
          <p:nvPr>
            <p:ph type="sldNum" sz="quarter" idx="12"/>
          </p:nvPr>
        </p:nvSpPr>
        <p:spPr/>
        <p:txBody>
          <a:bodyPr/>
          <a:lstStyle/>
          <a:p>
            <a:fld id="{8848E627-D06A-4F0E-98E2-3D90458BE48C}" type="slidenum">
              <a:rPr lang="en-US" smtClean="0"/>
              <a:t>37</a:t>
            </a:fld>
            <a:endParaRPr lang="en-US"/>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sp>
        <p:nvSpPr>
          <p:cNvPr id="5" name="Footer Placeholder 4"/>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pic>
        <p:nvPicPr>
          <p:cNvPr id="3" name="Picture 2"/>
          <p:cNvPicPr>
            <a:picLocks noChangeAspect="1"/>
          </p:cNvPicPr>
          <p:nvPr/>
        </p:nvPicPr>
        <p:blipFill>
          <a:blip r:embed="rId4"/>
          <a:stretch>
            <a:fillRect/>
          </a:stretch>
        </p:blipFill>
        <p:spPr>
          <a:xfrm>
            <a:off x="5361101" y="819487"/>
            <a:ext cx="3563824" cy="3033194"/>
          </a:xfrm>
          <a:prstGeom prst="rect">
            <a:avLst/>
          </a:prstGeom>
        </p:spPr>
      </p:pic>
      <p:pic>
        <p:nvPicPr>
          <p:cNvPr id="2" name="Picture 1"/>
          <p:cNvPicPr>
            <a:picLocks noChangeAspect="1"/>
          </p:cNvPicPr>
          <p:nvPr/>
        </p:nvPicPr>
        <p:blipFill>
          <a:blip r:embed="rId5"/>
          <a:stretch>
            <a:fillRect/>
          </a:stretch>
        </p:blipFill>
        <p:spPr>
          <a:xfrm>
            <a:off x="1524000" y="2304480"/>
            <a:ext cx="4929188" cy="3248377"/>
          </a:xfrm>
          <a:prstGeom prst="rect">
            <a:avLst/>
          </a:prstGeom>
        </p:spPr>
      </p:pic>
      <p:sp>
        <p:nvSpPr>
          <p:cNvPr id="11" name="TextBox 10"/>
          <p:cNvSpPr txBox="1"/>
          <p:nvPr/>
        </p:nvSpPr>
        <p:spPr>
          <a:xfrm>
            <a:off x="2656005" y="4691872"/>
            <a:ext cx="347472" cy="169277"/>
          </a:xfrm>
          <a:prstGeom prst="rect">
            <a:avLst/>
          </a:prstGeom>
          <a:solidFill>
            <a:srgbClr val="FFDEDC"/>
          </a:solidFill>
        </p:spPr>
        <p:txBody>
          <a:bodyPr wrap="square" rtlCol="0">
            <a:spAutoFit/>
          </a:bodyPr>
          <a:lstStyle/>
          <a:p>
            <a:endParaRPr lang="en-US" sz="500" dirty="0"/>
          </a:p>
        </p:txBody>
      </p:sp>
      <p:sp>
        <p:nvSpPr>
          <p:cNvPr id="18" name="TextBox 17"/>
          <p:cNvSpPr txBox="1"/>
          <p:nvPr/>
        </p:nvSpPr>
        <p:spPr>
          <a:xfrm>
            <a:off x="3671524" y="2667000"/>
            <a:ext cx="367076" cy="228600"/>
          </a:xfrm>
          <a:prstGeom prst="rect">
            <a:avLst/>
          </a:prstGeom>
          <a:solidFill>
            <a:srgbClr val="FFFFFF"/>
          </a:solidFill>
        </p:spPr>
        <p:txBody>
          <a:bodyPr wrap="square" rtlCol="0">
            <a:spAutoFit/>
          </a:bodyPr>
          <a:lstStyle/>
          <a:p>
            <a:endParaRPr lang="en-US" sz="500" dirty="0"/>
          </a:p>
        </p:txBody>
      </p:sp>
      <p:sp>
        <p:nvSpPr>
          <p:cNvPr id="20" name="TextBox 19"/>
          <p:cNvSpPr txBox="1"/>
          <p:nvPr/>
        </p:nvSpPr>
        <p:spPr>
          <a:xfrm>
            <a:off x="1600200" y="3258496"/>
            <a:ext cx="2362200" cy="605969"/>
          </a:xfrm>
          <a:prstGeom prst="rect">
            <a:avLst/>
          </a:prstGeom>
          <a:solidFill>
            <a:srgbClr val="FFFFFF"/>
          </a:solidFill>
        </p:spPr>
        <p:txBody>
          <a:bodyPr wrap="square" rtlCol="0">
            <a:spAutoFit/>
          </a:bodyPr>
          <a:lstStyle/>
          <a:p>
            <a:endParaRPr lang="en-US" sz="500" dirty="0"/>
          </a:p>
        </p:txBody>
      </p:sp>
    </p:spTree>
    <p:extLst>
      <p:ext uri="{BB962C8B-B14F-4D97-AF65-F5344CB8AC3E}">
        <p14:creationId xmlns:p14="http://schemas.microsoft.com/office/powerpoint/2010/main" val="560906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1694" y="27788"/>
            <a:ext cx="9060405" cy="6419850"/>
          </a:xfrm>
          <a:prstGeom prst="rect">
            <a:avLst/>
          </a:prstGeom>
        </p:spPr>
      </p:pic>
      <p:sp>
        <p:nvSpPr>
          <p:cNvPr id="4" name="Slide Number Placeholder 3"/>
          <p:cNvSpPr>
            <a:spLocks noGrp="1"/>
          </p:cNvSpPr>
          <p:nvPr>
            <p:ph type="sldNum" sz="quarter" idx="12"/>
          </p:nvPr>
        </p:nvSpPr>
        <p:spPr/>
        <p:txBody>
          <a:bodyPr/>
          <a:lstStyle/>
          <a:p>
            <a:fld id="{8848E627-D06A-4F0E-98E2-3D90458BE48C}" type="slidenum">
              <a:rPr lang="en-US" smtClean="0"/>
              <a:t>38</a:t>
            </a:fld>
            <a:endParaRPr lang="en-US"/>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sp>
        <p:nvSpPr>
          <p:cNvPr id="5" name="Footer Placeholder 4"/>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pic>
        <p:nvPicPr>
          <p:cNvPr id="7" name="Picture 6"/>
          <p:cNvPicPr>
            <a:picLocks noChangeAspect="1"/>
          </p:cNvPicPr>
          <p:nvPr/>
        </p:nvPicPr>
        <p:blipFill>
          <a:blip r:embed="rId4"/>
          <a:stretch>
            <a:fillRect/>
          </a:stretch>
        </p:blipFill>
        <p:spPr>
          <a:xfrm>
            <a:off x="250224" y="836034"/>
            <a:ext cx="5067300" cy="5092018"/>
          </a:xfrm>
          <a:prstGeom prst="rect">
            <a:avLst/>
          </a:prstGeom>
        </p:spPr>
      </p:pic>
      <p:sp>
        <p:nvSpPr>
          <p:cNvPr id="18" name="Rectangle 17"/>
          <p:cNvSpPr/>
          <p:nvPr/>
        </p:nvSpPr>
        <p:spPr>
          <a:xfrm>
            <a:off x="2971800" y="820159"/>
            <a:ext cx="1219200" cy="228600"/>
          </a:xfrm>
          <a:prstGeom prst="rect">
            <a:avLst/>
          </a:prstGeom>
          <a:solidFill>
            <a:srgbClr val="C0504D">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p:cNvSpPr/>
          <p:nvPr/>
        </p:nvSpPr>
        <p:spPr>
          <a:xfrm>
            <a:off x="685800" y="1676400"/>
            <a:ext cx="3124200" cy="1600200"/>
          </a:xfrm>
          <a:prstGeom prst="rect">
            <a:avLst/>
          </a:prstGeom>
          <a:solidFill>
            <a:srgbClr val="C0504D">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p:cNvSpPr/>
          <p:nvPr/>
        </p:nvSpPr>
        <p:spPr>
          <a:xfrm>
            <a:off x="733004" y="3429000"/>
            <a:ext cx="3991396" cy="533400"/>
          </a:xfrm>
          <a:prstGeom prst="rect">
            <a:avLst/>
          </a:prstGeom>
          <a:solidFill>
            <a:srgbClr val="C0504D">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p:cNvSpPr/>
          <p:nvPr/>
        </p:nvSpPr>
        <p:spPr>
          <a:xfrm>
            <a:off x="6548873" y="820159"/>
            <a:ext cx="690127" cy="228600"/>
          </a:xfrm>
          <a:prstGeom prst="rect">
            <a:avLst/>
          </a:prstGeom>
          <a:solidFill>
            <a:srgbClr val="C0504D">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p:cNvSpPr/>
          <p:nvPr/>
        </p:nvSpPr>
        <p:spPr>
          <a:xfrm>
            <a:off x="4297804" y="5722071"/>
            <a:ext cx="1219200" cy="228600"/>
          </a:xfrm>
          <a:prstGeom prst="rect">
            <a:avLst/>
          </a:prstGeom>
          <a:solidFill>
            <a:srgbClr val="C0504D">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4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2819400"/>
            <a:ext cx="8839200" cy="16764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8"/>
          <p:cNvSpPr/>
          <p:nvPr/>
        </p:nvSpPr>
        <p:spPr>
          <a:xfrm>
            <a:off x="152400" y="4640263"/>
            <a:ext cx="8839200" cy="16764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p:cNvSpPr/>
          <p:nvPr/>
        </p:nvSpPr>
        <p:spPr>
          <a:xfrm>
            <a:off x="1205663" y="2904642"/>
            <a:ext cx="5905213" cy="3350514"/>
          </a:xfrm>
          <a:prstGeom prst="rect">
            <a:avLst/>
          </a:prstGeom>
          <a:solidFill>
            <a:srgbClr val="F8F8F8">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solidFill>
                  <a:schemeClr val="bg1">
                    <a:lumMod val="65000"/>
                  </a:schemeClr>
                </a:solidFill>
              </a:rPr>
              <a:t>Server</a:t>
            </a:r>
            <a:endParaRPr lang="en-US" sz="1200" dirty="0">
              <a:solidFill>
                <a:schemeClr val="bg1">
                  <a:lumMod val="65000"/>
                </a:schemeClr>
              </a:solidFill>
            </a:endParaRPr>
          </a:p>
        </p:txBody>
      </p:sp>
      <p:sp>
        <p:nvSpPr>
          <p:cNvPr id="7" name="Rectangle 6"/>
          <p:cNvSpPr/>
          <p:nvPr/>
        </p:nvSpPr>
        <p:spPr>
          <a:xfrm>
            <a:off x="152400" y="990600"/>
            <a:ext cx="8839200" cy="1676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77" name="Rectangle 2076"/>
          <p:cNvSpPr/>
          <p:nvPr/>
        </p:nvSpPr>
        <p:spPr>
          <a:xfrm>
            <a:off x="7208538" y="2897886"/>
            <a:ext cx="1630662" cy="3350514"/>
          </a:xfrm>
          <a:prstGeom prst="rect">
            <a:avLst/>
          </a:prstGeom>
          <a:solidFill>
            <a:srgbClr val="F8F8F8">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smtClean="0">
                <a:solidFill>
                  <a:schemeClr val="bg1">
                    <a:lumMod val="65000"/>
                  </a:schemeClr>
                </a:solidFill>
              </a:rPr>
              <a:t>Linux Box</a:t>
            </a:r>
            <a:endParaRPr lang="en-US" sz="1200"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8848E627-D06A-4F0E-98E2-3D90458BE48C}" type="slidenum">
              <a:rPr lang="en-US" smtClean="0"/>
              <a:t>39</a:t>
            </a:fld>
            <a:endParaRPr lang="en-US"/>
          </a:p>
        </p:txBody>
      </p:sp>
      <p:sp>
        <p:nvSpPr>
          <p:cNvPr id="6" name="Date Placeholder 5"/>
          <p:cNvSpPr>
            <a:spLocks noGrp="1"/>
          </p:cNvSpPr>
          <p:nvPr>
            <p:ph type="dt" sz="half" idx="10"/>
          </p:nvPr>
        </p:nvSpPr>
        <p:spPr/>
        <p:txBody>
          <a:bodyPr/>
          <a:lstStyle/>
          <a:p>
            <a:fld id="{58C37697-90A4-4007-8C23-BAAA588B27B3}" type="datetime4">
              <a:rPr lang="en-US" smtClean="0"/>
              <a:t>September 21, 2018</a:t>
            </a:fld>
            <a:endParaRPr lang="en-US" dirty="0"/>
          </a:p>
        </p:txBody>
      </p:sp>
      <p:sp>
        <p:nvSpPr>
          <p:cNvPr id="5" name="Footer Placeholder 4"/>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sp>
        <p:nvSpPr>
          <p:cNvPr id="10" name="Flowchart: Magnetic Disk 9"/>
          <p:cNvSpPr/>
          <p:nvPr/>
        </p:nvSpPr>
        <p:spPr>
          <a:xfrm>
            <a:off x="3020352" y="3066086"/>
            <a:ext cx="914400" cy="121920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DB</a:t>
            </a:r>
            <a:endParaRPr lang="en-US" dirty="0"/>
          </a:p>
        </p:txBody>
      </p:sp>
      <p:sp>
        <p:nvSpPr>
          <p:cNvPr id="12" name="Vertical Scroll 11"/>
          <p:cNvSpPr/>
          <p:nvPr/>
        </p:nvSpPr>
        <p:spPr>
          <a:xfrm>
            <a:off x="1441489" y="1143000"/>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Vertical Scroll 14"/>
          <p:cNvSpPr/>
          <p:nvPr/>
        </p:nvSpPr>
        <p:spPr>
          <a:xfrm>
            <a:off x="1500925" y="3048000"/>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env</a:t>
            </a:r>
            <a:r>
              <a:rPr lang="en-US" sz="1050" dirty="0"/>
              <a:t> &lt;- </a:t>
            </a:r>
            <a:r>
              <a:rPr lang="en-US" sz="1050" dirty="0" smtClean="0"/>
              <a:t>Staging</a:t>
            </a:r>
            <a:endParaRPr lang="en-US" sz="1050" dirty="0"/>
          </a:p>
        </p:txBody>
      </p:sp>
      <p:sp>
        <p:nvSpPr>
          <p:cNvPr id="16" name="Vertical Scroll 15"/>
          <p:cNvSpPr/>
          <p:nvPr/>
        </p:nvSpPr>
        <p:spPr>
          <a:xfrm>
            <a:off x="1500925" y="4881183"/>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env</a:t>
            </a:r>
            <a:r>
              <a:rPr lang="en-US" sz="1050" dirty="0"/>
              <a:t> &lt;- </a:t>
            </a:r>
            <a:r>
              <a:rPr lang="en-US" sz="1050" dirty="0" smtClean="0"/>
              <a:t>PROD</a:t>
            </a:r>
            <a:endParaRPr lang="en-US" sz="1050" dirty="0"/>
          </a:p>
        </p:txBody>
      </p:sp>
      <p:sp>
        <p:nvSpPr>
          <p:cNvPr id="17" name="Vertical Scroll 16"/>
          <p:cNvSpPr/>
          <p:nvPr/>
        </p:nvSpPr>
        <p:spPr>
          <a:xfrm>
            <a:off x="1593889" y="1295400"/>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Vertical Scroll 17"/>
          <p:cNvSpPr/>
          <p:nvPr/>
        </p:nvSpPr>
        <p:spPr>
          <a:xfrm>
            <a:off x="1746289" y="1447800"/>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e</a:t>
            </a:r>
            <a:r>
              <a:rPr lang="en-US" sz="1050" dirty="0" err="1" smtClean="0"/>
              <a:t>nv</a:t>
            </a:r>
            <a:r>
              <a:rPr lang="en-US" sz="1050" dirty="0" smtClean="0"/>
              <a:t> &lt;- Dev</a:t>
            </a:r>
            <a:endParaRPr lang="en-US" sz="1050" dirty="0"/>
          </a:p>
        </p:txBody>
      </p:sp>
      <p:sp>
        <p:nvSpPr>
          <p:cNvPr id="14" name="TextBox 13"/>
          <p:cNvSpPr txBox="1"/>
          <p:nvPr/>
        </p:nvSpPr>
        <p:spPr>
          <a:xfrm>
            <a:off x="304800" y="1255614"/>
            <a:ext cx="545790" cy="369332"/>
          </a:xfrm>
          <a:prstGeom prst="rect">
            <a:avLst/>
          </a:prstGeom>
          <a:noFill/>
        </p:spPr>
        <p:txBody>
          <a:bodyPr wrap="none" rtlCol="0">
            <a:spAutoFit/>
          </a:bodyPr>
          <a:lstStyle/>
          <a:p>
            <a:r>
              <a:rPr lang="en-US" dirty="0" smtClean="0"/>
              <a:t>Dev</a:t>
            </a:r>
            <a:endParaRPr lang="en-US" dirty="0"/>
          </a:p>
        </p:txBody>
      </p:sp>
      <p:sp>
        <p:nvSpPr>
          <p:cNvPr id="20" name="TextBox 19"/>
          <p:cNvSpPr txBox="1"/>
          <p:nvPr/>
        </p:nvSpPr>
        <p:spPr>
          <a:xfrm>
            <a:off x="304800" y="3472987"/>
            <a:ext cx="867930" cy="369332"/>
          </a:xfrm>
          <a:prstGeom prst="rect">
            <a:avLst/>
          </a:prstGeom>
          <a:noFill/>
        </p:spPr>
        <p:txBody>
          <a:bodyPr wrap="none" rtlCol="0">
            <a:spAutoFit/>
          </a:bodyPr>
          <a:lstStyle/>
          <a:p>
            <a:r>
              <a:rPr lang="en-US" dirty="0" smtClean="0"/>
              <a:t>Staging</a:t>
            </a:r>
            <a:endParaRPr lang="en-US" dirty="0"/>
          </a:p>
        </p:txBody>
      </p:sp>
      <p:sp>
        <p:nvSpPr>
          <p:cNvPr id="21" name="TextBox 20"/>
          <p:cNvSpPr txBox="1"/>
          <p:nvPr/>
        </p:nvSpPr>
        <p:spPr>
          <a:xfrm>
            <a:off x="304800" y="5317918"/>
            <a:ext cx="721031" cy="369332"/>
          </a:xfrm>
          <a:prstGeom prst="rect">
            <a:avLst/>
          </a:prstGeom>
          <a:noFill/>
        </p:spPr>
        <p:txBody>
          <a:bodyPr wrap="none" rtlCol="0">
            <a:spAutoFit/>
          </a:bodyPr>
          <a:lstStyle/>
          <a:p>
            <a:r>
              <a:rPr lang="en-US" dirty="0" smtClean="0"/>
              <a:t>PROD</a:t>
            </a:r>
            <a:endParaRPr lang="en-US" dirty="0"/>
          </a:p>
        </p:txBody>
      </p:sp>
      <p:sp>
        <p:nvSpPr>
          <p:cNvPr id="22" name="Vertical Scroll 21"/>
          <p:cNvSpPr/>
          <p:nvPr/>
        </p:nvSpPr>
        <p:spPr>
          <a:xfrm>
            <a:off x="2895600" y="194174"/>
            <a:ext cx="826642" cy="667513"/>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Config</a:t>
            </a:r>
            <a:endParaRPr lang="en-US" sz="1400" dirty="0"/>
          </a:p>
        </p:txBody>
      </p:sp>
      <p:sp>
        <p:nvSpPr>
          <p:cNvPr id="25" name="Flowchart: Magnetic Disk 24"/>
          <p:cNvSpPr/>
          <p:nvPr/>
        </p:nvSpPr>
        <p:spPr>
          <a:xfrm>
            <a:off x="3020352" y="4868863"/>
            <a:ext cx="914400" cy="12192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DB</a:t>
            </a:r>
            <a:endParaRPr lang="en-US" dirty="0"/>
          </a:p>
        </p:txBody>
      </p:sp>
      <p:sp>
        <p:nvSpPr>
          <p:cNvPr id="26" name="Vertical Scroll 25"/>
          <p:cNvSpPr/>
          <p:nvPr/>
        </p:nvSpPr>
        <p:spPr>
          <a:xfrm>
            <a:off x="4376928" y="3086100"/>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Batch Task</a:t>
            </a:r>
            <a:endParaRPr lang="en-US" sz="1050" dirty="0"/>
          </a:p>
        </p:txBody>
      </p:sp>
      <p:sp>
        <p:nvSpPr>
          <p:cNvPr id="27" name="Vertical Scroll 26"/>
          <p:cNvSpPr/>
          <p:nvPr/>
        </p:nvSpPr>
        <p:spPr>
          <a:xfrm>
            <a:off x="4376928" y="4906963"/>
            <a:ext cx="1033272" cy="11430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Batch Task</a:t>
            </a:r>
            <a:endParaRPr lang="en-US" sz="1050" dirty="0"/>
          </a:p>
        </p:txBody>
      </p:sp>
      <p:pic>
        <p:nvPicPr>
          <p:cNvPr id="2052" name="Picture 4" descr="Image result for cloc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283" y="4843402"/>
            <a:ext cx="1270121" cy="127012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hiny app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1648" y="3017352"/>
            <a:ext cx="1205279" cy="13968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Image result for shiny app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1648" y="4780022"/>
            <a:ext cx="1205279" cy="1396879"/>
          </a:xfrm>
          <a:prstGeom prst="rect">
            <a:avLst/>
          </a:prstGeom>
          <a:noFill/>
          <a:extLst>
            <a:ext uri="{909E8E84-426E-40DD-AFC4-6F175D3DCCD1}">
              <a14:hiddenFill xmlns:a14="http://schemas.microsoft.com/office/drawing/2010/main">
                <a:solidFill>
                  <a:srgbClr val="FFFFFF"/>
                </a:solidFill>
              </a14:hiddenFill>
            </a:ext>
          </a:extLst>
        </p:spPr>
      </p:pic>
      <p:sp>
        <p:nvSpPr>
          <p:cNvPr id="19" name="Flowchart: Preparation 18"/>
          <p:cNvSpPr/>
          <p:nvPr/>
        </p:nvSpPr>
        <p:spPr>
          <a:xfrm>
            <a:off x="2590585" y="1885963"/>
            <a:ext cx="1060704" cy="704837"/>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Image result for gear icon"/>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06339" y="1885963"/>
            <a:ext cx="750219" cy="750219"/>
          </a:xfrm>
          <a:prstGeom prst="rect">
            <a:avLst/>
          </a:prstGeom>
          <a:noFill/>
          <a:extLst>
            <a:ext uri="{909E8E84-426E-40DD-AFC4-6F175D3DCCD1}">
              <a14:hiddenFill xmlns:a14="http://schemas.microsoft.com/office/drawing/2010/main">
                <a:solidFill>
                  <a:srgbClr val="FFFFFF"/>
                </a:solidFill>
              </a14:hiddenFill>
            </a:ext>
          </a:extLst>
        </p:spPr>
      </p:pic>
      <p:sp>
        <p:nvSpPr>
          <p:cNvPr id="34" name="Flowchart: Preparation 33"/>
          <p:cNvSpPr/>
          <p:nvPr/>
        </p:nvSpPr>
        <p:spPr>
          <a:xfrm>
            <a:off x="2205278" y="3723536"/>
            <a:ext cx="1060704" cy="704837"/>
          </a:xfrm>
          <a:prstGeom prst="flowChartPrepa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5" name="Picture 10" descr="Image result for gear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7990" y="3720362"/>
            <a:ext cx="750219" cy="750219"/>
          </a:xfrm>
          <a:prstGeom prst="rect">
            <a:avLst/>
          </a:prstGeom>
          <a:noFill/>
          <a:extLst>
            <a:ext uri="{909E8E84-426E-40DD-AFC4-6F175D3DCCD1}">
              <a14:hiddenFill xmlns:a14="http://schemas.microsoft.com/office/drawing/2010/main">
                <a:solidFill>
                  <a:srgbClr val="FFFFFF"/>
                </a:solidFill>
              </a14:hiddenFill>
            </a:ext>
          </a:extLst>
        </p:spPr>
      </p:pic>
      <p:sp>
        <p:nvSpPr>
          <p:cNvPr id="36" name="Flowchart: Preparation 35"/>
          <p:cNvSpPr/>
          <p:nvPr/>
        </p:nvSpPr>
        <p:spPr>
          <a:xfrm>
            <a:off x="2205278" y="5543563"/>
            <a:ext cx="1060704" cy="704837"/>
          </a:xfrm>
          <a:prstGeom prst="flowChartPrepa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7" name="Picture 10" descr="Image result for gear icon"/>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21032" y="5543563"/>
            <a:ext cx="750219" cy="750219"/>
          </a:xfrm>
          <a:prstGeom prst="rect">
            <a:avLst/>
          </a:prstGeom>
          <a:noFill/>
          <a:extLst>
            <a:ext uri="{909E8E84-426E-40DD-AFC4-6F175D3DCCD1}">
              <a14:hiddenFill xmlns:a14="http://schemas.microsoft.com/office/drawing/2010/main">
                <a:solidFill>
                  <a:srgbClr val="FFFFFF"/>
                </a:solidFill>
              </a14:hiddenFill>
            </a:ext>
          </a:extLst>
        </p:spPr>
      </p:pic>
      <p:sp>
        <p:nvSpPr>
          <p:cNvPr id="28" name="Down Arrow 27"/>
          <p:cNvSpPr/>
          <p:nvPr/>
        </p:nvSpPr>
        <p:spPr>
          <a:xfrm>
            <a:off x="332232" y="2495533"/>
            <a:ext cx="484632" cy="503006"/>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Down Arrow 38"/>
          <p:cNvSpPr/>
          <p:nvPr/>
        </p:nvSpPr>
        <p:spPr>
          <a:xfrm>
            <a:off x="332232" y="4352370"/>
            <a:ext cx="484632" cy="503006"/>
          </a:xfrm>
          <a:prstGeom prst="dow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6"/>
          <a:stretch>
            <a:fillRect/>
          </a:stretch>
        </p:blipFill>
        <p:spPr>
          <a:xfrm>
            <a:off x="1448537" y="52184"/>
            <a:ext cx="1104353" cy="871258"/>
          </a:xfrm>
          <a:prstGeom prst="rect">
            <a:avLst/>
          </a:prstGeom>
        </p:spPr>
      </p:pic>
      <p:sp>
        <p:nvSpPr>
          <p:cNvPr id="29" name="TextBox 28"/>
          <p:cNvSpPr txBox="1"/>
          <p:nvPr/>
        </p:nvSpPr>
        <p:spPr>
          <a:xfrm>
            <a:off x="7380903" y="3965772"/>
            <a:ext cx="1306768" cy="261610"/>
          </a:xfrm>
          <a:prstGeom prst="rect">
            <a:avLst/>
          </a:prstGeom>
          <a:noFill/>
        </p:spPr>
        <p:txBody>
          <a:bodyPr wrap="none" rtlCol="0">
            <a:spAutoFit/>
          </a:bodyPr>
          <a:lstStyle/>
          <a:p>
            <a:pPr algn="ctr"/>
            <a:r>
              <a:rPr lang="en-US" sz="1050" dirty="0" smtClean="0">
                <a:solidFill>
                  <a:schemeClr val="bg1"/>
                </a:solidFill>
              </a:rPr>
              <a:t>Internal access only</a:t>
            </a:r>
            <a:endParaRPr lang="en-US" sz="1050" dirty="0">
              <a:solidFill>
                <a:schemeClr val="bg1"/>
              </a:solidFill>
            </a:endParaRPr>
          </a:p>
        </p:txBody>
      </p:sp>
      <p:sp>
        <p:nvSpPr>
          <p:cNvPr id="42" name="TextBox 41"/>
          <p:cNvSpPr txBox="1"/>
          <p:nvPr/>
        </p:nvSpPr>
        <p:spPr>
          <a:xfrm>
            <a:off x="7444153" y="5732030"/>
            <a:ext cx="1178529" cy="253916"/>
          </a:xfrm>
          <a:prstGeom prst="rect">
            <a:avLst/>
          </a:prstGeom>
          <a:noFill/>
        </p:spPr>
        <p:txBody>
          <a:bodyPr wrap="none" rtlCol="0">
            <a:spAutoFit/>
          </a:bodyPr>
          <a:lstStyle/>
          <a:p>
            <a:pPr algn="ctr"/>
            <a:r>
              <a:rPr lang="en-US" sz="1050" dirty="0">
                <a:solidFill>
                  <a:schemeClr val="bg1"/>
                </a:solidFill>
              </a:rPr>
              <a:t>a</a:t>
            </a:r>
            <a:r>
              <a:rPr lang="en-US" sz="1050" dirty="0" smtClean="0">
                <a:solidFill>
                  <a:schemeClr val="bg1"/>
                </a:solidFill>
              </a:rPr>
              <a:t>nalyze.teainc.org</a:t>
            </a:r>
            <a:endParaRPr lang="en-US" sz="1050" dirty="0">
              <a:solidFill>
                <a:schemeClr val="bg1"/>
              </a:solidFill>
            </a:endParaRPr>
          </a:p>
        </p:txBody>
      </p:sp>
      <p:sp>
        <p:nvSpPr>
          <p:cNvPr id="43" name="TextBox 42"/>
          <p:cNvSpPr txBox="1"/>
          <p:nvPr/>
        </p:nvSpPr>
        <p:spPr>
          <a:xfrm>
            <a:off x="5833221" y="5608299"/>
            <a:ext cx="1026243" cy="253916"/>
          </a:xfrm>
          <a:prstGeom prst="rect">
            <a:avLst/>
          </a:prstGeom>
          <a:noFill/>
        </p:spPr>
        <p:txBody>
          <a:bodyPr wrap="none" rtlCol="0">
            <a:spAutoFit/>
          </a:bodyPr>
          <a:lstStyle/>
          <a:p>
            <a:pPr algn="ctr"/>
            <a:r>
              <a:rPr lang="en-US" sz="1050" dirty="0" smtClean="0">
                <a:solidFill>
                  <a:srgbClr val="C00000"/>
                </a:solidFill>
              </a:rPr>
              <a:t>Scheduled Task</a:t>
            </a:r>
            <a:endParaRPr lang="en-US" sz="1050" dirty="0">
              <a:solidFill>
                <a:srgbClr val="C00000"/>
              </a:solidFill>
            </a:endParaRPr>
          </a:p>
        </p:txBody>
      </p:sp>
      <p:cxnSp>
        <p:nvCxnSpPr>
          <p:cNvPr id="55" name="Elbow Connector 54"/>
          <p:cNvCxnSpPr>
            <a:endCxn id="16" idx="1"/>
          </p:cNvCxnSpPr>
          <p:nvPr/>
        </p:nvCxnSpPr>
        <p:spPr>
          <a:xfrm rot="16200000" flipH="1">
            <a:off x="-870893" y="2951705"/>
            <a:ext cx="4964871" cy="37083"/>
          </a:xfrm>
          <a:prstGeom prst="bentConnector4">
            <a:avLst>
              <a:gd name="adj1" fmla="val 76"/>
              <a:gd name="adj2" fmla="val -62057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1" name="Elbow Connector 50"/>
          <p:cNvCxnSpPr>
            <a:endCxn id="15" idx="1"/>
          </p:cNvCxnSpPr>
          <p:nvPr/>
        </p:nvCxnSpPr>
        <p:spPr>
          <a:xfrm rot="16200000" flipH="1">
            <a:off x="46417" y="2035833"/>
            <a:ext cx="3131688" cy="35646"/>
          </a:xfrm>
          <a:prstGeom prst="bentConnector4">
            <a:avLst>
              <a:gd name="adj1" fmla="val 308"/>
              <a:gd name="adj2" fmla="val -64961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053" name="Elbow Connector 2052"/>
          <p:cNvCxnSpPr>
            <a:endCxn id="12" idx="1"/>
          </p:cNvCxnSpPr>
          <p:nvPr/>
        </p:nvCxnSpPr>
        <p:spPr>
          <a:xfrm rot="5400000">
            <a:off x="962389" y="1104336"/>
            <a:ext cx="1218423" cy="1904"/>
          </a:xfrm>
          <a:prstGeom prst="bentConnector4">
            <a:avLst>
              <a:gd name="adj1" fmla="val -18"/>
              <a:gd name="adj2" fmla="val 115841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5" name="Picture 12" descr="Image result for mapping icon"/>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3493383" y="303212"/>
            <a:ext cx="917575" cy="9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286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Goals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Build out a data science platform that enables:</a:t>
            </a:r>
          </a:p>
          <a:p>
            <a:pPr lvl="1"/>
            <a:r>
              <a:rPr lang="en-US" dirty="0" smtClean="0"/>
              <a:t>Analytics Quality Control</a:t>
            </a:r>
          </a:p>
          <a:p>
            <a:pPr lvl="1"/>
            <a:r>
              <a:rPr lang="en-US" dirty="0" smtClean="0"/>
              <a:t>Efficient and rapid development of a solution into delivery</a:t>
            </a:r>
          </a:p>
          <a:p>
            <a:pPr lvl="1"/>
            <a:r>
              <a:rPr lang="en-US" dirty="0" smtClean="0"/>
              <a:t>Encourage collaboration</a:t>
            </a:r>
          </a:p>
          <a:p>
            <a:endParaRPr lang="en-US" dirty="0" smtClean="0"/>
          </a:p>
          <a:p>
            <a:pPr marL="0" indent="0">
              <a:buNone/>
            </a:pPr>
            <a:r>
              <a:rPr lang="en-US" sz="2100" dirty="0" smtClean="0">
                <a:latin typeface="Berlin Sans FB Demi" panose="020E0802020502020306" pitchFamily="34" charset="0"/>
              </a:rPr>
              <a:t>Terminology</a:t>
            </a:r>
          </a:p>
          <a:p>
            <a:r>
              <a:rPr lang="en-US" sz="2400" u="sng" dirty="0" smtClean="0"/>
              <a:t>A platform </a:t>
            </a:r>
            <a:r>
              <a:rPr lang="en-US" sz="2400" dirty="0" smtClean="0"/>
              <a:t>is the environment on which computer programs can run. For development process, it can be a constraint or an assistance.</a:t>
            </a:r>
          </a:p>
          <a:p>
            <a:r>
              <a:rPr lang="en-US" sz="2400" u="sng" dirty="0" smtClean="0"/>
              <a:t>A computer program </a:t>
            </a:r>
            <a:r>
              <a:rPr lang="en-US" sz="2400" dirty="0" smtClean="0"/>
              <a:t>is written in a programming (or scripting) language. In our case, it is a model and an analysis written in scripting languages. </a:t>
            </a:r>
          </a:p>
          <a:p>
            <a:pPr lvl="1"/>
            <a:endParaRPr lang="en-US" dirty="0" smtClean="0"/>
          </a:p>
        </p:txBody>
      </p:sp>
      <p:sp>
        <p:nvSpPr>
          <p:cNvPr id="4" name="Slide Number Placeholder 3"/>
          <p:cNvSpPr>
            <a:spLocks noGrp="1"/>
          </p:cNvSpPr>
          <p:nvPr>
            <p:ph type="sldNum" sz="quarter" idx="12"/>
          </p:nvPr>
        </p:nvSpPr>
        <p:spPr/>
        <p:txBody>
          <a:bodyPr/>
          <a:lstStyle/>
          <a:p>
            <a:fld id="{8848E627-D06A-4F0E-98E2-3D90458BE48C}" type="slidenum">
              <a:rPr lang="en-US" smtClean="0"/>
              <a:t>4</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631170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Away</a:t>
            </a:r>
            <a:endParaRPr lang="en-US" dirty="0"/>
          </a:p>
        </p:txBody>
      </p:sp>
      <p:sp>
        <p:nvSpPr>
          <p:cNvPr id="3" name="Content Placeholder 2"/>
          <p:cNvSpPr>
            <a:spLocks noGrp="1"/>
          </p:cNvSpPr>
          <p:nvPr>
            <p:ph idx="1"/>
          </p:nvPr>
        </p:nvSpPr>
        <p:spPr/>
        <p:txBody>
          <a:bodyPr>
            <a:normAutofit/>
          </a:bodyPr>
          <a:lstStyle/>
          <a:p>
            <a:r>
              <a:rPr lang="en-US" dirty="0" smtClean="0"/>
              <a:t>Choosing the right set of platforms can help broaden our capability. </a:t>
            </a:r>
          </a:p>
          <a:p>
            <a:r>
              <a:rPr lang="en-US" dirty="0"/>
              <a:t>We need multiple platforms that all work seamlessly together. </a:t>
            </a:r>
            <a:endParaRPr lang="en-US" dirty="0" smtClean="0"/>
          </a:p>
          <a:p>
            <a:r>
              <a:rPr lang="en-US" dirty="0" smtClean="0"/>
              <a:t>Graduating from Excel takes a discipline, and not all projects need to move away from Excel. But if you choose to do so, have </a:t>
            </a:r>
            <a:r>
              <a:rPr lang="en-US" dirty="0"/>
              <a:t>a vision </a:t>
            </a:r>
            <a:r>
              <a:rPr lang="en-US" dirty="0" smtClean="0"/>
              <a:t>before </a:t>
            </a:r>
            <a:r>
              <a:rPr lang="en-US" dirty="0"/>
              <a:t>investing into a </a:t>
            </a:r>
            <a:r>
              <a:rPr lang="en-US" dirty="0" smtClean="0"/>
              <a:t>tool. </a:t>
            </a:r>
          </a:p>
          <a:p>
            <a:endParaRPr lang="en-US" dirty="0" smtClean="0"/>
          </a:p>
        </p:txBody>
      </p:sp>
      <p:sp>
        <p:nvSpPr>
          <p:cNvPr id="4" name="Slide Number Placeholder 3"/>
          <p:cNvSpPr>
            <a:spLocks noGrp="1"/>
          </p:cNvSpPr>
          <p:nvPr>
            <p:ph type="sldNum" sz="quarter" idx="12"/>
          </p:nvPr>
        </p:nvSpPr>
        <p:spPr/>
        <p:txBody>
          <a:bodyPr/>
          <a:lstStyle/>
          <a:p>
            <a:fld id="{8848E627-D06A-4F0E-98E2-3D90458BE48C}" type="slidenum">
              <a:rPr lang="en-US" smtClean="0"/>
              <a:t>40</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3434765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48E627-D06A-4F0E-98E2-3D90458BE48C}" type="slidenum">
              <a:rPr lang="en-US" smtClean="0"/>
              <a:t>41</a:t>
            </a:fld>
            <a:endParaRPr lang="en-US"/>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7" name="TextBox 6"/>
          <p:cNvSpPr txBox="1"/>
          <p:nvPr/>
        </p:nvSpPr>
        <p:spPr>
          <a:xfrm>
            <a:off x="838200" y="2134612"/>
            <a:ext cx="7239000" cy="2739211"/>
          </a:xfrm>
          <a:prstGeom prst="rect">
            <a:avLst/>
          </a:prstGeom>
          <a:noFill/>
        </p:spPr>
        <p:txBody>
          <a:bodyPr wrap="square" rtlCol="0">
            <a:spAutoFit/>
          </a:bodyPr>
          <a:lstStyle/>
          <a:p>
            <a:pPr algn="ctr"/>
            <a:r>
              <a:rPr lang="en-US" sz="3200" b="1" dirty="0" smtClean="0">
                <a:latin typeface="Bradley Hand ITC" panose="03070402050302030203" pitchFamily="66" charset="0"/>
              </a:rPr>
              <a:t>Thank you!</a:t>
            </a:r>
          </a:p>
          <a:p>
            <a:pPr algn="ctr"/>
            <a:endParaRPr lang="en-US" sz="3200" b="1" dirty="0" smtClean="0">
              <a:latin typeface="Bradley Hand ITC" panose="03070402050302030203" pitchFamily="66" charset="0"/>
            </a:endParaRPr>
          </a:p>
          <a:p>
            <a:pPr algn="ctr"/>
            <a:endParaRPr lang="en-US" sz="2400" b="1" dirty="0">
              <a:latin typeface="Bradley Hand ITC" panose="03070402050302030203" pitchFamily="66" charset="0"/>
            </a:endParaRPr>
          </a:p>
          <a:p>
            <a:pPr algn="ctr"/>
            <a:r>
              <a:rPr lang="en-US" sz="2000" dirty="0" smtClean="0">
                <a:latin typeface="+mj-lt"/>
              </a:rPr>
              <a:t>Contact: </a:t>
            </a:r>
          </a:p>
          <a:p>
            <a:pPr algn="ctr"/>
            <a:r>
              <a:rPr lang="en-US" sz="2000" dirty="0" smtClean="0">
                <a:solidFill>
                  <a:srgbClr val="C00000"/>
                </a:solidFill>
                <a:latin typeface="+mj-lt"/>
              </a:rPr>
              <a:t>eooka@teainc.org</a:t>
            </a:r>
          </a:p>
          <a:p>
            <a:pPr algn="ctr"/>
            <a:endParaRPr lang="en-US" sz="2000" dirty="0">
              <a:latin typeface="+mj-lt"/>
            </a:endParaRPr>
          </a:p>
          <a:p>
            <a:pPr algn="ctr"/>
            <a:endParaRPr lang="en-US" sz="2400" b="1" dirty="0">
              <a:latin typeface="Bradley Hand ITC" panose="03070402050302030203" pitchFamily="66" charset="0"/>
            </a:endParaRPr>
          </a:p>
        </p:txBody>
      </p:sp>
    </p:spTree>
    <p:extLst>
      <p:ext uri="{BB962C8B-B14F-4D97-AF65-F5344CB8AC3E}">
        <p14:creationId xmlns:p14="http://schemas.microsoft.com/office/powerpoint/2010/main" val="2774722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dirty="0" smtClean="0"/>
              <a:t>APPENDIX</a:t>
            </a:r>
            <a:endParaRPr lang="en-US" dirty="0"/>
          </a:p>
        </p:txBody>
      </p:sp>
      <p:sp>
        <p:nvSpPr>
          <p:cNvPr id="3" name="Slide Number Placeholder 2"/>
          <p:cNvSpPr>
            <a:spLocks noGrp="1"/>
          </p:cNvSpPr>
          <p:nvPr>
            <p:ph type="sldNum" sz="quarter" idx="12"/>
          </p:nvPr>
        </p:nvSpPr>
        <p:spPr/>
        <p:txBody>
          <a:bodyPr/>
          <a:lstStyle/>
          <a:p>
            <a:fld id="{8848E627-D06A-4F0E-98E2-3D90458BE48C}" type="slidenum">
              <a:rPr lang="en-US" smtClean="0"/>
              <a:pPr/>
              <a:t>42</a:t>
            </a:fld>
            <a:endParaRPr lang="en-US" dirty="0"/>
          </a:p>
        </p:txBody>
      </p:sp>
      <p:sp>
        <p:nvSpPr>
          <p:cNvPr id="4" name="Date Placeholder 3"/>
          <p:cNvSpPr>
            <a:spLocks noGrp="1"/>
          </p:cNvSpPr>
          <p:nvPr>
            <p:ph type="dt" sz="half" idx="10"/>
          </p:nvPr>
        </p:nvSpPr>
        <p:spPr/>
        <p:txBody>
          <a:bodyPr/>
          <a:lstStyle/>
          <a:p>
            <a:fld id="{4D013C2E-F697-4ACF-9974-2B7ED63A336A}" type="datetime4">
              <a:rPr lang="en-US" smtClean="0"/>
              <a:t>September 21, 2018</a:t>
            </a:fld>
            <a:endParaRPr lang="en-US" dirty="0"/>
          </a:p>
        </p:txBody>
      </p:sp>
      <p:sp>
        <p:nvSpPr>
          <p:cNvPr id="2" name="Footer Placeholder 1"/>
          <p:cNvSpPr>
            <a:spLocks noGrp="1"/>
          </p:cNvSpPr>
          <p:nvPr>
            <p:ph type="ftr" sz="quarter" idx="4294967295"/>
          </p:nvPr>
        </p:nvSpPr>
        <p:spPr>
          <a:xfrm>
            <a:off x="0" y="6477000"/>
            <a:ext cx="2895600" cy="365125"/>
          </a:xfrm>
        </p:spPr>
        <p:txBody>
          <a:bodyPr/>
          <a:lstStyle/>
          <a:p>
            <a:r>
              <a:rPr lang="en-US" smtClean="0"/>
              <a:t>CONFIDENTIAL &amp; PROPRIETARY</a:t>
            </a:r>
            <a:endParaRPr lang="en-US" dirty="0"/>
          </a:p>
        </p:txBody>
      </p:sp>
    </p:spTree>
    <p:extLst>
      <p:ext uri="{BB962C8B-B14F-4D97-AF65-F5344CB8AC3E}">
        <p14:creationId xmlns:p14="http://schemas.microsoft.com/office/powerpoint/2010/main" val="1630106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2590800" y="1600200"/>
            <a:ext cx="6096000" cy="4525963"/>
          </a:xfrm>
        </p:spPr>
        <p:txBody>
          <a:bodyPr>
            <a:normAutofit fontScale="55000" lnSpcReduction="20000"/>
          </a:bodyPr>
          <a:lstStyle/>
          <a:p>
            <a:pPr marL="0" indent="0">
              <a:buNone/>
            </a:pPr>
            <a:r>
              <a:rPr lang="en-US" b="1" dirty="0" smtClean="0"/>
              <a:t>R</a:t>
            </a:r>
          </a:p>
          <a:p>
            <a:r>
              <a:rPr lang="en-US" dirty="0" smtClean="0"/>
              <a:t>R </a:t>
            </a:r>
            <a:r>
              <a:rPr lang="en-US" dirty="0"/>
              <a:t>(</a:t>
            </a:r>
            <a:r>
              <a:rPr lang="en-US" dirty="0">
                <a:hlinkClick r:id="rId2"/>
              </a:rPr>
              <a:t>https://www.r-project.org</a:t>
            </a:r>
            <a:r>
              <a:rPr lang="en-US" dirty="0" smtClean="0">
                <a:hlinkClick r:id="rId2"/>
              </a:rPr>
              <a:t>/</a:t>
            </a:r>
            <a:r>
              <a:rPr lang="en-US" dirty="0" smtClean="0"/>
              <a:t>)</a:t>
            </a:r>
          </a:p>
          <a:p>
            <a:r>
              <a:rPr lang="en-US" dirty="0" err="1" smtClean="0"/>
              <a:t>RStudio</a:t>
            </a:r>
            <a:r>
              <a:rPr lang="en-US" dirty="0"/>
              <a:t> IDE (</a:t>
            </a:r>
            <a:r>
              <a:rPr lang="en-US" dirty="0">
                <a:hlinkClick r:id="rId3"/>
              </a:rPr>
              <a:t>https://www.rstudio.com/products/RStudio</a:t>
            </a:r>
            <a:r>
              <a:rPr lang="en-US" dirty="0" smtClean="0">
                <a:hlinkClick r:id="rId3"/>
              </a:rPr>
              <a:t>/</a:t>
            </a:r>
            <a:r>
              <a:rPr lang="en-US" dirty="0" smtClean="0"/>
              <a:t>)</a:t>
            </a:r>
          </a:p>
          <a:p>
            <a:pPr marL="0" indent="0">
              <a:buNone/>
            </a:pPr>
            <a:endParaRPr lang="en-US" dirty="0" smtClean="0"/>
          </a:p>
          <a:p>
            <a:pPr marL="0" indent="0">
              <a:buNone/>
            </a:pPr>
            <a:r>
              <a:rPr lang="en-US" b="1" dirty="0" smtClean="0"/>
              <a:t>R Shiny</a:t>
            </a:r>
          </a:p>
          <a:p>
            <a:r>
              <a:rPr lang="en-US" dirty="0"/>
              <a:t>R shiny (</a:t>
            </a:r>
            <a:r>
              <a:rPr lang="en-US" dirty="0">
                <a:hlinkClick r:id="rId4"/>
              </a:rPr>
              <a:t>https://shiny.rstudio.com</a:t>
            </a:r>
            <a:r>
              <a:rPr lang="en-US" dirty="0" smtClean="0">
                <a:hlinkClick r:id="rId4"/>
              </a:rPr>
              <a:t>/</a:t>
            </a:r>
            <a:r>
              <a:rPr lang="en-US" dirty="0" smtClean="0"/>
              <a:t>)</a:t>
            </a:r>
          </a:p>
          <a:p>
            <a:r>
              <a:rPr lang="en-US" dirty="0" smtClean="0"/>
              <a:t>R </a:t>
            </a:r>
            <a:r>
              <a:rPr lang="en-US" dirty="0"/>
              <a:t>Shiny Server (</a:t>
            </a:r>
            <a:r>
              <a:rPr lang="en-US" dirty="0">
                <a:hlinkClick r:id="rId5"/>
              </a:rPr>
              <a:t>https://www.rstudio.com/products/rstudio-server-pro</a:t>
            </a:r>
            <a:r>
              <a:rPr lang="en-US" dirty="0" smtClean="0">
                <a:hlinkClick r:id="rId5"/>
              </a:rPr>
              <a:t>/</a:t>
            </a:r>
            <a:r>
              <a:rPr lang="en-US" dirty="0" smtClean="0"/>
              <a:t>)</a:t>
            </a:r>
          </a:p>
          <a:p>
            <a:endParaRPr lang="en-US" dirty="0"/>
          </a:p>
          <a:p>
            <a:pPr marL="0" indent="0">
              <a:buNone/>
            </a:pPr>
            <a:r>
              <a:rPr lang="en-US" b="1" dirty="0" smtClean="0"/>
              <a:t>Version Control</a:t>
            </a:r>
          </a:p>
          <a:p>
            <a:r>
              <a:rPr lang="en-US" dirty="0" err="1" smtClean="0"/>
              <a:t>Git</a:t>
            </a:r>
            <a:r>
              <a:rPr lang="en-US" dirty="0"/>
              <a:t> (</a:t>
            </a:r>
            <a:r>
              <a:rPr lang="en-US" dirty="0">
                <a:hlinkClick r:id="rId6"/>
              </a:rPr>
              <a:t>https://git-scm.com</a:t>
            </a:r>
            <a:r>
              <a:rPr lang="en-US" dirty="0" smtClean="0">
                <a:hlinkClick r:id="rId6"/>
              </a:rPr>
              <a:t>/</a:t>
            </a:r>
            <a:r>
              <a:rPr lang="en-US" dirty="0" smtClean="0"/>
              <a:t>)</a:t>
            </a:r>
          </a:p>
          <a:p>
            <a:r>
              <a:rPr lang="en-US" dirty="0"/>
              <a:t>GitHub (</a:t>
            </a:r>
            <a:r>
              <a:rPr lang="en-US" dirty="0">
                <a:hlinkClick r:id="rId7"/>
              </a:rPr>
              <a:t>https://github.com</a:t>
            </a:r>
            <a:r>
              <a:rPr lang="en-US" dirty="0" smtClean="0">
                <a:hlinkClick r:id="rId7"/>
              </a:rPr>
              <a:t>/</a:t>
            </a:r>
            <a:r>
              <a:rPr lang="en-US" dirty="0" smtClean="0"/>
              <a:t>)</a:t>
            </a:r>
          </a:p>
          <a:p>
            <a:endParaRPr lang="en-US" dirty="0"/>
          </a:p>
          <a:p>
            <a:pPr marL="0" indent="0">
              <a:buNone/>
            </a:pPr>
            <a:r>
              <a:rPr lang="en-US" b="1" dirty="0" smtClean="0"/>
              <a:t>Learn</a:t>
            </a:r>
          </a:p>
          <a:p>
            <a:r>
              <a:rPr lang="en-US" dirty="0" err="1" smtClean="0"/>
              <a:t>DataCamp</a:t>
            </a:r>
            <a:r>
              <a:rPr lang="en-US" dirty="0"/>
              <a:t> (</a:t>
            </a:r>
            <a:r>
              <a:rPr lang="en-US" dirty="0">
                <a:hlinkClick r:id="rId8"/>
              </a:rPr>
              <a:t>https://www.datacamp.com</a:t>
            </a:r>
            <a:r>
              <a:rPr lang="en-US" dirty="0" smtClean="0"/>
              <a:t>)</a:t>
            </a:r>
          </a:p>
          <a:p>
            <a:pPr marL="0" indent="0">
              <a:buNone/>
            </a:pPr>
            <a:endParaRPr lang="en-US" dirty="0" smtClean="0"/>
          </a:p>
        </p:txBody>
      </p:sp>
      <p:sp>
        <p:nvSpPr>
          <p:cNvPr id="4" name="Slide Number Placeholder 3"/>
          <p:cNvSpPr>
            <a:spLocks noGrp="1"/>
          </p:cNvSpPr>
          <p:nvPr>
            <p:ph type="sldNum" sz="quarter" idx="12"/>
          </p:nvPr>
        </p:nvSpPr>
        <p:spPr/>
        <p:txBody>
          <a:bodyPr/>
          <a:lstStyle/>
          <a:p>
            <a:fld id="{8848E627-D06A-4F0E-98E2-3D90458BE48C}" type="slidenum">
              <a:rPr lang="en-US" smtClean="0"/>
              <a:t>43</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7" name="Picture 4" descr="Image result for rstudio"/>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667" t="29206" r="57334" b="30159"/>
          <a:stretch/>
        </p:blipFill>
        <p:spPr bwMode="auto">
          <a:xfrm>
            <a:off x="1491398" y="1990387"/>
            <a:ext cx="980595" cy="9508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7147" y="1655532"/>
            <a:ext cx="865444" cy="670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1"/>
          <a:stretch>
            <a:fillRect/>
          </a:stretch>
        </p:blipFill>
        <p:spPr>
          <a:xfrm>
            <a:off x="418663" y="4228035"/>
            <a:ext cx="1072735" cy="846314"/>
          </a:xfrm>
          <a:prstGeom prst="rect">
            <a:avLst/>
          </a:prstGeom>
        </p:spPr>
      </p:pic>
      <p:pic>
        <p:nvPicPr>
          <p:cNvPr id="11" name="Picture 2" descr="Image result for gi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38952" y="3717669"/>
            <a:ext cx="841487" cy="841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r shin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33909" y="2819298"/>
            <a:ext cx="790091" cy="915689"/>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mage result for data ca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8860" y="5055267"/>
            <a:ext cx="1160940" cy="116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168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DataCamp</a:t>
            </a:r>
            <a:r>
              <a:rPr lang="en-US" dirty="0" smtClean="0"/>
              <a:t> Recommendations</a:t>
            </a:r>
            <a:br>
              <a:rPr lang="en-US" dirty="0" smtClean="0"/>
            </a:br>
            <a:r>
              <a:rPr lang="en-US" sz="2700" dirty="0" smtClean="0"/>
              <a:t>For R Beginners</a:t>
            </a:r>
            <a:endParaRPr lang="en-US" sz="2700" dirty="0"/>
          </a:p>
        </p:txBody>
      </p:sp>
      <p:sp>
        <p:nvSpPr>
          <p:cNvPr id="3" name="Content Placeholder 2"/>
          <p:cNvSpPr>
            <a:spLocks noGrp="1"/>
          </p:cNvSpPr>
          <p:nvPr>
            <p:ph idx="1"/>
          </p:nvPr>
        </p:nvSpPr>
        <p:spPr/>
        <p:txBody>
          <a:bodyPr>
            <a:normAutofit fontScale="55000" lnSpcReduction="20000"/>
          </a:bodyPr>
          <a:lstStyle/>
          <a:p>
            <a:r>
              <a:rPr lang="en-US" dirty="0"/>
              <a:t>Introduction to </a:t>
            </a:r>
            <a:r>
              <a:rPr lang="en-US" dirty="0" smtClean="0"/>
              <a:t>R</a:t>
            </a:r>
          </a:p>
          <a:p>
            <a:pPr marL="914400" lvl="2" indent="0">
              <a:buNone/>
            </a:pPr>
            <a:r>
              <a:rPr lang="en-US" sz="2700" dirty="0" smtClean="0">
                <a:hlinkClick r:id="rId2"/>
              </a:rPr>
              <a:t>https</a:t>
            </a:r>
            <a:r>
              <a:rPr lang="en-US" sz="2700" dirty="0">
                <a:hlinkClick r:id="rId2"/>
              </a:rPr>
              <a:t>://</a:t>
            </a:r>
            <a:r>
              <a:rPr lang="en-US" sz="2700" dirty="0" smtClean="0">
                <a:hlinkClick r:id="rId2"/>
              </a:rPr>
              <a:t>www.datacamp.com/courses/free-introduction-to-r</a:t>
            </a:r>
            <a:endParaRPr lang="en-US" sz="2700" dirty="0" smtClean="0"/>
          </a:p>
          <a:p>
            <a:pPr marL="914400" lvl="2" indent="0">
              <a:buNone/>
            </a:pPr>
            <a:endParaRPr lang="en-US" dirty="0" smtClean="0"/>
          </a:p>
          <a:p>
            <a:r>
              <a:rPr lang="en-US" dirty="0" smtClean="0"/>
              <a:t>Intermediate R</a:t>
            </a:r>
          </a:p>
          <a:p>
            <a:pPr lvl="1"/>
            <a:r>
              <a:rPr lang="en-US" dirty="0">
                <a:hlinkClick r:id="rId3"/>
              </a:rPr>
              <a:t>https://</a:t>
            </a:r>
            <a:r>
              <a:rPr lang="en-US" dirty="0" smtClean="0">
                <a:hlinkClick r:id="rId3"/>
              </a:rPr>
              <a:t>www.datacamp.com/courses/intermediate-r</a:t>
            </a:r>
            <a:endParaRPr lang="en-US" dirty="0" smtClean="0"/>
          </a:p>
          <a:p>
            <a:pPr lvl="1"/>
            <a:endParaRPr lang="en-US" dirty="0" smtClean="0"/>
          </a:p>
          <a:p>
            <a:r>
              <a:rPr lang="en-US" dirty="0"/>
              <a:t>Data Visualization with ggplot2</a:t>
            </a:r>
          </a:p>
          <a:p>
            <a:pPr lvl="1"/>
            <a:r>
              <a:rPr lang="en-US" dirty="0">
                <a:hlinkClick r:id="rId4"/>
              </a:rPr>
              <a:t>https://</a:t>
            </a:r>
            <a:r>
              <a:rPr lang="en-US" dirty="0" smtClean="0">
                <a:hlinkClick r:id="rId4"/>
              </a:rPr>
              <a:t>www.datacamp.com/courses/data-visualization-with-ggplot2-1</a:t>
            </a:r>
            <a:endParaRPr lang="en-US" dirty="0" smtClean="0"/>
          </a:p>
          <a:p>
            <a:pPr lvl="1"/>
            <a:endParaRPr lang="en-US" dirty="0" smtClean="0"/>
          </a:p>
          <a:p>
            <a:r>
              <a:rPr lang="en-US" dirty="0"/>
              <a:t>Building Web Applications in R with </a:t>
            </a:r>
            <a:r>
              <a:rPr lang="en-US" dirty="0" smtClean="0"/>
              <a:t>Shiny</a:t>
            </a:r>
          </a:p>
          <a:p>
            <a:pPr lvl="1"/>
            <a:r>
              <a:rPr lang="en-US" dirty="0">
                <a:hlinkClick r:id="rId5"/>
              </a:rPr>
              <a:t>https://</a:t>
            </a:r>
            <a:r>
              <a:rPr lang="en-US" dirty="0" smtClean="0">
                <a:hlinkClick r:id="rId5"/>
              </a:rPr>
              <a:t>www.datacamp.com/courses/building-web-applications-in-r-with-shiny</a:t>
            </a:r>
            <a:endParaRPr lang="en-US" dirty="0" smtClean="0"/>
          </a:p>
          <a:p>
            <a:pPr lvl="1"/>
            <a:endParaRPr lang="en-US" dirty="0" smtClean="0"/>
          </a:p>
          <a:p>
            <a:r>
              <a:rPr lang="en-US" dirty="0" smtClean="0"/>
              <a:t>Reporting with </a:t>
            </a:r>
            <a:r>
              <a:rPr lang="en-US" dirty="0" err="1" smtClean="0"/>
              <a:t>Rmarkdown</a:t>
            </a:r>
            <a:endParaRPr lang="en-US" dirty="0" smtClean="0"/>
          </a:p>
          <a:p>
            <a:pPr lvl="1"/>
            <a:r>
              <a:rPr lang="en-US" dirty="0">
                <a:hlinkClick r:id="rId6"/>
              </a:rPr>
              <a:t>https://</a:t>
            </a:r>
            <a:r>
              <a:rPr lang="en-US" dirty="0" smtClean="0">
                <a:hlinkClick r:id="rId6"/>
              </a:rPr>
              <a:t>www.datacamp.com/courses/reporting-with-r-markdown</a:t>
            </a:r>
            <a:endParaRPr lang="en-US" dirty="0" smtClean="0"/>
          </a:p>
          <a:p>
            <a:pPr lvl="1"/>
            <a:endParaRPr lang="en-US" dirty="0" smtClean="0"/>
          </a:p>
          <a:p>
            <a:r>
              <a:rPr lang="en-US" dirty="0" smtClean="0"/>
              <a:t>Working with the </a:t>
            </a:r>
            <a:r>
              <a:rPr lang="en-US" dirty="0" err="1" smtClean="0"/>
              <a:t>RStudio</a:t>
            </a:r>
            <a:r>
              <a:rPr lang="en-US" dirty="0" smtClean="0"/>
              <a:t> IDE</a:t>
            </a:r>
          </a:p>
          <a:p>
            <a:pPr lvl="1"/>
            <a:r>
              <a:rPr lang="en-US" dirty="0">
                <a:hlinkClick r:id="rId7"/>
              </a:rPr>
              <a:t>https://</a:t>
            </a:r>
            <a:r>
              <a:rPr lang="en-US" dirty="0" smtClean="0">
                <a:hlinkClick r:id="rId7"/>
              </a:rPr>
              <a:t>www.datacamp.com/courses/working-with-the-rstudio-ide-part-1</a:t>
            </a:r>
            <a:endParaRPr lang="en-US" dirty="0"/>
          </a:p>
          <a:p>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44</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pic>
        <p:nvPicPr>
          <p:cNvPr id="7" name="Picture 2" descr="Image result for data ca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1524000"/>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177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&amp; </a:t>
            </a:r>
            <a:r>
              <a:rPr lang="en-US" dirty="0" err="1" smtClean="0"/>
              <a:t>GitHub</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Git</a:t>
            </a:r>
            <a:r>
              <a:rPr lang="en-US" dirty="0"/>
              <a:t> is a distributed version control </a:t>
            </a:r>
            <a:r>
              <a:rPr lang="en-US" dirty="0" smtClean="0"/>
              <a:t>system</a:t>
            </a:r>
            <a:r>
              <a:rPr lang="en-US" dirty="0"/>
              <a:t> </a:t>
            </a:r>
            <a:r>
              <a:rPr lang="en-US" dirty="0" smtClean="0"/>
              <a:t>that runs on </a:t>
            </a:r>
            <a:r>
              <a:rPr lang="en-US" dirty="0"/>
              <a:t>your local machine. It keeps track of your files and modifications to those files in </a:t>
            </a:r>
            <a:r>
              <a:rPr lang="en-US" dirty="0" smtClean="0"/>
              <a:t>your local “repository.”</a:t>
            </a:r>
          </a:p>
          <a:p>
            <a:pPr lvl="1"/>
            <a:r>
              <a:rPr lang="en-US" dirty="0">
                <a:hlinkClick r:id="rId2"/>
              </a:rPr>
              <a:t>https://git-scm.com</a:t>
            </a:r>
            <a:r>
              <a:rPr lang="en-US" dirty="0" smtClean="0">
                <a:hlinkClick r:id="rId2"/>
              </a:rPr>
              <a:t>/</a:t>
            </a:r>
            <a:endParaRPr lang="en-US" dirty="0" smtClean="0"/>
          </a:p>
          <a:p>
            <a:pPr lvl="1"/>
            <a:endParaRPr lang="en-US" dirty="0" smtClean="0"/>
          </a:p>
          <a:p>
            <a:r>
              <a:rPr lang="en-US" b="1" dirty="0" err="1" smtClean="0"/>
              <a:t>GitHub</a:t>
            </a:r>
            <a:r>
              <a:rPr lang="en-US" dirty="0" smtClean="0"/>
              <a:t> </a:t>
            </a:r>
            <a:r>
              <a:rPr lang="en-US" dirty="0"/>
              <a:t>is a website that allows you to publish your </a:t>
            </a:r>
            <a:r>
              <a:rPr lang="en-US" dirty="0" err="1"/>
              <a:t>Git</a:t>
            </a:r>
            <a:r>
              <a:rPr lang="en-US" dirty="0"/>
              <a:t> repositories </a:t>
            </a:r>
            <a:r>
              <a:rPr lang="en-US" dirty="0" smtClean="0"/>
              <a:t>online </a:t>
            </a:r>
            <a:r>
              <a:rPr lang="en-US" dirty="0"/>
              <a:t>and collaborate with other people</a:t>
            </a:r>
            <a:r>
              <a:rPr lang="en-US" dirty="0" smtClean="0"/>
              <a:t>.</a:t>
            </a:r>
          </a:p>
          <a:p>
            <a:pPr lvl="1"/>
            <a:r>
              <a:rPr lang="en-US" dirty="0">
                <a:hlinkClick r:id="rId3"/>
              </a:rPr>
              <a:t>https://github.com</a:t>
            </a:r>
            <a:r>
              <a:rPr lang="en-US" dirty="0" smtClean="0">
                <a:hlinkClick r:id="rId3"/>
              </a:rPr>
              <a:t>/</a:t>
            </a:r>
            <a:endParaRPr lang="en-US" dirty="0" smtClean="0"/>
          </a:p>
          <a:p>
            <a:pPr lvl="1"/>
            <a:endParaRPr lang="en-US" dirty="0"/>
          </a:p>
        </p:txBody>
      </p:sp>
      <p:pic>
        <p:nvPicPr>
          <p:cNvPr id="4" name="Picture 3"/>
          <p:cNvPicPr>
            <a:picLocks noChangeAspect="1"/>
          </p:cNvPicPr>
          <p:nvPr/>
        </p:nvPicPr>
        <p:blipFill>
          <a:blip r:embed="rId4"/>
          <a:stretch>
            <a:fillRect/>
          </a:stretch>
        </p:blipFill>
        <p:spPr>
          <a:xfrm>
            <a:off x="7543800" y="5181600"/>
            <a:ext cx="1072735" cy="846314"/>
          </a:xfrm>
          <a:prstGeom prst="rect">
            <a:avLst/>
          </a:prstGeom>
        </p:spPr>
      </p:pic>
      <p:pic>
        <p:nvPicPr>
          <p:cNvPr id="5" name="Picture 2" descr="Image result for g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3800" y="3068254"/>
            <a:ext cx="841487" cy="84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0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normAutofit/>
          </a:bodyPr>
          <a:lstStyle/>
          <a:p>
            <a:r>
              <a:rPr lang="en-US" sz="3600" dirty="0" smtClean="0"/>
              <a:t>What’s Needed in Data Science Process?</a:t>
            </a:r>
            <a:endParaRPr lang="en-US" sz="3600" dirty="0"/>
          </a:p>
        </p:txBody>
      </p:sp>
      <p:sp>
        <p:nvSpPr>
          <p:cNvPr id="4" name="Slide Number Placeholder 3"/>
          <p:cNvSpPr>
            <a:spLocks noGrp="1"/>
          </p:cNvSpPr>
          <p:nvPr>
            <p:ph type="sldNum" sz="quarter" idx="12"/>
          </p:nvPr>
        </p:nvSpPr>
        <p:spPr/>
        <p:txBody>
          <a:bodyPr/>
          <a:lstStyle/>
          <a:p>
            <a:fld id="{8848E627-D06A-4F0E-98E2-3D90458BE48C}" type="slidenum">
              <a:rPr lang="en-US" smtClean="0"/>
              <a:t>5</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Tree>
    <p:extLst>
      <p:ext uri="{BB962C8B-B14F-4D97-AF65-F5344CB8AC3E}">
        <p14:creationId xmlns:p14="http://schemas.microsoft.com/office/powerpoint/2010/main" val="1333893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duotone>
              <a:schemeClr val="accent5">
                <a:shade val="45000"/>
                <a:satMod val="135000"/>
              </a:schemeClr>
              <a:prstClr val="white"/>
            </a:duotone>
          </a:blip>
          <a:stretch>
            <a:fillRect/>
          </a:stretch>
        </p:blipFill>
        <p:spPr>
          <a:xfrm rot="5040000">
            <a:off x="3220370" y="4034586"/>
            <a:ext cx="2329529" cy="2223802"/>
          </a:xfrm>
          <a:prstGeom prst="rect">
            <a:avLst/>
          </a:prstGeom>
        </p:spPr>
      </p:pic>
      <p:sp>
        <p:nvSpPr>
          <p:cNvPr id="2" name="Title 1"/>
          <p:cNvSpPr>
            <a:spLocks noGrp="1"/>
          </p:cNvSpPr>
          <p:nvPr>
            <p:ph type="title"/>
          </p:nvPr>
        </p:nvSpPr>
        <p:spPr/>
        <p:txBody>
          <a:bodyPr/>
          <a:lstStyle/>
          <a:p>
            <a:r>
              <a:rPr lang="en-US" dirty="0" smtClean="0"/>
              <a:t>Data Science (Analytics) Lifecycle</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6</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graphicFrame>
        <p:nvGraphicFramePr>
          <p:cNvPr id="14" name="Diagram 13"/>
          <p:cNvGraphicFramePr/>
          <p:nvPr>
            <p:extLst>
              <p:ext uri="{D42A27DB-BD31-4B8C-83A1-F6EECF244321}">
                <p14:modId xmlns:p14="http://schemas.microsoft.com/office/powerpoint/2010/main" val="4238872524"/>
              </p:ext>
            </p:extLst>
          </p:nvPr>
        </p:nvGraphicFramePr>
        <p:xfrm>
          <a:off x="1493520" y="1941822"/>
          <a:ext cx="5669280" cy="34683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Rounded Rectangle 15"/>
          <p:cNvSpPr/>
          <p:nvPr/>
        </p:nvSpPr>
        <p:spPr>
          <a:xfrm>
            <a:off x="534082" y="2774098"/>
            <a:ext cx="1580984" cy="3646999"/>
          </a:xfrm>
          <a:prstGeom prst="round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lang="en-US" sz="1400" u="sng" dirty="0" smtClean="0">
                <a:solidFill>
                  <a:schemeClr val="bg1">
                    <a:lumMod val="50000"/>
                  </a:schemeClr>
                </a:solidFill>
              </a:rPr>
              <a:t>Frequency</a:t>
            </a:r>
          </a:p>
          <a:p>
            <a:pPr marL="91440" indent="-91440">
              <a:buFont typeface="Arial" panose="020B0604020202020204" pitchFamily="34" charset="0"/>
              <a:buChar char="•"/>
            </a:pPr>
            <a:r>
              <a:rPr lang="en-US" sz="1400" dirty="0" smtClean="0">
                <a:solidFill>
                  <a:schemeClr val="bg1">
                    <a:lumMod val="50000"/>
                  </a:schemeClr>
                </a:solidFill>
              </a:rPr>
              <a:t>One-time study</a:t>
            </a:r>
          </a:p>
          <a:p>
            <a:pPr marL="91440" indent="-91440">
              <a:buFont typeface="Arial" panose="020B0604020202020204" pitchFamily="34" charset="0"/>
              <a:buChar char="•"/>
            </a:pPr>
            <a:r>
              <a:rPr lang="en-US" sz="1400" dirty="0" smtClean="0">
                <a:solidFill>
                  <a:schemeClr val="bg1">
                    <a:lumMod val="50000"/>
                  </a:schemeClr>
                </a:solidFill>
              </a:rPr>
              <a:t>recurrent</a:t>
            </a:r>
          </a:p>
          <a:p>
            <a:pPr marL="91440" indent="-91440">
              <a:buFont typeface="Arial" panose="020B0604020202020204" pitchFamily="34" charset="0"/>
              <a:buChar char="•"/>
            </a:pPr>
            <a:endParaRPr lang="en-US" sz="1400" dirty="0" smtClean="0">
              <a:solidFill>
                <a:schemeClr val="bg1">
                  <a:lumMod val="50000"/>
                </a:schemeClr>
              </a:solidFill>
            </a:endParaRPr>
          </a:p>
          <a:p>
            <a:r>
              <a:rPr lang="en-US" sz="1400" u="sng" dirty="0" smtClean="0">
                <a:solidFill>
                  <a:schemeClr val="bg1">
                    <a:lumMod val="50000"/>
                  </a:schemeClr>
                </a:solidFill>
              </a:rPr>
              <a:t>Format</a:t>
            </a:r>
            <a:endParaRPr lang="en-US" sz="1400" u="sng" dirty="0">
              <a:solidFill>
                <a:schemeClr val="bg1">
                  <a:lumMod val="50000"/>
                </a:schemeClr>
              </a:solidFill>
            </a:endParaRPr>
          </a:p>
          <a:p>
            <a:pPr marL="91440" indent="-91440">
              <a:buFont typeface="Arial" panose="020B0604020202020204" pitchFamily="34" charset="0"/>
              <a:buChar char="•"/>
            </a:pPr>
            <a:r>
              <a:rPr lang="en-US" sz="1400" dirty="0" smtClean="0">
                <a:solidFill>
                  <a:schemeClr val="bg1">
                    <a:lumMod val="50000"/>
                  </a:schemeClr>
                </a:solidFill>
              </a:rPr>
              <a:t>csv</a:t>
            </a:r>
          </a:p>
          <a:p>
            <a:pPr marL="91440" indent="-91440">
              <a:buFont typeface="Arial" panose="020B0604020202020204" pitchFamily="34" charset="0"/>
              <a:buChar char="•"/>
            </a:pPr>
            <a:r>
              <a:rPr lang="en-US" sz="1400" dirty="0" smtClean="0">
                <a:solidFill>
                  <a:schemeClr val="bg1">
                    <a:lumMod val="50000"/>
                  </a:schemeClr>
                </a:solidFill>
              </a:rPr>
              <a:t>Excel</a:t>
            </a:r>
          </a:p>
          <a:p>
            <a:pPr marL="91440" indent="-91440">
              <a:buFont typeface="Arial" panose="020B0604020202020204" pitchFamily="34" charset="0"/>
              <a:buChar char="•"/>
            </a:pPr>
            <a:r>
              <a:rPr lang="en-US" sz="1400" dirty="0" smtClean="0">
                <a:solidFill>
                  <a:schemeClr val="bg1">
                    <a:lumMod val="50000"/>
                  </a:schemeClr>
                </a:solidFill>
              </a:rPr>
              <a:t>Power point</a:t>
            </a:r>
          </a:p>
          <a:p>
            <a:pPr marL="91440" indent="-91440">
              <a:buFont typeface="Arial" panose="020B0604020202020204" pitchFamily="34" charset="0"/>
              <a:buChar char="•"/>
            </a:pPr>
            <a:r>
              <a:rPr lang="en-US" sz="1400" dirty="0" smtClean="0">
                <a:solidFill>
                  <a:schemeClr val="bg1">
                    <a:lumMod val="50000"/>
                  </a:schemeClr>
                </a:solidFill>
              </a:rPr>
              <a:t>Documents</a:t>
            </a:r>
          </a:p>
          <a:p>
            <a:pPr marL="91440" indent="-91440">
              <a:buFont typeface="Arial" panose="020B0604020202020204" pitchFamily="34" charset="0"/>
              <a:buChar char="•"/>
            </a:pPr>
            <a:r>
              <a:rPr lang="en-US" sz="1400" dirty="0" smtClean="0">
                <a:solidFill>
                  <a:schemeClr val="bg1">
                    <a:lumMod val="50000"/>
                  </a:schemeClr>
                </a:solidFill>
              </a:rPr>
              <a:t>Reports</a:t>
            </a:r>
          </a:p>
          <a:p>
            <a:pPr marL="91440" indent="-91440">
              <a:buFont typeface="Arial" panose="020B0604020202020204" pitchFamily="34" charset="0"/>
              <a:buChar char="•"/>
            </a:pPr>
            <a:endParaRPr lang="en-US" sz="1400" dirty="0">
              <a:solidFill>
                <a:schemeClr val="bg1">
                  <a:lumMod val="50000"/>
                </a:schemeClr>
              </a:solidFill>
            </a:endParaRPr>
          </a:p>
          <a:p>
            <a:r>
              <a:rPr lang="en-US" sz="1400" u="sng" dirty="0" smtClean="0">
                <a:solidFill>
                  <a:schemeClr val="bg1">
                    <a:lumMod val="50000"/>
                  </a:schemeClr>
                </a:solidFill>
              </a:rPr>
              <a:t>Interactive (I/O)</a:t>
            </a:r>
          </a:p>
          <a:p>
            <a:pPr marL="91440" indent="-91440">
              <a:buFont typeface="Arial" panose="020B0604020202020204" pitchFamily="34" charset="0"/>
              <a:buChar char="•"/>
            </a:pPr>
            <a:r>
              <a:rPr lang="en-US" sz="1400" dirty="0" smtClean="0">
                <a:solidFill>
                  <a:schemeClr val="bg1">
                    <a:lumMod val="50000"/>
                  </a:schemeClr>
                </a:solidFill>
              </a:rPr>
              <a:t>User Interface</a:t>
            </a:r>
          </a:p>
          <a:p>
            <a:pPr marL="91440" indent="-91440">
              <a:buFont typeface="Arial" panose="020B0604020202020204" pitchFamily="34" charset="0"/>
              <a:buChar char="•"/>
            </a:pPr>
            <a:r>
              <a:rPr lang="en-US" sz="1400" dirty="0" smtClean="0">
                <a:solidFill>
                  <a:schemeClr val="bg1">
                    <a:lumMod val="50000"/>
                  </a:schemeClr>
                </a:solidFill>
              </a:rPr>
              <a:t>API</a:t>
            </a:r>
          </a:p>
        </p:txBody>
      </p:sp>
    </p:spTree>
    <p:extLst>
      <p:ext uri="{BB962C8B-B14F-4D97-AF65-F5344CB8AC3E}">
        <p14:creationId xmlns:p14="http://schemas.microsoft.com/office/powerpoint/2010/main" val="36673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duotone>
              <a:schemeClr val="accent5">
                <a:shade val="45000"/>
                <a:satMod val="135000"/>
              </a:schemeClr>
              <a:prstClr val="white"/>
            </a:duotone>
          </a:blip>
          <a:stretch>
            <a:fillRect/>
          </a:stretch>
        </p:blipFill>
        <p:spPr>
          <a:xfrm rot="5040000">
            <a:off x="3220370" y="4034586"/>
            <a:ext cx="2329529" cy="2223802"/>
          </a:xfrm>
          <a:prstGeom prst="rect">
            <a:avLst/>
          </a:prstGeom>
        </p:spPr>
      </p:pic>
      <p:sp>
        <p:nvSpPr>
          <p:cNvPr id="16" name="Rounded Rectangle 15"/>
          <p:cNvSpPr/>
          <p:nvPr/>
        </p:nvSpPr>
        <p:spPr>
          <a:xfrm>
            <a:off x="534082" y="2774098"/>
            <a:ext cx="1580984" cy="3646999"/>
          </a:xfrm>
          <a:prstGeom prst="round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lang="en-US" sz="1400" u="sng" dirty="0" smtClean="0">
                <a:solidFill>
                  <a:schemeClr val="bg1">
                    <a:lumMod val="50000"/>
                  </a:schemeClr>
                </a:solidFill>
              </a:rPr>
              <a:t>Frequency</a:t>
            </a:r>
          </a:p>
          <a:p>
            <a:pPr marL="91440" indent="-91440">
              <a:buFont typeface="Arial" panose="020B0604020202020204" pitchFamily="34" charset="0"/>
              <a:buChar char="•"/>
            </a:pPr>
            <a:r>
              <a:rPr lang="en-US" sz="1400" dirty="0" smtClean="0">
                <a:solidFill>
                  <a:schemeClr val="bg1">
                    <a:lumMod val="50000"/>
                  </a:schemeClr>
                </a:solidFill>
              </a:rPr>
              <a:t>One-time study</a:t>
            </a:r>
          </a:p>
          <a:p>
            <a:pPr marL="91440" indent="-91440">
              <a:buFont typeface="Arial" panose="020B0604020202020204" pitchFamily="34" charset="0"/>
              <a:buChar char="•"/>
            </a:pPr>
            <a:r>
              <a:rPr lang="en-US" sz="1400" dirty="0" smtClean="0">
                <a:solidFill>
                  <a:schemeClr val="bg1">
                    <a:lumMod val="50000"/>
                  </a:schemeClr>
                </a:solidFill>
              </a:rPr>
              <a:t>recurrent</a:t>
            </a:r>
          </a:p>
          <a:p>
            <a:pPr marL="91440" indent="-91440">
              <a:buFont typeface="Arial" panose="020B0604020202020204" pitchFamily="34" charset="0"/>
              <a:buChar char="•"/>
            </a:pPr>
            <a:endParaRPr lang="en-US" sz="1400" dirty="0" smtClean="0">
              <a:solidFill>
                <a:schemeClr val="bg1">
                  <a:lumMod val="50000"/>
                </a:schemeClr>
              </a:solidFill>
            </a:endParaRPr>
          </a:p>
          <a:p>
            <a:r>
              <a:rPr lang="en-US" sz="1400" u="sng" dirty="0" smtClean="0">
                <a:solidFill>
                  <a:schemeClr val="bg1">
                    <a:lumMod val="50000"/>
                  </a:schemeClr>
                </a:solidFill>
              </a:rPr>
              <a:t>Format</a:t>
            </a:r>
            <a:endParaRPr lang="en-US" sz="1400" u="sng" dirty="0">
              <a:solidFill>
                <a:schemeClr val="bg1">
                  <a:lumMod val="50000"/>
                </a:schemeClr>
              </a:solidFill>
            </a:endParaRPr>
          </a:p>
          <a:p>
            <a:pPr marL="91440" indent="-91440">
              <a:buFont typeface="Arial" panose="020B0604020202020204" pitchFamily="34" charset="0"/>
              <a:buChar char="•"/>
            </a:pPr>
            <a:r>
              <a:rPr lang="en-US" sz="1400" dirty="0" smtClean="0">
                <a:solidFill>
                  <a:schemeClr val="bg1">
                    <a:lumMod val="50000"/>
                  </a:schemeClr>
                </a:solidFill>
              </a:rPr>
              <a:t>csv</a:t>
            </a:r>
          </a:p>
          <a:p>
            <a:pPr marL="91440" indent="-91440">
              <a:buFont typeface="Arial" panose="020B0604020202020204" pitchFamily="34" charset="0"/>
              <a:buChar char="•"/>
            </a:pPr>
            <a:r>
              <a:rPr lang="en-US" sz="1400" dirty="0" smtClean="0">
                <a:solidFill>
                  <a:schemeClr val="bg1">
                    <a:lumMod val="50000"/>
                  </a:schemeClr>
                </a:solidFill>
              </a:rPr>
              <a:t>Excel</a:t>
            </a:r>
          </a:p>
          <a:p>
            <a:pPr marL="91440" indent="-91440">
              <a:buFont typeface="Arial" panose="020B0604020202020204" pitchFamily="34" charset="0"/>
              <a:buChar char="•"/>
            </a:pPr>
            <a:r>
              <a:rPr lang="en-US" sz="1400" dirty="0" smtClean="0">
                <a:solidFill>
                  <a:schemeClr val="bg1">
                    <a:lumMod val="50000"/>
                  </a:schemeClr>
                </a:solidFill>
              </a:rPr>
              <a:t>Power point</a:t>
            </a:r>
          </a:p>
          <a:p>
            <a:pPr marL="91440" indent="-91440">
              <a:buFont typeface="Arial" panose="020B0604020202020204" pitchFamily="34" charset="0"/>
              <a:buChar char="•"/>
            </a:pPr>
            <a:r>
              <a:rPr lang="en-US" sz="1400" dirty="0" smtClean="0">
                <a:solidFill>
                  <a:schemeClr val="bg1">
                    <a:lumMod val="50000"/>
                  </a:schemeClr>
                </a:solidFill>
              </a:rPr>
              <a:t>Documents</a:t>
            </a:r>
          </a:p>
          <a:p>
            <a:pPr marL="91440" indent="-91440">
              <a:buFont typeface="Arial" panose="020B0604020202020204" pitchFamily="34" charset="0"/>
              <a:buChar char="•"/>
            </a:pPr>
            <a:r>
              <a:rPr lang="en-US" sz="1400" dirty="0" smtClean="0">
                <a:solidFill>
                  <a:schemeClr val="bg1">
                    <a:lumMod val="50000"/>
                  </a:schemeClr>
                </a:solidFill>
              </a:rPr>
              <a:t>Reports</a:t>
            </a:r>
          </a:p>
          <a:p>
            <a:pPr marL="91440" indent="-91440">
              <a:buFont typeface="Arial" panose="020B0604020202020204" pitchFamily="34" charset="0"/>
              <a:buChar char="•"/>
            </a:pPr>
            <a:endParaRPr lang="en-US" sz="1400" dirty="0">
              <a:solidFill>
                <a:schemeClr val="bg1">
                  <a:lumMod val="50000"/>
                </a:schemeClr>
              </a:solidFill>
            </a:endParaRPr>
          </a:p>
          <a:p>
            <a:r>
              <a:rPr lang="en-US" sz="1400" u="sng" dirty="0" smtClean="0">
                <a:solidFill>
                  <a:schemeClr val="bg1">
                    <a:lumMod val="50000"/>
                  </a:schemeClr>
                </a:solidFill>
              </a:rPr>
              <a:t>Interactive (I/O)</a:t>
            </a:r>
          </a:p>
          <a:p>
            <a:pPr marL="91440" indent="-91440">
              <a:buFont typeface="Arial" panose="020B0604020202020204" pitchFamily="34" charset="0"/>
              <a:buChar char="•"/>
            </a:pPr>
            <a:r>
              <a:rPr lang="en-US" sz="1400" dirty="0" smtClean="0">
                <a:solidFill>
                  <a:schemeClr val="bg1">
                    <a:lumMod val="50000"/>
                  </a:schemeClr>
                </a:solidFill>
              </a:rPr>
              <a:t>User Interface</a:t>
            </a:r>
          </a:p>
          <a:p>
            <a:pPr marL="91440" indent="-91440">
              <a:buFont typeface="Arial" panose="020B0604020202020204" pitchFamily="34" charset="0"/>
              <a:buChar char="•"/>
            </a:pPr>
            <a:r>
              <a:rPr lang="en-US" sz="1400" dirty="0" smtClean="0">
                <a:solidFill>
                  <a:schemeClr val="bg1">
                    <a:lumMod val="50000"/>
                  </a:schemeClr>
                </a:solidFill>
              </a:rPr>
              <a:t>API</a:t>
            </a:r>
          </a:p>
        </p:txBody>
      </p:sp>
      <p:graphicFrame>
        <p:nvGraphicFramePr>
          <p:cNvPr id="14" name="Diagram 13"/>
          <p:cNvGraphicFramePr/>
          <p:nvPr>
            <p:extLst>
              <p:ext uri="{D42A27DB-BD31-4B8C-83A1-F6EECF244321}">
                <p14:modId xmlns:p14="http://schemas.microsoft.com/office/powerpoint/2010/main" val="1406632138"/>
              </p:ext>
            </p:extLst>
          </p:nvPr>
        </p:nvGraphicFramePr>
        <p:xfrm>
          <a:off x="1493520" y="1941822"/>
          <a:ext cx="5669280" cy="34683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0" y="1524000"/>
            <a:ext cx="9144000" cy="49530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Data Science Platforms</a:t>
            </a:r>
          </a:p>
        </p:txBody>
      </p:sp>
      <p:sp>
        <p:nvSpPr>
          <p:cNvPr id="4" name="Slide Number Placeholder 3"/>
          <p:cNvSpPr>
            <a:spLocks noGrp="1"/>
          </p:cNvSpPr>
          <p:nvPr>
            <p:ph type="sldNum" sz="quarter" idx="12"/>
          </p:nvPr>
        </p:nvSpPr>
        <p:spPr/>
        <p:txBody>
          <a:bodyPr/>
          <a:lstStyle/>
          <a:p>
            <a:fld id="{8848E627-D06A-4F0E-98E2-3D90458BE48C}" type="slidenum">
              <a:rPr lang="en-US" smtClean="0"/>
              <a:t>7</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0" name="Oval 9"/>
          <p:cNvSpPr/>
          <p:nvPr/>
        </p:nvSpPr>
        <p:spPr>
          <a:xfrm>
            <a:off x="3340542" y="416366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Modeling Platform</a:t>
            </a:r>
            <a:endParaRPr lang="en-US" sz="1600" dirty="0"/>
          </a:p>
        </p:txBody>
      </p:sp>
      <p:sp>
        <p:nvSpPr>
          <p:cNvPr id="11" name="Oval 10"/>
          <p:cNvSpPr/>
          <p:nvPr/>
        </p:nvSpPr>
        <p:spPr>
          <a:xfrm>
            <a:off x="4819304" y="24908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Platform</a:t>
            </a:r>
            <a:endParaRPr lang="en-US" sz="1600" dirty="0"/>
          </a:p>
        </p:txBody>
      </p:sp>
      <p:sp>
        <p:nvSpPr>
          <p:cNvPr id="13" name="Oval 12"/>
          <p:cNvSpPr/>
          <p:nvPr/>
        </p:nvSpPr>
        <p:spPr>
          <a:xfrm>
            <a:off x="2069734" y="241287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Deployment Platform</a:t>
            </a:r>
            <a:endParaRPr lang="en-US" sz="1600" dirty="0"/>
          </a:p>
        </p:txBody>
      </p:sp>
    </p:spTree>
    <p:extLst>
      <p:ext uri="{BB962C8B-B14F-4D97-AF65-F5344CB8AC3E}">
        <p14:creationId xmlns:p14="http://schemas.microsoft.com/office/powerpoint/2010/main" val="413551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2061495" y="1476615"/>
            <a:ext cx="4572000" cy="4571999"/>
            <a:chOff x="3198495" y="1567100"/>
            <a:chExt cx="1666088" cy="1702580"/>
          </a:xfrm>
        </p:grpSpPr>
        <p:sp>
          <p:nvSpPr>
            <p:cNvPr id="80" name="Oval 79"/>
            <p:cNvSpPr/>
            <p:nvPr/>
          </p:nvSpPr>
          <p:spPr>
            <a:xfrm>
              <a:off x="3198495" y="1567100"/>
              <a:ext cx="1666088" cy="1702580"/>
            </a:xfrm>
            <a:prstGeom prst="ellipse">
              <a:avLst/>
            </a:prstGeom>
            <a:solidFill>
              <a:srgbClr val="217345"/>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81" name="Oval 4"/>
            <p:cNvSpPr txBox="1"/>
            <p:nvPr/>
          </p:nvSpPr>
          <p:spPr>
            <a:xfrm>
              <a:off x="3446678" y="1858301"/>
              <a:ext cx="1183842" cy="118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pic>
        <p:nvPicPr>
          <p:cNvPr id="78" name="Picture 2" descr="Image result for excel"/>
          <p:cNvPicPr>
            <a:picLocks noChangeAspect="1" noChangeArrowheads="1"/>
          </p:cNvPicPr>
          <p:nvPr/>
        </p:nvPicPr>
        <p:blipFill rotWithShape="1">
          <a:blip r:embed="rId3">
            <a:extLst>
              <a:ext uri="{28A0092B-C50C-407E-A947-70E740481C1C}">
                <a14:useLocalDpi xmlns:a14="http://schemas.microsoft.com/office/drawing/2010/main" val="0"/>
              </a:ext>
            </a:extLst>
          </a:blip>
          <a:srcRect l="26270" t="26270" r="24944" b="28697"/>
          <a:stretch/>
        </p:blipFill>
        <p:spPr bwMode="auto">
          <a:xfrm>
            <a:off x="3860703" y="3229200"/>
            <a:ext cx="990600" cy="914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Excel - Jack of </a:t>
            </a:r>
            <a:r>
              <a:rPr lang="en-US" dirty="0" smtClean="0"/>
              <a:t>All Trades</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8</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6" name="Oval 15"/>
          <p:cNvSpPr/>
          <p:nvPr/>
        </p:nvSpPr>
        <p:spPr>
          <a:xfrm>
            <a:off x="3358322" y="416366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Modeling platform</a:t>
            </a:r>
            <a:endParaRPr lang="en-US" sz="1600" dirty="0"/>
          </a:p>
        </p:txBody>
      </p:sp>
      <p:sp>
        <p:nvSpPr>
          <p:cNvPr id="19" name="Oval 18"/>
          <p:cNvSpPr/>
          <p:nvPr/>
        </p:nvSpPr>
        <p:spPr>
          <a:xfrm>
            <a:off x="4837084" y="24908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Platform</a:t>
            </a:r>
            <a:endParaRPr lang="en-US" sz="1600" dirty="0"/>
          </a:p>
        </p:txBody>
      </p:sp>
      <p:sp>
        <p:nvSpPr>
          <p:cNvPr id="20" name="Oval 19"/>
          <p:cNvSpPr/>
          <p:nvPr/>
        </p:nvSpPr>
        <p:spPr>
          <a:xfrm>
            <a:off x="2069734" y="241287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Deployment Platform</a:t>
            </a:r>
            <a:endParaRPr lang="en-US" sz="1600" dirty="0"/>
          </a:p>
        </p:txBody>
      </p:sp>
      <p:sp>
        <p:nvSpPr>
          <p:cNvPr id="57" name="Oval 56"/>
          <p:cNvSpPr/>
          <p:nvPr/>
        </p:nvSpPr>
        <p:spPr>
          <a:xfrm>
            <a:off x="4835206" y="2490886"/>
            <a:ext cx="1828800" cy="1828800"/>
          </a:xfrm>
          <a:prstGeom prst="ellipse">
            <a:avLst/>
          </a:prstGeom>
          <a:solidFill>
            <a:srgbClr val="2EA26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Storage</a:t>
            </a:r>
            <a:endParaRPr lang="en-US" sz="1600" dirty="0"/>
          </a:p>
        </p:txBody>
      </p:sp>
      <p:sp>
        <p:nvSpPr>
          <p:cNvPr id="58" name="Oval 57"/>
          <p:cNvSpPr/>
          <p:nvPr/>
        </p:nvSpPr>
        <p:spPr>
          <a:xfrm>
            <a:off x="3356444" y="4163668"/>
            <a:ext cx="1828800" cy="1828800"/>
          </a:xfrm>
          <a:prstGeom prst="ellipse">
            <a:avLst/>
          </a:prstGeom>
          <a:solidFill>
            <a:srgbClr val="2EA26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Modeling</a:t>
            </a:r>
            <a:endParaRPr lang="en-US" sz="1600" dirty="0"/>
          </a:p>
        </p:txBody>
      </p:sp>
      <p:sp>
        <p:nvSpPr>
          <p:cNvPr id="59" name="Oval 58"/>
          <p:cNvSpPr/>
          <p:nvPr/>
        </p:nvSpPr>
        <p:spPr>
          <a:xfrm>
            <a:off x="2069734" y="2412877"/>
            <a:ext cx="1828800" cy="1828800"/>
          </a:xfrm>
          <a:prstGeom prst="ellipse">
            <a:avLst/>
          </a:prstGeom>
          <a:solidFill>
            <a:srgbClr val="2EA26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Interface</a:t>
            </a:r>
          </a:p>
          <a:p>
            <a:pPr algn="ctr"/>
            <a:r>
              <a:rPr lang="en-US" sz="1600" dirty="0" smtClean="0"/>
              <a:t>Reports</a:t>
            </a:r>
          </a:p>
        </p:txBody>
      </p:sp>
    </p:spTree>
    <p:extLst>
      <p:ext uri="{BB962C8B-B14F-4D97-AF65-F5344CB8AC3E}">
        <p14:creationId xmlns:p14="http://schemas.microsoft.com/office/powerpoint/2010/main" val="15656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Platforms</a:t>
            </a:r>
            <a:endParaRPr lang="en-US" dirty="0"/>
          </a:p>
        </p:txBody>
      </p:sp>
      <p:sp>
        <p:nvSpPr>
          <p:cNvPr id="4" name="Slide Number Placeholder 3"/>
          <p:cNvSpPr>
            <a:spLocks noGrp="1"/>
          </p:cNvSpPr>
          <p:nvPr>
            <p:ph type="sldNum" sz="quarter" idx="12"/>
          </p:nvPr>
        </p:nvSpPr>
        <p:spPr/>
        <p:txBody>
          <a:bodyPr/>
          <a:lstStyle/>
          <a:p>
            <a:fld id="{8848E627-D06A-4F0E-98E2-3D90458BE48C}" type="slidenum">
              <a:rPr lang="en-US" smtClean="0"/>
              <a:t>9</a:t>
            </a:fld>
            <a:endParaRPr lang="en-US"/>
          </a:p>
        </p:txBody>
      </p:sp>
      <p:sp>
        <p:nvSpPr>
          <p:cNvPr id="5" name="Footer Placeholder 4"/>
          <p:cNvSpPr>
            <a:spLocks noGrp="1"/>
          </p:cNvSpPr>
          <p:nvPr>
            <p:ph type="ftr" sz="quarter" idx="3"/>
          </p:nvPr>
        </p:nvSpPr>
        <p:spPr/>
        <p:txBody>
          <a:bodyPr/>
          <a:lstStyle/>
          <a:p>
            <a:r>
              <a:rPr lang="en-US" smtClean="0"/>
              <a:t>CONFIDENTIAL &amp; PROPRIETARY</a:t>
            </a:r>
            <a:endParaRPr lang="en-US" dirty="0"/>
          </a:p>
        </p:txBody>
      </p:sp>
      <p:sp>
        <p:nvSpPr>
          <p:cNvPr id="6" name="Date Placeholder 5"/>
          <p:cNvSpPr>
            <a:spLocks noGrp="1"/>
          </p:cNvSpPr>
          <p:nvPr>
            <p:ph type="dt" sz="half" idx="10"/>
          </p:nvPr>
        </p:nvSpPr>
        <p:spPr/>
        <p:txBody>
          <a:bodyPr/>
          <a:lstStyle/>
          <a:p>
            <a:fld id="{CAEF89AF-97FF-41FD-A810-843DAB910B39}" type="datetime4">
              <a:rPr lang="en-US" smtClean="0"/>
              <a:t>September 21, 2018</a:t>
            </a:fld>
            <a:endParaRPr lang="en-US" dirty="0"/>
          </a:p>
        </p:txBody>
      </p:sp>
      <p:sp>
        <p:nvSpPr>
          <p:cNvPr id="16" name="Oval 15"/>
          <p:cNvSpPr/>
          <p:nvPr/>
        </p:nvSpPr>
        <p:spPr>
          <a:xfrm>
            <a:off x="3358322" y="416366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Modeling</a:t>
            </a:r>
          </a:p>
          <a:p>
            <a:pPr algn="ctr"/>
            <a:r>
              <a:rPr lang="en-US" sz="2000" dirty="0"/>
              <a:t>R</a:t>
            </a:r>
          </a:p>
        </p:txBody>
      </p:sp>
      <p:sp>
        <p:nvSpPr>
          <p:cNvPr id="19" name="Oval 18"/>
          <p:cNvSpPr/>
          <p:nvPr/>
        </p:nvSpPr>
        <p:spPr>
          <a:xfrm>
            <a:off x="4837084" y="24908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 </a:t>
            </a:r>
          </a:p>
          <a:p>
            <a:pPr algn="ctr"/>
            <a:r>
              <a:rPr lang="en-US" sz="2000" dirty="0" smtClean="0"/>
              <a:t>SQL Server</a:t>
            </a:r>
            <a:endParaRPr lang="en-US" sz="2000" dirty="0"/>
          </a:p>
        </p:txBody>
      </p:sp>
      <p:sp>
        <p:nvSpPr>
          <p:cNvPr id="20" name="Oval 19"/>
          <p:cNvSpPr/>
          <p:nvPr/>
        </p:nvSpPr>
        <p:spPr>
          <a:xfrm>
            <a:off x="2069734" y="241287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Deployment </a:t>
            </a:r>
            <a:r>
              <a:rPr lang="en-US" sz="2000" dirty="0" smtClean="0"/>
              <a:t>RShiny</a:t>
            </a:r>
            <a:endParaRPr lang="en-US" sz="2000" dirty="0"/>
          </a:p>
        </p:txBody>
      </p:sp>
      <p:sp>
        <p:nvSpPr>
          <p:cNvPr id="59" name="Oval 58"/>
          <p:cNvSpPr/>
          <p:nvPr/>
        </p:nvSpPr>
        <p:spPr>
          <a:xfrm>
            <a:off x="1193760" y="4431272"/>
            <a:ext cx="1371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Version Control</a:t>
            </a:r>
          </a:p>
          <a:p>
            <a:pPr algn="ctr"/>
            <a:r>
              <a:rPr lang="en-US" sz="2000" dirty="0" smtClean="0"/>
              <a:t>GitHub</a:t>
            </a:r>
            <a:endParaRPr lang="en-US" sz="2000" dirty="0"/>
          </a:p>
        </p:txBody>
      </p:sp>
      <p:grpSp>
        <p:nvGrpSpPr>
          <p:cNvPr id="81" name="Group 80"/>
          <p:cNvGrpSpPr/>
          <p:nvPr/>
        </p:nvGrpSpPr>
        <p:grpSpPr>
          <a:xfrm>
            <a:off x="693078" y="2108637"/>
            <a:ext cx="1188720" cy="1188720"/>
            <a:chOff x="3280217" y="-84875"/>
            <a:chExt cx="1516764" cy="1516764"/>
          </a:xfrm>
          <a:solidFill>
            <a:srgbClr val="4F81BD"/>
          </a:solidFill>
        </p:grpSpPr>
        <p:sp>
          <p:nvSpPr>
            <p:cNvPr id="82" name="Oval 81"/>
            <p:cNvSpPr/>
            <p:nvPr/>
          </p:nvSpPr>
          <p:spPr>
            <a:xfrm>
              <a:off x="3280217" y="-84875"/>
              <a:ext cx="1516764" cy="1516764"/>
            </a:xfrm>
            <a:prstGeom prst="ellipse">
              <a:avLst/>
            </a:prstGeom>
            <a:grpFill/>
            <a:ln>
              <a:solidFill>
                <a:srgbClr val="385D8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txBox="1"/>
            <p:nvPr/>
          </p:nvSpPr>
          <p:spPr>
            <a:xfrm>
              <a:off x="3502046" y="288968"/>
              <a:ext cx="1115743" cy="7419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400" dirty="0" smtClean="0"/>
                <a:t>Task Scheduler</a:t>
              </a:r>
            </a:p>
          </p:txBody>
        </p:sp>
      </p:grpSp>
    </p:spTree>
    <p:extLst>
      <p:ext uri="{BB962C8B-B14F-4D97-AF65-F5344CB8AC3E}">
        <p14:creationId xmlns:p14="http://schemas.microsoft.com/office/powerpoint/2010/main" val="24858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theme/theme1.xml><?xml version="1.0" encoding="utf-8"?>
<a:theme xmlns:a="http://schemas.openxmlformats.org/drawingml/2006/main" name="2015 TEA offic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 TEA official template</Template>
  <TotalTime>24333</TotalTime>
  <Words>4815</Words>
  <Application>Microsoft Office PowerPoint</Application>
  <PresentationFormat>On-screen Show (4:3)</PresentationFormat>
  <Paragraphs>658</Paragraphs>
  <Slides>45</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Berlin Sans FB Demi</vt:lpstr>
      <vt:lpstr>Bradley Hand ITC</vt:lpstr>
      <vt:lpstr>Calibri</vt:lpstr>
      <vt:lpstr>Calibri Light</vt:lpstr>
      <vt:lpstr>Wingdings</vt:lpstr>
      <vt:lpstr>2015 TEA official template</vt:lpstr>
      <vt:lpstr>PowerPoint Presentation</vt:lpstr>
      <vt:lpstr>The Energy Authority (TEA)</vt:lpstr>
      <vt:lpstr>TEA Analytics ~ a few years ago ~</vt:lpstr>
      <vt:lpstr>My Goals</vt:lpstr>
      <vt:lpstr>PowerPoint Presentation</vt:lpstr>
      <vt:lpstr>Data Science (Analytics) Lifecycle</vt:lpstr>
      <vt:lpstr>Data Science Platforms</vt:lpstr>
      <vt:lpstr>Excel - Jack of All Trades</vt:lpstr>
      <vt:lpstr>Data Science Platforms</vt:lpstr>
      <vt:lpstr>Data Science Platforms</vt:lpstr>
      <vt:lpstr>Excel or non-Excel? </vt:lpstr>
      <vt:lpstr>PowerPoint Presentation</vt:lpstr>
      <vt:lpstr>Aspirations for Model Design </vt:lpstr>
      <vt:lpstr>Aspirations for Model Design </vt:lpstr>
      <vt:lpstr>Common Language</vt:lpstr>
      <vt:lpstr>More qualitative than quantitative</vt:lpstr>
      <vt:lpstr>Modeling Platform</vt:lpstr>
      <vt:lpstr>Data Platform  Dedicated to Analytics</vt:lpstr>
      <vt:lpstr>Delivery Format</vt:lpstr>
      <vt:lpstr>Data Science Deployment</vt:lpstr>
      <vt:lpstr>Deployment Platform</vt:lpstr>
      <vt:lpstr>Deployment Platform Evaluation Criteria</vt:lpstr>
      <vt:lpstr>Data Science Platforms</vt:lpstr>
      <vt:lpstr>Source Control</vt:lpstr>
      <vt:lpstr>Other Supporting Tools</vt:lpstr>
      <vt:lpstr>AURORA Modeling   - Previous Cut&amp;paste Method   - Current One-Click reporting method</vt:lpstr>
      <vt:lpstr>Before… AURORA Reporting Task</vt:lpstr>
      <vt:lpstr>Current Reporting Process AURORA Reporting Task</vt:lpstr>
      <vt:lpstr>PowerPoint Presentation</vt:lpstr>
      <vt:lpstr>Portfolio Risk Model   - Previous Excel &amp; VBA Frustration   - Current All-R Discipline</vt:lpstr>
      <vt:lpstr>Portfolio Risk Model  Before… </vt:lpstr>
      <vt:lpstr>Current Model</vt:lpstr>
      <vt:lpstr>PowerPoint Presentation</vt:lpstr>
      <vt:lpstr>Looks “Good” by Default</vt:lpstr>
      <vt:lpstr>What does it look like in reality? </vt:lpstr>
      <vt:lpstr>PowerPoint Presentation</vt:lpstr>
      <vt:lpstr>PowerPoint Presentation</vt:lpstr>
      <vt:lpstr>PowerPoint Presentation</vt:lpstr>
      <vt:lpstr>PowerPoint Presentation</vt:lpstr>
      <vt:lpstr>Take Away</vt:lpstr>
      <vt:lpstr>PowerPoint Presentation</vt:lpstr>
      <vt:lpstr>PowerPoint Presentation</vt:lpstr>
      <vt:lpstr>Resources</vt:lpstr>
      <vt:lpstr>DataCamp Recommendations For R Beginners</vt:lpstr>
      <vt:lpstr>Git &amp;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Eina Ooka</dc:creator>
  <cp:lastModifiedBy>Eina Ooka</cp:lastModifiedBy>
  <cp:revision>195</cp:revision>
  <dcterms:created xsi:type="dcterms:W3CDTF">2018-09-06T22:47:15Z</dcterms:created>
  <dcterms:modified xsi:type="dcterms:W3CDTF">2018-09-24T19:33:55Z</dcterms:modified>
</cp:coreProperties>
</file>