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92" r:id="rId5"/>
    <p:sldId id="293" r:id="rId6"/>
    <p:sldId id="295" r:id="rId7"/>
    <p:sldId id="301" r:id="rId8"/>
    <p:sldId id="291" r:id="rId9"/>
    <p:sldId id="297" r:id="rId10"/>
    <p:sldId id="299" r:id="rId11"/>
    <p:sldId id="300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West" initials="JW" lastIdx="2" clrIdx="0">
    <p:extLst>
      <p:ext uri="{19B8F6BF-5375-455C-9EA6-DF929625EA0E}">
        <p15:presenceInfo xmlns:p15="http://schemas.microsoft.com/office/powerpoint/2012/main" userId="S-1-5-21-1216021207-1543598923-1093625069-407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AA5451"/>
    <a:srgbClr val="FFFFFF"/>
    <a:srgbClr val="545454"/>
    <a:srgbClr val="A6A6A6"/>
    <a:srgbClr val="C58785"/>
    <a:srgbClr val="AF2626"/>
    <a:srgbClr val="000000"/>
    <a:srgbClr val="D12A2C"/>
    <a:srgbClr val="D12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27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May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May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May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00600"/>
            <a:ext cx="4085435" cy="1203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05600" y="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63693"/>
            <a:ext cx="1342235" cy="104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1000" y="5037533"/>
            <a:ext cx="289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03F9F"/>
                </a:solidFill>
              </a:rPr>
              <a:t>R/Finance </a:t>
            </a:r>
            <a:r>
              <a:rPr lang="en-US" sz="3200" b="1" dirty="0" smtClean="0">
                <a:solidFill>
                  <a:srgbClr val="303F9F"/>
                </a:solidFill>
              </a:rPr>
              <a:t>2017</a:t>
            </a:r>
          </a:p>
          <a:p>
            <a:r>
              <a:rPr lang="en-US" sz="2000" b="1" dirty="0" smtClean="0">
                <a:solidFill>
                  <a:srgbClr val="303F9F"/>
                </a:solidFill>
              </a:rPr>
              <a:t>In Chicago</a:t>
            </a:r>
            <a:endParaRPr lang="en-US" sz="2000" b="1" dirty="0">
              <a:solidFill>
                <a:srgbClr val="303F9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108780"/>
            <a:ext cx="708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Bunched Random Forest </a:t>
            </a:r>
            <a:br>
              <a:rPr lang="en-US" sz="4000" b="1" dirty="0"/>
            </a:br>
            <a:r>
              <a:rPr lang="en-US" sz="4000" b="1" dirty="0"/>
              <a:t>in Monte Carlo Risk Simulation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26272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Eina Ooka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32745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010"/>
          <a:stretch/>
        </p:blipFill>
        <p:spPr>
          <a:xfrm>
            <a:off x="2978892" y="0"/>
            <a:ext cx="6165108" cy="6474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74" y="-21454"/>
            <a:ext cx="8815526" cy="64740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Utility Industry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7315200" cy="29137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AF2626"/>
                </a:solidFill>
              </a:rPr>
              <a:t>The Energy Authority </a:t>
            </a:r>
            <a:r>
              <a:rPr lang="en-US" dirty="0" smtClean="0"/>
              <a:t>serves public utilities nationwide for trading and analytics. </a:t>
            </a:r>
          </a:p>
          <a:p>
            <a:r>
              <a:rPr lang="en-US" dirty="0" smtClean="0"/>
              <a:t>Mid-term (1 month – 5 years) portfolio management. </a:t>
            </a:r>
          </a:p>
          <a:p>
            <a:r>
              <a:rPr lang="en-US" dirty="0" smtClean="0"/>
              <a:t>Stochastic simulation models for energy and gas market.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May 3, 2017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56" y="4569011"/>
            <a:ext cx="2464781" cy="16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Simulation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90429" y="3352800"/>
            <a:ext cx="2362200" cy="1219200"/>
            <a:chOff x="2743200" y="3352800"/>
            <a:chExt cx="2362200" cy="1219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9" name="Rounded Rectangle 38"/>
            <p:cNvSpPr/>
            <p:nvPr/>
          </p:nvSpPr>
          <p:spPr>
            <a:xfrm>
              <a:off x="2743200" y="33528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895600" y="35052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048000" y="36576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00400" y="38100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5429" y="1702330"/>
            <a:ext cx="2057400" cy="914400"/>
            <a:chOff x="381000" y="2590800"/>
            <a:chExt cx="2057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381000" y="25908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Natural Gas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3400" y="27432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Natural Gas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4289" y="2919313"/>
            <a:ext cx="2057400" cy="914400"/>
            <a:chOff x="5181600" y="2667000"/>
            <a:chExt cx="2057400" cy="914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4" name="Rounded Rectangle 43"/>
            <p:cNvSpPr/>
            <p:nvPr/>
          </p:nvSpPr>
          <p:spPr>
            <a:xfrm>
              <a:off x="5181600" y="26670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NG Resources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334000" y="28194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NG Resources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4248704" y="1703457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Coal Resources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4850" y="3034844"/>
            <a:ext cx="19050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Market settlement prices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47829" y="5562600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Hydro generation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173463" y="4357693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Wind + Solar generation</a:t>
            </a:r>
            <a:endParaRPr lang="en-US" sz="1400" dirty="0">
              <a:solidFill>
                <a:srgbClr val="545454"/>
              </a:solidFill>
            </a:endParaRPr>
          </a:p>
        </p:txBody>
      </p:sp>
      <p:cxnSp>
        <p:nvCxnSpPr>
          <p:cNvPr id="54" name="Elbow Connector 53"/>
          <p:cNvCxnSpPr>
            <a:stCxn id="43" idx="3"/>
            <a:endCxn id="39" idx="0"/>
          </p:cNvCxnSpPr>
          <p:nvPr/>
        </p:nvCxnSpPr>
        <p:spPr>
          <a:xfrm>
            <a:off x="2742829" y="2235730"/>
            <a:ext cx="800100" cy="111707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2742829" y="2422864"/>
            <a:ext cx="2361460" cy="7076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2" idx="3"/>
            <a:endCxn id="45" idx="2"/>
          </p:cNvCxnSpPr>
          <p:nvPr/>
        </p:nvCxnSpPr>
        <p:spPr>
          <a:xfrm flipV="1">
            <a:off x="4952629" y="3833713"/>
            <a:ext cx="1256560" cy="35728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H="1" flipV="1">
            <a:off x="4034575" y="2645751"/>
            <a:ext cx="806299" cy="57187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 flipH="1" flipV="1">
            <a:off x="2839290" y="4780340"/>
            <a:ext cx="1036638" cy="619958"/>
          </a:xfrm>
          <a:prstGeom prst="bentConnector3">
            <a:avLst>
              <a:gd name="adj1" fmla="val 118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993001" y="5227638"/>
            <a:ext cx="2057400" cy="914400"/>
            <a:chOff x="474216" y="2986195"/>
            <a:chExt cx="2057400" cy="914400"/>
          </a:xfrm>
          <a:solidFill>
            <a:srgbClr val="F2DCDB"/>
          </a:solidFill>
        </p:grpSpPr>
        <p:sp>
          <p:nvSpPr>
            <p:cNvPr id="48" name="Rounded Rectangle 47"/>
            <p:cNvSpPr/>
            <p:nvPr/>
          </p:nvSpPr>
          <p:spPr>
            <a:xfrm>
              <a:off x="474216" y="2986195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Load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26616" y="3138595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Load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cxnSp>
        <p:nvCxnSpPr>
          <p:cNvPr id="79" name="Elbow Connector 78"/>
          <p:cNvCxnSpPr>
            <a:stCxn id="37" idx="3"/>
          </p:cNvCxnSpPr>
          <p:nvPr/>
        </p:nvCxnSpPr>
        <p:spPr>
          <a:xfrm flipV="1">
            <a:off x="2209429" y="4237037"/>
            <a:ext cx="554020" cy="350833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49" idx="1"/>
          </p:cNvCxnSpPr>
          <p:nvPr/>
        </p:nvCxnSpPr>
        <p:spPr>
          <a:xfrm>
            <a:off x="2206469" y="4753032"/>
            <a:ext cx="2441360" cy="119056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7" idx="3"/>
            <a:endCxn id="40" idx="1"/>
          </p:cNvCxnSpPr>
          <p:nvPr/>
        </p:nvCxnSpPr>
        <p:spPr>
          <a:xfrm>
            <a:off x="2169850" y="3415844"/>
            <a:ext cx="572979" cy="4703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portfolio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66" y="4940423"/>
            <a:ext cx="1171113" cy="117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Elbow Connector 93"/>
          <p:cNvCxnSpPr>
            <a:endCxn id="2050" idx="0"/>
          </p:cNvCxnSpPr>
          <p:nvPr/>
        </p:nvCxnSpPr>
        <p:spPr>
          <a:xfrm rot="16200000" flipH="1">
            <a:off x="7009845" y="3657045"/>
            <a:ext cx="1435222" cy="1131534"/>
          </a:xfrm>
          <a:prstGeom prst="bentConnector3">
            <a:avLst>
              <a:gd name="adj1" fmla="val 1134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3050401" y="5421026"/>
            <a:ext cx="4553696" cy="340012"/>
          </a:xfrm>
          <a:prstGeom prst="bentConnector3">
            <a:avLst>
              <a:gd name="adj1" fmla="val 26021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4429" y="4206870"/>
            <a:ext cx="19050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Runoff/Hydro Forecast</a:t>
            </a:r>
            <a:endParaRPr lang="en-US" sz="1400" dirty="0">
              <a:solidFill>
                <a:srgbClr val="545454"/>
              </a:solidFill>
            </a:endParaRPr>
          </a:p>
        </p:txBody>
      </p:sp>
      <p:cxnSp>
        <p:nvCxnSpPr>
          <p:cNvPr id="103" name="Elbow Connector 102"/>
          <p:cNvCxnSpPr>
            <a:stCxn id="46" idx="3"/>
          </p:cNvCxnSpPr>
          <p:nvPr/>
        </p:nvCxnSpPr>
        <p:spPr>
          <a:xfrm>
            <a:off x="6153704" y="2084457"/>
            <a:ext cx="2304496" cy="2855966"/>
          </a:xfrm>
          <a:prstGeom prst="bentConnector2">
            <a:avLst/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0" idx="3"/>
          </p:cNvCxnSpPr>
          <p:nvPr/>
        </p:nvCxnSpPr>
        <p:spPr>
          <a:xfrm>
            <a:off x="7078463" y="4738693"/>
            <a:ext cx="525634" cy="477918"/>
          </a:xfrm>
          <a:prstGeom prst="bentConnector3">
            <a:avLst>
              <a:gd name="adj1" fmla="val 50000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9" idx="3"/>
          </p:cNvCxnSpPr>
          <p:nvPr/>
        </p:nvCxnSpPr>
        <p:spPr>
          <a:xfrm flipV="1">
            <a:off x="6552829" y="5622530"/>
            <a:ext cx="1051268" cy="321070"/>
          </a:xfrm>
          <a:prstGeom prst="bentConnector3">
            <a:avLst>
              <a:gd name="adj1" fmla="val 50000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Simulation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90429" y="3352800"/>
            <a:ext cx="2362200" cy="1219200"/>
            <a:chOff x="2743200" y="3352800"/>
            <a:chExt cx="2362200" cy="1219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9" name="Rounded Rectangle 38"/>
            <p:cNvSpPr/>
            <p:nvPr/>
          </p:nvSpPr>
          <p:spPr>
            <a:xfrm>
              <a:off x="2743200" y="33528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895600" y="35052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048000" y="36576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00400" y="38100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Power Prices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5429" y="1702330"/>
            <a:ext cx="2057400" cy="914400"/>
            <a:chOff x="381000" y="2590800"/>
            <a:chExt cx="2057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381000" y="25908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Natural Gas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3400" y="27432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Natural Gas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4289" y="2919313"/>
            <a:ext cx="2057400" cy="914400"/>
            <a:chOff x="5181600" y="2667000"/>
            <a:chExt cx="2057400" cy="914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4" name="Rounded Rectangle 43"/>
            <p:cNvSpPr/>
            <p:nvPr/>
          </p:nvSpPr>
          <p:spPr>
            <a:xfrm>
              <a:off x="5181600" y="26670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NG Resources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334000" y="2819400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NG Resources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4248704" y="1703457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Coal Resources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4850" y="3034844"/>
            <a:ext cx="19050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Market settlement prices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47829" y="5562600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Hydro generation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173463" y="4357693"/>
            <a:ext cx="19050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Wind + Solar generation</a:t>
            </a:r>
            <a:endParaRPr lang="en-US" sz="1400" dirty="0">
              <a:solidFill>
                <a:srgbClr val="545454"/>
              </a:solidFill>
            </a:endParaRPr>
          </a:p>
        </p:txBody>
      </p:sp>
      <p:cxnSp>
        <p:nvCxnSpPr>
          <p:cNvPr id="54" name="Elbow Connector 53"/>
          <p:cNvCxnSpPr>
            <a:stCxn id="43" idx="3"/>
            <a:endCxn id="39" idx="0"/>
          </p:cNvCxnSpPr>
          <p:nvPr/>
        </p:nvCxnSpPr>
        <p:spPr>
          <a:xfrm>
            <a:off x="2742829" y="2235730"/>
            <a:ext cx="800100" cy="111707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2742829" y="2422864"/>
            <a:ext cx="2361460" cy="7076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2" idx="3"/>
            <a:endCxn id="45" idx="2"/>
          </p:cNvCxnSpPr>
          <p:nvPr/>
        </p:nvCxnSpPr>
        <p:spPr>
          <a:xfrm flipV="1">
            <a:off x="4952629" y="3833713"/>
            <a:ext cx="1256560" cy="35728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H="1" flipV="1">
            <a:off x="4034575" y="2645751"/>
            <a:ext cx="806299" cy="57187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 flipH="1" flipV="1">
            <a:off x="2839290" y="4780340"/>
            <a:ext cx="1036638" cy="619958"/>
          </a:xfrm>
          <a:prstGeom prst="bentConnector3">
            <a:avLst>
              <a:gd name="adj1" fmla="val 118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993001" y="5227638"/>
            <a:ext cx="2057400" cy="914400"/>
            <a:chOff x="474216" y="2986195"/>
            <a:chExt cx="2057400" cy="914400"/>
          </a:xfrm>
          <a:solidFill>
            <a:srgbClr val="F2DCDB"/>
          </a:solidFill>
        </p:grpSpPr>
        <p:sp>
          <p:nvSpPr>
            <p:cNvPr id="48" name="Rounded Rectangle 47"/>
            <p:cNvSpPr/>
            <p:nvPr/>
          </p:nvSpPr>
          <p:spPr>
            <a:xfrm>
              <a:off x="474216" y="2986195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Load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26616" y="3138595"/>
              <a:ext cx="1905000" cy="762000"/>
            </a:xfrm>
            <a:prstGeom prst="roundRect">
              <a:avLst/>
            </a:prstGeom>
            <a:grpFill/>
            <a:ln w="57150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45454"/>
                  </a:solidFill>
                </a:rPr>
                <a:t>Load</a:t>
              </a:r>
              <a:endParaRPr lang="en-US" sz="1400" dirty="0">
                <a:solidFill>
                  <a:srgbClr val="545454"/>
                </a:solidFill>
              </a:endParaRPr>
            </a:p>
          </p:txBody>
        </p:sp>
      </p:grpSp>
      <p:cxnSp>
        <p:nvCxnSpPr>
          <p:cNvPr id="79" name="Elbow Connector 78"/>
          <p:cNvCxnSpPr>
            <a:stCxn id="37" idx="3"/>
          </p:cNvCxnSpPr>
          <p:nvPr/>
        </p:nvCxnSpPr>
        <p:spPr>
          <a:xfrm flipV="1">
            <a:off x="2209429" y="4237037"/>
            <a:ext cx="554020" cy="350833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49" idx="1"/>
          </p:cNvCxnSpPr>
          <p:nvPr/>
        </p:nvCxnSpPr>
        <p:spPr>
          <a:xfrm>
            <a:off x="2206469" y="4753032"/>
            <a:ext cx="2441360" cy="119056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7" idx="3"/>
            <a:endCxn id="40" idx="1"/>
          </p:cNvCxnSpPr>
          <p:nvPr/>
        </p:nvCxnSpPr>
        <p:spPr>
          <a:xfrm>
            <a:off x="2169850" y="3415844"/>
            <a:ext cx="572979" cy="4703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portfolio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66" y="4940423"/>
            <a:ext cx="1171113" cy="117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Elbow Connector 93"/>
          <p:cNvCxnSpPr>
            <a:endCxn id="2050" idx="0"/>
          </p:cNvCxnSpPr>
          <p:nvPr/>
        </p:nvCxnSpPr>
        <p:spPr>
          <a:xfrm rot="16200000" flipH="1">
            <a:off x="7009845" y="3657045"/>
            <a:ext cx="1435222" cy="1131534"/>
          </a:xfrm>
          <a:prstGeom prst="bentConnector3">
            <a:avLst>
              <a:gd name="adj1" fmla="val 1134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3050401" y="5421026"/>
            <a:ext cx="4553696" cy="340012"/>
          </a:xfrm>
          <a:prstGeom prst="bentConnector3">
            <a:avLst>
              <a:gd name="adj1" fmla="val 26021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4429" y="4206870"/>
            <a:ext cx="19050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45454"/>
                </a:solidFill>
              </a:rPr>
              <a:t>Runoff/Hydro Forecast</a:t>
            </a:r>
            <a:endParaRPr lang="en-US" sz="1400" dirty="0">
              <a:solidFill>
                <a:srgbClr val="545454"/>
              </a:solidFill>
            </a:endParaRPr>
          </a:p>
        </p:txBody>
      </p:sp>
      <p:cxnSp>
        <p:nvCxnSpPr>
          <p:cNvPr id="103" name="Elbow Connector 102"/>
          <p:cNvCxnSpPr>
            <a:stCxn id="46" idx="3"/>
          </p:cNvCxnSpPr>
          <p:nvPr/>
        </p:nvCxnSpPr>
        <p:spPr>
          <a:xfrm>
            <a:off x="6153704" y="2084457"/>
            <a:ext cx="2304496" cy="2855966"/>
          </a:xfrm>
          <a:prstGeom prst="bentConnector2">
            <a:avLst/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0" idx="3"/>
          </p:cNvCxnSpPr>
          <p:nvPr/>
        </p:nvCxnSpPr>
        <p:spPr>
          <a:xfrm>
            <a:off x="7078463" y="4738693"/>
            <a:ext cx="525634" cy="477918"/>
          </a:xfrm>
          <a:prstGeom prst="bentConnector3">
            <a:avLst>
              <a:gd name="adj1" fmla="val 50000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9" idx="3"/>
          </p:cNvCxnSpPr>
          <p:nvPr/>
        </p:nvCxnSpPr>
        <p:spPr>
          <a:xfrm flipV="1">
            <a:off x="6552829" y="5622530"/>
            <a:ext cx="1051268" cy="321070"/>
          </a:xfrm>
          <a:prstGeom prst="bentConnector3">
            <a:avLst>
              <a:gd name="adj1" fmla="val 50000"/>
            </a:avLst>
          </a:prstGeom>
          <a:ln w="57150">
            <a:solidFill>
              <a:srgbClr val="C58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0" y="1503889"/>
            <a:ext cx="8991600" cy="486503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Callout 55"/>
          <p:cNvSpPr/>
          <p:nvPr/>
        </p:nvSpPr>
        <p:spPr>
          <a:xfrm>
            <a:off x="2339819" y="1503890"/>
            <a:ext cx="1304834" cy="563563"/>
          </a:xfrm>
          <a:prstGeom prst="wedgeEllipseCallout">
            <a:avLst>
              <a:gd name="adj1" fmla="val -57903"/>
              <a:gd name="adj2" fmla="val 625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Heston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Callout 57"/>
          <p:cNvSpPr/>
          <p:nvPr/>
        </p:nvSpPr>
        <p:spPr>
          <a:xfrm>
            <a:off x="2414307" y="4892005"/>
            <a:ext cx="1304834" cy="563563"/>
          </a:xfrm>
          <a:prstGeom prst="wedgeEllipseCallout">
            <a:avLst>
              <a:gd name="adj1" fmla="val -57903"/>
              <a:gd name="adj2" fmla="val 625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758516" y="3395200"/>
            <a:ext cx="1594284" cy="643854"/>
            <a:chOff x="2462533" y="4791172"/>
            <a:chExt cx="1512071" cy="568133"/>
          </a:xfrm>
        </p:grpSpPr>
        <p:sp>
          <p:nvSpPr>
            <p:cNvPr id="60" name="Oval Callout 59"/>
            <p:cNvSpPr/>
            <p:nvPr/>
          </p:nvSpPr>
          <p:spPr>
            <a:xfrm>
              <a:off x="2471783" y="4791172"/>
              <a:ext cx="1502821" cy="563563"/>
            </a:xfrm>
            <a:prstGeom prst="wedgeEllipseCallout">
              <a:avLst>
                <a:gd name="adj1" fmla="val -50465"/>
                <a:gd name="adj2" fmla="val 9308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ARIMA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Callout 61"/>
            <p:cNvSpPr/>
            <p:nvPr/>
          </p:nvSpPr>
          <p:spPr>
            <a:xfrm>
              <a:off x="2462533" y="4795742"/>
              <a:ext cx="1512071" cy="563563"/>
            </a:xfrm>
            <a:prstGeom prst="wedgeEllipseCallout">
              <a:avLst>
                <a:gd name="adj1" fmla="val -62832"/>
                <a:gd name="adj2" fmla="val -5232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Exogenous Inputs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00805" y="2154088"/>
            <a:ext cx="1905000" cy="563563"/>
            <a:chOff x="6100805" y="2154088"/>
            <a:chExt cx="1905000" cy="563563"/>
          </a:xfrm>
        </p:grpSpPr>
        <p:sp>
          <p:nvSpPr>
            <p:cNvPr id="65" name="Oval Callout 64"/>
            <p:cNvSpPr/>
            <p:nvPr/>
          </p:nvSpPr>
          <p:spPr>
            <a:xfrm>
              <a:off x="6100805" y="2154088"/>
              <a:ext cx="1905000" cy="563563"/>
            </a:xfrm>
            <a:prstGeom prst="wedgeEllipseCallout">
              <a:avLst>
                <a:gd name="adj1" fmla="val -70150"/>
                <a:gd name="adj2" fmla="val -38318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External Information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Oval Callout 65"/>
            <p:cNvSpPr/>
            <p:nvPr/>
          </p:nvSpPr>
          <p:spPr>
            <a:xfrm>
              <a:off x="6107558" y="2154088"/>
              <a:ext cx="1898247" cy="563563"/>
            </a:xfrm>
            <a:prstGeom prst="wedgeEllipseCallout">
              <a:avLst>
                <a:gd name="adj1" fmla="val -43382"/>
                <a:gd name="adj2" fmla="val 100307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Dispatch Simulation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Oval Callout 66"/>
          <p:cNvSpPr/>
          <p:nvPr/>
        </p:nvSpPr>
        <p:spPr>
          <a:xfrm>
            <a:off x="6857629" y="4025957"/>
            <a:ext cx="1304834" cy="563563"/>
          </a:xfrm>
          <a:prstGeom prst="wedgeEllipseCallout">
            <a:avLst>
              <a:gd name="adj1" fmla="val -57903"/>
              <a:gd name="adj2" fmla="val 625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Markov-Chain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Oval Callout 67"/>
          <p:cNvSpPr/>
          <p:nvPr/>
        </p:nvSpPr>
        <p:spPr>
          <a:xfrm>
            <a:off x="6205211" y="6170489"/>
            <a:ext cx="1800593" cy="563563"/>
          </a:xfrm>
          <a:prstGeom prst="wedgeEllipseCallout">
            <a:avLst>
              <a:gd name="adj1" fmla="val -55182"/>
              <a:gd name="adj2" fmla="val -6194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Callout 68"/>
          <p:cNvSpPr/>
          <p:nvPr/>
        </p:nvSpPr>
        <p:spPr>
          <a:xfrm>
            <a:off x="3575756" y="2795060"/>
            <a:ext cx="2104471" cy="563563"/>
          </a:xfrm>
          <a:prstGeom prst="wedgeEllipseCallout">
            <a:avLst>
              <a:gd name="adj1" fmla="val -28374"/>
              <a:gd name="adj2" fmla="val 149140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Bunched Random Forest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Price TS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Autocorrelation </a:t>
            </a:r>
            <a:endParaRPr lang="en-US" dirty="0" smtClean="0"/>
          </a:p>
          <a:p>
            <a:r>
              <a:rPr lang="en-US" dirty="0"/>
              <a:t>Seasonal and weekly </a:t>
            </a:r>
            <a:r>
              <a:rPr lang="en-US" dirty="0" smtClean="0"/>
              <a:t>shapes</a:t>
            </a:r>
          </a:p>
          <a:p>
            <a:r>
              <a:rPr lang="en-US" dirty="0" smtClean="0"/>
              <a:t>Volatility &amp; Heteroscedasticity</a:t>
            </a:r>
          </a:p>
          <a:p>
            <a:pPr lvl="1"/>
            <a:r>
              <a:rPr lang="en-US" dirty="0" smtClean="0"/>
              <a:t>Seasonal and weekly variability</a:t>
            </a:r>
          </a:p>
          <a:p>
            <a:r>
              <a:rPr lang="en-US" dirty="0" smtClean="0"/>
              <a:t>Multivariate </a:t>
            </a:r>
            <a:r>
              <a:rPr lang="en-US" dirty="0"/>
              <a:t>cross-correlation and non-linear dependency </a:t>
            </a:r>
            <a:endParaRPr lang="en-US" dirty="0" smtClean="0"/>
          </a:p>
          <a:p>
            <a:pPr lvl="1"/>
            <a:r>
              <a:rPr lang="en-US" dirty="0" smtClean="0"/>
              <a:t>NG, load, regional hydro and other variable generation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Non-normal distributions </a:t>
            </a:r>
          </a:p>
          <a:p>
            <a:pPr lvl="1"/>
            <a:r>
              <a:rPr lang="en-US" dirty="0" smtClean="0"/>
              <a:t>fat tails</a:t>
            </a:r>
            <a:endParaRPr lang="en-US" dirty="0"/>
          </a:p>
          <a:p>
            <a:pPr lvl="1"/>
            <a:r>
              <a:rPr lang="en-US" dirty="0"/>
              <a:t>Extreme peaks and drops</a:t>
            </a:r>
          </a:p>
          <a:p>
            <a:r>
              <a:rPr lang="en-US" dirty="0"/>
              <a:t>Negative prices</a:t>
            </a:r>
          </a:p>
          <a:p>
            <a:r>
              <a:rPr lang="en-US" dirty="0" smtClean="0"/>
              <a:t>Consistency </a:t>
            </a:r>
            <a:r>
              <a:rPr lang="en-US" dirty="0"/>
              <a:t>with market  </a:t>
            </a:r>
            <a:r>
              <a:rPr lang="en-US" dirty="0" smtClean="0"/>
              <a:t>expectations</a:t>
            </a:r>
            <a:endParaRPr lang="en-US" dirty="0"/>
          </a:p>
          <a:p>
            <a:r>
              <a:rPr lang="en-US" dirty="0"/>
              <a:t>Consistency between monthly, daily and hourly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2" y="4495800"/>
            <a:ext cx="8421576" cy="1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Bunched Random Forest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r>
                  <a:rPr lang="en-US" sz="2000" dirty="0" smtClean="0"/>
                  <a:t>Traditional Approach for MC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endParaRPr lang="en-US" sz="1600" dirty="0" smtClean="0"/>
              </a:p>
              <a:p>
                <a:r>
                  <a:rPr lang="en-US" sz="2000" dirty="0" smtClean="0"/>
                  <a:t>Random Forest </a:t>
                </a:r>
              </a:p>
              <a:p>
                <a:pPr lvl="1"/>
                <a:r>
                  <a:rPr lang="en-US" sz="1800" dirty="0" smtClean="0"/>
                  <a:t>Aggregation </a:t>
                </a:r>
                <a:r>
                  <a:rPr lang="en-US" sz="1800" dirty="0"/>
                  <a:t>of a few hundred trees moderate values too </a:t>
                </a:r>
                <a:r>
                  <a:rPr lang="en-US" sz="1800" dirty="0" smtClean="0"/>
                  <a:t>much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Low volatility</a:t>
                </a:r>
                <a:endParaRPr lang="en-US" sz="1800" b="1" dirty="0" smtClean="0"/>
              </a:p>
              <a:p>
                <a:pPr lvl="1"/>
                <a:r>
                  <a:rPr lang="en-US" sz="1800" dirty="0"/>
                  <a:t>a single tree encompasses too little </a:t>
                </a:r>
                <a:r>
                  <a:rPr lang="en-US" sz="1800" dirty="0" smtClean="0"/>
                  <a:t>predictability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High volatility</a:t>
                </a:r>
                <a:endParaRPr lang="en-US" sz="1800" b="1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Bunched RF in MC</a:t>
                </a:r>
              </a:p>
              <a:p>
                <a:pPr lvl="1"/>
                <a:r>
                  <a:rPr lang="en-US" sz="1800" dirty="0" smtClean="0"/>
                  <a:t>Aggregating </a:t>
                </a:r>
                <a:r>
                  <a:rPr lang="en-US" sz="1800" dirty="0"/>
                  <a:t>a selected number of trees </a:t>
                </a:r>
                <a:r>
                  <a:rPr lang="en-US" sz="1800" dirty="0" smtClean="0"/>
                  <a:t>for </a:t>
                </a:r>
                <a:r>
                  <a:rPr lang="en-US" sz="1800" dirty="0"/>
                  <a:t>each Monte Carlo </a:t>
                </a:r>
                <a:r>
                  <a:rPr lang="en-US" sz="1800" dirty="0" smtClean="0"/>
                  <a:t>iteration</a:t>
                </a:r>
              </a:p>
              <a:p>
                <a:pPr lvl="1"/>
                <a:r>
                  <a:rPr lang="en-US" sz="1800" dirty="0"/>
                  <a:t>A</a:t>
                </a:r>
                <a:r>
                  <a:rPr lang="en-US" sz="1800" dirty="0" smtClean="0"/>
                  <a:t>chieve plausible </a:t>
                </a:r>
                <a:r>
                  <a:rPr lang="en-US" sz="1800" dirty="0"/>
                  <a:t>volatility in each MC series, while maintaining the same predictability as RF in the whole MC simulation.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Implimentation</a:t>
                </a:r>
                <a:endParaRPr lang="en-US" sz="1800" dirty="0" smtClean="0"/>
              </a:p>
              <a:p>
                <a:pPr lvl="2"/>
                <a:r>
                  <a:rPr lang="en-US" sz="1400" dirty="0" err="1"/>
                  <a:t>randomForest</a:t>
                </a:r>
                <a:r>
                  <a:rPr lang="en-US" sz="1400" dirty="0"/>
                  <a:t>::</a:t>
                </a:r>
                <a:r>
                  <a:rPr lang="en-US" sz="1400" dirty="0" err="1"/>
                  <a:t>predict.randomForest</a:t>
                </a:r>
                <a:r>
                  <a:rPr lang="en-US" sz="1400" dirty="0"/>
                  <a:t>() includes </a:t>
                </a:r>
                <a:r>
                  <a:rPr lang="en-US" sz="1400" dirty="0" smtClean="0"/>
                  <a:t>individual tree outputs. </a:t>
                </a:r>
              </a:p>
              <a:p>
                <a:pPr lvl="2"/>
                <a:r>
                  <a:rPr lang="en-US" sz="1400" dirty="0" smtClean="0"/>
                  <a:t>After figuring out the bunching number based on historical volatility, sample and aggregate suitable number of individual tree outputs. </a:t>
                </a:r>
              </a:p>
              <a:p>
                <a:endParaRPr lang="en-US" sz="2000" dirty="0" smtClean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0" y="4343400"/>
            <a:ext cx="4495800" cy="2016744"/>
            <a:chOff x="3810000" y="4109419"/>
            <a:chExt cx="4876800" cy="20167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t="13129"/>
            <a:stretch/>
          </p:blipFill>
          <p:spPr>
            <a:xfrm>
              <a:off x="3810000" y="4109419"/>
              <a:ext cx="4876800" cy="2016744"/>
            </a:xfrm>
            <a:prstGeom prst="rect">
              <a:avLst/>
            </a:prstGeom>
          </p:spPr>
        </p:pic>
        <p:sp>
          <p:nvSpPr>
            <p:cNvPr id="13" name="TextBox 7"/>
            <p:cNvSpPr txBox="1"/>
            <p:nvPr/>
          </p:nvSpPr>
          <p:spPr>
            <a:xfrm>
              <a:off x="6400800" y="5629783"/>
              <a:ext cx="205740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 smtClean="0"/>
                <a:t>… 300</a:t>
              </a:r>
              <a:endParaRPr lang="en-US" sz="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391150" y="5166413"/>
              <a:ext cx="2895600" cy="2286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7"/>
            <p:cNvSpPr txBox="1"/>
            <p:nvPr/>
          </p:nvSpPr>
          <p:spPr>
            <a:xfrm>
              <a:off x="4419600" y="4304458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C00000"/>
                  </a:solidFill>
                </a:rPr>
                <a:t>Simulated 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7162800" y="4787418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Historical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5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651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Results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4" y="835139"/>
            <a:ext cx="7411188" cy="156628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04800" y="4401679"/>
            <a:ext cx="3080891" cy="2075321"/>
            <a:chOff x="3386067" y="2633245"/>
            <a:chExt cx="3080891" cy="207532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990" y="2633246"/>
              <a:ext cx="2964967" cy="1827324"/>
            </a:xfrm>
            <a:prstGeom prst="rect">
              <a:avLst/>
            </a:prstGeom>
          </p:spPr>
        </p:pic>
        <p:sp>
          <p:nvSpPr>
            <p:cNvPr id="15" name="TextBox 52"/>
            <p:cNvSpPr txBox="1"/>
            <p:nvPr/>
          </p:nvSpPr>
          <p:spPr>
            <a:xfrm>
              <a:off x="3761166" y="4493122"/>
              <a:ext cx="27057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Regional Hydro Generation (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aMW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52"/>
            <p:cNvSpPr txBox="1"/>
            <p:nvPr/>
          </p:nvSpPr>
          <p:spPr>
            <a:xfrm>
              <a:off x="3386067" y="2633245"/>
              <a:ext cx="307777" cy="2075321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MidC Power Heat Rate (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mmBtu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/MWh)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30772" y="2594255"/>
            <a:ext cx="3029216" cy="1819381"/>
            <a:chOff x="347157" y="2510117"/>
            <a:chExt cx="3029216" cy="1950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5765" r="54677"/>
            <a:stretch/>
          </p:blipFill>
          <p:spPr>
            <a:xfrm>
              <a:off x="347157" y="2588102"/>
              <a:ext cx="2472243" cy="18379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88684"/>
            <a:stretch/>
          </p:blipFill>
          <p:spPr>
            <a:xfrm>
              <a:off x="2759106" y="2510117"/>
              <a:ext cx="617267" cy="195045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9276" r="53145"/>
          <a:stretch/>
        </p:blipFill>
        <p:spPr>
          <a:xfrm>
            <a:off x="3429000" y="4572000"/>
            <a:ext cx="2620047" cy="1657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389" y="2686393"/>
            <a:ext cx="3291544" cy="186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794" y="1035636"/>
            <a:ext cx="814023" cy="1126066"/>
          </a:xfrm>
          <a:prstGeom prst="rect">
            <a:avLst/>
          </a:prstGeom>
        </p:spPr>
      </p:pic>
      <p:sp>
        <p:nvSpPr>
          <p:cNvPr id="23" name="TextBox 52"/>
          <p:cNvSpPr txBox="1"/>
          <p:nvPr/>
        </p:nvSpPr>
        <p:spPr>
          <a:xfrm>
            <a:off x="3048000" y="815844"/>
            <a:ext cx="27057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Mid-C Power Price (Historical + Simulated)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52"/>
          <p:cNvSpPr txBox="1"/>
          <p:nvPr/>
        </p:nvSpPr>
        <p:spPr>
          <a:xfrm>
            <a:off x="2676648" y="2867235"/>
            <a:ext cx="13716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Price Distribution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52"/>
          <p:cNvSpPr txBox="1"/>
          <p:nvPr/>
        </p:nvSpPr>
        <p:spPr>
          <a:xfrm>
            <a:off x="5016902" y="3807768"/>
            <a:ext cx="13716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Autocorrelation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52"/>
          <p:cNvSpPr txBox="1"/>
          <p:nvPr/>
        </p:nvSpPr>
        <p:spPr>
          <a:xfrm>
            <a:off x="4487639" y="4722168"/>
            <a:ext cx="13716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Seasonality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52"/>
          <p:cNvSpPr txBox="1"/>
          <p:nvPr/>
        </p:nvSpPr>
        <p:spPr>
          <a:xfrm>
            <a:off x="821190" y="5462403"/>
            <a:ext cx="116000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Non-linear dependency on regional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ydro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4561838"/>
            <a:ext cx="2984097" cy="1674678"/>
          </a:xfrm>
          <a:prstGeom prst="rect">
            <a:avLst/>
          </a:prstGeom>
        </p:spPr>
      </p:pic>
      <p:sp>
        <p:nvSpPr>
          <p:cNvPr id="29" name="TextBox 52"/>
          <p:cNvSpPr txBox="1"/>
          <p:nvPr/>
        </p:nvSpPr>
        <p:spPr>
          <a:xfrm>
            <a:off x="6803634" y="5084510"/>
            <a:ext cx="13716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Weekly Shape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0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651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Results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9087" y="2514600"/>
            <a:ext cx="3194028" cy="1847919"/>
            <a:chOff x="123153" y="4294561"/>
            <a:chExt cx="3194028" cy="198861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8238" r="52748"/>
            <a:stretch/>
          </p:blipFill>
          <p:spPr>
            <a:xfrm>
              <a:off x="123153" y="4461113"/>
              <a:ext cx="2628925" cy="1822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88312"/>
            <a:stretch/>
          </p:blipFill>
          <p:spPr>
            <a:xfrm>
              <a:off x="2631381" y="4294561"/>
              <a:ext cx="685800" cy="198566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" y="861033"/>
            <a:ext cx="7365001" cy="1527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58872"/>
            <a:ext cx="8672999" cy="1350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794" y="1035636"/>
            <a:ext cx="814023" cy="11260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55405" y="2514600"/>
            <a:ext cx="51314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Pinball-loss scoring for stochastic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 to achieve all time series characteristics.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Volatility, seasonality, moments,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visual inspection with heuristic reasoning is sometimes necessary.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Backcast</a:t>
            </a:r>
            <a:r>
              <a:rPr lang="en-US" sz="1400" dirty="0" smtClean="0"/>
              <a:t> and feed the generated power prices to Natural Gas dispatch model, and look at pinball-loss scoring on generation outputs. </a:t>
            </a:r>
            <a:endParaRPr lang="en-US" sz="1400" dirty="0"/>
          </a:p>
        </p:txBody>
      </p:sp>
      <p:sp>
        <p:nvSpPr>
          <p:cNvPr id="13" name="TextBox 52"/>
          <p:cNvSpPr txBox="1"/>
          <p:nvPr/>
        </p:nvSpPr>
        <p:spPr>
          <a:xfrm>
            <a:off x="2895600" y="815844"/>
            <a:ext cx="32004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 Price Log-Returns (Historical + Simulated)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52"/>
          <p:cNvSpPr txBox="1"/>
          <p:nvPr/>
        </p:nvSpPr>
        <p:spPr>
          <a:xfrm>
            <a:off x="1905000" y="2755999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Seasonality in Volatility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52"/>
          <p:cNvSpPr txBox="1"/>
          <p:nvPr/>
        </p:nvSpPr>
        <p:spPr>
          <a:xfrm>
            <a:off x="2964899" y="4742156"/>
            <a:ext cx="32004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Natural Gas Resource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Dispatch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(Historical + Simulated)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May 3, 2017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34612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radley Hand ITC" panose="03070402050302030203" pitchFamily="66" charset="0"/>
              </a:rPr>
              <a:t>Thank you!</a:t>
            </a:r>
          </a:p>
          <a:p>
            <a:pPr algn="ctr"/>
            <a:endParaRPr lang="en-US" sz="3200" b="1" dirty="0" smtClean="0">
              <a:latin typeface="Bradley Hand ITC" panose="03070402050302030203" pitchFamily="66" charset="0"/>
            </a:endParaRP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  <a:p>
            <a:pPr algn="ctr"/>
            <a:r>
              <a:rPr lang="en-US" sz="2000" dirty="0" smtClean="0">
                <a:latin typeface="+mj-lt"/>
              </a:rPr>
              <a:t>Contact: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eooka@teainc.org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! The Energy Authority is looking for an intern.   </a:t>
            </a: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4098" name="Picture 2" descr="Image result for posti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6"/>
          <a:stretch/>
        </p:blipFill>
        <p:spPr bwMode="auto">
          <a:xfrm>
            <a:off x="6047183" y="609599"/>
            <a:ext cx="3020617" cy="29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-180000">
            <a:off x="6821713" y="1340627"/>
            <a:ext cx="1822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radley Hand ITC" panose="03070402050302030203" pitchFamily="66" charset="0"/>
              </a:rPr>
              <a:t>More on utility portfolio modeling on my poster from </a:t>
            </a:r>
          </a:p>
          <a:p>
            <a:r>
              <a:rPr lang="en-US" sz="1400" dirty="0" err="1">
                <a:latin typeface="Bradley Hand ITC" panose="03070402050302030203" pitchFamily="66" charset="0"/>
              </a:rPr>
              <a:t>U</a:t>
            </a:r>
            <a:r>
              <a:rPr lang="en-US" sz="1400" dirty="0" err="1" smtClean="0">
                <a:latin typeface="Bradley Hand ITC" panose="03070402050302030203" pitchFamily="66" charset="0"/>
              </a:rPr>
              <a:t>seR</a:t>
            </a:r>
            <a:r>
              <a:rPr lang="en-US" sz="1400" dirty="0" smtClean="0">
                <a:latin typeface="Bradley Hand ITC" panose="03070402050302030203" pitchFamily="66" charset="0"/>
              </a:rPr>
              <a:t> 2016:</a:t>
            </a:r>
          </a:p>
          <a:p>
            <a:r>
              <a:rPr lang="en-US" sz="1400" dirty="0">
                <a:latin typeface="Bradley Hand ITC" panose="03070402050302030203" pitchFamily="66" charset="0"/>
              </a:rPr>
              <a:t>https://github.com</a:t>
            </a:r>
            <a:r>
              <a:rPr lang="en-US" sz="1400" dirty="0" smtClean="0">
                <a:latin typeface="Bradley Hand ITC" panose="03070402050302030203" pitchFamily="66" charset="0"/>
              </a:rPr>
              <a:t>/</a:t>
            </a:r>
          </a:p>
          <a:p>
            <a:r>
              <a:rPr lang="en-US" sz="1400" dirty="0" err="1" smtClean="0">
                <a:latin typeface="Bradley Hand ITC" panose="03070402050302030203" pitchFamily="66" charset="0"/>
              </a:rPr>
              <a:t>einaooka</a:t>
            </a:r>
            <a:r>
              <a:rPr lang="en-US" sz="1400" dirty="0" smtClean="0">
                <a:latin typeface="Bradley Hand ITC" panose="03070402050302030203" pitchFamily="66" charset="0"/>
              </a:rPr>
              <a:t>/useR2016</a:t>
            </a:r>
          </a:p>
        </p:txBody>
      </p:sp>
    </p:spTree>
    <p:extLst>
      <p:ext uri="{BB962C8B-B14F-4D97-AF65-F5344CB8AC3E}">
        <p14:creationId xmlns:p14="http://schemas.microsoft.com/office/powerpoint/2010/main" val="252798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9602E528B9340B79E45D224985DF8" ma:contentTypeVersion="0" ma:contentTypeDescription="Create a new document." ma:contentTypeScope="" ma:versionID="7c5a76820a14d931c63403739b74f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0828FC5-3BE2-4558-96D5-FA8F78BC4585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CCA081F-75FD-4596-A76A-C0A1B47BD1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E8D846-4137-42FD-BF10-65EB4C5CC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357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 Utility Industry</vt:lpstr>
      <vt:lpstr>MC Simulation Approach</vt:lpstr>
      <vt:lpstr>MC Simulation Approach</vt:lpstr>
      <vt:lpstr>Power Price TS Characteristics</vt:lpstr>
      <vt:lpstr>Bunched Random Forest</vt:lpstr>
      <vt:lpstr> Results</vt:lpstr>
      <vt:lpstr>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T. Empen</dc:creator>
  <cp:lastModifiedBy>Eina Ooka</cp:lastModifiedBy>
  <cp:revision>123</cp:revision>
  <dcterms:created xsi:type="dcterms:W3CDTF">2015-02-06T16:08:23Z</dcterms:created>
  <dcterms:modified xsi:type="dcterms:W3CDTF">2017-05-04T03:39:33Z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0x0101006399602E528B9340B79E45D224985DF8</vt:lpwstr>
  </property>
</Properties>
</file>