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sldIdLst>
    <p:sldId id="292" r:id="rId5"/>
    <p:sldId id="293" r:id="rId6"/>
    <p:sldId id="295" r:id="rId7"/>
    <p:sldId id="301" r:id="rId8"/>
    <p:sldId id="291" r:id="rId9"/>
    <p:sldId id="297" r:id="rId10"/>
    <p:sldId id="299" r:id="rId11"/>
    <p:sldId id="300" r:id="rId12"/>
    <p:sldId id="29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h West" initials="JW" lastIdx="2" clrIdx="0">
    <p:extLst>
      <p:ext uri="{19B8F6BF-5375-455C-9EA6-DF929625EA0E}">
        <p15:presenceInfo xmlns:p15="http://schemas.microsoft.com/office/powerpoint/2012/main" userId="S-1-5-21-1216021207-1543598923-1093625069-407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DCDB"/>
    <a:srgbClr val="AA5451"/>
    <a:srgbClr val="FFFFFF"/>
    <a:srgbClr val="545454"/>
    <a:srgbClr val="A6A6A6"/>
    <a:srgbClr val="C58785"/>
    <a:srgbClr val="AF2626"/>
    <a:srgbClr val="000000"/>
    <a:srgbClr val="D12A2C"/>
    <a:srgbClr val="D12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3727" autoAdjust="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AFCF1-7F48-4D21-8D27-97E9804428B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0CCCD-C54A-4809-99DF-956DDAD2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12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B4B1F-9ADE-4FEE-88FC-832835B49A13}" type="datetime4">
              <a:rPr lang="en-US" smtClean="0"/>
              <a:t>May 3, 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3657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818" y="152400"/>
            <a:ext cx="5486400" cy="182880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8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58"/>
            <a:ext cx="8229600" cy="86497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CAEF89AF-97FF-41FD-A810-843DAB910B39}" type="datetime4">
              <a:rPr lang="en-US" smtClean="0"/>
              <a:t>May 3,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0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400" b="1" cap="all" baseline="0">
                <a:solidFill>
                  <a:srgbClr val="878785"/>
                </a:solidFill>
              </a:defRPr>
            </a:lvl1pPr>
          </a:lstStyle>
          <a:p>
            <a:r>
              <a:rPr lang="en-US" dirty="0" smtClean="0"/>
              <a:t>Click to edit Master SUB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title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62000" y="4419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58C37697-90A4-4007-8C23-BAAA588B27B3}" type="datetime4">
              <a:rPr lang="en-US" smtClean="0"/>
              <a:t>May 3,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7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58"/>
            <a:ext cx="8229600" cy="86497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C526132D-74A4-457B-9FB6-E79DB3FA6555}" type="datetime4">
              <a:rPr lang="en-US" smtClean="0"/>
              <a:t>May 3,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3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4D013C2E-F697-4ACF-9974-2B7ED63A336A}" type="datetime4">
              <a:rPr lang="en-US" smtClean="0"/>
              <a:t>May 3,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5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" y="6477000"/>
            <a:ext cx="9143989" cy="66484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1" y="6553200"/>
            <a:ext cx="9144000" cy="304800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D4335327-653A-45BD-A8A4-D16B8D9BB63F}" type="datetime4">
              <a:rPr lang="en-US" smtClean="0"/>
              <a:t>May 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8848E627-D06A-4F0E-98E2-3D90458BE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5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May 3, 2017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800600"/>
            <a:ext cx="4085435" cy="12033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705600" y="0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963693"/>
            <a:ext cx="1342235" cy="104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91000" y="5037533"/>
            <a:ext cx="2895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03F9F"/>
                </a:solidFill>
              </a:rPr>
              <a:t>R/Finance </a:t>
            </a:r>
            <a:r>
              <a:rPr lang="en-US" sz="3200" b="1" dirty="0" smtClean="0">
                <a:solidFill>
                  <a:srgbClr val="303F9F"/>
                </a:solidFill>
              </a:rPr>
              <a:t>2017</a:t>
            </a:r>
          </a:p>
          <a:p>
            <a:r>
              <a:rPr lang="en-US" sz="2000" b="1" dirty="0" smtClean="0">
                <a:solidFill>
                  <a:srgbClr val="303F9F"/>
                </a:solidFill>
              </a:rPr>
              <a:t>In Chicago</a:t>
            </a:r>
            <a:endParaRPr lang="en-US" sz="2000" b="1" dirty="0">
              <a:solidFill>
                <a:srgbClr val="303F9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9200" y="1108780"/>
            <a:ext cx="7086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Bunched Random Forest </a:t>
            </a:r>
            <a:br>
              <a:rPr lang="en-US" sz="4000" b="1" dirty="0"/>
            </a:br>
            <a:r>
              <a:rPr lang="en-US" sz="4000" b="1" dirty="0"/>
              <a:t>in Monte Carlo Risk Simulation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19200" y="2627293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Eina Ooka</a:t>
            </a: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May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2017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53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0010"/>
          <a:stretch/>
        </p:blipFill>
        <p:spPr>
          <a:xfrm>
            <a:off x="2978892" y="0"/>
            <a:ext cx="6165108" cy="64740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674" y="-21454"/>
            <a:ext cx="8815526" cy="647404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bg1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Utility Industry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7315200" cy="291372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AF2626"/>
                </a:solidFill>
              </a:rPr>
              <a:t>The Energy Authority </a:t>
            </a:r>
            <a:r>
              <a:rPr lang="en-US" dirty="0" smtClean="0"/>
              <a:t>serves public utilities nationwide for trading and analytics. </a:t>
            </a:r>
          </a:p>
          <a:p>
            <a:r>
              <a:rPr lang="en-US" dirty="0" smtClean="0"/>
              <a:t>Mid-term (1 month – 5 years) portfolio management. </a:t>
            </a:r>
          </a:p>
          <a:p>
            <a:r>
              <a:rPr lang="en-US" dirty="0" smtClean="0"/>
              <a:t>Stochastic simulation models for energy and gas market. 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3C2E-F697-4ACF-9974-2B7ED63A336A}" type="datetime4">
              <a:rPr lang="en-US" smtClean="0"/>
              <a:t>May 3, 2017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5656" y="4569011"/>
            <a:ext cx="2464781" cy="162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56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 Simulation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May 3, 2017</a:t>
            </a:fld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2590429" y="3352800"/>
            <a:ext cx="2362200" cy="1219200"/>
            <a:chOff x="2743200" y="3352800"/>
            <a:chExt cx="2362200" cy="121920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9" name="Rounded Rectangle 38"/>
            <p:cNvSpPr/>
            <p:nvPr/>
          </p:nvSpPr>
          <p:spPr>
            <a:xfrm>
              <a:off x="2743200" y="3352800"/>
              <a:ext cx="1905000" cy="762000"/>
            </a:xfrm>
            <a:prstGeom prst="roundRect">
              <a:avLst/>
            </a:prstGeom>
            <a:grpFill/>
            <a:ln w="57150">
              <a:solidFill>
                <a:srgbClr val="5454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rgbClr val="545454"/>
                  </a:solidFill>
                </a:rPr>
                <a:t>Power Prices</a:t>
              </a:r>
              <a:endParaRPr lang="en-US" sz="1400" dirty="0">
                <a:solidFill>
                  <a:srgbClr val="545454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895600" y="3505200"/>
              <a:ext cx="1905000" cy="762000"/>
            </a:xfrm>
            <a:prstGeom prst="roundRect">
              <a:avLst/>
            </a:prstGeom>
            <a:grpFill/>
            <a:ln w="57150">
              <a:solidFill>
                <a:srgbClr val="5454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rgbClr val="545454"/>
                  </a:solidFill>
                </a:rPr>
                <a:t>Power Prices</a:t>
              </a:r>
              <a:endParaRPr lang="en-US" sz="1400" dirty="0">
                <a:solidFill>
                  <a:srgbClr val="545454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048000" y="3657600"/>
              <a:ext cx="1905000" cy="762000"/>
            </a:xfrm>
            <a:prstGeom prst="roundRect">
              <a:avLst/>
            </a:prstGeom>
            <a:grpFill/>
            <a:ln w="57150">
              <a:solidFill>
                <a:srgbClr val="5454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rgbClr val="545454"/>
                  </a:solidFill>
                </a:rPr>
                <a:t>Power Prices</a:t>
              </a:r>
              <a:endParaRPr lang="en-US" sz="1400" dirty="0">
                <a:solidFill>
                  <a:srgbClr val="545454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200400" y="3810000"/>
              <a:ext cx="1905000" cy="762000"/>
            </a:xfrm>
            <a:prstGeom prst="roundRect">
              <a:avLst/>
            </a:prstGeom>
            <a:grpFill/>
            <a:ln w="57150">
              <a:solidFill>
                <a:srgbClr val="5454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rgbClr val="545454"/>
                  </a:solidFill>
                </a:rPr>
                <a:t>Power Prices</a:t>
              </a:r>
              <a:endParaRPr lang="en-US" sz="1400" dirty="0">
                <a:solidFill>
                  <a:srgbClr val="545454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85429" y="1702330"/>
            <a:ext cx="2057400" cy="914400"/>
            <a:chOff x="381000" y="2590800"/>
            <a:chExt cx="2057400" cy="91440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8" name="Rounded Rectangle 37"/>
            <p:cNvSpPr/>
            <p:nvPr/>
          </p:nvSpPr>
          <p:spPr>
            <a:xfrm>
              <a:off x="381000" y="2590800"/>
              <a:ext cx="1905000" cy="762000"/>
            </a:xfrm>
            <a:prstGeom prst="roundRect">
              <a:avLst/>
            </a:prstGeom>
            <a:grpFill/>
            <a:ln w="57150">
              <a:solidFill>
                <a:srgbClr val="5454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rgbClr val="545454"/>
                  </a:solidFill>
                </a:rPr>
                <a:t>Natural Gas</a:t>
              </a:r>
              <a:endParaRPr lang="en-US" sz="1400" dirty="0">
                <a:solidFill>
                  <a:srgbClr val="545454"/>
                </a:solidFill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33400" y="2743200"/>
              <a:ext cx="1905000" cy="762000"/>
            </a:xfrm>
            <a:prstGeom prst="roundRect">
              <a:avLst/>
            </a:prstGeom>
            <a:grpFill/>
            <a:ln w="57150">
              <a:solidFill>
                <a:srgbClr val="5454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rgbClr val="545454"/>
                  </a:solidFill>
                </a:rPr>
                <a:t>Natural Gas</a:t>
              </a:r>
              <a:endParaRPr lang="en-US" sz="1400" dirty="0">
                <a:solidFill>
                  <a:srgbClr val="545454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104289" y="2919313"/>
            <a:ext cx="2057400" cy="914400"/>
            <a:chOff x="5181600" y="2667000"/>
            <a:chExt cx="2057400" cy="9144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4" name="Rounded Rectangle 43"/>
            <p:cNvSpPr/>
            <p:nvPr/>
          </p:nvSpPr>
          <p:spPr>
            <a:xfrm>
              <a:off x="5181600" y="2667000"/>
              <a:ext cx="1905000" cy="762000"/>
            </a:xfrm>
            <a:prstGeom prst="roundRect">
              <a:avLst/>
            </a:prstGeom>
            <a:grpFill/>
            <a:ln w="57150">
              <a:solidFill>
                <a:srgbClr val="5454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rgbClr val="545454"/>
                  </a:solidFill>
                </a:rPr>
                <a:t>NG Resources</a:t>
              </a:r>
              <a:endParaRPr lang="en-US" sz="1400" dirty="0">
                <a:solidFill>
                  <a:srgbClr val="545454"/>
                </a:solidFill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5334000" y="2819400"/>
              <a:ext cx="1905000" cy="762000"/>
            </a:xfrm>
            <a:prstGeom prst="roundRect">
              <a:avLst/>
            </a:prstGeom>
            <a:grpFill/>
            <a:ln w="57150">
              <a:solidFill>
                <a:srgbClr val="5454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rgbClr val="545454"/>
                  </a:solidFill>
                </a:rPr>
                <a:t>NG Resources</a:t>
              </a:r>
              <a:endParaRPr lang="en-US" sz="1400" dirty="0">
                <a:solidFill>
                  <a:srgbClr val="545454"/>
                </a:solidFill>
              </a:endParaRPr>
            </a:p>
          </p:txBody>
        </p:sp>
      </p:grpSp>
      <p:sp>
        <p:nvSpPr>
          <p:cNvPr id="46" name="Rounded Rectangle 45"/>
          <p:cNvSpPr/>
          <p:nvPr/>
        </p:nvSpPr>
        <p:spPr>
          <a:xfrm>
            <a:off x="4248704" y="1703457"/>
            <a:ext cx="1905000" cy="76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545454"/>
                </a:solidFill>
              </a:rPr>
              <a:t>Coal Resources</a:t>
            </a:r>
            <a:endParaRPr lang="en-US" sz="1400" dirty="0">
              <a:solidFill>
                <a:srgbClr val="545454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64850" y="3034844"/>
            <a:ext cx="1905000" cy="76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545454"/>
                </a:solidFill>
              </a:rPr>
              <a:t>Market settlement prices</a:t>
            </a:r>
            <a:endParaRPr lang="en-US" sz="1400" dirty="0">
              <a:solidFill>
                <a:srgbClr val="545454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647829" y="5562600"/>
            <a:ext cx="1905000" cy="76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545454"/>
                </a:solidFill>
              </a:rPr>
              <a:t>Hydro generation</a:t>
            </a:r>
            <a:endParaRPr lang="en-US" sz="1400" dirty="0">
              <a:solidFill>
                <a:srgbClr val="545454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5173463" y="4357693"/>
            <a:ext cx="1905000" cy="76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545454"/>
                </a:solidFill>
              </a:rPr>
              <a:t>Wind + Solar generation</a:t>
            </a:r>
            <a:endParaRPr lang="en-US" sz="1400" dirty="0">
              <a:solidFill>
                <a:srgbClr val="545454"/>
              </a:solidFill>
            </a:endParaRPr>
          </a:p>
        </p:txBody>
      </p:sp>
      <p:cxnSp>
        <p:nvCxnSpPr>
          <p:cNvPr id="54" name="Elbow Connector 53"/>
          <p:cNvCxnSpPr>
            <a:stCxn id="43" idx="3"/>
            <a:endCxn id="39" idx="0"/>
          </p:cNvCxnSpPr>
          <p:nvPr/>
        </p:nvCxnSpPr>
        <p:spPr>
          <a:xfrm>
            <a:off x="2742829" y="2235730"/>
            <a:ext cx="800100" cy="1117070"/>
          </a:xfrm>
          <a:prstGeom prst="bentConnector2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>
            <a:off x="2742829" y="2422864"/>
            <a:ext cx="2361460" cy="707641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2" idx="3"/>
            <a:endCxn id="45" idx="2"/>
          </p:cNvCxnSpPr>
          <p:nvPr/>
        </p:nvCxnSpPr>
        <p:spPr>
          <a:xfrm flipV="1">
            <a:off x="4952629" y="3833713"/>
            <a:ext cx="1256560" cy="357287"/>
          </a:xfrm>
          <a:prstGeom prst="bentConnector2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5400000" flipH="1" flipV="1">
            <a:off x="4034575" y="2645751"/>
            <a:ext cx="806299" cy="571870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rot="5400000" flipH="1" flipV="1">
            <a:off x="2839290" y="4780340"/>
            <a:ext cx="1036638" cy="619958"/>
          </a:xfrm>
          <a:prstGeom prst="bentConnector3">
            <a:avLst>
              <a:gd name="adj1" fmla="val 1186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993001" y="5227638"/>
            <a:ext cx="2057400" cy="914400"/>
            <a:chOff x="474216" y="2986195"/>
            <a:chExt cx="2057400" cy="914400"/>
          </a:xfrm>
          <a:solidFill>
            <a:srgbClr val="F2DCDB"/>
          </a:solidFill>
        </p:grpSpPr>
        <p:sp>
          <p:nvSpPr>
            <p:cNvPr id="48" name="Rounded Rectangle 47"/>
            <p:cNvSpPr/>
            <p:nvPr/>
          </p:nvSpPr>
          <p:spPr>
            <a:xfrm>
              <a:off x="474216" y="2986195"/>
              <a:ext cx="1905000" cy="762000"/>
            </a:xfrm>
            <a:prstGeom prst="roundRect">
              <a:avLst/>
            </a:prstGeom>
            <a:grpFill/>
            <a:ln w="57150">
              <a:solidFill>
                <a:srgbClr val="5454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rgbClr val="545454"/>
                  </a:solidFill>
                </a:rPr>
                <a:t>Load</a:t>
              </a:r>
              <a:endParaRPr lang="en-US" sz="1400" dirty="0">
                <a:solidFill>
                  <a:srgbClr val="545454"/>
                </a:solidFill>
              </a:endParaRP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626616" y="3138595"/>
              <a:ext cx="1905000" cy="762000"/>
            </a:xfrm>
            <a:prstGeom prst="roundRect">
              <a:avLst/>
            </a:prstGeom>
            <a:grpFill/>
            <a:ln w="57150">
              <a:solidFill>
                <a:srgbClr val="5454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rgbClr val="545454"/>
                  </a:solidFill>
                </a:rPr>
                <a:t>Load</a:t>
              </a:r>
              <a:endParaRPr lang="en-US" sz="1400" dirty="0">
                <a:solidFill>
                  <a:srgbClr val="545454"/>
                </a:solidFill>
              </a:endParaRPr>
            </a:p>
          </p:txBody>
        </p:sp>
      </p:grpSp>
      <p:cxnSp>
        <p:nvCxnSpPr>
          <p:cNvPr id="79" name="Elbow Connector 78"/>
          <p:cNvCxnSpPr>
            <a:stCxn id="37" idx="3"/>
          </p:cNvCxnSpPr>
          <p:nvPr/>
        </p:nvCxnSpPr>
        <p:spPr>
          <a:xfrm flipV="1">
            <a:off x="2209429" y="4237037"/>
            <a:ext cx="554020" cy="350833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endCxn id="49" idx="1"/>
          </p:cNvCxnSpPr>
          <p:nvPr/>
        </p:nvCxnSpPr>
        <p:spPr>
          <a:xfrm>
            <a:off x="2206469" y="4753032"/>
            <a:ext cx="2441360" cy="1190568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47" idx="3"/>
            <a:endCxn id="40" idx="1"/>
          </p:cNvCxnSpPr>
          <p:nvPr/>
        </p:nvCxnSpPr>
        <p:spPr>
          <a:xfrm>
            <a:off x="2169850" y="3415844"/>
            <a:ext cx="572979" cy="470356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portfolio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666" y="4940423"/>
            <a:ext cx="1171113" cy="117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Elbow Connector 93"/>
          <p:cNvCxnSpPr>
            <a:endCxn id="2050" idx="0"/>
          </p:cNvCxnSpPr>
          <p:nvPr/>
        </p:nvCxnSpPr>
        <p:spPr>
          <a:xfrm rot="16200000" flipH="1">
            <a:off x="7009845" y="3657045"/>
            <a:ext cx="1435222" cy="1131534"/>
          </a:xfrm>
          <a:prstGeom prst="bentConnector3">
            <a:avLst>
              <a:gd name="adj1" fmla="val 1134"/>
            </a:avLst>
          </a:prstGeom>
          <a:ln w="57150">
            <a:solidFill>
              <a:srgbClr val="C587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6" idx="3"/>
          </p:cNvCxnSpPr>
          <p:nvPr/>
        </p:nvCxnSpPr>
        <p:spPr>
          <a:xfrm flipV="1">
            <a:off x="3050401" y="5421026"/>
            <a:ext cx="4553696" cy="340012"/>
          </a:xfrm>
          <a:prstGeom prst="bentConnector3">
            <a:avLst>
              <a:gd name="adj1" fmla="val 26021"/>
            </a:avLst>
          </a:prstGeom>
          <a:ln w="57150">
            <a:solidFill>
              <a:srgbClr val="C587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304429" y="4206870"/>
            <a:ext cx="1905000" cy="76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545454"/>
                </a:solidFill>
              </a:rPr>
              <a:t>Runoff/Hydro Forecast</a:t>
            </a:r>
            <a:endParaRPr lang="en-US" sz="1400" dirty="0">
              <a:solidFill>
                <a:srgbClr val="545454"/>
              </a:solidFill>
            </a:endParaRPr>
          </a:p>
        </p:txBody>
      </p:sp>
      <p:cxnSp>
        <p:nvCxnSpPr>
          <p:cNvPr id="103" name="Elbow Connector 102"/>
          <p:cNvCxnSpPr>
            <a:stCxn id="46" idx="3"/>
          </p:cNvCxnSpPr>
          <p:nvPr/>
        </p:nvCxnSpPr>
        <p:spPr>
          <a:xfrm>
            <a:off x="6153704" y="2084457"/>
            <a:ext cx="2304496" cy="2855966"/>
          </a:xfrm>
          <a:prstGeom prst="bentConnector2">
            <a:avLst/>
          </a:prstGeom>
          <a:ln w="57150">
            <a:solidFill>
              <a:srgbClr val="C587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50" idx="3"/>
          </p:cNvCxnSpPr>
          <p:nvPr/>
        </p:nvCxnSpPr>
        <p:spPr>
          <a:xfrm>
            <a:off x="7078463" y="4738693"/>
            <a:ext cx="525634" cy="477918"/>
          </a:xfrm>
          <a:prstGeom prst="bentConnector3">
            <a:avLst>
              <a:gd name="adj1" fmla="val 50000"/>
            </a:avLst>
          </a:prstGeom>
          <a:ln w="57150">
            <a:solidFill>
              <a:srgbClr val="C587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49" idx="3"/>
          </p:cNvCxnSpPr>
          <p:nvPr/>
        </p:nvCxnSpPr>
        <p:spPr>
          <a:xfrm flipV="1">
            <a:off x="6552829" y="5622530"/>
            <a:ext cx="1051268" cy="321070"/>
          </a:xfrm>
          <a:prstGeom prst="bentConnector3">
            <a:avLst>
              <a:gd name="adj1" fmla="val 50000"/>
            </a:avLst>
          </a:prstGeom>
          <a:ln w="57150">
            <a:solidFill>
              <a:srgbClr val="C587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8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 Simulation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May 3, 2017</a:t>
            </a:fld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2590429" y="3352800"/>
            <a:ext cx="2362200" cy="1219200"/>
            <a:chOff x="2743200" y="3352800"/>
            <a:chExt cx="2362200" cy="121920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9" name="Rounded Rectangle 38"/>
            <p:cNvSpPr/>
            <p:nvPr/>
          </p:nvSpPr>
          <p:spPr>
            <a:xfrm>
              <a:off x="2743200" y="3352800"/>
              <a:ext cx="1905000" cy="762000"/>
            </a:xfrm>
            <a:prstGeom prst="roundRect">
              <a:avLst/>
            </a:prstGeom>
            <a:grpFill/>
            <a:ln w="57150">
              <a:solidFill>
                <a:srgbClr val="5454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rgbClr val="545454"/>
                  </a:solidFill>
                </a:rPr>
                <a:t>Power Prices</a:t>
              </a:r>
              <a:endParaRPr lang="en-US" sz="1400" dirty="0">
                <a:solidFill>
                  <a:srgbClr val="545454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895600" y="3505200"/>
              <a:ext cx="1905000" cy="762000"/>
            </a:xfrm>
            <a:prstGeom prst="roundRect">
              <a:avLst/>
            </a:prstGeom>
            <a:grpFill/>
            <a:ln w="57150">
              <a:solidFill>
                <a:srgbClr val="5454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rgbClr val="545454"/>
                  </a:solidFill>
                </a:rPr>
                <a:t>Power Prices</a:t>
              </a:r>
              <a:endParaRPr lang="en-US" sz="1400" dirty="0">
                <a:solidFill>
                  <a:srgbClr val="545454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048000" y="3657600"/>
              <a:ext cx="1905000" cy="762000"/>
            </a:xfrm>
            <a:prstGeom prst="roundRect">
              <a:avLst/>
            </a:prstGeom>
            <a:grpFill/>
            <a:ln w="57150">
              <a:solidFill>
                <a:srgbClr val="5454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rgbClr val="545454"/>
                  </a:solidFill>
                </a:rPr>
                <a:t>Power Prices</a:t>
              </a:r>
              <a:endParaRPr lang="en-US" sz="1400" dirty="0">
                <a:solidFill>
                  <a:srgbClr val="545454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200400" y="3810000"/>
              <a:ext cx="1905000" cy="762000"/>
            </a:xfrm>
            <a:prstGeom prst="roundRect">
              <a:avLst/>
            </a:prstGeom>
            <a:grpFill/>
            <a:ln w="57150">
              <a:solidFill>
                <a:srgbClr val="5454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rgbClr val="545454"/>
                  </a:solidFill>
                </a:rPr>
                <a:t>Power Prices</a:t>
              </a:r>
              <a:endParaRPr lang="en-US" sz="1400" dirty="0">
                <a:solidFill>
                  <a:srgbClr val="545454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85429" y="1702330"/>
            <a:ext cx="2057400" cy="914400"/>
            <a:chOff x="381000" y="2590800"/>
            <a:chExt cx="2057400" cy="91440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8" name="Rounded Rectangle 37"/>
            <p:cNvSpPr/>
            <p:nvPr/>
          </p:nvSpPr>
          <p:spPr>
            <a:xfrm>
              <a:off x="381000" y="2590800"/>
              <a:ext cx="1905000" cy="762000"/>
            </a:xfrm>
            <a:prstGeom prst="roundRect">
              <a:avLst/>
            </a:prstGeom>
            <a:grpFill/>
            <a:ln w="57150">
              <a:solidFill>
                <a:srgbClr val="5454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rgbClr val="545454"/>
                  </a:solidFill>
                </a:rPr>
                <a:t>Natural Gas</a:t>
              </a:r>
              <a:endParaRPr lang="en-US" sz="1400" dirty="0">
                <a:solidFill>
                  <a:srgbClr val="545454"/>
                </a:solidFill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33400" y="2743200"/>
              <a:ext cx="1905000" cy="762000"/>
            </a:xfrm>
            <a:prstGeom prst="roundRect">
              <a:avLst/>
            </a:prstGeom>
            <a:grpFill/>
            <a:ln w="57150">
              <a:solidFill>
                <a:srgbClr val="5454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rgbClr val="545454"/>
                  </a:solidFill>
                </a:rPr>
                <a:t>Natural Gas</a:t>
              </a:r>
              <a:endParaRPr lang="en-US" sz="1400" dirty="0">
                <a:solidFill>
                  <a:srgbClr val="545454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104289" y="2919313"/>
            <a:ext cx="2057400" cy="914400"/>
            <a:chOff x="5181600" y="2667000"/>
            <a:chExt cx="2057400" cy="9144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4" name="Rounded Rectangle 43"/>
            <p:cNvSpPr/>
            <p:nvPr/>
          </p:nvSpPr>
          <p:spPr>
            <a:xfrm>
              <a:off x="5181600" y="2667000"/>
              <a:ext cx="1905000" cy="762000"/>
            </a:xfrm>
            <a:prstGeom prst="roundRect">
              <a:avLst/>
            </a:prstGeom>
            <a:grpFill/>
            <a:ln w="57150">
              <a:solidFill>
                <a:srgbClr val="5454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rgbClr val="545454"/>
                  </a:solidFill>
                </a:rPr>
                <a:t>NG Resources</a:t>
              </a:r>
              <a:endParaRPr lang="en-US" sz="1400" dirty="0">
                <a:solidFill>
                  <a:srgbClr val="545454"/>
                </a:solidFill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5334000" y="2819400"/>
              <a:ext cx="1905000" cy="762000"/>
            </a:xfrm>
            <a:prstGeom prst="roundRect">
              <a:avLst/>
            </a:prstGeom>
            <a:grpFill/>
            <a:ln w="57150">
              <a:solidFill>
                <a:srgbClr val="5454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rgbClr val="545454"/>
                  </a:solidFill>
                </a:rPr>
                <a:t>NG Resources</a:t>
              </a:r>
              <a:endParaRPr lang="en-US" sz="1400" dirty="0">
                <a:solidFill>
                  <a:srgbClr val="545454"/>
                </a:solidFill>
              </a:endParaRPr>
            </a:p>
          </p:txBody>
        </p:sp>
      </p:grpSp>
      <p:sp>
        <p:nvSpPr>
          <p:cNvPr id="46" name="Rounded Rectangle 45"/>
          <p:cNvSpPr/>
          <p:nvPr/>
        </p:nvSpPr>
        <p:spPr>
          <a:xfrm>
            <a:off x="4248704" y="1703457"/>
            <a:ext cx="1905000" cy="76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545454"/>
                </a:solidFill>
              </a:rPr>
              <a:t>Coal Resources</a:t>
            </a:r>
            <a:endParaRPr lang="en-US" sz="1400" dirty="0">
              <a:solidFill>
                <a:srgbClr val="545454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64850" y="3034844"/>
            <a:ext cx="1905000" cy="76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545454"/>
                </a:solidFill>
              </a:rPr>
              <a:t>Market settlement prices</a:t>
            </a:r>
            <a:endParaRPr lang="en-US" sz="1400" dirty="0">
              <a:solidFill>
                <a:srgbClr val="545454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647829" y="5562600"/>
            <a:ext cx="1905000" cy="76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545454"/>
                </a:solidFill>
              </a:rPr>
              <a:t>Hydro generation</a:t>
            </a:r>
            <a:endParaRPr lang="en-US" sz="1400" dirty="0">
              <a:solidFill>
                <a:srgbClr val="545454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5173463" y="4357693"/>
            <a:ext cx="1905000" cy="76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545454"/>
                </a:solidFill>
              </a:rPr>
              <a:t>Wind + Solar generation</a:t>
            </a:r>
            <a:endParaRPr lang="en-US" sz="1400" dirty="0">
              <a:solidFill>
                <a:srgbClr val="545454"/>
              </a:solidFill>
            </a:endParaRPr>
          </a:p>
        </p:txBody>
      </p:sp>
      <p:cxnSp>
        <p:nvCxnSpPr>
          <p:cNvPr id="54" name="Elbow Connector 53"/>
          <p:cNvCxnSpPr>
            <a:stCxn id="43" idx="3"/>
            <a:endCxn id="39" idx="0"/>
          </p:cNvCxnSpPr>
          <p:nvPr/>
        </p:nvCxnSpPr>
        <p:spPr>
          <a:xfrm>
            <a:off x="2742829" y="2235730"/>
            <a:ext cx="800100" cy="1117070"/>
          </a:xfrm>
          <a:prstGeom prst="bentConnector2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>
            <a:off x="2742829" y="2422864"/>
            <a:ext cx="2361460" cy="707641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2" idx="3"/>
            <a:endCxn id="45" idx="2"/>
          </p:cNvCxnSpPr>
          <p:nvPr/>
        </p:nvCxnSpPr>
        <p:spPr>
          <a:xfrm flipV="1">
            <a:off x="4952629" y="3833713"/>
            <a:ext cx="1256560" cy="357287"/>
          </a:xfrm>
          <a:prstGeom prst="bentConnector2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5400000" flipH="1" flipV="1">
            <a:off x="4034575" y="2645751"/>
            <a:ext cx="806299" cy="571870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rot="5400000" flipH="1" flipV="1">
            <a:off x="2839290" y="4780340"/>
            <a:ext cx="1036638" cy="619958"/>
          </a:xfrm>
          <a:prstGeom prst="bentConnector3">
            <a:avLst>
              <a:gd name="adj1" fmla="val 1186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993001" y="5227638"/>
            <a:ext cx="2057400" cy="914400"/>
            <a:chOff x="474216" y="2986195"/>
            <a:chExt cx="2057400" cy="914400"/>
          </a:xfrm>
          <a:solidFill>
            <a:srgbClr val="F2DCDB"/>
          </a:solidFill>
        </p:grpSpPr>
        <p:sp>
          <p:nvSpPr>
            <p:cNvPr id="48" name="Rounded Rectangle 47"/>
            <p:cNvSpPr/>
            <p:nvPr/>
          </p:nvSpPr>
          <p:spPr>
            <a:xfrm>
              <a:off x="474216" y="2986195"/>
              <a:ext cx="1905000" cy="762000"/>
            </a:xfrm>
            <a:prstGeom prst="roundRect">
              <a:avLst/>
            </a:prstGeom>
            <a:grpFill/>
            <a:ln w="57150">
              <a:solidFill>
                <a:srgbClr val="5454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rgbClr val="545454"/>
                  </a:solidFill>
                </a:rPr>
                <a:t>Load</a:t>
              </a:r>
              <a:endParaRPr lang="en-US" sz="1400" dirty="0">
                <a:solidFill>
                  <a:srgbClr val="545454"/>
                </a:solidFill>
              </a:endParaRP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626616" y="3138595"/>
              <a:ext cx="1905000" cy="762000"/>
            </a:xfrm>
            <a:prstGeom prst="roundRect">
              <a:avLst/>
            </a:prstGeom>
            <a:grpFill/>
            <a:ln w="57150">
              <a:solidFill>
                <a:srgbClr val="5454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rgbClr val="545454"/>
                  </a:solidFill>
                </a:rPr>
                <a:t>Load</a:t>
              </a:r>
              <a:endParaRPr lang="en-US" sz="1400" dirty="0">
                <a:solidFill>
                  <a:srgbClr val="545454"/>
                </a:solidFill>
              </a:endParaRPr>
            </a:p>
          </p:txBody>
        </p:sp>
      </p:grpSp>
      <p:cxnSp>
        <p:nvCxnSpPr>
          <p:cNvPr id="79" name="Elbow Connector 78"/>
          <p:cNvCxnSpPr>
            <a:stCxn id="37" idx="3"/>
          </p:cNvCxnSpPr>
          <p:nvPr/>
        </p:nvCxnSpPr>
        <p:spPr>
          <a:xfrm flipV="1">
            <a:off x="2209429" y="4237037"/>
            <a:ext cx="554020" cy="350833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endCxn id="49" idx="1"/>
          </p:cNvCxnSpPr>
          <p:nvPr/>
        </p:nvCxnSpPr>
        <p:spPr>
          <a:xfrm>
            <a:off x="2206469" y="4753032"/>
            <a:ext cx="2441360" cy="1190568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47" idx="3"/>
            <a:endCxn id="40" idx="1"/>
          </p:cNvCxnSpPr>
          <p:nvPr/>
        </p:nvCxnSpPr>
        <p:spPr>
          <a:xfrm>
            <a:off x="2169850" y="3415844"/>
            <a:ext cx="572979" cy="470356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portfolio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666" y="4940423"/>
            <a:ext cx="1171113" cy="117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Elbow Connector 93"/>
          <p:cNvCxnSpPr>
            <a:endCxn id="2050" idx="0"/>
          </p:cNvCxnSpPr>
          <p:nvPr/>
        </p:nvCxnSpPr>
        <p:spPr>
          <a:xfrm rot="16200000" flipH="1">
            <a:off x="7009845" y="3657045"/>
            <a:ext cx="1435222" cy="1131534"/>
          </a:xfrm>
          <a:prstGeom prst="bentConnector3">
            <a:avLst>
              <a:gd name="adj1" fmla="val 1134"/>
            </a:avLst>
          </a:prstGeom>
          <a:ln w="57150">
            <a:solidFill>
              <a:srgbClr val="C587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6" idx="3"/>
          </p:cNvCxnSpPr>
          <p:nvPr/>
        </p:nvCxnSpPr>
        <p:spPr>
          <a:xfrm flipV="1">
            <a:off x="3050401" y="5421026"/>
            <a:ext cx="4553696" cy="340012"/>
          </a:xfrm>
          <a:prstGeom prst="bentConnector3">
            <a:avLst>
              <a:gd name="adj1" fmla="val 26021"/>
            </a:avLst>
          </a:prstGeom>
          <a:ln w="57150">
            <a:solidFill>
              <a:srgbClr val="C587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304429" y="4206870"/>
            <a:ext cx="1905000" cy="76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545454"/>
                </a:solidFill>
              </a:rPr>
              <a:t>Runoff/Hydro Forecast</a:t>
            </a:r>
            <a:endParaRPr lang="en-US" sz="1400" dirty="0">
              <a:solidFill>
                <a:srgbClr val="545454"/>
              </a:solidFill>
            </a:endParaRPr>
          </a:p>
        </p:txBody>
      </p:sp>
      <p:cxnSp>
        <p:nvCxnSpPr>
          <p:cNvPr id="103" name="Elbow Connector 102"/>
          <p:cNvCxnSpPr>
            <a:stCxn id="46" idx="3"/>
          </p:cNvCxnSpPr>
          <p:nvPr/>
        </p:nvCxnSpPr>
        <p:spPr>
          <a:xfrm>
            <a:off x="6153704" y="2084457"/>
            <a:ext cx="2304496" cy="2855966"/>
          </a:xfrm>
          <a:prstGeom prst="bentConnector2">
            <a:avLst/>
          </a:prstGeom>
          <a:ln w="57150">
            <a:solidFill>
              <a:srgbClr val="C587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50" idx="3"/>
          </p:cNvCxnSpPr>
          <p:nvPr/>
        </p:nvCxnSpPr>
        <p:spPr>
          <a:xfrm>
            <a:off x="7078463" y="4738693"/>
            <a:ext cx="525634" cy="477918"/>
          </a:xfrm>
          <a:prstGeom prst="bentConnector3">
            <a:avLst>
              <a:gd name="adj1" fmla="val 50000"/>
            </a:avLst>
          </a:prstGeom>
          <a:ln w="57150">
            <a:solidFill>
              <a:srgbClr val="C587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49" idx="3"/>
          </p:cNvCxnSpPr>
          <p:nvPr/>
        </p:nvCxnSpPr>
        <p:spPr>
          <a:xfrm flipV="1">
            <a:off x="6552829" y="5622530"/>
            <a:ext cx="1051268" cy="321070"/>
          </a:xfrm>
          <a:prstGeom prst="bentConnector3">
            <a:avLst>
              <a:gd name="adj1" fmla="val 50000"/>
            </a:avLst>
          </a:prstGeom>
          <a:ln w="57150">
            <a:solidFill>
              <a:srgbClr val="C587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0" y="1503889"/>
            <a:ext cx="8991600" cy="4865037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Callout 55"/>
          <p:cNvSpPr/>
          <p:nvPr/>
        </p:nvSpPr>
        <p:spPr>
          <a:xfrm>
            <a:off x="2339819" y="1503890"/>
            <a:ext cx="1304834" cy="563563"/>
          </a:xfrm>
          <a:prstGeom prst="wedgeEllipseCallout">
            <a:avLst>
              <a:gd name="adj1" fmla="val -57903"/>
              <a:gd name="adj2" fmla="val 625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Heston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Oval Callout 57"/>
          <p:cNvSpPr/>
          <p:nvPr/>
        </p:nvSpPr>
        <p:spPr>
          <a:xfrm>
            <a:off x="2414307" y="4892005"/>
            <a:ext cx="1304834" cy="563563"/>
          </a:xfrm>
          <a:prstGeom prst="wedgeEllipseCallout">
            <a:avLst>
              <a:gd name="adj1" fmla="val -57903"/>
              <a:gd name="adj2" fmla="val 625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ARIMA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758516" y="3395200"/>
            <a:ext cx="1594284" cy="643854"/>
            <a:chOff x="2462533" y="4791172"/>
            <a:chExt cx="1512071" cy="568133"/>
          </a:xfrm>
        </p:grpSpPr>
        <p:sp>
          <p:nvSpPr>
            <p:cNvPr id="60" name="Oval Callout 59"/>
            <p:cNvSpPr/>
            <p:nvPr/>
          </p:nvSpPr>
          <p:spPr>
            <a:xfrm>
              <a:off x="2471783" y="4791172"/>
              <a:ext cx="1502821" cy="563563"/>
            </a:xfrm>
            <a:prstGeom prst="wedgeEllipseCallout">
              <a:avLst>
                <a:gd name="adj1" fmla="val -50465"/>
                <a:gd name="adj2" fmla="val 9308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ARIMA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Oval Callout 61"/>
            <p:cNvSpPr/>
            <p:nvPr/>
          </p:nvSpPr>
          <p:spPr>
            <a:xfrm>
              <a:off x="2462533" y="4795742"/>
              <a:ext cx="1512071" cy="563563"/>
            </a:xfrm>
            <a:prstGeom prst="wedgeEllipseCallout">
              <a:avLst>
                <a:gd name="adj1" fmla="val -62832"/>
                <a:gd name="adj2" fmla="val -5232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Exogenous Inputs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100805" y="2154088"/>
            <a:ext cx="1905000" cy="563563"/>
            <a:chOff x="6100805" y="2154088"/>
            <a:chExt cx="1905000" cy="563563"/>
          </a:xfrm>
        </p:grpSpPr>
        <p:sp>
          <p:nvSpPr>
            <p:cNvPr id="65" name="Oval Callout 64"/>
            <p:cNvSpPr/>
            <p:nvPr/>
          </p:nvSpPr>
          <p:spPr>
            <a:xfrm>
              <a:off x="6100805" y="2154088"/>
              <a:ext cx="1905000" cy="563563"/>
            </a:xfrm>
            <a:prstGeom prst="wedgeEllipseCallout">
              <a:avLst>
                <a:gd name="adj1" fmla="val -70150"/>
                <a:gd name="adj2" fmla="val -38318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External Information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6" name="Oval Callout 65"/>
            <p:cNvSpPr/>
            <p:nvPr/>
          </p:nvSpPr>
          <p:spPr>
            <a:xfrm>
              <a:off x="6107558" y="2154088"/>
              <a:ext cx="1898247" cy="563563"/>
            </a:xfrm>
            <a:prstGeom prst="wedgeEllipseCallout">
              <a:avLst>
                <a:gd name="adj1" fmla="val -43382"/>
                <a:gd name="adj2" fmla="val 100307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Dispatch Simulation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7" name="Oval Callout 66"/>
          <p:cNvSpPr/>
          <p:nvPr/>
        </p:nvSpPr>
        <p:spPr>
          <a:xfrm>
            <a:off x="6857629" y="4025957"/>
            <a:ext cx="1304834" cy="563563"/>
          </a:xfrm>
          <a:prstGeom prst="wedgeEllipseCallout">
            <a:avLst>
              <a:gd name="adj1" fmla="val -57903"/>
              <a:gd name="adj2" fmla="val 625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Markov-Chain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Oval Callout 67"/>
          <p:cNvSpPr/>
          <p:nvPr/>
        </p:nvSpPr>
        <p:spPr>
          <a:xfrm>
            <a:off x="6205211" y="6170489"/>
            <a:ext cx="1800593" cy="563563"/>
          </a:xfrm>
          <a:prstGeom prst="wedgeEllipseCallout">
            <a:avLst>
              <a:gd name="adj1" fmla="val -55182"/>
              <a:gd name="adj2" fmla="val -61947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Optimization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Oval Callout 68"/>
          <p:cNvSpPr/>
          <p:nvPr/>
        </p:nvSpPr>
        <p:spPr>
          <a:xfrm>
            <a:off x="3575756" y="2795060"/>
            <a:ext cx="2104471" cy="563563"/>
          </a:xfrm>
          <a:prstGeom prst="wedgeEllipseCallout">
            <a:avLst>
              <a:gd name="adj1" fmla="val -28374"/>
              <a:gd name="adj2" fmla="val 149140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Bunched Random Forest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01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 Price TS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52800"/>
          </a:xfrm>
        </p:spPr>
        <p:txBody>
          <a:bodyPr numCol="2">
            <a:normAutofit fontScale="70000" lnSpcReduction="20000"/>
          </a:bodyPr>
          <a:lstStyle/>
          <a:p>
            <a:r>
              <a:rPr lang="en-US" dirty="0"/>
              <a:t>Autocorrelation </a:t>
            </a:r>
            <a:endParaRPr lang="en-US" dirty="0" smtClean="0"/>
          </a:p>
          <a:p>
            <a:r>
              <a:rPr lang="en-US" dirty="0"/>
              <a:t>Seasonal and weekly </a:t>
            </a:r>
            <a:r>
              <a:rPr lang="en-US" dirty="0" smtClean="0"/>
              <a:t>shapes</a:t>
            </a:r>
          </a:p>
          <a:p>
            <a:r>
              <a:rPr lang="en-US" dirty="0" smtClean="0"/>
              <a:t>Volatility &amp; Heteroscedasticity</a:t>
            </a:r>
          </a:p>
          <a:p>
            <a:pPr lvl="1"/>
            <a:r>
              <a:rPr lang="en-US" dirty="0" smtClean="0"/>
              <a:t>Seasonal and weekly variability</a:t>
            </a:r>
          </a:p>
          <a:p>
            <a:r>
              <a:rPr lang="en-US" dirty="0" smtClean="0"/>
              <a:t>Multivariate </a:t>
            </a:r>
            <a:r>
              <a:rPr lang="en-US" dirty="0"/>
              <a:t>cross-correlation and non-linear dependency </a:t>
            </a:r>
            <a:endParaRPr lang="en-US" dirty="0" smtClean="0"/>
          </a:p>
          <a:p>
            <a:pPr lvl="1"/>
            <a:r>
              <a:rPr lang="en-US" dirty="0" smtClean="0"/>
              <a:t>NG, load, regional hydro and other variable generation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Non-normal distributions </a:t>
            </a:r>
          </a:p>
          <a:p>
            <a:pPr lvl="1"/>
            <a:r>
              <a:rPr lang="en-US" dirty="0" smtClean="0"/>
              <a:t>fat tails</a:t>
            </a:r>
            <a:endParaRPr lang="en-US" dirty="0"/>
          </a:p>
          <a:p>
            <a:pPr lvl="1"/>
            <a:r>
              <a:rPr lang="en-US" dirty="0"/>
              <a:t>Extreme peaks and drops</a:t>
            </a:r>
          </a:p>
          <a:p>
            <a:r>
              <a:rPr lang="en-US" dirty="0"/>
              <a:t>Negative prices</a:t>
            </a:r>
          </a:p>
          <a:p>
            <a:r>
              <a:rPr lang="en-US" dirty="0" smtClean="0"/>
              <a:t>Consistency </a:t>
            </a:r>
            <a:r>
              <a:rPr lang="en-US" dirty="0"/>
              <a:t>with market  </a:t>
            </a:r>
            <a:r>
              <a:rPr lang="en-US" dirty="0" smtClean="0"/>
              <a:t>expectations</a:t>
            </a:r>
            <a:endParaRPr lang="en-US" dirty="0"/>
          </a:p>
          <a:p>
            <a:r>
              <a:rPr lang="en-US" dirty="0"/>
              <a:t>Consistency between monthly, daily and hourly data.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May 3, 2017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12" y="4495800"/>
            <a:ext cx="8421576" cy="173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9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Bunched Random Forest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numCol="2">
                <a:normAutofit/>
              </a:bodyPr>
              <a:lstStyle/>
              <a:p>
                <a:r>
                  <a:rPr lang="en-US" sz="2000" dirty="0" smtClean="0"/>
                  <a:t>Traditional Approach for MC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𝑃𝑟𝑖𝑐𝑒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𝐸𝑟𝑟𝑜𝑟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(…)</m:t>
                    </m:r>
                  </m:oMath>
                </a14:m>
                <a:endParaRPr lang="en-US" sz="1600" dirty="0" smtClean="0"/>
              </a:p>
              <a:p>
                <a:r>
                  <a:rPr lang="en-US" sz="2000" dirty="0" smtClean="0"/>
                  <a:t>Random Forest </a:t>
                </a:r>
              </a:p>
              <a:p>
                <a:pPr lvl="1"/>
                <a:r>
                  <a:rPr lang="en-US" sz="1800" dirty="0" smtClean="0"/>
                  <a:t>Aggregation </a:t>
                </a:r>
                <a:r>
                  <a:rPr lang="en-US" sz="1800" dirty="0"/>
                  <a:t>of a few hundred trees moderate values too </a:t>
                </a:r>
                <a:r>
                  <a:rPr lang="en-US" sz="1800" dirty="0" smtClean="0"/>
                  <a:t>much </a:t>
                </a:r>
                <a:r>
                  <a:rPr lang="en-US" sz="1800" dirty="0" smtClean="0">
                    <a:sym typeface="Wingdings" panose="05000000000000000000" pitchFamily="2" charset="2"/>
                  </a:rPr>
                  <a:t> </a:t>
                </a:r>
                <a:r>
                  <a:rPr lang="en-US" sz="1800" b="1" dirty="0" smtClean="0">
                    <a:sym typeface="Wingdings" panose="05000000000000000000" pitchFamily="2" charset="2"/>
                  </a:rPr>
                  <a:t>Low volatility</a:t>
                </a:r>
                <a:endParaRPr lang="en-US" sz="1800" b="1" dirty="0" smtClean="0"/>
              </a:p>
              <a:p>
                <a:pPr lvl="1"/>
                <a:r>
                  <a:rPr lang="en-US" sz="1800" dirty="0"/>
                  <a:t>a single tree encompasses too little </a:t>
                </a:r>
                <a:r>
                  <a:rPr lang="en-US" sz="1800" dirty="0" smtClean="0"/>
                  <a:t>predictability </a:t>
                </a:r>
                <a:r>
                  <a:rPr lang="en-US" sz="1800" dirty="0" smtClean="0">
                    <a:sym typeface="Wingdings" panose="05000000000000000000" pitchFamily="2" charset="2"/>
                  </a:rPr>
                  <a:t> </a:t>
                </a:r>
                <a:r>
                  <a:rPr lang="en-US" sz="1800" b="1" dirty="0" smtClean="0">
                    <a:sym typeface="Wingdings" panose="05000000000000000000" pitchFamily="2" charset="2"/>
                  </a:rPr>
                  <a:t>High volatility</a:t>
                </a:r>
                <a:endParaRPr lang="en-US" sz="1800" b="1" dirty="0" smtClean="0"/>
              </a:p>
              <a:p>
                <a:r>
                  <a:rPr lang="en-US" sz="2000" dirty="0"/>
                  <a:t> </a:t>
                </a:r>
                <a:r>
                  <a:rPr lang="en-US" sz="2000" dirty="0" smtClean="0"/>
                  <a:t>Bunched RF in MC</a:t>
                </a:r>
              </a:p>
              <a:p>
                <a:pPr lvl="1"/>
                <a:r>
                  <a:rPr lang="en-US" sz="1800" dirty="0" smtClean="0"/>
                  <a:t>Aggregating </a:t>
                </a:r>
                <a:r>
                  <a:rPr lang="en-US" sz="1800" dirty="0"/>
                  <a:t>a selected number of trees </a:t>
                </a:r>
                <a:r>
                  <a:rPr lang="en-US" sz="1800" dirty="0" smtClean="0"/>
                  <a:t>for </a:t>
                </a:r>
                <a:r>
                  <a:rPr lang="en-US" sz="1800" dirty="0"/>
                  <a:t>each Monte Carlo </a:t>
                </a:r>
                <a:r>
                  <a:rPr lang="en-US" sz="1800" dirty="0" smtClean="0"/>
                  <a:t>iteration</a:t>
                </a:r>
              </a:p>
              <a:p>
                <a:pPr lvl="1"/>
                <a:r>
                  <a:rPr lang="en-US" sz="1800" dirty="0"/>
                  <a:t>A</a:t>
                </a:r>
                <a:r>
                  <a:rPr lang="en-US" sz="1800" dirty="0" smtClean="0"/>
                  <a:t>chieve plausible </a:t>
                </a:r>
                <a:r>
                  <a:rPr lang="en-US" sz="1800" dirty="0"/>
                  <a:t>volatility in each MC series, while maintaining the same predictability as RF in the whole MC simulation. </a:t>
                </a:r>
                <a:endParaRPr lang="en-US" sz="1800" dirty="0" smtClean="0"/>
              </a:p>
              <a:p>
                <a:pPr lvl="1"/>
                <a:r>
                  <a:rPr lang="en-US" sz="1800" dirty="0" err="1" smtClean="0"/>
                  <a:t>Implimentation</a:t>
                </a:r>
                <a:endParaRPr lang="en-US" sz="1800" dirty="0" smtClean="0"/>
              </a:p>
              <a:p>
                <a:pPr lvl="2"/>
                <a:r>
                  <a:rPr lang="en-US" sz="1400" dirty="0" err="1"/>
                  <a:t>randomForest</a:t>
                </a:r>
                <a:r>
                  <a:rPr lang="en-US" sz="1400" dirty="0"/>
                  <a:t>::</a:t>
                </a:r>
                <a:r>
                  <a:rPr lang="en-US" sz="1400" dirty="0" err="1"/>
                  <a:t>predict.randomForest</a:t>
                </a:r>
                <a:r>
                  <a:rPr lang="en-US" sz="1400" dirty="0"/>
                  <a:t>() includes </a:t>
                </a:r>
                <a:r>
                  <a:rPr lang="en-US" sz="1400" dirty="0" smtClean="0"/>
                  <a:t>individual tree outputs. </a:t>
                </a:r>
              </a:p>
              <a:p>
                <a:pPr lvl="2"/>
                <a:r>
                  <a:rPr lang="en-US" sz="1400" dirty="0" smtClean="0"/>
                  <a:t>After figuring out the bunching number based on historical volatility, sample and aggregate suitable number of individual tree outputs. </a:t>
                </a:r>
              </a:p>
              <a:p>
                <a:endParaRPr lang="en-US" sz="2000" dirty="0" smtClean="0"/>
              </a:p>
              <a:p>
                <a:pPr lvl="1"/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09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May 3, 2017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572000" y="4343400"/>
            <a:ext cx="4495800" cy="2016744"/>
            <a:chOff x="3810000" y="4109419"/>
            <a:chExt cx="4876800" cy="201674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/>
            <a:srcRect t="13129"/>
            <a:stretch/>
          </p:blipFill>
          <p:spPr>
            <a:xfrm>
              <a:off x="3810000" y="4109419"/>
              <a:ext cx="4876800" cy="2016744"/>
            </a:xfrm>
            <a:prstGeom prst="rect">
              <a:avLst/>
            </a:prstGeom>
          </p:spPr>
        </p:pic>
        <p:sp>
          <p:nvSpPr>
            <p:cNvPr id="13" name="TextBox 7"/>
            <p:cNvSpPr txBox="1"/>
            <p:nvPr/>
          </p:nvSpPr>
          <p:spPr>
            <a:xfrm>
              <a:off x="6400800" y="5629783"/>
              <a:ext cx="205740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800" dirty="0" smtClean="0"/>
                <a:t>… 300</a:t>
              </a:r>
              <a:endParaRPr lang="en-US" sz="8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391150" y="5166413"/>
              <a:ext cx="2895600" cy="22860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7"/>
            <p:cNvSpPr txBox="1"/>
            <p:nvPr/>
          </p:nvSpPr>
          <p:spPr>
            <a:xfrm>
              <a:off x="4419600" y="4304458"/>
              <a:ext cx="1295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C00000"/>
                  </a:solidFill>
                </a:rPr>
                <a:t>Simulated </a:t>
              </a:r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6" name="TextBox 18"/>
            <p:cNvSpPr txBox="1"/>
            <p:nvPr/>
          </p:nvSpPr>
          <p:spPr>
            <a:xfrm>
              <a:off x="7162800" y="4787418"/>
              <a:ext cx="1295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050" dirty="0" smtClean="0">
                  <a:solidFill>
                    <a:schemeClr val="bg1">
                      <a:lumMod val="50000"/>
                    </a:schemeClr>
                  </a:solidFill>
                </a:rPr>
                <a:t>Historical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3578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May 3, 2017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865188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 Results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44" y="835139"/>
            <a:ext cx="7411188" cy="1566289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1067145" y="4401679"/>
            <a:ext cx="3080891" cy="2075321"/>
            <a:chOff x="3386067" y="2633245"/>
            <a:chExt cx="3080891" cy="207532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1990" y="2633246"/>
              <a:ext cx="2964967" cy="1827324"/>
            </a:xfrm>
            <a:prstGeom prst="rect">
              <a:avLst/>
            </a:prstGeom>
          </p:spPr>
        </p:pic>
        <p:sp>
          <p:nvSpPr>
            <p:cNvPr id="15" name="TextBox 52"/>
            <p:cNvSpPr txBox="1"/>
            <p:nvPr/>
          </p:nvSpPr>
          <p:spPr>
            <a:xfrm>
              <a:off x="3761166" y="4493122"/>
              <a:ext cx="27057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Regional Hydro Generation (</a:t>
              </a:r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aMW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52"/>
            <p:cNvSpPr txBox="1"/>
            <p:nvPr/>
          </p:nvSpPr>
          <p:spPr>
            <a:xfrm>
              <a:off x="3386067" y="2633245"/>
              <a:ext cx="307777" cy="2075321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square" rtlCol="0">
              <a:spAutoFit/>
            </a:bodyPr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MidC Power Heat Rate (</a:t>
              </a:r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mmBtu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/MWh)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30772" y="2594255"/>
            <a:ext cx="3029216" cy="1819381"/>
            <a:chOff x="347157" y="2510117"/>
            <a:chExt cx="3029216" cy="195045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/>
            <a:srcRect t="5765" r="54677"/>
            <a:stretch/>
          </p:blipFill>
          <p:spPr>
            <a:xfrm>
              <a:off x="347157" y="2588102"/>
              <a:ext cx="2472243" cy="183799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/>
            <a:srcRect l="88684"/>
            <a:stretch/>
          </p:blipFill>
          <p:spPr>
            <a:xfrm>
              <a:off x="2759106" y="2510117"/>
              <a:ext cx="617267" cy="19504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4695153" y="4381482"/>
            <a:ext cx="3229647" cy="1847522"/>
            <a:chOff x="275553" y="4351086"/>
            <a:chExt cx="3229647" cy="198239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/>
            <a:srcRect t="9276" r="53145"/>
            <a:stretch/>
          </p:blipFill>
          <p:spPr>
            <a:xfrm>
              <a:off x="275553" y="4555512"/>
              <a:ext cx="2620047" cy="177796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5"/>
            <a:srcRect l="87736"/>
            <a:stretch/>
          </p:blipFill>
          <p:spPr>
            <a:xfrm>
              <a:off x="2819400" y="4351086"/>
              <a:ext cx="685800" cy="1959758"/>
            </a:xfrm>
            <a:prstGeom prst="rect">
              <a:avLst/>
            </a:prstGeom>
          </p:spPr>
        </p:pic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2389" y="2686393"/>
            <a:ext cx="3291544" cy="186260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2794" y="1035636"/>
            <a:ext cx="814023" cy="112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909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May 3, 2017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865188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 Results</a:t>
            </a:r>
            <a:endParaRPr lang="en-US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429087" y="2514600"/>
            <a:ext cx="3194028" cy="1847919"/>
            <a:chOff x="123153" y="4294561"/>
            <a:chExt cx="3194028" cy="198861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t="8238" r="52748"/>
            <a:stretch/>
          </p:blipFill>
          <p:spPr>
            <a:xfrm>
              <a:off x="123153" y="4461113"/>
              <a:ext cx="2628925" cy="182206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/>
            <a:srcRect l="88312"/>
            <a:stretch/>
          </p:blipFill>
          <p:spPr>
            <a:xfrm>
              <a:off x="2631381" y="4294561"/>
              <a:ext cx="685800" cy="1985660"/>
            </a:xfrm>
            <a:prstGeom prst="rect">
              <a:avLst/>
            </a:prstGeom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56" y="861033"/>
            <a:ext cx="7365001" cy="152706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958872"/>
            <a:ext cx="8672999" cy="135007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2794" y="1035636"/>
            <a:ext cx="814023" cy="112606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655405" y="2514600"/>
            <a:ext cx="513141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Pinball-loss scoring for stochastic forecasting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Need to achieve all time series characteristics.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 smtClean="0"/>
              <a:t>Volatility, seasonality, moments,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visual inspection with heuristic reasoning is sometimes necessary. 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Backcast</a:t>
            </a:r>
            <a:r>
              <a:rPr lang="en-US" sz="1400" dirty="0" smtClean="0"/>
              <a:t> and feed the generated power prices to Natural Gas dispatch model, and look at pinball-loss scoring on generation outputs. 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507699" y="4774945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Natural Gas Resource Dispatch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9772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May 3, 2017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2134612"/>
            <a:ext cx="7239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Bradley Hand ITC" panose="03070402050302030203" pitchFamily="66" charset="0"/>
              </a:rPr>
              <a:t>Thank you!</a:t>
            </a:r>
          </a:p>
          <a:p>
            <a:pPr algn="ctr"/>
            <a:endParaRPr lang="en-US" sz="3200" b="1" dirty="0" smtClean="0">
              <a:latin typeface="Bradley Hand ITC" panose="03070402050302030203" pitchFamily="66" charset="0"/>
            </a:endParaRPr>
          </a:p>
          <a:p>
            <a:pPr algn="ctr"/>
            <a:endParaRPr lang="en-US" sz="2400" b="1" dirty="0">
              <a:latin typeface="Bradley Hand ITC" panose="03070402050302030203" pitchFamily="66" charset="0"/>
            </a:endParaRPr>
          </a:p>
          <a:p>
            <a:pPr algn="ctr"/>
            <a:r>
              <a:rPr lang="en-US" sz="2000" dirty="0" smtClean="0">
                <a:latin typeface="+mj-lt"/>
              </a:rPr>
              <a:t>Contact: </a:t>
            </a:r>
          </a:p>
          <a:p>
            <a:pPr algn="ctr"/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eooka@teainc.org</a:t>
            </a:r>
          </a:p>
          <a:p>
            <a:pPr algn="ctr"/>
            <a:endParaRPr lang="en-US" sz="2000" dirty="0">
              <a:latin typeface="+mj-lt"/>
            </a:endParaRPr>
          </a:p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! The Energy Authority is looking for an intern.   </a:t>
            </a:r>
          </a:p>
          <a:p>
            <a:pPr algn="ctr"/>
            <a:endParaRPr lang="en-US" sz="2400" b="1" dirty="0">
              <a:latin typeface="Bradley Hand ITC" panose="03070402050302030203" pitchFamily="66" charset="0"/>
            </a:endParaRPr>
          </a:p>
        </p:txBody>
      </p:sp>
      <p:pic>
        <p:nvPicPr>
          <p:cNvPr id="4098" name="Picture 2" descr="Image result for posti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66"/>
          <a:stretch/>
        </p:blipFill>
        <p:spPr bwMode="auto">
          <a:xfrm>
            <a:off x="6047183" y="609599"/>
            <a:ext cx="3020617" cy="294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 rot="-180000">
            <a:off x="6821713" y="1340627"/>
            <a:ext cx="18226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radley Hand ITC" panose="03070402050302030203" pitchFamily="66" charset="0"/>
              </a:rPr>
              <a:t>More on utility portfolio modeling on my poster from </a:t>
            </a:r>
          </a:p>
          <a:p>
            <a:r>
              <a:rPr lang="en-US" sz="1400" dirty="0" err="1">
                <a:latin typeface="Bradley Hand ITC" panose="03070402050302030203" pitchFamily="66" charset="0"/>
              </a:rPr>
              <a:t>U</a:t>
            </a:r>
            <a:r>
              <a:rPr lang="en-US" sz="1400" dirty="0" err="1" smtClean="0">
                <a:latin typeface="Bradley Hand ITC" panose="03070402050302030203" pitchFamily="66" charset="0"/>
              </a:rPr>
              <a:t>seR</a:t>
            </a:r>
            <a:r>
              <a:rPr lang="en-US" sz="1400" dirty="0" smtClean="0">
                <a:latin typeface="Bradley Hand ITC" panose="03070402050302030203" pitchFamily="66" charset="0"/>
              </a:rPr>
              <a:t> 2016:</a:t>
            </a:r>
          </a:p>
          <a:p>
            <a:r>
              <a:rPr lang="en-US" sz="1400" dirty="0">
                <a:latin typeface="Bradley Hand ITC" panose="03070402050302030203" pitchFamily="66" charset="0"/>
              </a:rPr>
              <a:t>https://github.com</a:t>
            </a:r>
            <a:r>
              <a:rPr lang="en-US" sz="1400" dirty="0" smtClean="0">
                <a:latin typeface="Bradley Hand ITC" panose="03070402050302030203" pitchFamily="66" charset="0"/>
              </a:rPr>
              <a:t>/</a:t>
            </a:r>
          </a:p>
          <a:p>
            <a:r>
              <a:rPr lang="en-US" sz="1400" dirty="0" err="1" smtClean="0">
                <a:latin typeface="Bradley Hand ITC" panose="03070402050302030203" pitchFamily="66" charset="0"/>
              </a:rPr>
              <a:t>einaooka</a:t>
            </a:r>
            <a:r>
              <a:rPr lang="en-US" sz="1400" dirty="0" smtClean="0">
                <a:latin typeface="Bradley Hand ITC" panose="03070402050302030203" pitchFamily="66" charset="0"/>
              </a:rPr>
              <a:t>/useR2016</a:t>
            </a:r>
          </a:p>
        </p:txBody>
      </p:sp>
    </p:spTree>
    <p:extLst>
      <p:ext uri="{BB962C8B-B14F-4D97-AF65-F5344CB8AC3E}">
        <p14:creationId xmlns:p14="http://schemas.microsoft.com/office/powerpoint/2010/main" val="2527983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99602E528B9340B79E45D224985DF8" ma:contentTypeVersion="0" ma:contentTypeDescription="Create a new document." ma:contentTypeScope="" ma:versionID="7c5a76820a14d931c63403739b74fa4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DCE8D846-4137-42FD-BF10-65EB4C5CC7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0CCA081F-75FD-4596-A76A-C0A1B47BD1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828FC5-3BE2-4558-96D5-FA8F78BC4585}">
  <ds:schemaRefs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2658</TotalTime>
  <Words>322</Words>
  <Application>Microsoft Office PowerPoint</Application>
  <PresentationFormat>On-screen Show (4:3)</PresentationFormat>
  <Paragraphs>120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Bradley Hand ITC</vt:lpstr>
      <vt:lpstr>Calibri</vt:lpstr>
      <vt:lpstr>Calibri Light</vt:lpstr>
      <vt:lpstr>Cambria Math</vt:lpstr>
      <vt:lpstr>Courier New</vt:lpstr>
      <vt:lpstr>Wingdings</vt:lpstr>
      <vt:lpstr>Office Theme</vt:lpstr>
      <vt:lpstr>PowerPoint Presentation</vt:lpstr>
      <vt:lpstr>Power Utility Industry</vt:lpstr>
      <vt:lpstr>MC Simulation Approach</vt:lpstr>
      <vt:lpstr>MC Simulation Approach</vt:lpstr>
      <vt:lpstr>Power Price TS Characteristics</vt:lpstr>
      <vt:lpstr>Bunched Random Forest</vt:lpstr>
      <vt:lpstr> Results</vt:lpstr>
      <vt:lpstr> 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 T. Empen</dc:creator>
  <cp:lastModifiedBy>Eina Ooka</cp:lastModifiedBy>
  <cp:revision>120</cp:revision>
  <dcterms:created xsi:type="dcterms:W3CDTF">2015-02-06T16:08:23Z</dcterms:created>
  <dcterms:modified xsi:type="dcterms:W3CDTF">2017-05-04T02:42:41Z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0x0101006399602E528B9340B79E45D224985DF8</vt:lpwstr>
  </property>
</Properties>
</file>