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292" r:id="rId5"/>
    <p:sldId id="293" r:id="rId6"/>
    <p:sldId id="295" r:id="rId7"/>
    <p:sldId id="301" r:id="rId8"/>
    <p:sldId id="291" r:id="rId9"/>
    <p:sldId id="297" r:id="rId10"/>
    <p:sldId id="299" r:id="rId11"/>
    <p:sldId id="300" r:id="rId12"/>
    <p:sldId id="29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West" initials="JW" lastIdx="2" clrIdx="0">
    <p:extLst>
      <p:ext uri="{19B8F6BF-5375-455C-9EA6-DF929625EA0E}">
        <p15:presenceInfo xmlns:p15="http://schemas.microsoft.com/office/powerpoint/2012/main" userId="S-1-5-21-1216021207-1543598923-1093625069-407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CDB"/>
    <a:srgbClr val="AA5451"/>
    <a:srgbClr val="FFFFFF"/>
    <a:srgbClr val="545454"/>
    <a:srgbClr val="A6A6A6"/>
    <a:srgbClr val="C58785"/>
    <a:srgbClr val="AF2626"/>
    <a:srgbClr val="000000"/>
    <a:srgbClr val="D12A2C"/>
    <a:srgbClr val="D12A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59003" autoAdjust="0"/>
  </p:normalViewPr>
  <p:slideViewPr>
    <p:cSldViewPr>
      <p:cViewPr varScale="1">
        <p:scale>
          <a:sx n="77" d="100"/>
          <a:sy n="77" d="100"/>
        </p:scale>
        <p:origin x="2604"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85054-AACF-44CD-BFD3-7F2726DCC5C3}" type="datetimeFigureOut">
              <a:rPr lang="en-US" smtClean="0"/>
              <a:t>5/16/2017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92F86E-2B2A-4B80-AD40-A39E485D3127}" type="slidenum">
              <a:rPr lang="en-US" smtClean="0"/>
              <a:t>‹#›</a:t>
            </a:fld>
            <a:endParaRPr lang="en-US"/>
          </a:p>
        </p:txBody>
      </p:sp>
    </p:spTree>
    <p:extLst>
      <p:ext uri="{BB962C8B-B14F-4D97-AF65-F5344CB8AC3E}">
        <p14:creationId xmlns:p14="http://schemas.microsoft.com/office/powerpoint/2010/main" val="26648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AFCF1-7F48-4D21-8D27-97E9804428B6}" type="datetimeFigureOut">
              <a:rPr lang="en-US" smtClean="0"/>
              <a:t>5/16/2017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00CCCD-C54A-4809-99DF-956DDAD2D776}" type="slidenum">
              <a:rPr lang="en-US" smtClean="0"/>
              <a:t>‹#›</a:t>
            </a:fld>
            <a:endParaRPr lang="en-US"/>
          </a:p>
        </p:txBody>
      </p:sp>
    </p:spTree>
    <p:extLst>
      <p:ext uri="{BB962C8B-B14F-4D97-AF65-F5344CB8AC3E}">
        <p14:creationId xmlns:p14="http://schemas.microsoft.com/office/powerpoint/2010/main" val="106731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a:t>
            </a:fld>
            <a:endParaRPr lang="en-US"/>
          </a:p>
        </p:txBody>
      </p:sp>
    </p:spTree>
    <p:extLst>
      <p:ext uri="{BB962C8B-B14F-4D97-AF65-F5344CB8AC3E}">
        <p14:creationId xmlns:p14="http://schemas.microsoft.com/office/powerpoint/2010/main" val="281834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Eina Ooka, and I work for The</a:t>
            </a:r>
            <a:r>
              <a:rPr lang="en-US" baseline="0" dirty="0" smtClean="0"/>
              <a:t> Energy Authority that serves public utilities nationwide for trading and analytics services. </a:t>
            </a:r>
          </a:p>
          <a:p>
            <a:endParaRPr lang="en-US" baseline="0" dirty="0" smtClean="0"/>
          </a:p>
          <a:p>
            <a:r>
              <a:rPr lang="en-US" baseline="0" dirty="0" smtClean="0"/>
              <a:t>My particular focus is mid-term portfolio management, and for this purpose, I build and run stochastic simulation models for energy and gas wholesale markets. </a:t>
            </a:r>
          </a:p>
          <a:p>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a:t>
            </a:fld>
            <a:endParaRPr lang="en-US"/>
          </a:p>
        </p:txBody>
      </p:sp>
    </p:spTree>
    <p:extLst>
      <p:ext uri="{BB962C8B-B14F-4D97-AF65-F5344CB8AC3E}">
        <p14:creationId xmlns:p14="http://schemas.microsoft.com/office/powerpoint/2010/main" val="200987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Utility portfolios usually involve multiple </a:t>
            </a:r>
            <a:r>
              <a:rPr lang="en-US" dirty="0" smtClean="0"/>
              <a:t>components,</a:t>
            </a:r>
            <a:r>
              <a:rPr lang="en-US" baseline="0" dirty="0" smtClean="0"/>
              <a:t> including </a:t>
            </a:r>
            <a:r>
              <a:rPr lang="en-US" dirty="0" smtClean="0"/>
              <a:t>thermal </a:t>
            </a:r>
            <a:r>
              <a:rPr lang="en-US" dirty="0" smtClean="0"/>
              <a:t>generation</a:t>
            </a:r>
            <a:r>
              <a:rPr lang="en-US" baseline="0" dirty="0" smtClean="0"/>
              <a:t> resources like coal or natural gas. </a:t>
            </a:r>
          </a:p>
          <a:p>
            <a:r>
              <a:rPr lang="en-US" baseline="0" dirty="0" smtClean="0"/>
              <a:t>They may own shares of wind, solar, or hydro generation. </a:t>
            </a:r>
            <a:r>
              <a:rPr lang="en-US" baseline="0" dirty="0" smtClean="0"/>
              <a:t>And </a:t>
            </a:r>
            <a:r>
              <a:rPr lang="en-US" baseline="0" dirty="0" smtClean="0"/>
              <a:t>Utilities usually serve loads. </a:t>
            </a:r>
          </a:p>
          <a:p>
            <a:endParaRPr lang="en-US" baseline="0" dirty="0" smtClean="0"/>
          </a:p>
          <a:p>
            <a:r>
              <a:rPr lang="en-US" baseline="0" dirty="0" smtClean="0"/>
              <a:t>In order to capture the risk of the </a:t>
            </a:r>
            <a:r>
              <a:rPr lang="en-US" baseline="0" dirty="0" smtClean="0"/>
              <a:t>entire portfolio</a:t>
            </a:r>
            <a:r>
              <a:rPr lang="en-US" baseline="0" dirty="0" smtClean="0"/>
              <a:t>, I need to capture </a:t>
            </a:r>
            <a:r>
              <a:rPr lang="en-US" baseline="0" dirty="0" err="1" smtClean="0"/>
              <a:t>cashflow</a:t>
            </a:r>
            <a:r>
              <a:rPr lang="en-US" baseline="0" dirty="0" smtClean="0"/>
              <a:t> of all these components stochastically. </a:t>
            </a:r>
            <a:r>
              <a:rPr lang="en-US" baseline="0" dirty="0" smtClean="0"/>
              <a:t>And </a:t>
            </a:r>
            <a:r>
              <a:rPr lang="en-US" baseline="0" dirty="0" smtClean="0"/>
              <a:t>in order to capture cash </a:t>
            </a:r>
            <a:r>
              <a:rPr lang="en-US" baseline="0" dirty="0" smtClean="0"/>
              <a:t>flow, </a:t>
            </a:r>
            <a:r>
              <a:rPr lang="en-US" baseline="0" dirty="0" smtClean="0"/>
              <a:t>I need to run a Monte Carlo simulation for gas and power </a:t>
            </a:r>
            <a:r>
              <a:rPr lang="en-US" baseline="0" dirty="0" smtClean="0"/>
              <a:t>markets that feeds into </a:t>
            </a:r>
            <a:r>
              <a:rPr lang="en-US" baseline="0" dirty="0" smtClean="0"/>
              <a:t>generation dispatch models.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a:t>
            </a:fld>
            <a:endParaRPr lang="en-US"/>
          </a:p>
        </p:txBody>
      </p:sp>
    </p:spTree>
    <p:extLst>
      <p:ext uri="{BB962C8B-B14F-4D97-AF65-F5344CB8AC3E}">
        <p14:creationId xmlns:p14="http://schemas.microsoft.com/office/powerpoint/2010/main" val="387695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all these time series exhibit different </a:t>
            </a:r>
            <a:r>
              <a:rPr lang="en-US" dirty="0" smtClean="0"/>
              <a:t>time series characteristics</a:t>
            </a:r>
            <a:r>
              <a:rPr lang="en-US" dirty="0" smtClean="0"/>
              <a:t>.</a:t>
            </a:r>
            <a:r>
              <a:rPr lang="en-US" baseline="0" dirty="0" smtClean="0"/>
              <a:t> So, </a:t>
            </a:r>
            <a:r>
              <a:rPr lang="en-US" baseline="0" dirty="0" smtClean="0"/>
              <a:t>as you see in the diagram, I </a:t>
            </a:r>
            <a:r>
              <a:rPr lang="en-US" baseline="0" dirty="0" smtClean="0"/>
              <a:t>employ multiple different methodologies to capture </a:t>
            </a:r>
            <a:r>
              <a:rPr lang="en-US" baseline="0" dirty="0" smtClean="0"/>
              <a:t>this entire </a:t>
            </a:r>
            <a:r>
              <a:rPr lang="en-US" baseline="0" dirty="0" smtClean="0"/>
              <a:t>system. </a:t>
            </a:r>
          </a:p>
          <a:p>
            <a:endParaRPr lang="en-US" baseline="0" dirty="0" smtClean="0"/>
          </a:p>
          <a:p>
            <a:r>
              <a:rPr lang="en-US" baseline="0" dirty="0" smtClean="0"/>
              <a:t>The one I’d like to </a:t>
            </a:r>
            <a:r>
              <a:rPr lang="en-US" baseline="0" dirty="0" smtClean="0"/>
              <a:t>particularly focus on today </a:t>
            </a:r>
            <a:r>
              <a:rPr lang="en-US" baseline="0" dirty="0" smtClean="0"/>
              <a:t>is the middle one, generation of power </a:t>
            </a:r>
            <a:r>
              <a:rPr lang="en-US" baseline="0" dirty="0" smtClean="0"/>
              <a:t>prices, using what I call Bunched Random Forest. Power prices are non-linear functions </a:t>
            </a:r>
            <a:r>
              <a:rPr lang="en-US" baseline="0" dirty="0" smtClean="0"/>
              <a:t>of other stochastic variables like gas and loads, and it is fed into the thermal dispatch simulation </a:t>
            </a:r>
            <a:r>
              <a:rPr lang="en-US" baseline="0" dirty="0" smtClean="0"/>
              <a:t>models. This structure makes it important that I capture all power price time series characteristics. </a:t>
            </a:r>
            <a:endParaRPr lang="en-US" baseline="0" dirty="0" smtClean="0"/>
          </a:p>
        </p:txBody>
      </p:sp>
      <p:sp>
        <p:nvSpPr>
          <p:cNvPr id="4" name="Slide Number Placeholder 3"/>
          <p:cNvSpPr>
            <a:spLocks noGrp="1"/>
          </p:cNvSpPr>
          <p:nvPr>
            <p:ph type="sldNum" sz="quarter" idx="10"/>
          </p:nvPr>
        </p:nvSpPr>
        <p:spPr/>
        <p:txBody>
          <a:bodyPr/>
          <a:lstStyle/>
          <a:p>
            <a:fld id="{3D00CCCD-C54A-4809-99DF-956DDAD2D776}" type="slidenum">
              <a:rPr lang="en-US" smtClean="0"/>
              <a:t>4</a:t>
            </a:fld>
            <a:endParaRPr lang="en-US"/>
          </a:p>
        </p:txBody>
      </p:sp>
    </p:spTree>
    <p:extLst>
      <p:ext uri="{BB962C8B-B14F-4D97-AF65-F5344CB8AC3E}">
        <p14:creationId xmlns:p14="http://schemas.microsoft.com/office/powerpoint/2010/main" val="67768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aseline="0" dirty="0" smtClean="0"/>
              <a:t>characteristics includes autocorrelation</a:t>
            </a:r>
            <a:r>
              <a:rPr lang="en-US" baseline="0" dirty="0" smtClean="0"/>
              <a:t>, seasonal and weekly shapes. </a:t>
            </a:r>
            <a:r>
              <a:rPr lang="en-US" baseline="0" dirty="0" smtClean="0"/>
              <a:t>It’s heteroscedastic </a:t>
            </a:r>
            <a:r>
              <a:rPr lang="en-US" baseline="0" dirty="0" smtClean="0"/>
              <a:t>and in fact volatility tends to have seasonal and weekly shapes themselves. We need to capture multi-variate cross correlation and </a:t>
            </a:r>
            <a:r>
              <a:rPr lang="en-US" baseline="0" dirty="0" smtClean="0"/>
              <a:t>non-linear </a:t>
            </a:r>
            <a:r>
              <a:rPr lang="en-US" baseline="0" dirty="0" smtClean="0"/>
              <a:t>dependency </a:t>
            </a:r>
            <a:r>
              <a:rPr lang="en-US" baseline="0" dirty="0" smtClean="0"/>
              <a:t>onto </a:t>
            </a:r>
            <a:r>
              <a:rPr lang="en-US" baseline="0" dirty="0" smtClean="0"/>
              <a:t>other variables. Distribution tends to be non-normal and usually includes fat tails, extreme peaks and some negative values. While </a:t>
            </a:r>
            <a:r>
              <a:rPr lang="en-US" baseline="0" dirty="0" smtClean="0"/>
              <a:t>achieving </a:t>
            </a:r>
            <a:r>
              <a:rPr lang="en-US" baseline="0" dirty="0" smtClean="0"/>
              <a:t>all these, we’d like to make sure that result is consistent with market </a:t>
            </a:r>
            <a:r>
              <a:rPr lang="en-US" baseline="0" dirty="0" smtClean="0"/>
              <a:t>expectations in different time granularity.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5</a:t>
            </a:fld>
            <a:endParaRPr lang="en-US"/>
          </a:p>
        </p:txBody>
      </p:sp>
    </p:spTree>
    <p:extLst>
      <p:ext uri="{BB962C8B-B14F-4D97-AF65-F5344CB8AC3E}">
        <p14:creationId xmlns:p14="http://schemas.microsoft.com/office/powerpoint/2010/main" val="413427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Monte Carlo methods are</a:t>
            </a:r>
            <a:r>
              <a:rPr lang="en-US" baseline="0" dirty="0" smtClean="0"/>
              <a:t> usually in a form of a predictive component, f, plus some error component. Both predictive and error components can be function of autoregressive terms and exogenous variables, but in my experience, getting the error terms correctly is an involved process, and that’s when I started experimenting with Random Forest models. </a:t>
            </a:r>
          </a:p>
          <a:p>
            <a:endParaRPr lang="en-US" baseline="0" dirty="0" smtClean="0"/>
          </a:p>
          <a:p>
            <a:r>
              <a:rPr lang="en-US" baseline="0" dirty="0" smtClean="0"/>
              <a:t>Random Forest model aggregates a large number of decision tree outputs in order to achieve a stable accurate forecast value. However it moderates values too much to capture correct volatility level, if I had applied Random Forest to each Monte Carlo iteration. </a:t>
            </a:r>
          </a:p>
          <a:p>
            <a:endParaRPr lang="en-US" baseline="0" dirty="0" smtClean="0"/>
          </a:p>
          <a:p>
            <a:r>
              <a:rPr lang="en-US" baseline="0" dirty="0" smtClean="0"/>
              <a:t>On the other hand, each tree presents too little predictability and generated too high of a volatility, if I had applied each tree output to each iteration. </a:t>
            </a:r>
          </a:p>
          <a:p>
            <a:endParaRPr lang="en-US" baseline="0" dirty="0" smtClean="0"/>
          </a:p>
          <a:p>
            <a:r>
              <a:rPr lang="en-US" baseline="0" dirty="0" smtClean="0"/>
              <a:t>So my natural answer was then to aggregate a selected number of trees for each iteration, so that I can achieve correct volatility level for each Monte Carlo iteration while also achieving similar accuracy as the whole Monte Carlo simulation as original Random Forest model. The right bottom chart shows that as I aggregate more number of trees, resultant volatility comes down. In this particular case, I’d like to aggregate 3 trees for each iteration in order to achieve similar volatility to historical level. </a:t>
            </a:r>
          </a:p>
          <a:p>
            <a:endParaRPr lang="en-US" baseline="0" dirty="0" smtClean="0"/>
          </a:p>
          <a:p>
            <a:r>
              <a:rPr lang="en-US" baseline="0" dirty="0" smtClean="0"/>
              <a:t>You can easily implement this logic using the existing CRAN package “</a:t>
            </a:r>
            <a:r>
              <a:rPr lang="en-US" baseline="0" dirty="0" err="1" smtClean="0"/>
              <a:t>randomForest</a:t>
            </a:r>
            <a:r>
              <a:rPr lang="en-US" baseline="0" dirty="0" smtClean="0"/>
              <a:t>” and use individual tree outputs.  </a:t>
            </a:r>
          </a:p>
        </p:txBody>
      </p:sp>
      <p:sp>
        <p:nvSpPr>
          <p:cNvPr id="4" name="Slide Number Placeholder 3"/>
          <p:cNvSpPr>
            <a:spLocks noGrp="1"/>
          </p:cNvSpPr>
          <p:nvPr>
            <p:ph type="sldNum" sz="quarter" idx="10"/>
          </p:nvPr>
        </p:nvSpPr>
        <p:spPr/>
        <p:txBody>
          <a:bodyPr/>
          <a:lstStyle/>
          <a:p>
            <a:fld id="{3D00CCCD-C54A-4809-99DF-956DDAD2D776}" type="slidenum">
              <a:rPr lang="en-US" smtClean="0"/>
              <a:t>6</a:t>
            </a:fld>
            <a:endParaRPr lang="en-US"/>
          </a:p>
        </p:txBody>
      </p:sp>
    </p:spTree>
    <p:extLst>
      <p:ext uri="{BB962C8B-B14F-4D97-AF65-F5344CB8AC3E}">
        <p14:creationId xmlns:p14="http://schemas.microsoft.com/office/powerpoint/2010/main" val="5052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deploying Bunched Random Forest, I could reasonably achieve all characteristics that I had mentioned.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7</a:t>
            </a:fld>
            <a:endParaRPr lang="en-US"/>
          </a:p>
        </p:txBody>
      </p:sp>
    </p:spTree>
    <p:extLst>
      <p:ext uri="{BB962C8B-B14F-4D97-AF65-F5344CB8AC3E}">
        <p14:creationId xmlns:p14="http://schemas.microsoft.com/office/powerpoint/2010/main" val="341926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last comments on scoring before</a:t>
            </a:r>
            <a:r>
              <a:rPr lang="en-US" baseline="0" dirty="0" smtClean="0"/>
              <a:t> I end here. I generally use pinball-loss function for stochastic forecast scoring. However, pinball or any other scoring is only one measure of the model performance and when I have so many different characteristics that I have to capture, no one score is comprehensive enough. So I rely on visual inspection with heuristic reasoning for validation. That said, the resultant power price series are fed into resource dispatch model and dispatch model is sensitive to many of the power price characteristics. So I’ve found that calculating pinball-loss score on resource outputs instead the power price series is a very effective measure of the model performance.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8</a:t>
            </a:fld>
            <a:endParaRPr lang="en-US"/>
          </a:p>
        </p:txBody>
      </p:sp>
    </p:spTree>
    <p:extLst>
      <p:ext uri="{BB962C8B-B14F-4D97-AF65-F5344CB8AC3E}">
        <p14:creationId xmlns:p14="http://schemas.microsoft.com/office/powerpoint/2010/main" val="1035563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it. Our </a:t>
            </a:r>
            <a:r>
              <a:rPr lang="en-US" dirty="0" err="1" smtClean="0"/>
              <a:t>seattle</a:t>
            </a:r>
            <a:r>
              <a:rPr lang="en-US" dirty="0" smtClean="0"/>
              <a:t> office is looking for an intern. Thank you!</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9</a:t>
            </a:fld>
            <a:endParaRPr lang="en-US"/>
          </a:p>
        </p:txBody>
      </p:sp>
    </p:spTree>
    <p:extLst>
      <p:ext uri="{BB962C8B-B14F-4D97-AF65-F5344CB8AC3E}">
        <p14:creationId xmlns:p14="http://schemas.microsoft.com/office/powerpoint/2010/main" val="2471520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7B4B1F-9ADE-4FEE-88FC-832835B49A13}" type="datetime4">
              <a:rPr lang="en-US" smtClean="0"/>
              <a:t>May 16, 2017</a:t>
            </a:fld>
            <a:endParaRPr lang="en-US" dirty="0"/>
          </a:p>
        </p:txBody>
      </p:sp>
      <p:sp>
        <p:nvSpPr>
          <p:cNvPr id="6" name="Slide Number Placeholder 5"/>
          <p:cNvSpPr>
            <a:spLocks noGrp="1"/>
          </p:cNvSpPr>
          <p:nvPr>
            <p:ph type="sldNum" sz="quarter" idx="12"/>
          </p:nvPr>
        </p:nvSpPr>
        <p:spPr/>
        <p:txBody>
          <a:bodyPr/>
          <a:lstStyle/>
          <a:p>
            <a:fld id="{8848E627-D06A-4F0E-98E2-3D90458BE48C}" type="slidenum">
              <a:rPr lang="en-US" smtClean="0"/>
              <a:t>‹#›</a:t>
            </a:fld>
            <a:endParaRPr lang="en-US"/>
          </a:p>
        </p:txBody>
      </p:sp>
      <p:cxnSp>
        <p:nvCxnSpPr>
          <p:cNvPr id="8" name="Straight Connector 7"/>
          <p:cNvCxnSpPr/>
          <p:nvPr userDrawn="1"/>
        </p:nvCxnSpPr>
        <p:spPr>
          <a:xfrm>
            <a:off x="685800" y="3657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4818" y="152400"/>
            <a:ext cx="5486400" cy="1828800"/>
          </a:xfrm>
          <a:prstGeom prst="rect">
            <a:avLst/>
          </a:prstGeom>
        </p:spPr>
      </p:pic>
      <p:sp>
        <p:nvSpPr>
          <p:cNvPr id="11"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Tree>
    <p:extLst>
      <p:ext uri="{BB962C8B-B14F-4D97-AF65-F5344CB8AC3E}">
        <p14:creationId xmlns:p14="http://schemas.microsoft.com/office/powerpoint/2010/main" val="360828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52658"/>
            <a:ext cx="8229600" cy="864979"/>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8848E627-D06A-4F0E-98E2-3D90458BE48C}" type="slidenum">
              <a:rPr lang="en-US" smtClean="0"/>
              <a:t>‹#›</a:t>
            </a:fld>
            <a:endParaRPr lang="en-US"/>
          </a:p>
        </p:txBody>
      </p:sp>
      <p:cxnSp>
        <p:nvCxnSpPr>
          <p:cNvPr id="8" name="Straight Connector 7"/>
          <p:cNvCxnSpPr/>
          <p:nvPr userDrawn="1"/>
        </p:nvCxnSpPr>
        <p:spPr>
          <a:xfrm>
            <a:off x="457200" y="1447800"/>
            <a:ext cx="82296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466"/>
            <a:ext cx="1676400" cy="558800"/>
          </a:xfrm>
          <a:prstGeom prst="rect">
            <a:avLst/>
          </a:prstGeom>
        </p:spPr>
      </p:pic>
      <p:sp>
        <p:nvSpPr>
          <p:cNvPr id="10"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
        <p:nvSpPr>
          <p:cNvPr id="11" name="Date Placeholder 3"/>
          <p:cNvSpPr>
            <a:spLocks noGrp="1"/>
          </p:cNvSpPr>
          <p:nvPr>
            <p:ph type="dt" sz="half" idx="10"/>
          </p:nvPr>
        </p:nvSpPr>
        <p:spPr>
          <a:xfrm>
            <a:off x="457200" y="6492875"/>
            <a:ext cx="2133600" cy="365125"/>
          </a:xfrm>
        </p:spPr>
        <p:txBody>
          <a:bodyPr/>
          <a:lstStyle/>
          <a:p>
            <a:fld id="{CAEF89AF-97FF-41FD-A810-843DAB910B39}" type="datetime4">
              <a:rPr lang="en-US" smtClean="0"/>
              <a:t>May 16, 2017</a:t>
            </a:fld>
            <a:endParaRPr lang="en-US" dirty="0"/>
          </a:p>
        </p:txBody>
      </p:sp>
    </p:spTree>
    <p:extLst>
      <p:ext uri="{BB962C8B-B14F-4D97-AF65-F5344CB8AC3E}">
        <p14:creationId xmlns:p14="http://schemas.microsoft.com/office/powerpoint/2010/main" val="366230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normAutofit/>
          </a:bodyPr>
          <a:lstStyle>
            <a:lvl1pPr algn="l">
              <a:defRPr sz="2400" b="1" cap="all" baseline="0">
                <a:solidFill>
                  <a:srgbClr val="878785"/>
                </a:solidFill>
              </a:defRPr>
            </a:lvl1pPr>
          </a:lstStyle>
          <a:p>
            <a:r>
              <a:rPr lang="en-US" dirty="0" smtClean="0"/>
              <a:t>Click to edit Master SUB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4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title styles</a:t>
            </a:r>
          </a:p>
        </p:txBody>
      </p:sp>
      <p:sp>
        <p:nvSpPr>
          <p:cNvPr id="6" name="Slide Number Placeholder 5"/>
          <p:cNvSpPr>
            <a:spLocks noGrp="1"/>
          </p:cNvSpPr>
          <p:nvPr>
            <p:ph type="sldNum" sz="quarter" idx="12"/>
          </p:nvPr>
        </p:nvSpPr>
        <p:spPr/>
        <p:txBody>
          <a:bodyPr/>
          <a:lstStyle/>
          <a:p>
            <a:fld id="{8848E627-D06A-4F0E-98E2-3D90458BE48C}" type="slidenum">
              <a:rPr lang="en-US" smtClean="0"/>
              <a:t>‹#›</a:t>
            </a:fld>
            <a:endParaRPr lang="en-US"/>
          </a:p>
        </p:txBody>
      </p:sp>
      <p:cxnSp>
        <p:nvCxnSpPr>
          <p:cNvPr id="8" name="Straight Connector 7"/>
          <p:cNvCxnSpPr/>
          <p:nvPr userDrawn="1"/>
        </p:nvCxnSpPr>
        <p:spPr>
          <a:xfrm>
            <a:off x="762000" y="4419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466"/>
            <a:ext cx="1676400" cy="558800"/>
          </a:xfrm>
          <a:prstGeom prst="rect">
            <a:avLst/>
          </a:prstGeom>
        </p:spPr>
      </p:pic>
      <p:sp>
        <p:nvSpPr>
          <p:cNvPr id="10"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
        <p:nvSpPr>
          <p:cNvPr id="11" name="Date Placeholder 3"/>
          <p:cNvSpPr>
            <a:spLocks noGrp="1"/>
          </p:cNvSpPr>
          <p:nvPr>
            <p:ph type="dt" sz="half" idx="10"/>
          </p:nvPr>
        </p:nvSpPr>
        <p:spPr>
          <a:xfrm>
            <a:off x="457200" y="6492875"/>
            <a:ext cx="2133600" cy="365125"/>
          </a:xfrm>
        </p:spPr>
        <p:txBody>
          <a:bodyPr/>
          <a:lstStyle/>
          <a:p>
            <a:fld id="{58C37697-90A4-4007-8C23-BAAA588B27B3}" type="datetime4">
              <a:rPr lang="en-US" smtClean="0"/>
              <a:t>May 16, 2017</a:t>
            </a:fld>
            <a:endParaRPr lang="en-US" dirty="0"/>
          </a:p>
        </p:txBody>
      </p:sp>
    </p:spTree>
    <p:extLst>
      <p:ext uri="{BB962C8B-B14F-4D97-AF65-F5344CB8AC3E}">
        <p14:creationId xmlns:p14="http://schemas.microsoft.com/office/powerpoint/2010/main" val="317217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52658"/>
            <a:ext cx="8229600" cy="864979"/>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848E627-D06A-4F0E-98E2-3D90458BE48C}" type="slidenum">
              <a:rPr lang="en-US" smtClean="0"/>
              <a:t>‹#›</a:t>
            </a:fld>
            <a:endParaRPr lang="en-US"/>
          </a:p>
        </p:txBody>
      </p:sp>
      <p:cxnSp>
        <p:nvCxnSpPr>
          <p:cNvPr id="9" name="Straight Connector 8"/>
          <p:cNvCxnSpPr/>
          <p:nvPr userDrawn="1"/>
        </p:nvCxnSpPr>
        <p:spPr>
          <a:xfrm>
            <a:off x="457200" y="1447800"/>
            <a:ext cx="82296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466"/>
            <a:ext cx="1676400" cy="558800"/>
          </a:xfrm>
          <a:prstGeom prst="rect">
            <a:avLst/>
          </a:prstGeom>
        </p:spPr>
      </p:pic>
      <p:sp>
        <p:nvSpPr>
          <p:cNvPr id="11"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
        <p:nvSpPr>
          <p:cNvPr id="12" name="Date Placeholder 3"/>
          <p:cNvSpPr>
            <a:spLocks noGrp="1"/>
          </p:cNvSpPr>
          <p:nvPr>
            <p:ph type="dt" sz="half" idx="10"/>
          </p:nvPr>
        </p:nvSpPr>
        <p:spPr>
          <a:xfrm>
            <a:off x="457200" y="6492875"/>
            <a:ext cx="2133600" cy="365125"/>
          </a:xfrm>
        </p:spPr>
        <p:txBody>
          <a:bodyPr/>
          <a:lstStyle/>
          <a:p>
            <a:fld id="{C526132D-74A4-457B-9FB6-E79DB3FA6555}" type="datetime4">
              <a:rPr lang="en-US" smtClean="0"/>
              <a:t>May 16, 2017</a:t>
            </a:fld>
            <a:endParaRPr lang="en-US" dirty="0"/>
          </a:p>
        </p:txBody>
      </p:sp>
    </p:spTree>
    <p:extLst>
      <p:ext uri="{BB962C8B-B14F-4D97-AF65-F5344CB8AC3E}">
        <p14:creationId xmlns:p14="http://schemas.microsoft.com/office/powerpoint/2010/main" val="323283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CONFIDENTIAL &amp; PROPRIETARY</a:t>
            </a:r>
            <a:endParaRPr lang="en-US" dirty="0"/>
          </a:p>
        </p:txBody>
      </p:sp>
      <p:sp>
        <p:nvSpPr>
          <p:cNvPr id="5" name="Slide Number Placeholder 4"/>
          <p:cNvSpPr>
            <a:spLocks noGrp="1"/>
          </p:cNvSpPr>
          <p:nvPr>
            <p:ph type="sldNum" sz="quarter" idx="12"/>
          </p:nvPr>
        </p:nvSpPr>
        <p:spPr/>
        <p:txBody>
          <a:bodyPr/>
          <a:lstStyle/>
          <a:p>
            <a:fld id="{8848E627-D06A-4F0E-98E2-3D90458BE48C}"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466"/>
            <a:ext cx="1676400" cy="558800"/>
          </a:xfrm>
          <a:prstGeom prst="rect">
            <a:avLst/>
          </a:prstGeom>
        </p:spPr>
      </p:pic>
      <p:sp>
        <p:nvSpPr>
          <p:cNvPr id="6" name="Date Placeholder 3"/>
          <p:cNvSpPr>
            <a:spLocks noGrp="1"/>
          </p:cNvSpPr>
          <p:nvPr>
            <p:ph type="dt" sz="half" idx="10"/>
          </p:nvPr>
        </p:nvSpPr>
        <p:spPr>
          <a:xfrm>
            <a:off x="457200" y="6492875"/>
            <a:ext cx="2133600" cy="365125"/>
          </a:xfrm>
        </p:spPr>
        <p:txBody>
          <a:bodyPr/>
          <a:lstStyle/>
          <a:p>
            <a:fld id="{4D013C2E-F697-4ACF-9974-2B7ED63A336A}" type="datetime4">
              <a:rPr lang="en-US" smtClean="0"/>
              <a:t>May 16, 2017</a:t>
            </a:fld>
            <a:endParaRPr lang="en-US" dirty="0"/>
          </a:p>
        </p:txBody>
      </p:sp>
    </p:spTree>
    <p:extLst>
      <p:ext uri="{BB962C8B-B14F-4D97-AF65-F5344CB8AC3E}">
        <p14:creationId xmlns:p14="http://schemas.microsoft.com/office/powerpoint/2010/main" val="18795568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1" y="6477000"/>
            <a:ext cx="9143989" cy="66484"/>
          </a:xfrm>
          <a:prstGeom prst="rect">
            <a:avLst/>
          </a:prstGeom>
          <a:solidFill>
            <a:srgbClr val="AF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1" y="6553200"/>
            <a:ext cx="9144000" cy="304800"/>
          </a:xfrm>
          <a:prstGeom prst="rect">
            <a:avLst/>
          </a:prstGeom>
          <a:solidFill>
            <a:srgbClr val="8787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800">
                <a:solidFill>
                  <a:schemeClr val="bg1"/>
                </a:solidFill>
              </a:defRPr>
            </a:lvl1pPr>
          </a:lstStyle>
          <a:p>
            <a:fld id="{D4335327-653A-45BD-A8A4-D16B8D9BB63F}" type="datetime4">
              <a:rPr lang="en-US" smtClean="0"/>
              <a:t>May 16, 2017</a:t>
            </a:fld>
            <a:endParaRPr lang="en-US" dirty="0"/>
          </a:p>
        </p:txBody>
      </p:sp>
      <p:sp>
        <p:nvSpPr>
          <p:cNvPr id="5"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400" b="1">
                <a:solidFill>
                  <a:schemeClr val="bg1"/>
                </a:solidFill>
              </a:defRPr>
            </a:lvl1pPr>
          </a:lstStyle>
          <a:p>
            <a:fld id="{8848E627-D06A-4F0E-98E2-3D90458BE48C}" type="slidenum">
              <a:rPr lang="en-US" smtClean="0"/>
              <a:pPr/>
              <a:t>‹#›</a:t>
            </a:fld>
            <a:endParaRPr lang="en-US" dirty="0"/>
          </a:p>
        </p:txBody>
      </p:sp>
    </p:spTree>
    <p:extLst>
      <p:ext uri="{BB962C8B-B14F-4D97-AF65-F5344CB8AC3E}">
        <p14:creationId xmlns:p14="http://schemas.microsoft.com/office/powerpoint/2010/main" val="3500756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hf hdr="0"/>
  <p:txStyles>
    <p:titleStyle>
      <a:lvl1pPr algn="ctr" defTabSz="914400" rtl="0" eaLnBrk="1" latinLnBrk="0" hangingPunct="1">
        <a:spcBef>
          <a:spcPct val="0"/>
        </a:spcBef>
        <a:buNone/>
        <a:defRPr sz="4400" kern="1200">
          <a:solidFill>
            <a:schemeClr val="tx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48E627-D06A-4F0E-98E2-3D90458BE48C}" type="slidenum">
              <a:rPr lang="en-US" smtClean="0"/>
              <a:t>1</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May 16, 2017</a:t>
            </a:fld>
            <a:endParaRPr lang="en-US" dirty="0"/>
          </a:p>
        </p:txBody>
      </p:sp>
      <p:pic>
        <p:nvPicPr>
          <p:cNvPr id="7" name="Picture 6"/>
          <p:cNvPicPr>
            <a:picLocks noChangeAspect="1"/>
          </p:cNvPicPr>
          <p:nvPr/>
        </p:nvPicPr>
        <p:blipFill>
          <a:blip r:embed="rId3"/>
          <a:stretch>
            <a:fillRect/>
          </a:stretch>
        </p:blipFill>
        <p:spPr>
          <a:xfrm>
            <a:off x="76200" y="4800600"/>
            <a:ext cx="4085435" cy="1203325"/>
          </a:xfrm>
          <a:prstGeom prst="rect">
            <a:avLst/>
          </a:prstGeom>
        </p:spPr>
      </p:pic>
      <p:sp>
        <p:nvSpPr>
          <p:cNvPr id="8" name="Rectangle 7"/>
          <p:cNvSpPr/>
          <p:nvPr/>
        </p:nvSpPr>
        <p:spPr>
          <a:xfrm>
            <a:off x="6705600" y="0"/>
            <a:ext cx="2438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963693"/>
            <a:ext cx="1342235" cy="10402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91000" y="5037533"/>
            <a:ext cx="2895600" cy="892552"/>
          </a:xfrm>
          <a:prstGeom prst="rect">
            <a:avLst/>
          </a:prstGeom>
          <a:noFill/>
        </p:spPr>
        <p:txBody>
          <a:bodyPr wrap="square" rtlCol="0">
            <a:spAutoFit/>
          </a:bodyPr>
          <a:lstStyle/>
          <a:p>
            <a:r>
              <a:rPr lang="en-US" sz="3200" b="1" dirty="0">
                <a:solidFill>
                  <a:srgbClr val="303F9F"/>
                </a:solidFill>
              </a:rPr>
              <a:t>R/Finance </a:t>
            </a:r>
            <a:r>
              <a:rPr lang="en-US" sz="3200" b="1" dirty="0" smtClean="0">
                <a:solidFill>
                  <a:srgbClr val="303F9F"/>
                </a:solidFill>
              </a:rPr>
              <a:t>2017</a:t>
            </a:r>
          </a:p>
          <a:p>
            <a:r>
              <a:rPr lang="en-US" sz="2000" b="1" dirty="0" smtClean="0">
                <a:solidFill>
                  <a:srgbClr val="303F9F"/>
                </a:solidFill>
              </a:rPr>
              <a:t>In Chicago</a:t>
            </a:r>
            <a:endParaRPr lang="en-US" sz="2000" b="1" dirty="0">
              <a:solidFill>
                <a:srgbClr val="303F9F"/>
              </a:solidFill>
            </a:endParaRPr>
          </a:p>
        </p:txBody>
      </p:sp>
      <p:sp>
        <p:nvSpPr>
          <p:cNvPr id="11" name="Rectangle 10"/>
          <p:cNvSpPr/>
          <p:nvPr/>
        </p:nvSpPr>
        <p:spPr>
          <a:xfrm>
            <a:off x="1219200" y="1108780"/>
            <a:ext cx="7086600" cy="1323439"/>
          </a:xfrm>
          <a:prstGeom prst="rect">
            <a:avLst/>
          </a:prstGeom>
        </p:spPr>
        <p:txBody>
          <a:bodyPr wrap="square">
            <a:spAutoFit/>
          </a:bodyPr>
          <a:lstStyle/>
          <a:p>
            <a:r>
              <a:rPr lang="en-US" sz="4000" b="1" dirty="0"/>
              <a:t>Bunched Random Forest </a:t>
            </a:r>
            <a:br>
              <a:rPr lang="en-US" sz="4000" b="1" dirty="0"/>
            </a:br>
            <a:r>
              <a:rPr lang="en-US" sz="4000" b="1" dirty="0"/>
              <a:t>in Monte Carlo Risk Simulation</a:t>
            </a:r>
          </a:p>
        </p:txBody>
      </p:sp>
      <p:sp>
        <p:nvSpPr>
          <p:cNvPr id="12" name="Rectangle 11"/>
          <p:cNvSpPr/>
          <p:nvPr/>
        </p:nvSpPr>
        <p:spPr>
          <a:xfrm>
            <a:off x="1219200" y="2627293"/>
            <a:ext cx="4572000" cy="954107"/>
          </a:xfrm>
          <a:prstGeom prst="rect">
            <a:avLst/>
          </a:prstGeom>
        </p:spPr>
        <p:txBody>
          <a:bodyPr>
            <a:spAutoFit/>
          </a:bodyPr>
          <a:lstStyle/>
          <a:p>
            <a:r>
              <a:rPr lang="en-US" sz="2800" dirty="0">
                <a:solidFill>
                  <a:schemeClr val="tx1">
                    <a:lumMod val="75000"/>
                    <a:lumOff val="25000"/>
                  </a:schemeClr>
                </a:solidFill>
              </a:rPr>
              <a:t>Eina Ooka</a:t>
            </a:r>
          </a:p>
          <a:p>
            <a:r>
              <a:rPr lang="en-US" sz="2800" dirty="0" smtClean="0">
                <a:solidFill>
                  <a:schemeClr val="tx1">
                    <a:lumMod val="75000"/>
                    <a:lumOff val="25000"/>
                  </a:schemeClr>
                </a:solidFill>
              </a:rPr>
              <a:t>May</a:t>
            </a:r>
            <a:r>
              <a:rPr lang="en-US" sz="2800" dirty="0">
                <a:solidFill>
                  <a:schemeClr val="tx1">
                    <a:lumMod val="75000"/>
                    <a:lumOff val="25000"/>
                  </a:schemeClr>
                </a:solidFill>
              </a:rPr>
              <a:t>, 2017</a:t>
            </a:r>
          </a:p>
        </p:txBody>
      </p:sp>
    </p:spTree>
    <p:extLst>
      <p:ext uri="{BB962C8B-B14F-4D97-AF65-F5344CB8AC3E}">
        <p14:creationId xmlns:p14="http://schemas.microsoft.com/office/powerpoint/2010/main" val="327453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r="10010"/>
          <a:stretch/>
        </p:blipFill>
        <p:spPr>
          <a:xfrm>
            <a:off x="2978892" y="0"/>
            <a:ext cx="6165108" cy="6474041"/>
          </a:xfrm>
          <a:prstGeom prst="rect">
            <a:avLst/>
          </a:prstGeom>
        </p:spPr>
      </p:pic>
      <p:sp>
        <p:nvSpPr>
          <p:cNvPr id="6" name="Rectangle 5"/>
          <p:cNvSpPr/>
          <p:nvPr/>
        </p:nvSpPr>
        <p:spPr>
          <a:xfrm>
            <a:off x="23674" y="-21454"/>
            <a:ext cx="8815526" cy="6474041"/>
          </a:xfrm>
          <a:prstGeom prst="rect">
            <a:avLst/>
          </a:prstGeom>
          <a:gradFill>
            <a:gsLst>
              <a:gs pos="0">
                <a:schemeClr val="accent1">
                  <a:lumMod val="5000"/>
                  <a:lumOff val="95000"/>
                </a:schemeClr>
              </a:gs>
              <a:gs pos="52000">
                <a:schemeClr val="bg1"/>
              </a:gs>
              <a:gs pos="100000">
                <a:schemeClr val="accent1">
                  <a:lumMod val="30000"/>
                  <a:lumOff val="7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p:txBody>
          <a:bodyPr/>
          <a:lstStyle/>
          <a:p>
            <a:r>
              <a:rPr lang="en-US" dirty="0" smtClean="0"/>
              <a:t>Power Utility Industry</a:t>
            </a:r>
            <a:endParaRPr lang="en-US" dirty="0"/>
          </a:p>
        </p:txBody>
      </p:sp>
      <p:sp>
        <p:nvSpPr>
          <p:cNvPr id="8" name="Content Placeholder 7"/>
          <p:cNvSpPr>
            <a:spLocks noGrp="1"/>
          </p:cNvSpPr>
          <p:nvPr>
            <p:ph idx="1"/>
          </p:nvPr>
        </p:nvSpPr>
        <p:spPr>
          <a:xfrm>
            <a:off x="457200" y="1600201"/>
            <a:ext cx="7315200" cy="2913726"/>
          </a:xfrm>
        </p:spPr>
        <p:txBody>
          <a:bodyPr>
            <a:normAutofit fontScale="92500" lnSpcReduction="10000"/>
          </a:bodyPr>
          <a:lstStyle/>
          <a:p>
            <a:r>
              <a:rPr lang="en-US" b="1" dirty="0" smtClean="0">
                <a:solidFill>
                  <a:srgbClr val="AF2626"/>
                </a:solidFill>
              </a:rPr>
              <a:t>The Energy Authority </a:t>
            </a:r>
            <a:r>
              <a:rPr lang="en-US" dirty="0" smtClean="0"/>
              <a:t>serves public utilities nationwide for trading and analytics. </a:t>
            </a:r>
          </a:p>
          <a:p>
            <a:r>
              <a:rPr lang="en-US" dirty="0" smtClean="0"/>
              <a:t>Mid-term (1 month – 5 years) portfolio management. </a:t>
            </a:r>
          </a:p>
          <a:p>
            <a:r>
              <a:rPr lang="en-US" dirty="0" smtClean="0"/>
              <a:t>Stochastic simulation models for energy and gas market.   </a:t>
            </a:r>
            <a:endParaRPr lang="en-US" dirty="0"/>
          </a:p>
        </p:txBody>
      </p:sp>
      <p:sp>
        <p:nvSpPr>
          <p:cNvPr id="3" name="Slide Number Placeholder 2"/>
          <p:cNvSpPr>
            <a:spLocks noGrp="1"/>
          </p:cNvSpPr>
          <p:nvPr>
            <p:ph type="sldNum" sz="quarter" idx="12"/>
          </p:nvPr>
        </p:nvSpPr>
        <p:spPr/>
        <p:txBody>
          <a:bodyPr/>
          <a:lstStyle/>
          <a:p>
            <a:fld id="{8848E627-D06A-4F0E-98E2-3D90458BE48C}" type="slidenum">
              <a:rPr lang="en-US" smtClean="0"/>
              <a:pPr/>
              <a:t>2</a:t>
            </a:fld>
            <a:endParaRPr lang="en-US" dirty="0"/>
          </a:p>
        </p:txBody>
      </p:sp>
      <p:sp>
        <p:nvSpPr>
          <p:cNvPr id="4" name="Date Placeholder 3"/>
          <p:cNvSpPr>
            <a:spLocks noGrp="1"/>
          </p:cNvSpPr>
          <p:nvPr>
            <p:ph type="dt" sz="half" idx="10"/>
          </p:nvPr>
        </p:nvSpPr>
        <p:spPr/>
        <p:txBody>
          <a:bodyPr/>
          <a:lstStyle/>
          <a:p>
            <a:fld id="{4D013C2E-F697-4ACF-9974-2B7ED63A336A}" type="datetime4">
              <a:rPr lang="en-US" smtClean="0"/>
              <a:t>May 16, 2017</a:t>
            </a:fld>
            <a:endParaRPr lang="en-US" dirty="0"/>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485656" y="4569011"/>
            <a:ext cx="2464781" cy="1628113"/>
          </a:xfrm>
          <a:prstGeom prst="rect">
            <a:avLst/>
          </a:prstGeom>
        </p:spPr>
      </p:pic>
    </p:spTree>
    <p:extLst>
      <p:ext uri="{BB962C8B-B14F-4D97-AF65-F5344CB8AC3E}">
        <p14:creationId xmlns:p14="http://schemas.microsoft.com/office/powerpoint/2010/main" val="233275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 Simulation Approach</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3</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May 16, 2017</a:t>
            </a:fld>
            <a:endParaRPr lang="en-US" dirty="0"/>
          </a:p>
        </p:txBody>
      </p:sp>
      <p:grpSp>
        <p:nvGrpSpPr>
          <p:cNvPr id="52" name="Group 51"/>
          <p:cNvGrpSpPr/>
          <p:nvPr/>
        </p:nvGrpSpPr>
        <p:grpSpPr>
          <a:xfrm>
            <a:off x="2590429" y="3352800"/>
            <a:ext cx="2362200" cy="1219200"/>
            <a:chOff x="2743200" y="3352800"/>
            <a:chExt cx="2362200" cy="1219200"/>
          </a:xfrm>
          <a:solidFill>
            <a:schemeClr val="accent3">
              <a:lumMod val="20000"/>
              <a:lumOff val="80000"/>
            </a:schemeClr>
          </a:solidFill>
        </p:grpSpPr>
        <p:sp>
          <p:nvSpPr>
            <p:cNvPr id="39" name="Rounded Rectangle 38"/>
            <p:cNvSpPr/>
            <p:nvPr/>
          </p:nvSpPr>
          <p:spPr>
            <a:xfrm>
              <a:off x="2743200" y="33528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Power Prices</a:t>
              </a:r>
              <a:endParaRPr lang="en-US" sz="1400" dirty="0">
                <a:solidFill>
                  <a:srgbClr val="545454"/>
                </a:solidFill>
              </a:endParaRPr>
            </a:p>
          </p:txBody>
        </p:sp>
        <p:sp>
          <p:nvSpPr>
            <p:cNvPr id="40" name="Rounded Rectangle 39"/>
            <p:cNvSpPr/>
            <p:nvPr/>
          </p:nvSpPr>
          <p:spPr>
            <a:xfrm>
              <a:off x="2895600" y="35052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Power Prices</a:t>
              </a:r>
              <a:endParaRPr lang="en-US" sz="1400" dirty="0">
                <a:solidFill>
                  <a:srgbClr val="545454"/>
                </a:solidFill>
              </a:endParaRPr>
            </a:p>
          </p:txBody>
        </p:sp>
        <p:sp>
          <p:nvSpPr>
            <p:cNvPr id="41" name="Rounded Rectangle 40"/>
            <p:cNvSpPr/>
            <p:nvPr/>
          </p:nvSpPr>
          <p:spPr>
            <a:xfrm>
              <a:off x="3048000" y="36576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Power Prices</a:t>
              </a:r>
              <a:endParaRPr lang="en-US" sz="1400" dirty="0">
                <a:solidFill>
                  <a:srgbClr val="545454"/>
                </a:solidFill>
              </a:endParaRPr>
            </a:p>
          </p:txBody>
        </p:sp>
        <p:sp>
          <p:nvSpPr>
            <p:cNvPr id="42" name="Rounded Rectangle 41"/>
            <p:cNvSpPr/>
            <p:nvPr/>
          </p:nvSpPr>
          <p:spPr>
            <a:xfrm>
              <a:off x="3200400" y="38100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Power Prices</a:t>
              </a:r>
              <a:endParaRPr lang="en-US" sz="1400" dirty="0">
                <a:solidFill>
                  <a:srgbClr val="545454"/>
                </a:solidFill>
              </a:endParaRPr>
            </a:p>
          </p:txBody>
        </p:sp>
      </p:grpSp>
      <p:grpSp>
        <p:nvGrpSpPr>
          <p:cNvPr id="51" name="Group 50"/>
          <p:cNvGrpSpPr/>
          <p:nvPr/>
        </p:nvGrpSpPr>
        <p:grpSpPr>
          <a:xfrm>
            <a:off x="685429" y="1702330"/>
            <a:ext cx="2057400" cy="914400"/>
            <a:chOff x="381000" y="2590800"/>
            <a:chExt cx="2057400" cy="914400"/>
          </a:xfrm>
          <a:solidFill>
            <a:schemeClr val="accent3">
              <a:lumMod val="20000"/>
              <a:lumOff val="80000"/>
            </a:schemeClr>
          </a:solidFill>
        </p:grpSpPr>
        <p:sp>
          <p:nvSpPr>
            <p:cNvPr id="38" name="Rounded Rectangle 37"/>
            <p:cNvSpPr/>
            <p:nvPr/>
          </p:nvSpPr>
          <p:spPr>
            <a:xfrm>
              <a:off x="381000" y="25908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Natural Gas</a:t>
              </a:r>
              <a:endParaRPr lang="en-US" sz="1400" dirty="0">
                <a:solidFill>
                  <a:srgbClr val="545454"/>
                </a:solidFill>
              </a:endParaRPr>
            </a:p>
          </p:txBody>
        </p:sp>
        <p:sp>
          <p:nvSpPr>
            <p:cNvPr id="43" name="Rounded Rectangle 42"/>
            <p:cNvSpPr/>
            <p:nvPr/>
          </p:nvSpPr>
          <p:spPr>
            <a:xfrm>
              <a:off x="533400" y="27432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Natural Gas</a:t>
              </a:r>
              <a:endParaRPr lang="en-US" sz="1400" dirty="0">
                <a:solidFill>
                  <a:srgbClr val="545454"/>
                </a:solidFill>
              </a:endParaRPr>
            </a:p>
          </p:txBody>
        </p:sp>
      </p:grpSp>
      <p:grpSp>
        <p:nvGrpSpPr>
          <p:cNvPr id="53" name="Group 52"/>
          <p:cNvGrpSpPr/>
          <p:nvPr/>
        </p:nvGrpSpPr>
        <p:grpSpPr>
          <a:xfrm>
            <a:off x="5104289" y="2919313"/>
            <a:ext cx="2057400" cy="914400"/>
            <a:chOff x="5181600" y="2667000"/>
            <a:chExt cx="2057400" cy="914400"/>
          </a:xfrm>
          <a:solidFill>
            <a:schemeClr val="accent2">
              <a:lumMod val="20000"/>
              <a:lumOff val="80000"/>
            </a:schemeClr>
          </a:solidFill>
        </p:grpSpPr>
        <p:sp>
          <p:nvSpPr>
            <p:cNvPr id="44" name="Rounded Rectangle 43"/>
            <p:cNvSpPr/>
            <p:nvPr/>
          </p:nvSpPr>
          <p:spPr>
            <a:xfrm>
              <a:off x="5181600" y="26670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NG Resources</a:t>
              </a:r>
              <a:endParaRPr lang="en-US" sz="1400" dirty="0">
                <a:solidFill>
                  <a:srgbClr val="545454"/>
                </a:solidFill>
              </a:endParaRPr>
            </a:p>
          </p:txBody>
        </p:sp>
        <p:sp>
          <p:nvSpPr>
            <p:cNvPr id="45" name="Rounded Rectangle 44"/>
            <p:cNvSpPr/>
            <p:nvPr/>
          </p:nvSpPr>
          <p:spPr>
            <a:xfrm>
              <a:off x="5334000" y="28194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NG Resources</a:t>
              </a:r>
              <a:endParaRPr lang="en-US" sz="1400" dirty="0">
                <a:solidFill>
                  <a:srgbClr val="545454"/>
                </a:solidFill>
              </a:endParaRPr>
            </a:p>
          </p:txBody>
        </p:sp>
      </p:grpSp>
      <p:sp>
        <p:nvSpPr>
          <p:cNvPr id="46" name="Rounded Rectangle 45"/>
          <p:cNvSpPr/>
          <p:nvPr/>
        </p:nvSpPr>
        <p:spPr>
          <a:xfrm>
            <a:off x="4248704" y="1703457"/>
            <a:ext cx="1905000" cy="762000"/>
          </a:xfrm>
          <a:prstGeom prst="roundRect">
            <a:avLst/>
          </a:prstGeom>
          <a:solidFill>
            <a:schemeClr val="accent2">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Coal Resources</a:t>
            </a:r>
            <a:endParaRPr lang="en-US" sz="1400" dirty="0">
              <a:solidFill>
                <a:srgbClr val="545454"/>
              </a:solidFill>
            </a:endParaRPr>
          </a:p>
        </p:txBody>
      </p:sp>
      <p:sp>
        <p:nvSpPr>
          <p:cNvPr id="47" name="Rounded Rectangle 46"/>
          <p:cNvSpPr/>
          <p:nvPr/>
        </p:nvSpPr>
        <p:spPr>
          <a:xfrm>
            <a:off x="264850" y="3034844"/>
            <a:ext cx="1905000" cy="762000"/>
          </a:xfrm>
          <a:prstGeom prst="roundRect">
            <a:avLst/>
          </a:prstGeom>
          <a:solidFill>
            <a:schemeClr val="accent5">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Market settlement prices</a:t>
            </a:r>
            <a:endParaRPr lang="en-US" sz="1400" dirty="0">
              <a:solidFill>
                <a:srgbClr val="545454"/>
              </a:solidFill>
            </a:endParaRPr>
          </a:p>
        </p:txBody>
      </p:sp>
      <p:sp>
        <p:nvSpPr>
          <p:cNvPr id="49" name="Rounded Rectangle 48"/>
          <p:cNvSpPr/>
          <p:nvPr/>
        </p:nvSpPr>
        <p:spPr>
          <a:xfrm>
            <a:off x="4647829" y="5562600"/>
            <a:ext cx="1905000" cy="762000"/>
          </a:xfrm>
          <a:prstGeom prst="roundRect">
            <a:avLst/>
          </a:prstGeom>
          <a:solidFill>
            <a:schemeClr val="accent2">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Hydro generation</a:t>
            </a:r>
            <a:endParaRPr lang="en-US" sz="1400" dirty="0">
              <a:solidFill>
                <a:srgbClr val="545454"/>
              </a:solidFill>
            </a:endParaRPr>
          </a:p>
        </p:txBody>
      </p:sp>
      <p:sp>
        <p:nvSpPr>
          <p:cNvPr id="50" name="Rounded Rectangle 49"/>
          <p:cNvSpPr/>
          <p:nvPr/>
        </p:nvSpPr>
        <p:spPr>
          <a:xfrm>
            <a:off x="5173463" y="4357693"/>
            <a:ext cx="1905000" cy="762000"/>
          </a:xfrm>
          <a:prstGeom prst="roundRect">
            <a:avLst/>
          </a:prstGeom>
          <a:solidFill>
            <a:schemeClr val="accent2">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Wind + Solar generation</a:t>
            </a:r>
            <a:endParaRPr lang="en-US" sz="1400" dirty="0">
              <a:solidFill>
                <a:srgbClr val="545454"/>
              </a:solidFill>
            </a:endParaRPr>
          </a:p>
        </p:txBody>
      </p:sp>
      <p:cxnSp>
        <p:nvCxnSpPr>
          <p:cNvPr id="54" name="Elbow Connector 53"/>
          <p:cNvCxnSpPr>
            <a:stCxn id="43" idx="3"/>
            <a:endCxn id="39" idx="0"/>
          </p:cNvCxnSpPr>
          <p:nvPr/>
        </p:nvCxnSpPr>
        <p:spPr>
          <a:xfrm>
            <a:off x="2742829" y="2235730"/>
            <a:ext cx="800100" cy="1117070"/>
          </a:xfrm>
          <a:prstGeom prst="bent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2742829" y="2422864"/>
            <a:ext cx="2361460" cy="707641"/>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2" idx="3"/>
            <a:endCxn id="45" idx="2"/>
          </p:cNvCxnSpPr>
          <p:nvPr/>
        </p:nvCxnSpPr>
        <p:spPr>
          <a:xfrm flipV="1">
            <a:off x="4952629" y="3833713"/>
            <a:ext cx="1256560" cy="357287"/>
          </a:xfrm>
          <a:prstGeom prst="bent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5400000" flipH="1" flipV="1">
            <a:off x="4034575" y="2645751"/>
            <a:ext cx="806299" cy="571870"/>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flipH="1" flipV="1">
            <a:off x="2839290" y="4780340"/>
            <a:ext cx="1036638" cy="619958"/>
          </a:xfrm>
          <a:prstGeom prst="bentConnector3">
            <a:avLst>
              <a:gd name="adj1" fmla="val 1186"/>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93001" y="5227638"/>
            <a:ext cx="2057400" cy="914400"/>
            <a:chOff x="474216" y="2986195"/>
            <a:chExt cx="2057400" cy="914400"/>
          </a:xfrm>
          <a:solidFill>
            <a:srgbClr val="F2DCDB"/>
          </a:solidFill>
        </p:grpSpPr>
        <p:sp>
          <p:nvSpPr>
            <p:cNvPr id="48" name="Rounded Rectangle 47"/>
            <p:cNvSpPr/>
            <p:nvPr/>
          </p:nvSpPr>
          <p:spPr>
            <a:xfrm>
              <a:off x="474216" y="2986195"/>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Load</a:t>
              </a:r>
              <a:endParaRPr lang="en-US" sz="1400" dirty="0">
                <a:solidFill>
                  <a:srgbClr val="545454"/>
                </a:solidFill>
              </a:endParaRPr>
            </a:p>
          </p:txBody>
        </p:sp>
        <p:sp>
          <p:nvSpPr>
            <p:cNvPr id="76" name="Rounded Rectangle 75"/>
            <p:cNvSpPr/>
            <p:nvPr/>
          </p:nvSpPr>
          <p:spPr>
            <a:xfrm>
              <a:off x="626616" y="3138595"/>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Load</a:t>
              </a:r>
              <a:endParaRPr lang="en-US" sz="1400" dirty="0">
                <a:solidFill>
                  <a:srgbClr val="545454"/>
                </a:solidFill>
              </a:endParaRPr>
            </a:p>
          </p:txBody>
        </p:sp>
      </p:grpSp>
      <p:cxnSp>
        <p:nvCxnSpPr>
          <p:cNvPr id="79" name="Elbow Connector 78"/>
          <p:cNvCxnSpPr>
            <a:stCxn id="37" idx="3"/>
          </p:cNvCxnSpPr>
          <p:nvPr/>
        </p:nvCxnSpPr>
        <p:spPr>
          <a:xfrm flipV="1">
            <a:off x="2209429" y="4237037"/>
            <a:ext cx="554020" cy="350833"/>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endCxn id="49" idx="1"/>
          </p:cNvCxnSpPr>
          <p:nvPr/>
        </p:nvCxnSpPr>
        <p:spPr>
          <a:xfrm>
            <a:off x="2206469" y="4753032"/>
            <a:ext cx="2441360" cy="1190568"/>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47" idx="3"/>
            <a:endCxn id="40" idx="1"/>
          </p:cNvCxnSpPr>
          <p:nvPr/>
        </p:nvCxnSpPr>
        <p:spPr>
          <a:xfrm>
            <a:off x="2169850" y="3415844"/>
            <a:ext cx="572979" cy="470356"/>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portfolio icon"/>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7666" y="4940423"/>
            <a:ext cx="1171113" cy="1171113"/>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Elbow Connector 93"/>
          <p:cNvCxnSpPr>
            <a:endCxn id="2050" idx="0"/>
          </p:cNvCxnSpPr>
          <p:nvPr/>
        </p:nvCxnSpPr>
        <p:spPr>
          <a:xfrm rot="16200000" flipH="1">
            <a:off x="7009845" y="3657045"/>
            <a:ext cx="1435222" cy="1131534"/>
          </a:xfrm>
          <a:prstGeom prst="bentConnector3">
            <a:avLst>
              <a:gd name="adj1" fmla="val 1134"/>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76" idx="3"/>
          </p:cNvCxnSpPr>
          <p:nvPr/>
        </p:nvCxnSpPr>
        <p:spPr>
          <a:xfrm flipV="1">
            <a:off x="3050401" y="5421026"/>
            <a:ext cx="4553696" cy="340012"/>
          </a:xfrm>
          <a:prstGeom prst="bentConnector3">
            <a:avLst>
              <a:gd name="adj1" fmla="val 26021"/>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04429" y="4206870"/>
            <a:ext cx="1905000" cy="762000"/>
          </a:xfrm>
          <a:prstGeom prst="roundRect">
            <a:avLst/>
          </a:prstGeom>
          <a:solidFill>
            <a:schemeClr val="accent5">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Runoff/Hydro Forecast</a:t>
            </a:r>
            <a:endParaRPr lang="en-US" sz="1400" dirty="0">
              <a:solidFill>
                <a:srgbClr val="545454"/>
              </a:solidFill>
            </a:endParaRPr>
          </a:p>
        </p:txBody>
      </p:sp>
      <p:cxnSp>
        <p:nvCxnSpPr>
          <p:cNvPr id="103" name="Elbow Connector 102"/>
          <p:cNvCxnSpPr>
            <a:stCxn id="46" idx="3"/>
          </p:cNvCxnSpPr>
          <p:nvPr/>
        </p:nvCxnSpPr>
        <p:spPr>
          <a:xfrm>
            <a:off x="6153704" y="2084457"/>
            <a:ext cx="2304496" cy="2855966"/>
          </a:xfrm>
          <a:prstGeom prst="bentConnector2">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0" idx="3"/>
          </p:cNvCxnSpPr>
          <p:nvPr/>
        </p:nvCxnSpPr>
        <p:spPr>
          <a:xfrm>
            <a:off x="7078463" y="4738693"/>
            <a:ext cx="525634" cy="477918"/>
          </a:xfrm>
          <a:prstGeom prst="bentConnector3">
            <a:avLst>
              <a:gd name="adj1" fmla="val 50000"/>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49" idx="3"/>
          </p:cNvCxnSpPr>
          <p:nvPr/>
        </p:nvCxnSpPr>
        <p:spPr>
          <a:xfrm flipV="1">
            <a:off x="6552829" y="5622530"/>
            <a:ext cx="1051268" cy="321070"/>
          </a:xfrm>
          <a:prstGeom prst="bentConnector3">
            <a:avLst>
              <a:gd name="adj1" fmla="val 50000"/>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 Simulation Approach</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4</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May 16, 2017</a:t>
            </a:fld>
            <a:endParaRPr lang="en-US" dirty="0"/>
          </a:p>
        </p:txBody>
      </p:sp>
      <p:grpSp>
        <p:nvGrpSpPr>
          <p:cNvPr id="52" name="Group 51"/>
          <p:cNvGrpSpPr/>
          <p:nvPr/>
        </p:nvGrpSpPr>
        <p:grpSpPr>
          <a:xfrm>
            <a:off x="2590429" y="3352800"/>
            <a:ext cx="2362200" cy="1219200"/>
            <a:chOff x="2743200" y="3352800"/>
            <a:chExt cx="2362200" cy="1219200"/>
          </a:xfrm>
          <a:solidFill>
            <a:schemeClr val="accent3">
              <a:lumMod val="20000"/>
              <a:lumOff val="80000"/>
            </a:schemeClr>
          </a:solidFill>
        </p:grpSpPr>
        <p:sp>
          <p:nvSpPr>
            <p:cNvPr id="39" name="Rounded Rectangle 38"/>
            <p:cNvSpPr/>
            <p:nvPr/>
          </p:nvSpPr>
          <p:spPr>
            <a:xfrm>
              <a:off x="2743200" y="33528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Power Prices</a:t>
              </a:r>
              <a:endParaRPr lang="en-US" sz="1400" dirty="0">
                <a:solidFill>
                  <a:srgbClr val="545454"/>
                </a:solidFill>
              </a:endParaRPr>
            </a:p>
          </p:txBody>
        </p:sp>
        <p:sp>
          <p:nvSpPr>
            <p:cNvPr id="40" name="Rounded Rectangle 39"/>
            <p:cNvSpPr/>
            <p:nvPr/>
          </p:nvSpPr>
          <p:spPr>
            <a:xfrm>
              <a:off x="2895600" y="35052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Power Prices</a:t>
              </a:r>
              <a:endParaRPr lang="en-US" sz="1400" dirty="0">
                <a:solidFill>
                  <a:srgbClr val="545454"/>
                </a:solidFill>
              </a:endParaRPr>
            </a:p>
          </p:txBody>
        </p:sp>
        <p:sp>
          <p:nvSpPr>
            <p:cNvPr id="41" name="Rounded Rectangle 40"/>
            <p:cNvSpPr/>
            <p:nvPr/>
          </p:nvSpPr>
          <p:spPr>
            <a:xfrm>
              <a:off x="3048000" y="36576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Power Prices</a:t>
              </a:r>
              <a:endParaRPr lang="en-US" sz="1400" dirty="0">
                <a:solidFill>
                  <a:srgbClr val="545454"/>
                </a:solidFill>
              </a:endParaRPr>
            </a:p>
          </p:txBody>
        </p:sp>
        <p:sp>
          <p:nvSpPr>
            <p:cNvPr id="42" name="Rounded Rectangle 41"/>
            <p:cNvSpPr/>
            <p:nvPr/>
          </p:nvSpPr>
          <p:spPr>
            <a:xfrm>
              <a:off x="3200400" y="38100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Power Prices</a:t>
              </a:r>
              <a:endParaRPr lang="en-US" sz="1400" dirty="0">
                <a:solidFill>
                  <a:srgbClr val="545454"/>
                </a:solidFill>
              </a:endParaRPr>
            </a:p>
          </p:txBody>
        </p:sp>
      </p:grpSp>
      <p:grpSp>
        <p:nvGrpSpPr>
          <p:cNvPr id="51" name="Group 50"/>
          <p:cNvGrpSpPr/>
          <p:nvPr/>
        </p:nvGrpSpPr>
        <p:grpSpPr>
          <a:xfrm>
            <a:off x="685429" y="1702330"/>
            <a:ext cx="2057400" cy="914400"/>
            <a:chOff x="381000" y="2590800"/>
            <a:chExt cx="2057400" cy="914400"/>
          </a:xfrm>
          <a:solidFill>
            <a:schemeClr val="accent3">
              <a:lumMod val="20000"/>
              <a:lumOff val="80000"/>
            </a:schemeClr>
          </a:solidFill>
        </p:grpSpPr>
        <p:sp>
          <p:nvSpPr>
            <p:cNvPr id="38" name="Rounded Rectangle 37"/>
            <p:cNvSpPr/>
            <p:nvPr/>
          </p:nvSpPr>
          <p:spPr>
            <a:xfrm>
              <a:off x="381000" y="25908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Natural Gas</a:t>
              </a:r>
              <a:endParaRPr lang="en-US" sz="1400" dirty="0">
                <a:solidFill>
                  <a:srgbClr val="545454"/>
                </a:solidFill>
              </a:endParaRPr>
            </a:p>
          </p:txBody>
        </p:sp>
        <p:sp>
          <p:nvSpPr>
            <p:cNvPr id="43" name="Rounded Rectangle 42"/>
            <p:cNvSpPr/>
            <p:nvPr/>
          </p:nvSpPr>
          <p:spPr>
            <a:xfrm>
              <a:off x="533400" y="27432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Natural Gas</a:t>
              </a:r>
              <a:endParaRPr lang="en-US" sz="1400" dirty="0">
                <a:solidFill>
                  <a:srgbClr val="545454"/>
                </a:solidFill>
              </a:endParaRPr>
            </a:p>
          </p:txBody>
        </p:sp>
      </p:grpSp>
      <p:grpSp>
        <p:nvGrpSpPr>
          <p:cNvPr id="53" name="Group 52"/>
          <p:cNvGrpSpPr/>
          <p:nvPr/>
        </p:nvGrpSpPr>
        <p:grpSpPr>
          <a:xfrm>
            <a:off x="5104289" y="2919313"/>
            <a:ext cx="2057400" cy="914400"/>
            <a:chOff x="5181600" y="2667000"/>
            <a:chExt cx="2057400" cy="914400"/>
          </a:xfrm>
          <a:solidFill>
            <a:schemeClr val="accent2">
              <a:lumMod val="20000"/>
              <a:lumOff val="80000"/>
            </a:schemeClr>
          </a:solidFill>
        </p:grpSpPr>
        <p:sp>
          <p:nvSpPr>
            <p:cNvPr id="44" name="Rounded Rectangle 43"/>
            <p:cNvSpPr/>
            <p:nvPr/>
          </p:nvSpPr>
          <p:spPr>
            <a:xfrm>
              <a:off x="5181600" y="26670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NG Resources</a:t>
              </a:r>
              <a:endParaRPr lang="en-US" sz="1400" dirty="0">
                <a:solidFill>
                  <a:srgbClr val="545454"/>
                </a:solidFill>
              </a:endParaRPr>
            </a:p>
          </p:txBody>
        </p:sp>
        <p:sp>
          <p:nvSpPr>
            <p:cNvPr id="45" name="Rounded Rectangle 44"/>
            <p:cNvSpPr/>
            <p:nvPr/>
          </p:nvSpPr>
          <p:spPr>
            <a:xfrm>
              <a:off x="5334000" y="2819400"/>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NG Resources</a:t>
              </a:r>
              <a:endParaRPr lang="en-US" sz="1400" dirty="0">
                <a:solidFill>
                  <a:srgbClr val="545454"/>
                </a:solidFill>
              </a:endParaRPr>
            </a:p>
          </p:txBody>
        </p:sp>
      </p:grpSp>
      <p:sp>
        <p:nvSpPr>
          <p:cNvPr id="46" name="Rounded Rectangle 45"/>
          <p:cNvSpPr/>
          <p:nvPr/>
        </p:nvSpPr>
        <p:spPr>
          <a:xfrm>
            <a:off x="4248704" y="1703457"/>
            <a:ext cx="1905000" cy="762000"/>
          </a:xfrm>
          <a:prstGeom prst="roundRect">
            <a:avLst/>
          </a:prstGeom>
          <a:solidFill>
            <a:schemeClr val="accent2">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Coal Resources</a:t>
            </a:r>
            <a:endParaRPr lang="en-US" sz="1400" dirty="0">
              <a:solidFill>
                <a:srgbClr val="545454"/>
              </a:solidFill>
            </a:endParaRPr>
          </a:p>
        </p:txBody>
      </p:sp>
      <p:sp>
        <p:nvSpPr>
          <p:cNvPr id="47" name="Rounded Rectangle 46"/>
          <p:cNvSpPr/>
          <p:nvPr/>
        </p:nvSpPr>
        <p:spPr>
          <a:xfrm>
            <a:off x="264850" y="3034844"/>
            <a:ext cx="1905000" cy="762000"/>
          </a:xfrm>
          <a:prstGeom prst="roundRect">
            <a:avLst/>
          </a:prstGeom>
          <a:solidFill>
            <a:schemeClr val="accent5">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Market settlement prices</a:t>
            </a:r>
            <a:endParaRPr lang="en-US" sz="1400" dirty="0">
              <a:solidFill>
                <a:srgbClr val="545454"/>
              </a:solidFill>
            </a:endParaRPr>
          </a:p>
        </p:txBody>
      </p:sp>
      <p:sp>
        <p:nvSpPr>
          <p:cNvPr id="49" name="Rounded Rectangle 48"/>
          <p:cNvSpPr/>
          <p:nvPr/>
        </p:nvSpPr>
        <p:spPr>
          <a:xfrm>
            <a:off x="4647829" y="5562600"/>
            <a:ext cx="1905000" cy="762000"/>
          </a:xfrm>
          <a:prstGeom prst="roundRect">
            <a:avLst/>
          </a:prstGeom>
          <a:solidFill>
            <a:schemeClr val="accent2">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Hydro generation</a:t>
            </a:r>
            <a:endParaRPr lang="en-US" sz="1400" dirty="0">
              <a:solidFill>
                <a:srgbClr val="545454"/>
              </a:solidFill>
            </a:endParaRPr>
          </a:p>
        </p:txBody>
      </p:sp>
      <p:sp>
        <p:nvSpPr>
          <p:cNvPr id="50" name="Rounded Rectangle 49"/>
          <p:cNvSpPr/>
          <p:nvPr/>
        </p:nvSpPr>
        <p:spPr>
          <a:xfrm>
            <a:off x="5173463" y="4357693"/>
            <a:ext cx="1905000" cy="762000"/>
          </a:xfrm>
          <a:prstGeom prst="roundRect">
            <a:avLst/>
          </a:prstGeom>
          <a:solidFill>
            <a:schemeClr val="accent2">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Wind + Solar generation</a:t>
            </a:r>
            <a:endParaRPr lang="en-US" sz="1400" dirty="0">
              <a:solidFill>
                <a:srgbClr val="545454"/>
              </a:solidFill>
            </a:endParaRPr>
          </a:p>
        </p:txBody>
      </p:sp>
      <p:cxnSp>
        <p:nvCxnSpPr>
          <p:cNvPr id="54" name="Elbow Connector 53"/>
          <p:cNvCxnSpPr>
            <a:stCxn id="43" idx="3"/>
            <a:endCxn id="39" idx="0"/>
          </p:cNvCxnSpPr>
          <p:nvPr/>
        </p:nvCxnSpPr>
        <p:spPr>
          <a:xfrm>
            <a:off x="2742829" y="2235730"/>
            <a:ext cx="800100" cy="1117070"/>
          </a:xfrm>
          <a:prstGeom prst="bent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2742829" y="2422864"/>
            <a:ext cx="2361460" cy="707641"/>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2" idx="3"/>
            <a:endCxn id="45" idx="2"/>
          </p:cNvCxnSpPr>
          <p:nvPr/>
        </p:nvCxnSpPr>
        <p:spPr>
          <a:xfrm flipV="1">
            <a:off x="4952629" y="3833713"/>
            <a:ext cx="1256560" cy="357287"/>
          </a:xfrm>
          <a:prstGeom prst="bent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5400000" flipH="1" flipV="1">
            <a:off x="4034575" y="2645751"/>
            <a:ext cx="806299" cy="571870"/>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flipH="1" flipV="1">
            <a:off x="2839290" y="4780340"/>
            <a:ext cx="1036638" cy="619958"/>
          </a:xfrm>
          <a:prstGeom prst="bentConnector3">
            <a:avLst>
              <a:gd name="adj1" fmla="val 1186"/>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93001" y="5227638"/>
            <a:ext cx="2057400" cy="914400"/>
            <a:chOff x="474216" y="2986195"/>
            <a:chExt cx="2057400" cy="914400"/>
          </a:xfrm>
          <a:solidFill>
            <a:srgbClr val="F2DCDB"/>
          </a:solidFill>
        </p:grpSpPr>
        <p:sp>
          <p:nvSpPr>
            <p:cNvPr id="48" name="Rounded Rectangle 47"/>
            <p:cNvSpPr/>
            <p:nvPr/>
          </p:nvSpPr>
          <p:spPr>
            <a:xfrm>
              <a:off x="474216" y="2986195"/>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Load</a:t>
              </a:r>
              <a:endParaRPr lang="en-US" sz="1400" dirty="0">
                <a:solidFill>
                  <a:srgbClr val="545454"/>
                </a:solidFill>
              </a:endParaRPr>
            </a:p>
          </p:txBody>
        </p:sp>
        <p:sp>
          <p:nvSpPr>
            <p:cNvPr id="76" name="Rounded Rectangle 75"/>
            <p:cNvSpPr/>
            <p:nvPr/>
          </p:nvSpPr>
          <p:spPr>
            <a:xfrm>
              <a:off x="626616" y="3138595"/>
              <a:ext cx="1905000" cy="762000"/>
            </a:xfrm>
            <a:prstGeom prst="roundRect">
              <a:avLst/>
            </a:prstGeom>
            <a:grp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Load</a:t>
              </a:r>
              <a:endParaRPr lang="en-US" sz="1400" dirty="0">
                <a:solidFill>
                  <a:srgbClr val="545454"/>
                </a:solidFill>
              </a:endParaRPr>
            </a:p>
          </p:txBody>
        </p:sp>
      </p:grpSp>
      <p:cxnSp>
        <p:nvCxnSpPr>
          <p:cNvPr id="79" name="Elbow Connector 78"/>
          <p:cNvCxnSpPr>
            <a:stCxn id="37" idx="3"/>
          </p:cNvCxnSpPr>
          <p:nvPr/>
        </p:nvCxnSpPr>
        <p:spPr>
          <a:xfrm flipV="1">
            <a:off x="2209429" y="4237037"/>
            <a:ext cx="554020" cy="350833"/>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endCxn id="49" idx="1"/>
          </p:cNvCxnSpPr>
          <p:nvPr/>
        </p:nvCxnSpPr>
        <p:spPr>
          <a:xfrm>
            <a:off x="2206469" y="4753032"/>
            <a:ext cx="2441360" cy="1190568"/>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47" idx="3"/>
            <a:endCxn id="40" idx="1"/>
          </p:cNvCxnSpPr>
          <p:nvPr/>
        </p:nvCxnSpPr>
        <p:spPr>
          <a:xfrm>
            <a:off x="2169850" y="3415844"/>
            <a:ext cx="572979" cy="470356"/>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portfolio icon"/>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7666" y="4940423"/>
            <a:ext cx="1171113" cy="1171113"/>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Elbow Connector 93"/>
          <p:cNvCxnSpPr>
            <a:endCxn id="2050" idx="0"/>
          </p:cNvCxnSpPr>
          <p:nvPr/>
        </p:nvCxnSpPr>
        <p:spPr>
          <a:xfrm rot="16200000" flipH="1">
            <a:off x="7009845" y="3657045"/>
            <a:ext cx="1435222" cy="1131534"/>
          </a:xfrm>
          <a:prstGeom prst="bentConnector3">
            <a:avLst>
              <a:gd name="adj1" fmla="val 1134"/>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76" idx="3"/>
          </p:cNvCxnSpPr>
          <p:nvPr/>
        </p:nvCxnSpPr>
        <p:spPr>
          <a:xfrm flipV="1">
            <a:off x="3050401" y="5421026"/>
            <a:ext cx="4553696" cy="340012"/>
          </a:xfrm>
          <a:prstGeom prst="bentConnector3">
            <a:avLst>
              <a:gd name="adj1" fmla="val 26021"/>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04429" y="4206870"/>
            <a:ext cx="1905000" cy="762000"/>
          </a:xfrm>
          <a:prstGeom prst="roundRect">
            <a:avLst/>
          </a:prstGeom>
          <a:solidFill>
            <a:schemeClr val="accent5">
              <a:lumMod val="20000"/>
              <a:lumOff val="80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rgbClr val="545454"/>
                </a:solidFill>
              </a:rPr>
              <a:t>Runoff/Hydro Forecast</a:t>
            </a:r>
            <a:endParaRPr lang="en-US" sz="1400" dirty="0">
              <a:solidFill>
                <a:srgbClr val="545454"/>
              </a:solidFill>
            </a:endParaRPr>
          </a:p>
        </p:txBody>
      </p:sp>
      <p:cxnSp>
        <p:nvCxnSpPr>
          <p:cNvPr id="103" name="Elbow Connector 102"/>
          <p:cNvCxnSpPr>
            <a:stCxn id="46" idx="3"/>
          </p:cNvCxnSpPr>
          <p:nvPr/>
        </p:nvCxnSpPr>
        <p:spPr>
          <a:xfrm>
            <a:off x="6153704" y="2084457"/>
            <a:ext cx="2304496" cy="2855966"/>
          </a:xfrm>
          <a:prstGeom prst="bentConnector2">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0" idx="3"/>
          </p:cNvCxnSpPr>
          <p:nvPr/>
        </p:nvCxnSpPr>
        <p:spPr>
          <a:xfrm>
            <a:off x="7078463" y="4738693"/>
            <a:ext cx="525634" cy="477918"/>
          </a:xfrm>
          <a:prstGeom prst="bentConnector3">
            <a:avLst>
              <a:gd name="adj1" fmla="val 50000"/>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49" idx="3"/>
          </p:cNvCxnSpPr>
          <p:nvPr/>
        </p:nvCxnSpPr>
        <p:spPr>
          <a:xfrm flipV="1">
            <a:off x="6552829" y="5622530"/>
            <a:ext cx="1051268" cy="321070"/>
          </a:xfrm>
          <a:prstGeom prst="bentConnector3">
            <a:avLst>
              <a:gd name="adj1" fmla="val 50000"/>
            </a:avLst>
          </a:prstGeom>
          <a:ln w="57150">
            <a:solidFill>
              <a:srgbClr val="C58785"/>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0" y="1503889"/>
            <a:ext cx="8991600" cy="4865037"/>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Callout 55"/>
          <p:cNvSpPr/>
          <p:nvPr/>
        </p:nvSpPr>
        <p:spPr>
          <a:xfrm>
            <a:off x="2339819" y="1503890"/>
            <a:ext cx="1304834" cy="563563"/>
          </a:xfrm>
          <a:prstGeom prst="wedgeEllipseCallout">
            <a:avLst>
              <a:gd name="adj1" fmla="val -57903"/>
              <a:gd name="adj2" fmla="val 62500"/>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lumMod val="75000"/>
                    <a:lumOff val="25000"/>
                  </a:schemeClr>
                </a:solidFill>
              </a:rPr>
              <a:t>Heston</a:t>
            </a:r>
            <a:endParaRPr lang="en-US" sz="1600" dirty="0">
              <a:solidFill>
                <a:schemeClr val="tx1">
                  <a:lumMod val="75000"/>
                  <a:lumOff val="25000"/>
                </a:schemeClr>
              </a:solidFill>
            </a:endParaRPr>
          </a:p>
        </p:txBody>
      </p:sp>
      <p:sp>
        <p:nvSpPr>
          <p:cNvPr id="58" name="Oval Callout 57"/>
          <p:cNvSpPr/>
          <p:nvPr/>
        </p:nvSpPr>
        <p:spPr>
          <a:xfrm>
            <a:off x="2414307" y="4892005"/>
            <a:ext cx="1304834" cy="563563"/>
          </a:xfrm>
          <a:prstGeom prst="wedgeEllipseCallout">
            <a:avLst>
              <a:gd name="adj1" fmla="val -57903"/>
              <a:gd name="adj2" fmla="val 62500"/>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lumMod val="75000"/>
                    <a:lumOff val="25000"/>
                  </a:schemeClr>
                </a:solidFill>
              </a:rPr>
              <a:t>ARIMA</a:t>
            </a:r>
            <a:endParaRPr lang="en-US" sz="1600" dirty="0">
              <a:solidFill>
                <a:schemeClr val="tx1">
                  <a:lumMod val="75000"/>
                  <a:lumOff val="25000"/>
                </a:schemeClr>
              </a:solidFill>
            </a:endParaRPr>
          </a:p>
        </p:txBody>
      </p:sp>
      <p:grpSp>
        <p:nvGrpSpPr>
          <p:cNvPr id="59" name="Group 58"/>
          <p:cNvGrpSpPr/>
          <p:nvPr/>
        </p:nvGrpSpPr>
        <p:grpSpPr>
          <a:xfrm>
            <a:off x="1758516" y="3395200"/>
            <a:ext cx="1594284" cy="643854"/>
            <a:chOff x="2462533" y="4791172"/>
            <a:chExt cx="1512071" cy="568133"/>
          </a:xfrm>
        </p:grpSpPr>
        <p:sp>
          <p:nvSpPr>
            <p:cNvPr id="60" name="Oval Callout 59"/>
            <p:cNvSpPr/>
            <p:nvPr/>
          </p:nvSpPr>
          <p:spPr>
            <a:xfrm>
              <a:off x="2471783" y="4791172"/>
              <a:ext cx="1502821" cy="563563"/>
            </a:xfrm>
            <a:prstGeom prst="wedgeEllipseCallout">
              <a:avLst>
                <a:gd name="adj1" fmla="val -50465"/>
                <a:gd name="adj2" fmla="val 93080"/>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lumMod val="75000"/>
                      <a:lumOff val="25000"/>
                    </a:schemeClr>
                  </a:solidFill>
                </a:rPr>
                <a:t>ARIMA</a:t>
              </a:r>
              <a:endParaRPr lang="en-US" sz="1600" dirty="0">
                <a:solidFill>
                  <a:schemeClr val="tx1">
                    <a:lumMod val="75000"/>
                    <a:lumOff val="25000"/>
                  </a:schemeClr>
                </a:solidFill>
              </a:endParaRPr>
            </a:p>
          </p:txBody>
        </p:sp>
        <p:sp>
          <p:nvSpPr>
            <p:cNvPr id="62" name="Oval Callout 61"/>
            <p:cNvSpPr/>
            <p:nvPr/>
          </p:nvSpPr>
          <p:spPr>
            <a:xfrm>
              <a:off x="2462533" y="4795742"/>
              <a:ext cx="1512071" cy="563563"/>
            </a:xfrm>
            <a:prstGeom prst="wedgeEllipseCallout">
              <a:avLst>
                <a:gd name="adj1" fmla="val -62832"/>
                <a:gd name="adj2" fmla="val -5232"/>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75000"/>
                      <a:lumOff val="25000"/>
                    </a:schemeClr>
                  </a:solidFill>
                </a:rPr>
                <a:t>Exogenous Inputs</a:t>
              </a:r>
              <a:endParaRPr lang="en-US" sz="1400" dirty="0">
                <a:solidFill>
                  <a:schemeClr val="tx1">
                    <a:lumMod val="75000"/>
                    <a:lumOff val="25000"/>
                  </a:schemeClr>
                </a:solidFill>
              </a:endParaRPr>
            </a:p>
          </p:txBody>
        </p:sp>
      </p:grpSp>
      <p:grpSp>
        <p:nvGrpSpPr>
          <p:cNvPr id="63" name="Group 62"/>
          <p:cNvGrpSpPr/>
          <p:nvPr/>
        </p:nvGrpSpPr>
        <p:grpSpPr>
          <a:xfrm>
            <a:off x="6100805" y="2154088"/>
            <a:ext cx="1905000" cy="563563"/>
            <a:chOff x="6100805" y="2154088"/>
            <a:chExt cx="1905000" cy="563563"/>
          </a:xfrm>
        </p:grpSpPr>
        <p:sp>
          <p:nvSpPr>
            <p:cNvPr id="65" name="Oval Callout 64"/>
            <p:cNvSpPr/>
            <p:nvPr/>
          </p:nvSpPr>
          <p:spPr>
            <a:xfrm>
              <a:off x="6100805" y="2154088"/>
              <a:ext cx="1905000" cy="563563"/>
            </a:xfrm>
            <a:prstGeom prst="wedgeEllipseCallout">
              <a:avLst>
                <a:gd name="adj1" fmla="val -70150"/>
                <a:gd name="adj2" fmla="val -38318"/>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75000"/>
                      <a:lumOff val="25000"/>
                    </a:schemeClr>
                  </a:solidFill>
                </a:rPr>
                <a:t>External Information</a:t>
              </a:r>
              <a:endParaRPr lang="en-US" sz="1400" dirty="0">
                <a:solidFill>
                  <a:schemeClr val="tx1">
                    <a:lumMod val="75000"/>
                    <a:lumOff val="25000"/>
                  </a:schemeClr>
                </a:solidFill>
              </a:endParaRPr>
            </a:p>
          </p:txBody>
        </p:sp>
        <p:sp>
          <p:nvSpPr>
            <p:cNvPr id="66" name="Oval Callout 65"/>
            <p:cNvSpPr/>
            <p:nvPr/>
          </p:nvSpPr>
          <p:spPr>
            <a:xfrm>
              <a:off x="6107558" y="2154088"/>
              <a:ext cx="1898247" cy="563563"/>
            </a:xfrm>
            <a:prstGeom prst="wedgeEllipseCallout">
              <a:avLst>
                <a:gd name="adj1" fmla="val -43382"/>
                <a:gd name="adj2" fmla="val 100307"/>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75000"/>
                      <a:lumOff val="25000"/>
                    </a:schemeClr>
                  </a:solidFill>
                </a:rPr>
                <a:t>Dispatch Simulation</a:t>
              </a:r>
              <a:endParaRPr lang="en-US" sz="1400" dirty="0">
                <a:solidFill>
                  <a:schemeClr val="tx1">
                    <a:lumMod val="75000"/>
                    <a:lumOff val="25000"/>
                  </a:schemeClr>
                </a:solidFill>
              </a:endParaRPr>
            </a:p>
          </p:txBody>
        </p:sp>
      </p:grpSp>
      <p:sp>
        <p:nvSpPr>
          <p:cNvPr id="67" name="Oval Callout 66"/>
          <p:cNvSpPr/>
          <p:nvPr/>
        </p:nvSpPr>
        <p:spPr>
          <a:xfrm>
            <a:off x="6857629" y="4025957"/>
            <a:ext cx="1304834" cy="563563"/>
          </a:xfrm>
          <a:prstGeom prst="wedgeEllipseCallout">
            <a:avLst>
              <a:gd name="adj1" fmla="val -57903"/>
              <a:gd name="adj2" fmla="val 62500"/>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lumMod val="75000"/>
                    <a:lumOff val="25000"/>
                  </a:schemeClr>
                </a:solidFill>
              </a:rPr>
              <a:t>Markov-Chain</a:t>
            </a:r>
            <a:endParaRPr lang="en-US" sz="1600" dirty="0">
              <a:solidFill>
                <a:schemeClr val="tx1">
                  <a:lumMod val="75000"/>
                  <a:lumOff val="25000"/>
                </a:schemeClr>
              </a:solidFill>
            </a:endParaRPr>
          </a:p>
        </p:txBody>
      </p:sp>
      <p:sp>
        <p:nvSpPr>
          <p:cNvPr id="68" name="Oval Callout 67"/>
          <p:cNvSpPr/>
          <p:nvPr/>
        </p:nvSpPr>
        <p:spPr>
          <a:xfrm>
            <a:off x="6205211" y="6170489"/>
            <a:ext cx="1800593" cy="563563"/>
          </a:xfrm>
          <a:prstGeom prst="wedgeEllipseCallout">
            <a:avLst>
              <a:gd name="adj1" fmla="val -55182"/>
              <a:gd name="adj2" fmla="val -61947"/>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lumMod val="75000"/>
                    <a:lumOff val="25000"/>
                  </a:schemeClr>
                </a:solidFill>
              </a:rPr>
              <a:t>Optimization </a:t>
            </a:r>
            <a:endParaRPr lang="en-US" sz="1600" dirty="0">
              <a:solidFill>
                <a:schemeClr val="tx1">
                  <a:lumMod val="75000"/>
                  <a:lumOff val="25000"/>
                </a:schemeClr>
              </a:solidFill>
            </a:endParaRPr>
          </a:p>
        </p:txBody>
      </p:sp>
      <p:sp>
        <p:nvSpPr>
          <p:cNvPr id="69" name="Oval Callout 68"/>
          <p:cNvSpPr/>
          <p:nvPr/>
        </p:nvSpPr>
        <p:spPr>
          <a:xfrm>
            <a:off x="3575756" y="2795060"/>
            <a:ext cx="2104471" cy="563563"/>
          </a:xfrm>
          <a:prstGeom prst="wedgeEllipseCallout">
            <a:avLst>
              <a:gd name="adj1" fmla="val -28374"/>
              <a:gd name="adj2" fmla="val 149140"/>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C00000"/>
                </a:solidFill>
              </a:rPr>
              <a:t>Bunched Random Forest</a:t>
            </a:r>
            <a:endParaRPr lang="en-US" sz="1600" dirty="0">
              <a:solidFill>
                <a:srgbClr val="C00000"/>
              </a:solidFill>
            </a:endParaRPr>
          </a:p>
        </p:txBody>
      </p:sp>
    </p:spTree>
    <p:extLst>
      <p:ext uri="{BB962C8B-B14F-4D97-AF65-F5344CB8AC3E}">
        <p14:creationId xmlns:p14="http://schemas.microsoft.com/office/powerpoint/2010/main" val="388301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 Price TS Characteristics</a:t>
            </a:r>
            <a:endParaRPr lang="en-US" dirty="0"/>
          </a:p>
        </p:txBody>
      </p:sp>
      <p:sp>
        <p:nvSpPr>
          <p:cNvPr id="3" name="Content Placeholder 2"/>
          <p:cNvSpPr>
            <a:spLocks noGrp="1"/>
          </p:cNvSpPr>
          <p:nvPr>
            <p:ph idx="1"/>
          </p:nvPr>
        </p:nvSpPr>
        <p:spPr>
          <a:xfrm>
            <a:off x="457200" y="1600200"/>
            <a:ext cx="8229600" cy="3352800"/>
          </a:xfrm>
        </p:spPr>
        <p:txBody>
          <a:bodyPr numCol="2">
            <a:normAutofit fontScale="70000" lnSpcReduction="20000"/>
          </a:bodyPr>
          <a:lstStyle/>
          <a:p>
            <a:r>
              <a:rPr lang="en-US" dirty="0"/>
              <a:t>Autocorrelation </a:t>
            </a:r>
            <a:endParaRPr lang="en-US" dirty="0" smtClean="0"/>
          </a:p>
          <a:p>
            <a:r>
              <a:rPr lang="en-US" dirty="0"/>
              <a:t>Seasonal and weekly </a:t>
            </a:r>
            <a:r>
              <a:rPr lang="en-US" dirty="0" smtClean="0"/>
              <a:t>shapes</a:t>
            </a:r>
          </a:p>
          <a:p>
            <a:r>
              <a:rPr lang="en-US" dirty="0" smtClean="0"/>
              <a:t>Volatility &amp; Heteroscedasticity</a:t>
            </a:r>
          </a:p>
          <a:p>
            <a:pPr lvl="1"/>
            <a:r>
              <a:rPr lang="en-US" dirty="0" smtClean="0"/>
              <a:t>Seasonal and weekly variability</a:t>
            </a:r>
          </a:p>
          <a:p>
            <a:r>
              <a:rPr lang="en-US" dirty="0" smtClean="0"/>
              <a:t>Multivariate </a:t>
            </a:r>
            <a:r>
              <a:rPr lang="en-US" dirty="0"/>
              <a:t>cross-correlation and non-linear dependency </a:t>
            </a:r>
            <a:endParaRPr lang="en-US" dirty="0" smtClean="0"/>
          </a:p>
          <a:p>
            <a:pPr lvl="1"/>
            <a:r>
              <a:rPr lang="en-US" dirty="0" smtClean="0"/>
              <a:t>NG, load, regional hydro and other variable generation</a:t>
            </a:r>
          </a:p>
          <a:p>
            <a:pPr lvl="1"/>
            <a:endParaRPr lang="en-US" dirty="0" smtClean="0"/>
          </a:p>
          <a:p>
            <a:pPr lvl="1"/>
            <a:endParaRPr lang="en-US" dirty="0"/>
          </a:p>
          <a:p>
            <a:r>
              <a:rPr lang="en-US" dirty="0"/>
              <a:t>Non-normal distributions </a:t>
            </a:r>
          </a:p>
          <a:p>
            <a:pPr lvl="1"/>
            <a:r>
              <a:rPr lang="en-US" dirty="0" smtClean="0"/>
              <a:t>fat tails</a:t>
            </a:r>
            <a:endParaRPr lang="en-US" dirty="0"/>
          </a:p>
          <a:p>
            <a:pPr lvl="1"/>
            <a:r>
              <a:rPr lang="en-US" dirty="0"/>
              <a:t>Extreme peaks and drops</a:t>
            </a:r>
          </a:p>
          <a:p>
            <a:r>
              <a:rPr lang="en-US" dirty="0"/>
              <a:t>Negative prices</a:t>
            </a:r>
          </a:p>
          <a:p>
            <a:r>
              <a:rPr lang="en-US" dirty="0" smtClean="0"/>
              <a:t>Consistency </a:t>
            </a:r>
            <a:r>
              <a:rPr lang="en-US" dirty="0"/>
              <a:t>with market  </a:t>
            </a:r>
            <a:r>
              <a:rPr lang="en-US" dirty="0" smtClean="0"/>
              <a:t>expectations</a:t>
            </a:r>
            <a:endParaRPr lang="en-US" dirty="0"/>
          </a:p>
          <a:p>
            <a:r>
              <a:rPr lang="en-US" dirty="0"/>
              <a:t>Consistency between monthly, daily and hourly data. </a:t>
            </a:r>
          </a:p>
          <a:p>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5</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May 16, 2017</a:t>
            </a:fld>
            <a:endParaRPr lang="en-US" dirty="0"/>
          </a:p>
        </p:txBody>
      </p:sp>
      <p:pic>
        <p:nvPicPr>
          <p:cNvPr id="8" name="Picture 7"/>
          <p:cNvPicPr>
            <a:picLocks noChangeAspect="1"/>
          </p:cNvPicPr>
          <p:nvPr/>
        </p:nvPicPr>
        <p:blipFill>
          <a:blip r:embed="rId3"/>
          <a:stretch>
            <a:fillRect/>
          </a:stretch>
        </p:blipFill>
        <p:spPr>
          <a:xfrm>
            <a:off x="361212" y="4495800"/>
            <a:ext cx="8421576" cy="1735249"/>
          </a:xfrm>
          <a:prstGeom prst="rect">
            <a:avLst/>
          </a:prstGeom>
        </p:spPr>
      </p:pic>
    </p:spTree>
    <p:extLst>
      <p:ext uri="{BB962C8B-B14F-4D97-AF65-F5344CB8AC3E}">
        <p14:creationId xmlns:p14="http://schemas.microsoft.com/office/powerpoint/2010/main" val="9430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Bunched Random Forest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numCol="2">
                <a:normAutofit/>
              </a:bodyPr>
              <a:lstStyle/>
              <a:p>
                <a:r>
                  <a:rPr lang="en-US" sz="2000" dirty="0" smtClean="0"/>
                  <a:t>Traditional Approach for MC</a:t>
                </a:r>
              </a:p>
              <a:p>
                <a:pPr lvl="1"/>
                <a14:m>
                  <m:oMath xmlns:m="http://schemas.openxmlformats.org/officeDocument/2006/math">
                    <m:r>
                      <a:rPr lang="en-US" sz="1600" b="0" i="1" smtClean="0">
                        <a:latin typeface="Cambria Math" panose="02040503050406030204" pitchFamily="18" charset="0"/>
                      </a:rPr>
                      <m:t>𝑃𝑟𝑖𝑐𝑒</m:t>
                    </m:r>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e>
                    </m:d>
                    <m:r>
                      <a:rPr lang="en-US" sz="1600" b="0" i="1" smtClean="0">
                        <a:latin typeface="Cambria Math" panose="02040503050406030204" pitchFamily="18" charset="0"/>
                      </a:rPr>
                      <m:t>+</m:t>
                    </m:r>
                    <m:r>
                      <a:rPr lang="en-US" sz="1600" b="0" i="1" smtClean="0">
                        <a:latin typeface="Cambria Math" panose="02040503050406030204" pitchFamily="18" charset="0"/>
                      </a:rPr>
                      <m:t>𝐸𝑟𝑟𝑜𝑟</m:t>
                    </m:r>
                    <m:r>
                      <a:rPr lang="en-US" sz="1600" b="0" i="1" smtClean="0">
                        <a:latin typeface="Cambria Math" panose="02040503050406030204" pitchFamily="18" charset="0"/>
                      </a:rPr>
                      <m:t>(…)</m:t>
                    </m:r>
                  </m:oMath>
                </a14:m>
                <a:endParaRPr lang="en-US" sz="1600" dirty="0" smtClean="0"/>
              </a:p>
              <a:p>
                <a:r>
                  <a:rPr lang="en-US" sz="2000" dirty="0" smtClean="0"/>
                  <a:t>Random Forest </a:t>
                </a:r>
              </a:p>
              <a:p>
                <a:pPr lvl="1"/>
                <a:r>
                  <a:rPr lang="en-US" sz="1800" dirty="0" smtClean="0"/>
                  <a:t>Aggregation </a:t>
                </a:r>
                <a:r>
                  <a:rPr lang="en-US" sz="1800" dirty="0"/>
                  <a:t>of a few hundred trees moderate values too </a:t>
                </a:r>
                <a:r>
                  <a:rPr lang="en-US" sz="1800" dirty="0" smtClean="0"/>
                  <a:t>much </a:t>
                </a:r>
                <a:r>
                  <a:rPr lang="en-US" sz="1800" dirty="0" smtClean="0">
                    <a:sym typeface="Wingdings" panose="05000000000000000000" pitchFamily="2" charset="2"/>
                  </a:rPr>
                  <a:t> </a:t>
                </a:r>
                <a:r>
                  <a:rPr lang="en-US" sz="1800" b="1" dirty="0" smtClean="0">
                    <a:sym typeface="Wingdings" panose="05000000000000000000" pitchFamily="2" charset="2"/>
                  </a:rPr>
                  <a:t>Low volatility</a:t>
                </a:r>
                <a:endParaRPr lang="en-US" sz="1800" b="1" dirty="0" smtClean="0"/>
              </a:p>
              <a:p>
                <a:pPr lvl="1"/>
                <a:r>
                  <a:rPr lang="en-US" sz="1800" dirty="0"/>
                  <a:t>a single tree encompasses too little </a:t>
                </a:r>
                <a:r>
                  <a:rPr lang="en-US" sz="1800" dirty="0" smtClean="0"/>
                  <a:t>predictability </a:t>
                </a:r>
                <a:r>
                  <a:rPr lang="en-US" sz="1800" dirty="0" smtClean="0">
                    <a:sym typeface="Wingdings" panose="05000000000000000000" pitchFamily="2" charset="2"/>
                  </a:rPr>
                  <a:t> </a:t>
                </a:r>
                <a:r>
                  <a:rPr lang="en-US" sz="1800" b="1" dirty="0" smtClean="0">
                    <a:sym typeface="Wingdings" panose="05000000000000000000" pitchFamily="2" charset="2"/>
                  </a:rPr>
                  <a:t>High volatility</a:t>
                </a:r>
                <a:endParaRPr lang="en-US" sz="1800" b="1" dirty="0" smtClean="0"/>
              </a:p>
              <a:p>
                <a:r>
                  <a:rPr lang="en-US" sz="2000" dirty="0"/>
                  <a:t> </a:t>
                </a:r>
                <a:r>
                  <a:rPr lang="en-US" sz="2000" dirty="0" smtClean="0"/>
                  <a:t>Bunched RF in MC</a:t>
                </a:r>
              </a:p>
              <a:p>
                <a:pPr lvl="1"/>
                <a:r>
                  <a:rPr lang="en-US" sz="1800" dirty="0" smtClean="0"/>
                  <a:t>Aggregating </a:t>
                </a:r>
                <a:r>
                  <a:rPr lang="en-US" sz="1800" dirty="0"/>
                  <a:t>a selected number of trees </a:t>
                </a:r>
                <a:r>
                  <a:rPr lang="en-US" sz="1800" dirty="0" smtClean="0"/>
                  <a:t>for </a:t>
                </a:r>
                <a:r>
                  <a:rPr lang="en-US" sz="1800" dirty="0"/>
                  <a:t>each Monte Carlo </a:t>
                </a:r>
                <a:r>
                  <a:rPr lang="en-US" sz="1800" dirty="0" smtClean="0"/>
                  <a:t>iteration</a:t>
                </a:r>
              </a:p>
              <a:p>
                <a:pPr lvl="1"/>
                <a:r>
                  <a:rPr lang="en-US" sz="1800" dirty="0"/>
                  <a:t>A</a:t>
                </a:r>
                <a:r>
                  <a:rPr lang="en-US" sz="1800" dirty="0" smtClean="0"/>
                  <a:t>chieve plausible </a:t>
                </a:r>
                <a:r>
                  <a:rPr lang="en-US" sz="1800" dirty="0"/>
                  <a:t>volatility in each MC series, while maintaining the same predictability as RF in the whole MC simulation. </a:t>
                </a:r>
                <a:endParaRPr lang="en-US" sz="1800" dirty="0" smtClean="0"/>
              </a:p>
              <a:p>
                <a:pPr lvl="1"/>
                <a:r>
                  <a:rPr lang="en-US" sz="1800" dirty="0" smtClean="0"/>
                  <a:t>Implementation</a:t>
                </a:r>
              </a:p>
              <a:p>
                <a:pPr lvl="2"/>
                <a:r>
                  <a:rPr lang="en-US" sz="1400" dirty="0" err="1">
                    <a:solidFill>
                      <a:srgbClr val="C00000"/>
                    </a:solidFill>
                  </a:rPr>
                  <a:t>randomForest</a:t>
                </a:r>
                <a:r>
                  <a:rPr lang="en-US" sz="1400" dirty="0"/>
                  <a:t>::</a:t>
                </a:r>
                <a:r>
                  <a:rPr lang="en-US" sz="1400" dirty="0" err="1"/>
                  <a:t>predict.randomForest</a:t>
                </a:r>
                <a:r>
                  <a:rPr lang="en-US" sz="1400" dirty="0"/>
                  <a:t>() includes </a:t>
                </a:r>
                <a:r>
                  <a:rPr lang="en-US" sz="1400" dirty="0" smtClean="0"/>
                  <a:t>individual tree outputs. </a:t>
                </a:r>
              </a:p>
              <a:p>
                <a:pPr lvl="2"/>
                <a:r>
                  <a:rPr lang="en-US" sz="1400" dirty="0" smtClean="0"/>
                  <a:t>After figuring out the bunching number based on historical volatility, sample and aggregate suitable number of individual tree outputs. </a:t>
                </a:r>
              </a:p>
              <a:p>
                <a:endParaRPr lang="en-US" sz="2000" dirty="0" smtClean="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t="-809" r="-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848E627-D06A-4F0E-98E2-3D90458BE48C}" type="slidenum">
              <a:rPr lang="en-US" smtClean="0"/>
              <a:t>6</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May 16, 2017</a:t>
            </a:fld>
            <a:endParaRPr lang="en-US" dirty="0"/>
          </a:p>
        </p:txBody>
      </p:sp>
      <p:grpSp>
        <p:nvGrpSpPr>
          <p:cNvPr id="19" name="Group 18"/>
          <p:cNvGrpSpPr/>
          <p:nvPr/>
        </p:nvGrpSpPr>
        <p:grpSpPr>
          <a:xfrm>
            <a:off x="4572000" y="4343400"/>
            <a:ext cx="4495800" cy="2016744"/>
            <a:chOff x="3810000" y="4109419"/>
            <a:chExt cx="4876800" cy="2016744"/>
          </a:xfrm>
        </p:grpSpPr>
        <p:pic>
          <p:nvPicPr>
            <p:cNvPr id="12" name="Picture 11"/>
            <p:cNvPicPr>
              <a:picLocks noChangeAspect="1"/>
            </p:cNvPicPr>
            <p:nvPr/>
          </p:nvPicPr>
          <p:blipFill rotWithShape="1">
            <a:blip r:embed="rId4"/>
            <a:srcRect t="13129"/>
            <a:stretch/>
          </p:blipFill>
          <p:spPr>
            <a:xfrm>
              <a:off x="3810000" y="4109419"/>
              <a:ext cx="4876800" cy="2016744"/>
            </a:xfrm>
            <a:prstGeom prst="rect">
              <a:avLst/>
            </a:prstGeom>
          </p:spPr>
        </p:pic>
        <p:sp>
          <p:nvSpPr>
            <p:cNvPr id="13" name="TextBox 7"/>
            <p:cNvSpPr txBox="1"/>
            <p:nvPr/>
          </p:nvSpPr>
          <p:spPr>
            <a:xfrm>
              <a:off x="6400800" y="5629783"/>
              <a:ext cx="2057400" cy="215444"/>
            </a:xfrm>
            <a:prstGeom prst="rect">
              <a:avLst/>
            </a:prstGeom>
            <a:solidFill>
              <a:schemeClr val="bg1"/>
            </a:solid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t>… 300</a:t>
              </a:r>
              <a:endParaRPr lang="en-US" sz="800" dirty="0"/>
            </a:p>
          </p:txBody>
        </p:sp>
        <p:cxnSp>
          <p:nvCxnSpPr>
            <p:cNvPr id="14" name="Straight Connector 13"/>
            <p:cNvCxnSpPr/>
            <p:nvPr/>
          </p:nvCxnSpPr>
          <p:spPr>
            <a:xfrm>
              <a:off x="5391150" y="5166413"/>
              <a:ext cx="2895600" cy="22860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5" name="TextBox 17"/>
            <p:cNvSpPr txBox="1"/>
            <p:nvPr/>
          </p:nvSpPr>
          <p:spPr>
            <a:xfrm>
              <a:off x="4419600" y="4304458"/>
              <a:ext cx="1295400"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C00000"/>
                  </a:solidFill>
                </a:rPr>
                <a:t>Simulated </a:t>
              </a:r>
              <a:endParaRPr lang="en-US" sz="1050" dirty="0">
                <a:solidFill>
                  <a:srgbClr val="C00000"/>
                </a:solidFill>
              </a:endParaRPr>
            </a:p>
          </p:txBody>
        </p:sp>
        <p:sp>
          <p:nvSpPr>
            <p:cNvPr id="16" name="TextBox 18"/>
            <p:cNvSpPr txBox="1"/>
            <p:nvPr/>
          </p:nvSpPr>
          <p:spPr>
            <a:xfrm>
              <a:off x="7162800" y="4787418"/>
              <a:ext cx="1295400"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smtClean="0">
                  <a:solidFill>
                    <a:schemeClr val="bg1">
                      <a:lumMod val="50000"/>
                    </a:schemeClr>
                  </a:solidFill>
                </a:rPr>
                <a:t>Historical</a:t>
              </a:r>
              <a:endParaRPr lang="en-US" sz="1050" dirty="0">
                <a:solidFill>
                  <a:schemeClr val="bg1">
                    <a:lumMod val="50000"/>
                  </a:schemeClr>
                </a:solidFill>
              </a:endParaRPr>
            </a:p>
          </p:txBody>
        </p:sp>
      </p:grpSp>
    </p:spTree>
    <p:extLst>
      <p:ext uri="{BB962C8B-B14F-4D97-AF65-F5344CB8AC3E}">
        <p14:creationId xmlns:p14="http://schemas.microsoft.com/office/powerpoint/2010/main" val="329357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48E627-D06A-4F0E-98E2-3D90458BE48C}" type="slidenum">
              <a:rPr lang="en-US" smtClean="0"/>
              <a:t>7</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May 16, 2017</a:t>
            </a:fld>
            <a:endParaRPr lang="en-US" dirty="0"/>
          </a:p>
        </p:txBody>
      </p:sp>
      <p:sp>
        <p:nvSpPr>
          <p:cNvPr id="2" name="Title 1"/>
          <p:cNvSpPr>
            <a:spLocks noGrp="1"/>
          </p:cNvSpPr>
          <p:nvPr>
            <p:ph type="title" idx="4294967295"/>
          </p:nvPr>
        </p:nvSpPr>
        <p:spPr>
          <a:xfrm>
            <a:off x="0" y="0"/>
            <a:ext cx="8229600" cy="865188"/>
          </a:xfrm>
        </p:spPr>
        <p:txBody>
          <a:bodyPr>
            <a:normAutofit/>
          </a:bodyPr>
          <a:lstStyle/>
          <a:p>
            <a:pPr algn="l"/>
            <a:r>
              <a:rPr lang="en-US" b="1" dirty="0" smtClean="0"/>
              <a:t> Results</a:t>
            </a:r>
            <a:endParaRPr lang="en-US" b="1" dirty="0"/>
          </a:p>
        </p:txBody>
      </p:sp>
      <p:pic>
        <p:nvPicPr>
          <p:cNvPr id="7" name="Picture 6"/>
          <p:cNvPicPr>
            <a:picLocks noChangeAspect="1"/>
          </p:cNvPicPr>
          <p:nvPr/>
        </p:nvPicPr>
        <p:blipFill>
          <a:blip r:embed="rId3"/>
          <a:stretch>
            <a:fillRect/>
          </a:stretch>
        </p:blipFill>
        <p:spPr>
          <a:xfrm>
            <a:off x="591844" y="835139"/>
            <a:ext cx="7411188" cy="1566289"/>
          </a:xfrm>
          <a:prstGeom prst="rect">
            <a:avLst/>
          </a:prstGeom>
        </p:spPr>
      </p:pic>
      <p:grpSp>
        <p:nvGrpSpPr>
          <p:cNvPr id="20" name="Group 19"/>
          <p:cNvGrpSpPr/>
          <p:nvPr/>
        </p:nvGrpSpPr>
        <p:grpSpPr>
          <a:xfrm>
            <a:off x="304800" y="4401679"/>
            <a:ext cx="3080891" cy="2075321"/>
            <a:chOff x="3386067" y="2633245"/>
            <a:chExt cx="3080891" cy="2075321"/>
          </a:xfrm>
        </p:grpSpPr>
        <p:pic>
          <p:nvPicPr>
            <p:cNvPr id="11" name="Picture 10"/>
            <p:cNvPicPr>
              <a:picLocks noChangeAspect="1"/>
            </p:cNvPicPr>
            <p:nvPr/>
          </p:nvPicPr>
          <p:blipFill>
            <a:blip r:embed="rId4"/>
            <a:stretch>
              <a:fillRect/>
            </a:stretch>
          </p:blipFill>
          <p:spPr>
            <a:xfrm>
              <a:off x="3501990" y="2633246"/>
              <a:ext cx="2964967" cy="1827324"/>
            </a:xfrm>
            <a:prstGeom prst="rect">
              <a:avLst/>
            </a:prstGeom>
          </p:spPr>
        </p:pic>
        <p:sp>
          <p:nvSpPr>
            <p:cNvPr id="15" name="TextBox 52"/>
            <p:cNvSpPr txBox="1"/>
            <p:nvPr/>
          </p:nvSpPr>
          <p:spPr>
            <a:xfrm>
              <a:off x="3761166" y="4493122"/>
              <a:ext cx="2705792" cy="215444"/>
            </a:xfrm>
            <a:prstGeom prst="rect">
              <a:avLst/>
            </a:prstGeom>
            <a:no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800" dirty="0" smtClean="0">
                  <a:latin typeface="Arial" panose="020B0604020202020204" pitchFamily="34" charset="0"/>
                  <a:cs typeface="Arial" panose="020B0604020202020204" pitchFamily="34" charset="0"/>
                </a:rPr>
                <a:t>Regional Hydro Generation (</a:t>
              </a:r>
              <a:r>
                <a:rPr lang="en-US" sz="800" dirty="0" err="1" smtClean="0">
                  <a:latin typeface="Arial" panose="020B0604020202020204" pitchFamily="34" charset="0"/>
                  <a:cs typeface="Arial" panose="020B0604020202020204" pitchFamily="34" charset="0"/>
                </a:rPr>
                <a:t>aMW</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16" name="TextBox 52"/>
            <p:cNvSpPr txBox="1"/>
            <p:nvPr/>
          </p:nvSpPr>
          <p:spPr>
            <a:xfrm>
              <a:off x="3386067" y="2633245"/>
              <a:ext cx="307777" cy="2075321"/>
            </a:xfrm>
            <a:prstGeom prst="rect">
              <a:avLst/>
            </a:prstGeom>
            <a:solidFill>
              <a:schemeClr val="bg1"/>
            </a:solidFill>
          </p:spPr>
          <p:txBody>
            <a:bodyPr vert="vert270"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800" dirty="0" smtClean="0">
                  <a:latin typeface="Arial" panose="020B0604020202020204" pitchFamily="34" charset="0"/>
                  <a:cs typeface="Arial" panose="020B0604020202020204" pitchFamily="34" charset="0"/>
                </a:rPr>
                <a:t>MidC Power Heat Rate (</a:t>
              </a:r>
              <a:r>
                <a:rPr lang="en-US" sz="800" dirty="0" err="1" smtClean="0">
                  <a:latin typeface="Arial" panose="020B0604020202020204" pitchFamily="34" charset="0"/>
                  <a:cs typeface="Arial" panose="020B0604020202020204" pitchFamily="34" charset="0"/>
                </a:rPr>
                <a:t>mmBtu</a:t>
              </a:r>
              <a:r>
                <a:rPr lang="en-US" sz="800" dirty="0" smtClean="0">
                  <a:latin typeface="Arial" panose="020B0604020202020204" pitchFamily="34" charset="0"/>
                  <a:cs typeface="Arial" panose="020B0604020202020204" pitchFamily="34" charset="0"/>
                </a:rPr>
                <a:t>/MWh) </a:t>
              </a:r>
              <a:endParaRPr lang="en-US" sz="800" dirty="0">
                <a:latin typeface="Arial" panose="020B0604020202020204" pitchFamily="34" charset="0"/>
                <a:cs typeface="Arial" panose="020B0604020202020204" pitchFamily="34" charset="0"/>
              </a:endParaRPr>
            </a:p>
          </p:txBody>
        </p:sp>
      </p:grpSp>
      <p:grpSp>
        <p:nvGrpSpPr>
          <p:cNvPr id="22" name="Group 21"/>
          <p:cNvGrpSpPr/>
          <p:nvPr/>
        </p:nvGrpSpPr>
        <p:grpSpPr>
          <a:xfrm>
            <a:off x="4730772" y="2594255"/>
            <a:ext cx="3029216" cy="1819381"/>
            <a:chOff x="347157" y="2510117"/>
            <a:chExt cx="3029216" cy="1950453"/>
          </a:xfrm>
        </p:grpSpPr>
        <p:pic>
          <p:nvPicPr>
            <p:cNvPr id="8" name="Picture 7"/>
            <p:cNvPicPr>
              <a:picLocks noChangeAspect="1"/>
            </p:cNvPicPr>
            <p:nvPr/>
          </p:nvPicPr>
          <p:blipFill rotWithShape="1">
            <a:blip r:embed="rId5"/>
            <a:srcRect t="5765" r="54677"/>
            <a:stretch/>
          </p:blipFill>
          <p:spPr>
            <a:xfrm>
              <a:off x="347157" y="2588102"/>
              <a:ext cx="2472243" cy="1837996"/>
            </a:xfrm>
            <a:prstGeom prst="rect">
              <a:avLst/>
            </a:prstGeom>
          </p:spPr>
        </p:pic>
        <p:pic>
          <p:nvPicPr>
            <p:cNvPr id="17" name="Picture 16"/>
            <p:cNvPicPr>
              <a:picLocks noChangeAspect="1"/>
            </p:cNvPicPr>
            <p:nvPr/>
          </p:nvPicPr>
          <p:blipFill rotWithShape="1">
            <a:blip r:embed="rId5"/>
            <a:srcRect l="88684"/>
            <a:stretch/>
          </p:blipFill>
          <p:spPr>
            <a:xfrm>
              <a:off x="2759106" y="2510117"/>
              <a:ext cx="617267" cy="1950453"/>
            </a:xfrm>
            <a:prstGeom prst="rect">
              <a:avLst/>
            </a:prstGeom>
          </p:spPr>
        </p:pic>
      </p:grpSp>
      <p:pic>
        <p:nvPicPr>
          <p:cNvPr id="9" name="Picture 8"/>
          <p:cNvPicPr>
            <a:picLocks noChangeAspect="1"/>
          </p:cNvPicPr>
          <p:nvPr/>
        </p:nvPicPr>
        <p:blipFill rotWithShape="1">
          <a:blip r:embed="rId6"/>
          <a:srcRect t="9276" r="53145"/>
          <a:stretch/>
        </p:blipFill>
        <p:spPr>
          <a:xfrm>
            <a:off x="3429000" y="4572000"/>
            <a:ext cx="2620047" cy="1657004"/>
          </a:xfrm>
          <a:prstGeom prst="rect">
            <a:avLst/>
          </a:prstGeom>
        </p:spPr>
      </p:pic>
      <p:pic>
        <p:nvPicPr>
          <p:cNvPr id="19" name="Picture 18"/>
          <p:cNvPicPr>
            <a:picLocks noChangeAspect="1"/>
          </p:cNvPicPr>
          <p:nvPr/>
        </p:nvPicPr>
        <p:blipFill>
          <a:blip r:embed="rId7"/>
          <a:stretch>
            <a:fillRect/>
          </a:stretch>
        </p:blipFill>
        <p:spPr>
          <a:xfrm>
            <a:off x="1302389" y="2686393"/>
            <a:ext cx="3291544" cy="1862602"/>
          </a:xfrm>
          <a:prstGeom prst="rect">
            <a:avLst/>
          </a:prstGeom>
        </p:spPr>
      </p:pic>
      <p:pic>
        <p:nvPicPr>
          <p:cNvPr id="27" name="Picture 26"/>
          <p:cNvPicPr>
            <a:picLocks noChangeAspect="1"/>
          </p:cNvPicPr>
          <p:nvPr/>
        </p:nvPicPr>
        <p:blipFill>
          <a:blip r:embed="rId8"/>
          <a:stretch>
            <a:fillRect/>
          </a:stretch>
        </p:blipFill>
        <p:spPr>
          <a:xfrm>
            <a:off x="7972794" y="1035636"/>
            <a:ext cx="814023" cy="1126066"/>
          </a:xfrm>
          <a:prstGeom prst="rect">
            <a:avLst/>
          </a:prstGeom>
        </p:spPr>
      </p:pic>
      <p:sp>
        <p:nvSpPr>
          <p:cNvPr id="23" name="TextBox 52"/>
          <p:cNvSpPr txBox="1"/>
          <p:nvPr/>
        </p:nvSpPr>
        <p:spPr>
          <a:xfrm>
            <a:off x="3048000" y="815844"/>
            <a:ext cx="2705792" cy="230832"/>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00" b="1" dirty="0" smtClean="0">
                <a:latin typeface="Arial" panose="020B0604020202020204" pitchFamily="34" charset="0"/>
                <a:cs typeface="Arial" panose="020B0604020202020204" pitchFamily="34" charset="0"/>
              </a:rPr>
              <a:t>Mid-C Power Price (Historical + Simulated)</a:t>
            </a:r>
            <a:endParaRPr lang="en-US" sz="900" b="1" dirty="0">
              <a:latin typeface="Arial" panose="020B0604020202020204" pitchFamily="34" charset="0"/>
              <a:cs typeface="Arial" panose="020B0604020202020204" pitchFamily="34" charset="0"/>
            </a:endParaRPr>
          </a:p>
        </p:txBody>
      </p:sp>
      <p:sp>
        <p:nvSpPr>
          <p:cNvPr id="24" name="TextBox 52"/>
          <p:cNvSpPr txBox="1"/>
          <p:nvPr/>
        </p:nvSpPr>
        <p:spPr>
          <a:xfrm>
            <a:off x="2676648" y="2867235"/>
            <a:ext cx="1371600" cy="230832"/>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00" b="1" dirty="0" smtClean="0">
                <a:latin typeface="Arial" panose="020B0604020202020204" pitchFamily="34" charset="0"/>
                <a:cs typeface="Arial" panose="020B0604020202020204" pitchFamily="34" charset="0"/>
              </a:rPr>
              <a:t>Price Distribution</a:t>
            </a:r>
            <a:endParaRPr lang="en-US" sz="900" b="1" dirty="0">
              <a:latin typeface="Arial" panose="020B0604020202020204" pitchFamily="34" charset="0"/>
              <a:cs typeface="Arial" panose="020B0604020202020204" pitchFamily="34" charset="0"/>
            </a:endParaRPr>
          </a:p>
        </p:txBody>
      </p:sp>
      <p:sp>
        <p:nvSpPr>
          <p:cNvPr id="25" name="TextBox 52"/>
          <p:cNvSpPr txBox="1"/>
          <p:nvPr/>
        </p:nvSpPr>
        <p:spPr>
          <a:xfrm>
            <a:off x="5016902" y="3807768"/>
            <a:ext cx="1371600" cy="230832"/>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00" b="1" dirty="0" smtClean="0">
                <a:latin typeface="Arial" panose="020B0604020202020204" pitchFamily="34" charset="0"/>
                <a:cs typeface="Arial" panose="020B0604020202020204" pitchFamily="34" charset="0"/>
              </a:rPr>
              <a:t>Autocorrelation</a:t>
            </a:r>
            <a:endParaRPr lang="en-US" sz="900" b="1" dirty="0">
              <a:latin typeface="Arial" panose="020B0604020202020204" pitchFamily="34" charset="0"/>
              <a:cs typeface="Arial" panose="020B0604020202020204" pitchFamily="34" charset="0"/>
            </a:endParaRPr>
          </a:p>
        </p:txBody>
      </p:sp>
      <p:sp>
        <p:nvSpPr>
          <p:cNvPr id="26" name="TextBox 52"/>
          <p:cNvSpPr txBox="1"/>
          <p:nvPr/>
        </p:nvSpPr>
        <p:spPr>
          <a:xfrm>
            <a:off x="4487639" y="4722168"/>
            <a:ext cx="1371600" cy="230832"/>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00" b="1" dirty="0" smtClean="0">
                <a:latin typeface="Arial" panose="020B0604020202020204" pitchFamily="34" charset="0"/>
                <a:cs typeface="Arial" panose="020B0604020202020204" pitchFamily="34" charset="0"/>
              </a:rPr>
              <a:t>Seasonality </a:t>
            </a:r>
            <a:endParaRPr lang="en-US" sz="900" b="1" dirty="0">
              <a:latin typeface="Arial" panose="020B0604020202020204" pitchFamily="34" charset="0"/>
              <a:cs typeface="Arial" panose="020B0604020202020204" pitchFamily="34" charset="0"/>
            </a:endParaRPr>
          </a:p>
        </p:txBody>
      </p:sp>
      <p:sp>
        <p:nvSpPr>
          <p:cNvPr id="28" name="TextBox 52"/>
          <p:cNvSpPr txBox="1"/>
          <p:nvPr/>
        </p:nvSpPr>
        <p:spPr>
          <a:xfrm>
            <a:off x="821190" y="5462403"/>
            <a:ext cx="1160009" cy="507831"/>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00" b="1" dirty="0" smtClean="0">
                <a:latin typeface="Arial" panose="020B0604020202020204" pitchFamily="34" charset="0"/>
                <a:cs typeface="Arial" panose="020B0604020202020204" pitchFamily="34" charset="0"/>
              </a:rPr>
              <a:t>Non-linear dependency on regional hydro </a:t>
            </a:r>
            <a:endParaRPr lang="en-US" sz="9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9"/>
          <a:stretch>
            <a:fillRect/>
          </a:stretch>
        </p:blipFill>
        <p:spPr>
          <a:xfrm>
            <a:off x="5943600" y="4561838"/>
            <a:ext cx="2984097" cy="1674678"/>
          </a:xfrm>
          <a:prstGeom prst="rect">
            <a:avLst/>
          </a:prstGeom>
        </p:spPr>
      </p:pic>
      <p:sp>
        <p:nvSpPr>
          <p:cNvPr id="29" name="TextBox 52"/>
          <p:cNvSpPr txBox="1"/>
          <p:nvPr/>
        </p:nvSpPr>
        <p:spPr>
          <a:xfrm>
            <a:off x="6803634" y="5084510"/>
            <a:ext cx="1371600" cy="230832"/>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00" b="1" dirty="0" smtClean="0">
                <a:latin typeface="Arial" panose="020B0604020202020204" pitchFamily="34" charset="0"/>
                <a:cs typeface="Arial" panose="020B0604020202020204" pitchFamily="34" charset="0"/>
              </a:rPr>
              <a:t>Weekly Shape </a:t>
            </a:r>
            <a:endParaRPr lang="en-US" sz="9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90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48E627-D06A-4F0E-98E2-3D90458BE48C}" type="slidenum">
              <a:rPr lang="en-US" smtClean="0"/>
              <a:t>8</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May 16, 2017</a:t>
            </a:fld>
            <a:endParaRPr lang="en-US" dirty="0"/>
          </a:p>
        </p:txBody>
      </p:sp>
      <p:sp>
        <p:nvSpPr>
          <p:cNvPr id="2" name="Title 1"/>
          <p:cNvSpPr>
            <a:spLocks noGrp="1"/>
          </p:cNvSpPr>
          <p:nvPr>
            <p:ph type="title" idx="4294967295"/>
          </p:nvPr>
        </p:nvSpPr>
        <p:spPr>
          <a:xfrm>
            <a:off x="0" y="0"/>
            <a:ext cx="8229600" cy="865188"/>
          </a:xfrm>
        </p:spPr>
        <p:txBody>
          <a:bodyPr>
            <a:normAutofit/>
          </a:bodyPr>
          <a:lstStyle/>
          <a:p>
            <a:pPr algn="l"/>
            <a:r>
              <a:rPr lang="en-US" b="1" dirty="0" smtClean="0"/>
              <a:t> Results</a:t>
            </a:r>
            <a:endParaRPr lang="en-US" b="1" dirty="0"/>
          </a:p>
        </p:txBody>
      </p:sp>
      <p:grpSp>
        <p:nvGrpSpPr>
          <p:cNvPr id="15" name="Group 14"/>
          <p:cNvGrpSpPr/>
          <p:nvPr/>
        </p:nvGrpSpPr>
        <p:grpSpPr>
          <a:xfrm>
            <a:off x="429087" y="2514600"/>
            <a:ext cx="3194028" cy="1847919"/>
            <a:chOff x="123153" y="4294561"/>
            <a:chExt cx="3194028" cy="1988618"/>
          </a:xfrm>
        </p:grpSpPr>
        <p:pic>
          <p:nvPicPr>
            <p:cNvPr id="16" name="Picture 15"/>
            <p:cNvPicPr>
              <a:picLocks noChangeAspect="1"/>
            </p:cNvPicPr>
            <p:nvPr/>
          </p:nvPicPr>
          <p:blipFill rotWithShape="1">
            <a:blip r:embed="rId3"/>
            <a:srcRect t="8238" r="52748"/>
            <a:stretch/>
          </p:blipFill>
          <p:spPr>
            <a:xfrm>
              <a:off x="123153" y="4461113"/>
              <a:ext cx="2628925" cy="1822066"/>
            </a:xfrm>
            <a:prstGeom prst="rect">
              <a:avLst/>
            </a:prstGeom>
          </p:spPr>
        </p:pic>
        <p:pic>
          <p:nvPicPr>
            <p:cNvPr id="17" name="Picture 16"/>
            <p:cNvPicPr>
              <a:picLocks noChangeAspect="1"/>
            </p:cNvPicPr>
            <p:nvPr/>
          </p:nvPicPr>
          <p:blipFill rotWithShape="1">
            <a:blip r:embed="rId3"/>
            <a:srcRect l="88312"/>
            <a:stretch/>
          </p:blipFill>
          <p:spPr>
            <a:xfrm>
              <a:off x="2631381" y="4294561"/>
              <a:ext cx="685800" cy="1985660"/>
            </a:xfrm>
            <a:prstGeom prst="rect">
              <a:avLst/>
            </a:prstGeom>
          </p:spPr>
        </p:pic>
      </p:grpSp>
      <p:pic>
        <p:nvPicPr>
          <p:cNvPr id="18" name="Picture 17"/>
          <p:cNvPicPr>
            <a:picLocks noChangeAspect="1"/>
          </p:cNvPicPr>
          <p:nvPr/>
        </p:nvPicPr>
        <p:blipFill>
          <a:blip r:embed="rId4"/>
          <a:stretch>
            <a:fillRect/>
          </a:stretch>
        </p:blipFill>
        <p:spPr>
          <a:xfrm>
            <a:off x="627356" y="861033"/>
            <a:ext cx="7365001" cy="1527061"/>
          </a:xfrm>
          <a:prstGeom prst="rect">
            <a:avLst/>
          </a:prstGeom>
        </p:spPr>
      </p:pic>
      <p:pic>
        <p:nvPicPr>
          <p:cNvPr id="19" name="Picture 18"/>
          <p:cNvPicPr>
            <a:picLocks noChangeAspect="1"/>
          </p:cNvPicPr>
          <p:nvPr/>
        </p:nvPicPr>
        <p:blipFill>
          <a:blip r:embed="rId5"/>
          <a:stretch>
            <a:fillRect/>
          </a:stretch>
        </p:blipFill>
        <p:spPr>
          <a:xfrm>
            <a:off x="228600" y="4958872"/>
            <a:ext cx="8672999" cy="1350076"/>
          </a:xfrm>
          <a:prstGeom prst="rect">
            <a:avLst/>
          </a:prstGeom>
        </p:spPr>
      </p:pic>
      <p:pic>
        <p:nvPicPr>
          <p:cNvPr id="20" name="Picture 19"/>
          <p:cNvPicPr>
            <a:picLocks noChangeAspect="1"/>
          </p:cNvPicPr>
          <p:nvPr/>
        </p:nvPicPr>
        <p:blipFill>
          <a:blip r:embed="rId6"/>
          <a:stretch>
            <a:fillRect/>
          </a:stretch>
        </p:blipFill>
        <p:spPr>
          <a:xfrm>
            <a:off x="7972794" y="1035636"/>
            <a:ext cx="814023" cy="1126066"/>
          </a:xfrm>
          <a:prstGeom prst="rect">
            <a:avLst/>
          </a:prstGeom>
        </p:spPr>
      </p:pic>
      <p:sp>
        <p:nvSpPr>
          <p:cNvPr id="21" name="TextBox 20"/>
          <p:cNvSpPr txBox="1"/>
          <p:nvPr/>
        </p:nvSpPr>
        <p:spPr>
          <a:xfrm>
            <a:off x="3655405" y="2514600"/>
            <a:ext cx="5131412" cy="2092881"/>
          </a:xfrm>
          <a:prstGeom prst="rect">
            <a:avLst/>
          </a:prstGeom>
          <a:noFill/>
        </p:spPr>
        <p:txBody>
          <a:bodyPr wrap="square" rtlCol="0">
            <a:spAutoFit/>
          </a:bodyPr>
          <a:lstStyle/>
          <a:p>
            <a:r>
              <a:rPr lang="en-US" dirty="0" smtClean="0"/>
              <a:t>Scoring</a:t>
            </a:r>
          </a:p>
          <a:p>
            <a:pPr marL="285750" indent="-285750">
              <a:buFont typeface="Arial" panose="020B0604020202020204" pitchFamily="34" charset="0"/>
              <a:buChar char="•"/>
            </a:pPr>
            <a:r>
              <a:rPr lang="en-US" sz="1400" dirty="0" smtClean="0"/>
              <a:t>Pinball-loss scoring for stochastic forecasting</a:t>
            </a:r>
          </a:p>
          <a:p>
            <a:pPr marL="285750" indent="-285750">
              <a:buFont typeface="Arial" panose="020B0604020202020204" pitchFamily="34" charset="0"/>
              <a:buChar char="•"/>
            </a:pPr>
            <a:r>
              <a:rPr lang="en-US" sz="1400" dirty="0" smtClean="0"/>
              <a:t>Need to achieve all time series characteristics.</a:t>
            </a:r>
          </a:p>
          <a:p>
            <a:pPr marL="742950" lvl="1" indent="-285750">
              <a:buFont typeface="Courier New" panose="02070309020205020404" pitchFamily="49" charset="0"/>
              <a:buChar char="o"/>
            </a:pPr>
            <a:r>
              <a:rPr lang="en-US" sz="1400" dirty="0" smtClean="0"/>
              <a:t>Volatility, seasonality, moments, …</a:t>
            </a:r>
          </a:p>
          <a:p>
            <a:pPr marL="285750" indent="-285750">
              <a:buFont typeface="Arial" panose="020B0604020202020204" pitchFamily="34" charset="0"/>
              <a:buChar char="•"/>
            </a:pPr>
            <a:r>
              <a:rPr lang="en-US" sz="1400" dirty="0"/>
              <a:t>A visual inspection with heuristic reasoning is sometimes necessary. </a:t>
            </a:r>
            <a:endParaRPr lang="en-US" sz="1400" dirty="0" smtClean="0"/>
          </a:p>
          <a:p>
            <a:pPr marL="285750" indent="-285750">
              <a:buFont typeface="Arial" panose="020B0604020202020204" pitchFamily="34" charset="0"/>
              <a:buChar char="•"/>
            </a:pPr>
            <a:r>
              <a:rPr lang="en-US" sz="1400" dirty="0" err="1" smtClean="0"/>
              <a:t>Backcast</a:t>
            </a:r>
            <a:r>
              <a:rPr lang="en-US" sz="1400" dirty="0" smtClean="0"/>
              <a:t> and feed the generated power prices to Natural Gas dispatch model, and look at pinball-loss scoring on generation outputs. </a:t>
            </a:r>
            <a:endParaRPr lang="en-US" sz="1400" dirty="0"/>
          </a:p>
        </p:txBody>
      </p:sp>
      <p:sp>
        <p:nvSpPr>
          <p:cNvPr id="13" name="TextBox 52"/>
          <p:cNvSpPr txBox="1"/>
          <p:nvPr/>
        </p:nvSpPr>
        <p:spPr>
          <a:xfrm>
            <a:off x="2895600" y="815844"/>
            <a:ext cx="3200400" cy="230832"/>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00" b="1" dirty="0" smtClean="0">
                <a:latin typeface="Arial" panose="020B0604020202020204" pitchFamily="34" charset="0"/>
                <a:cs typeface="Arial" panose="020B0604020202020204" pitchFamily="34" charset="0"/>
              </a:rPr>
              <a:t>Power Price Log-Returns (Historical + Simulated)</a:t>
            </a:r>
            <a:endParaRPr lang="en-US" sz="900" b="1" dirty="0">
              <a:latin typeface="Arial" panose="020B0604020202020204" pitchFamily="34" charset="0"/>
              <a:cs typeface="Arial" panose="020B0604020202020204" pitchFamily="34" charset="0"/>
            </a:endParaRPr>
          </a:p>
        </p:txBody>
      </p:sp>
      <p:sp>
        <p:nvSpPr>
          <p:cNvPr id="14" name="TextBox 52"/>
          <p:cNvSpPr txBox="1"/>
          <p:nvPr/>
        </p:nvSpPr>
        <p:spPr>
          <a:xfrm>
            <a:off x="1905000" y="2755999"/>
            <a:ext cx="914400" cy="369332"/>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r"/>
            <a:r>
              <a:rPr lang="en-US" sz="900" b="1" dirty="0" smtClean="0">
                <a:latin typeface="Arial" panose="020B0604020202020204" pitchFamily="34" charset="0"/>
                <a:cs typeface="Arial" panose="020B0604020202020204" pitchFamily="34" charset="0"/>
              </a:rPr>
              <a:t>Seasonality in Volatility </a:t>
            </a:r>
            <a:endParaRPr lang="en-US" sz="900" b="1" dirty="0">
              <a:latin typeface="Arial" panose="020B0604020202020204" pitchFamily="34" charset="0"/>
              <a:cs typeface="Arial" panose="020B0604020202020204" pitchFamily="34" charset="0"/>
            </a:endParaRPr>
          </a:p>
        </p:txBody>
      </p:sp>
      <p:sp>
        <p:nvSpPr>
          <p:cNvPr id="23" name="TextBox 52"/>
          <p:cNvSpPr txBox="1"/>
          <p:nvPr/>
        </p:nvSpPr>
        <p:spPr>
          <a:xfrm>
            <a:off x="2964899" y="4742156"/>
            <a:ext cx="3200400" cy="230832"/>
          </a:xfrm>
          <a:prstGeom prst="rect">
            <a:avLst/>
          </a:prstGeom>
          <a:solidFill>
            <a:schemeClr val="bg1"/>
          </a:solid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00" b="1" dirty="0">
                <a:latin typeface="Arial" panose="020B0604020202020204" pitchFamily="34" charset="0"/>
                <a:cs typeface="Arial" panose="020B0604020202020204" pitchFamily="34" charset="0"/>
              </a:rPr>
              <a:t>Natural Gas Resource </a:t>
            </a:r>
            <a:r>
              <a:rPr lang="en-US" sz="900" b="1" dirty="0" smtClean="0">
                <a:latin typeface="Arial" panose="020B0604020202020204" pitchFamily="34" charset="0"/>
                <a:cs typeface="Arial" panose="020B0604020202020204" pitchFamily="34" charset="0"/>
              </a:rPr>
              <a:t>Dispatch (Historical + Simulated)</a:t>
            </a:r>
            <a:endParaRPr lang="en-US" sz="9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77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48E627-D06A-4F0E-98E2-3D90458BE48C}" type="slidenum">
              <a:rPr lang="en-US" smtClean="0"/>
              <a:t>9</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May 16, 2017</a:t>
            </a:fld>
            <a:endParaRPr lang="en-US" dirty="0"/>
          </a:p>
        </p:txBody>
      </p:sp>
      <p:sp>
        <p:nvSpPr>
          <p:cNvPr id="7" name="TextBox 6"/>
          <p:cNvSpPr txBox="1"/>
          <p:nvPr/>
        </p:nvSpPr>
        <p:spPr>
          <a:xfrm>
            <a:off x="838200" y="2134612"/>
            <a:ext cx="7239000" cy="3046988"/>
          </a:xfrm>
          <a:prstGeom prst="rect">
            <a:avLst/>
          </a:prstGeom>
          <a:noFill/>
        </p:spPr>
        <p:txBody>
          <a:bodyPr wrap="square" rtlCol="0">
            <a:spAutoFit/>
          </a:bodyPr>
          <a:lstStyle/>
          <a:p>
            <a:pPr algn="ctr"/>
            <a:r>
              <a:rPr lang="en-US" sz="3200" b="1" dirty="0" smtClean="0">
                <a:latin typeface="Bradley Hand ITC" panose="03070402050302030203" pitchFamily="66" charset="0"/>
              </a:rPr>
              <a:t>Thank you!</a:t>
            </a:r>
          </a:p>
          <a:p>
            <a:pPr algn="ctr"/>
            <a:endParaRPr lang="en-US" sz="3200" b="1" dirty="0" smtClean="0">
              <a:latin typeface="Bradley Hand ITC" panose="03070402050302030203" pitchFamily="66" charset="0"/>
            </a:endParaRPr>
          </a:p>
          <a:p>
            <a:pPr algn="ctr"/>
            <a:endParaRPr lang="en-US" sz="2400" b="1" dirty="0">
              <a:latin typeface="Bradley Hand ITC" panose="03070402050302030203" pitchFamily="66" charset="0"/>
            </a:endParaRPr>
          </a:p>
          <a:p>
            <a:pPr algn="ctr"/>
            <a:r>
              <a:rPr lang="en-US" sz="2000" dirty="0" smtClean="0">
                <a:latin typeface="+mj-lt"/>
              </a:rPr>
              <a:t>Contact: </a:t>
            </a:r>
          </a:p>
          <a:p>
            <a:pPr algn="ctr"/>
            <a:r>
              <a:rPr lang="en-US" sz="2000" dirty="0" smtClean="0">
                <a:solidFill>
                  <a:srgbClr val="C00000"/>
                </a:solidFill>
                <a:latin typeface="+mj-lt"/>
              </a:rPr>
              <a:t>eooka@teainc.org</a:t>
            </a:r>
          </a:p>
          <a:p>
            <a:pPr algn="ctr"/>
            <a:endParaRPr lang="en-US" sz="2000" dirty="0">
              <a:latin typeface="+mj-lt"/>
            </a:endParaRPr>
          </a:p>
          <a:p>
            <a:pPr algn="ctr"/>
            <a:r>
              <a:rPr lang="en-US" sz="2000" dirty="0" smtClean="0">
                <a:solidFill>
                  <a:schemeClr val="tx1">
                    <a:lumMod val="65000"/>
                    <a:lumOff val="35000"/>
                  </a:schemeClr>
                </a:solidFill>
                <a:latin typeface="+mj-lt"/>
              </a:rPr>
              <a:t>! The Energy Authority is looking for an intern.   </a:t>
            </a:r>
          </a:p>
          <a:p>
            <a:pPr algn="ctr"/>
            <a:endParaRPr lang="en-US" sz="2400" b="1" dirty="0">
              <a:latin typeface="Bradley Hand ITC" panose="03070402050302030203" pitchFamily="66" charset="0"/>
            </a:endParaRPr>
          </a:p>
        </p:txBody>
      </p:sp>
      <p:pic>
        <p:nvPicPr>
          <p:cNvPr id="4098" name="Picture 2" descr="Image result for posti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9166"/>
          <a:stretch/>
        </p:blipFill>
        <p:spPr bwMode="auto">
          <a:xfrm>
            <a:off x="6047183" y="609599"/>
            <a:ext cx="3020617" cy="29417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80000">
            <a:off x="6821713" y="1340627"/>
            <a:ext cx="1822629" cy="1384995"/>
          </a:xfrm>
          <a:prstGeom prst="rect">
            <a:avLst/>
          </a:prstGeom>
          <a:noFill/>
        </p:spPr>
        <p:txBody>
          <a:bodyPr wrap="square" rtlCol="0">
            <a:spAutoFit/>
          </a:bodyPr>
          <a:lstStyle/>
          <a:p>
            <a:r>
              <a:rPr lang="en-US" sz="1400" dirty="0" smtClean="0">
                <a:latin typeface="Bradley Hand ITC" panose="03070402050302030203" pitchFamily="66" charset="0"/>
              </a:rPr>
              <a:t>More on utility portfolio modeling on my poster from </a:t>
            </a:r>
          </a:p>
          <a:p>
            <a:r>
              <a:rPr lang="en-US" sz="1400" dirty="0" err="1">
                <a:latin typeface="Bradley Hand ITC" panose="03070402050302030203" pitchFamily="66" charset="0"/>
              </a:rPr>
              <a:t>U</a:t>
            </a:r>
            <a:r>
              <a:rPr lang="en-US" sz="1400" dirty="0" err="1" smtClean="0">
                <a:latin typeface="Bradley Hand ITC" panose="03070402050302030203" pitchFamily="66" charset="0"/>
              </a:rPr>
              <a:t>seR</a:t>
            </a:r>
            <a:r>
              <a:rPr lang="en-US" sz="1400" dirty="0" smtClean="0">
                <a:latin typeface="Bradley Hand ITC" panose="03070402050302030203" pitchFamily="66" charset="0"/>
              </a:rPr>
              <a:t> 2016:</a:t>
            </a:r>
          </a:p>
          <a:p>
            <a:r>
              <a:rPr lang="en-US" sz="1400" dirty="0">
                <a:latin typeface="Bradley Hand ITC" panose="03070402050302030203" pitchFamily="66" charset="0"/>
              </a:rPr>
              <a:t>https://github.com</a:t>
            </a:r>
            <a:r>
              <a:rPr lang="en-US" sz="1400" dirty="0" smtClean="0">
                <a:latin typeface="Bradley Hand ITC" panose="03070402050302030203" pitchFamily="66" charset="0"/>
              </a:rPr>
              <a:t>/</a:t>
            </a:r>
          </a:p>
          <a:p>
            <a:r>
              <a:rPr lang="en-US" sz="1400" dirty="0" err="1" smtClean="0">
                <a:latin typeface="Bradley Hand ITC" panose="03070402050302030203" pitchFamily="66" charset="0"/>
              </a:rPr>
              <a:t>einaooka</a:t>
            </a:r>
            <a:r>
              <a:rPr lang="en-US" sz="1400" dirty="0" smtClean="0">
                <a:latin typeface="Bradley Hand ITC" panose="03070402050302030203" pitchFamily="66" charset="0"/>
              </a:rPr>
              <a:t>/useR2016</a:t>
            </a:r>
          </a:p>
        </p:txBody>
      </p:sp>
    </p:spTree>
    <p:extLst>
      <p:ext uri="{BB962C8B-B14F-4D97-AF65-F5344CB8AC3E}">
        <p14:creationId xmlns:p14="http://schemas.microsoft.com/office/powerpoint/2010/main" val="2527983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99602E528B9340B79E45D224985DF8" ma:contentTypeVersion="0" ma:contentTypeDescription="Create a new document." ma:contentTypeScope="" ma:versionID="7c5a76820a14d931c63403739b74fa4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CCA081F-75FD-4596-A76A-C0A1B47BD1CB}">
  <ds:schemaRefs>
    <ds:schemaRef ds:uri="http://schemas.microsoft.com/sharepoint/v3/contenttype/forms"/>
  </ds:schemaRefs>
</ds:datastoreItem>
</file>

<file path=customXml/itemProps2.xml><?xml version="1.0" encoding="utf-8"?>
<ds:datastoreItem xmlns:ds="http://schemas.openxmlformats.org/officeDocument/2006/customXml" ds:itemID="{F0828FC5-3BE2-4558-96D5-FA8F78BC4585}">
  <ds:schemaRefs>
    <ds:schemaRef ds:uri="http://purl.org/dc/term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DCE8D846-4137-42FD-BF10-65EB4C5CC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2839</TotalTime>
  <Words>1080</Words>
  <Application>Microsoft Office PowerPoint</Application>
  <PresentationFormat>On-screen Show (4:3)</PresentationFormat>
  <Paragraphs>160</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Bradley Hand ITC</vt:lpstr>
      <vt:lpstr>Calibri</vt:lpstr>
      <vt:lpstr>Calibri Light</vt:lpstr>
      <vt:lpstr>Cambria Math</vt:lpstr>
      <vt:lpstr>Courier New</vt:lpstr>
      <vt:lpstr>Wingdings</vt:lpstr>
      <vt:lpstr>Office Theme</vt:lpstr>
      <vt:lpstr>PowerPoint Presentation</vt:lpstr>
      <vt:lpstr>Power Utility Industry</vt:lpstr>
      <vt:lpstr>MC Simulation Approach</vt:lpstr>
      <vt:lpstr>MC Simulation Approach</vt:lpstr>
      <vt:lpstr>Power Price TS Characteristics</vt:lpstr>
      <vt:lpstr>Bunched Random Forest</vt:lpstr>
      <vt:lpstr> Results</vt:lpstr>
      <vt:lpstr>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 T. Empen</dc:creator>
  <cp:lastModifiedBy>Eina Ooka</cp:lastModifiedBy>
  <cp:revision>132</cp:revision>
  <dcterms:created xsi:type="dcterms:W3CDTF">2015-02-06T16:08:23Z</dcterms:created>
  <dcterms:modified xsi:type="dcterms:W3CDTF">2017-05-17T00:27:04Z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0x0101006399602E528B9340B79E45D224985DF8</vt:lpwstr>
  </property>
</Properties>
</file>