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9B9B"/>
    <a:srgbClr val="FF8F8F"/>
    <a:srgbClr val="FFC6C6"/>
    <a:srgbClr val="1EC8B0"/>
    <a:srgbClr val="FFD5D5"/>
    <a:srgbClr val="545454"/>
    <a:srgbClr val="DEE6E6"/>
    <a:srgbClr val="8DC7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4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76F0-0FF7-43D9-AEA1-E3A8D007AB9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888" y="27892368"/>
            <a:ext cx="8816851" cy="4827685"/>
          </a:xfrm>
          <a:prstGeom prst="rect">
            <a:avLst/>
          </a:prstGeom>
        </p:spPr>
      </p:pic>
      <p:cxnSp>
        <p:nvCxnSpPr>
          <p:cNvPr id="149" name="Elbow Connector 148"/>
          <p:cNvCxnSpPr/>
          <p:nvPr/>
        </p:nvCxnSpPr>
        <p:spPr>
          <a:xfrm rot="10800000" flipV="1">
            <a:off x="20836821" y="23703633"/>
            <a:ext cx="4724187" cy="17926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711347" y="1158581"/>
            <a:ext cx="11342749" cy="317372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0">
                <a:srgbClr val="E3FDF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/>
          <p:cNvCxnSpPr/>
          <p:nvPr/>
        </p:nvCxnSpPr>
        <p:spPr>
          <a:xfrm rot="5400000">
            <a:off x="16811912" y="22559571"/>
            <a:ext cx="9762391" cy="1986893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14568793" y="23937704"/>
            <a:ext cx="5601513" cy="62884"/>
          </a:xfrm>
          <a:prstGeom prst="bentConnector3">
            <a:avLst>
              <a:gd name="adj1" fmla="val -323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19397139" y="21360711"/>
            <a:ext cx="5734470" cy="362741"/>
          </a:xfrm>
          <a:prstGeom prst="bentConnector3">
            <a:avLst>
              <a:gd name="adj1" fmla="val 895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997" y="19629881"/>
            <a:ext cx="7895238" cy="35238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997" y="23743757"/>
            <a:ext cx="7895238" cy="35238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1997" y="7288253"/>
            <a:ext cx="7895238" cy="352380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1997" y="15421412"/>
            <a:ext cx="7895238" cy="352380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1997" y="11307536"/>
            <a:ext cx="7895238" cy="352380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1997" y="1785831"/>
            <a:ext cx="7895238" cy="49619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4802" y="1276163"/>
            <a:ext cx="7696200" cy="5238937"/>
          </a:xfrm>
          <a:prstGeom prst="roundRect">
            <a:avLst/>
          </a:prstGeom>
          <a:gradFill flip="none" rotWithShape="1">
            <a:gsLst>
              <a:gs pos="12000">
                <a:srgbClr val="8DC7C3"/>
              </a:gs>
              <a:gs pos="50000">
                <a:srgbClr val="DEE6E6"/>
              </a:gs>
              <a:gs pos="72000">
                <a:srgbClr val="EBEBEB"/>
              </a:gs>
            </a:gsLst>
            <a:lin ang="5400000" scaled="1"/>
            <a:tileRect/>
          </a:gra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650" y="1785831"/>
            <a:ext cx="4879528" cy="4426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43891200" cy="11811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550" y="35625"/>
            <a:ext cx="276225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90600"/>
            <a:ext cx="43891200" cy="190501"/>
          </a:xfrm>
          <a:prstGeom prst="rect">
            <a:avLst/>
          </a:prstGeom>
          <a:solidFill>
            <a:srgbClr val="D2292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2902" y="127591"/>
            <a:ext cx="2937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All-Inclusive but Practical </a:t>
            </a:r>
            <a:r>
              <a:rPr lang="en-US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Multivariate Stochastic Forecasting </a:t>
            </a:r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Electric Utility Portfolio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802" y="21671897"/>
            <a:ext cx="7696200" cy="1111587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Background Facts</a:t>
            </a:r>
          </a:p>
          <a:p>
            <a:pPr algn="ctr"/>
            <a:endParaRPr lang="en-US" sz="4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1771" y="1265091"/>
            <a:ext cx="990600" cy="18336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Stochastic Variable Generation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9193" y="19666865"/>
            <a:ext cx="990600" cy="763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Resource Dispatch Optimization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1771" y="27364636"/>
            <a:ext cx="990600" cy="5423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Hedge Analysis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441995" y="1170072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5. Daily Volatility &amp; Spike 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7562" y="3042747"/>
            <a:ext cx="487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Daily</a:t>
            </a:r>
            <a:r>
              <a:rPr lang="en-US" sz="3600" dirty="0" smtClean="0">
                <a:solidFill>
                  <a:srgbClr val="0BC3A9"/>
                </a:solidFill>
              </a:rPr>
              <a:t> historical data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On-peak </a:t>
            </a:r>
            <a:r>
              <a:rPr lang="en-US" sz="3600" b="1" dirty="0" smtClean="0">
                <a:solidFill>
                  <a:srgbClr val="077F6E"/>
                </a:solidFill>
              </a:rPr>
              <a:t>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Off-peak 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Hydro</a:t>
            </a:r>
            <a:r>
              <a:rPr lang="en-US" sz="3600" dirty="0" smtClean="0">
                <a:solidFill>
                  <a:srgbClr val="0BC3A9"/>
                </a:solidFill>
              </a:rPr>
              <a:t> generations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Natural gas </a:t>
            </a:r>
            <a:r>
              <a:rPr lang="en-US" sz="3600" dirty="0" smtClean="0">
                <a:solidFill>
                  <a:srgbClr val="0BC3A9"/>
                </a:solidFill>
              </a:rPr>
              <a:t>prices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Power</a:t>
            </a:r>
            <a:r>
              <a:rPr lang="en-US" sz="3600" dirty="0" smtClean="0">
                <a:solidFill>
                  <a:srgbClr val="0BC3A9"/>
                </a:solidFill>
              </a:rPr>
              <a:t> prices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87562" y="7539933"/>
            <a:ext cx="4512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External LT forecasts</a:t>
            </a:r>
            <a:r>
              <a:rPr lang="en-US" sz="3600" dirty="0" smtClean="0">
                <a:solidFill>
                  <a:srgbClr val="0BC3A9"/>
                </a:solidFill>
              </a:rPr>
              <a:t> in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monthly</a:t>
            </a:r>
            <a:r>
              <a:rPr lang="en-US" sz="3600" dirty="0" smtClean="0">
                <a:solidFill>
                  <a:srgbClr val="0BC3A9"/>
                </a:solidFill>
              </a:rPr>
              <a:t> granularity.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 - Econometric load forecasts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- Metrological hydro forecasts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v, viii – x]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87562" y="1203711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Market settlement </a:t>
            </a:r>
            <a:r>
              <a:rPr lang="en-US" sz="3600" dirty="0" smtClean="0">
                <a:solidFill>
                  <a:srgbClr val="0BC3A9"/>
                </a:solidFill>
              </a:rPr>
              <a:t>price </a:t>
            </a:r>
            <a:r>
              <a:rPr lang="en-US" sz="3600" dirty="0" smtClean="0">
                <a:solidFill>
                  <a:srgbClr val="0BC3A9"/>
                </a:solidFill>
              </a:rPr>
              <a:t>data, such as forward  and option prices [</a:t>
            </a:r>
            <a:r>
              <a:rPr lang="en-US" sz="3600" dirty="0" smtClean="0">
                <a:solidFill>
                  <a:srgbClr val="0BC3A9"/>
                </a:solidFill>
              </a:rPr>
              <a:t>x]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87562" y="17707503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Hourly</a:t>
            </a:r>
            <a:r>
              <a:rPr lang="en-US" sz="3600" dirty="0" smtClean="0">
                <a:solidFill>
                  <a:srgbClr val="0BC3A9"/>
                </a:solidFill>
              </a:rPr>
              <a:t> congestion price shapes at </a:t>
            </a:r>
            <a:r>
              <a:rPr lang="en-US" sz="3600" dirty="0">
                <a:solidFill>
                  <a:srgbClr val="0BC3A9"/>
                </a:solidFill>
              </a:rPr>
              <a:t>multiple (10 - </a:t>
            </a:r>
            <a:r>
              <a:rPr lang="en-US" sz="3600" dirty="0" smtClean="0">
                <a:solidFill>
                  <a:srgbClr val="0BC3A9"/>
                </a:solidFill>
              </a:rPr>
              <a:t>30</a:t>
            </a:r>
            <a:r>
              <a:rPr lang="en-US" sz="3600" dirty="0">
                <a:solidFill>
                  <a:srgbClr val="0BC3A9"/>
                </a:solidFill>
              </a:rPr>
              <a:t>) nodes.  </a:t>
            </a:r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87562" y="14872311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Wind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data is independent and does not fit AR model.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[iii, v,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87562" y="20542695"/>
            <a:ext cx="43309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Generation</a:t>
            </a:r>
            <a:r>
              <a:rPr lang="en-US" sz="3600" dirty="0" smtClean="0">
                <a:solidFill>
                  <a:srgbClr val="0BC3A9"/>
                </a:solidFill>
              </a:rPr>
              <a:t> by thermal resources  are determined economically based on prices and its capability.  Need to take into account of future </a:t>
            </a:r>
            <a:r>
              <a:rPr lang="en-US" sz="3600" b="1" dirty="0" smtClean="0">
                <a:solidFill>
                  <a:srgbClr val="077F6E"/>
                </a:solidFill>
              </a:rPr>
              <a:t>outage schedules </a:t>
            </a:r>
            <a:r>
              <a:rPr lang="en-US" sz="3600" dirty="0" smtClean="0">
                <a:solidFill>
                  <a:srgbClr val="0BC3A9"/>
                </a:solidFill>
              </a:rPr>
              <a:t>set by utilities. </a:t>
            </a:r>
          </a:p>
          <a:p>
            <a:r>
              <a:rPr lang="en-US" sz="3600" dirty="0">
                <a:solidFill>
                  <a:srgbClr val="0BC3A9"/>
                </a:solidFill>
              </a:rPr>
              <a:t>[</a:t>
            </a:r>
            <a:r>
              <a:rPr lang="en-US" sz="3600" dirty="0" smtClean="0">
                <a:solidFill>
                  <a:srgbClr val="0BC3A9"/>
                </a:solidFill>
              </a:rPr>
              <a:t>iv, x]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85379" y="1599726"/>
            <a:ext cx="548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55348"/>
                </a:solidFill>
              </a:rPr>
              <a:t>DATA</a:t>
            </a:r>
            <a:r>
              <a:rPr lang="en-US" sz="4000" b="1" dirty="0" smtClean="0">
                <a:solidFill>
                  <a:srgbClr val="055348"/>
                </a:solidFill>
              </a:rPr>
              <a:t> </a:t>
            </a:r>
          </a:p>
          <a:p>
            <a:r>
              <a:rPr lang="en-US" sz="3600" dirty="0" smtClean="0">
                <a:solidFill>
                  <a:srgbClr val="1EC8B0"/>
                </a:solidFill>
              </a:rPr>
              <a:t>[objective]</a:t>
            </a:r>
            <a:endParaRPr lang="en-US" sz="3600" dirty="0">
              <a:solidFill>
                <a:srgbClr val="1EC8B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49772" y="1599726"/>
            <a:ext cx="8961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METHODS</a:t>
            </a:r>
          </a:p>
          <a:p>
            <a:pPr marL="182880"/>
            <a:r>
              <a:rPr lang="en-US" sz="3600" dirty="0" smtClean="0">
                <a:solidFill>
                  <a:srgbClr val="FF9B9B"/>
                </a:solidFill>
              </a:rPr>
              <a:t>[packages::function]</a:t>
            </a:r>
            <a:endParaRPr lang="en-US" sz="3600" dirty="0">
              <a:solidFill>
                <a:srgbClr val="FF9B9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49772" y="5328283"/>
            <a:ext cx="9284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Grubb’s Outlier Test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Applied twice before and after decomposition. [outliers::</a:t>
            </a:r>
            <a:r>
              <a:rPr lang="en-US" sz="3600" dirty="0" err="1" smtClean="0">
                <a:solidFill>
                  <a:srgbClr val="FF8F8F"/>
                </a:solidFill>
              </a:rPr>
              <a:t>grubbs.test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Fourier series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LOESS </a:t>
            </a:r>
            <a:r>
              <a:rPr lang="en-US" sz="3600" dirty="0" smtClean="0">
                <a:solidFill>
                  <a:srgbClr val="FF9B9B"/>
                </a:solidFill>
              </a:rPr>
              <a:t>[</a:t>
            </a:r>
            <a:r>
              <a:rPr lang="en-US" sz="3600" dirty="0">
                <a:solidFill>
                  <a:srgbClr val="FF9B9B"/>
                </a:solidFill>
              </a:rPr>
              <a:t>stats::loess]</a:t>
            </a:r>
            <a:endParaRPr lang="en-US" sz="3600" dirty="0" smtClean="0">
              <a:solidFill>
                <a:srgbClr val="FF9B9B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Subset Regression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Weekly shapes and auto-regression factors are captured here.  [leaps::</a:t>
            </a:r>
            <a:r>
              <a:rPr lang="en-US" sz="3600" dirty="0" err="1" smtClean="0">
                <a:solidFill>
                  <a:srgbClr val="FF8F8F"/>
                </a:solidFill>
              </a:rPr>
              <a:t>regsubsets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49772" y="2918110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Hierarchical Clustering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variables are taken out of the main AR model and derived later using predictive models. [stats::</a:t>
            </a:r>
            <a:r>
              <a:rPr lang="en-US" sz="3600" dirty="0" err="1" smtClean="0">
                <a:solidFill>
                  <a:srgbClr val="FF8F8F"/>
                </a:solidFill>
              </a:rPr>
              <a:t>hclust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9772" y="9954447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Multivariate Gaussian Model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Héston</a:t>
            </a:r>
            <a:r>
              <a:rPr lang="en-US" sz="3600" dirty="0" smtClean="0">
                <a:solidFill>
                  <a:srgbClr val="C00000"/>
                </a:solidFill>
              </a:rPr>
              <a:t> Model</a:t>
            </a:r>
            <a:endParaRPr lang="en-US" sz="3600" dirty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ARIMA(1,2,0)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If an external LT forecast does not exist, it is derived from trend and seasonality components (step 3).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49772" y="13472616"/>
            <a:ext cx="928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Seasonal Block </a:t>
            </a:r>
            <a:r>
              <a:rPr lang="en-US" sz="3600" dirty="0">
                <a:solidFill>
                  <a:srgbClr val="C00000"/>
                </a:solidFill>
              </a:rPr>
              <a:t>B</a:t>
            </a:r>
            <a:r>
              <a:rPr lang="en-US" sz="3600" dirty="0" smtClean="0">
                <a:solidFill>
                  <a:srgbClr val="C00000"/>
                </a:solidFill>
              </a:rPr>
              <a:t>ootstrapping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Multiple Regression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49772" y="14774794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Denton Disaggregation 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Monthly LT forecasts </a:t>
            </a:r>
            <a:r>
              <a:rPr lang="en-US" sz="3600" dirty="0">
                <a:solidFill>
                  <a:srgbClr val="FF8F8F"/>
                </a:solidFill>
              </a:rPr>
              <a:t>(</a:t>
            </a:r>
            <a:r>
              <a:rPr lang="en-US" sz="3600" dirty="0" smtClean="0">
                <a:solidFill>
                  <a:srgbClr val="FF8F8F"/>
                </a:solidFill>
              </a:rPr>
              <a:t>step 4) need to be disaggregated into daily time series, before combining with daily noise (step 5</a:t>
            </a:r>
            <a:r>
              <a:rPr lang="en-US" sz="3600" dirty="0">
                <a:solidFill>
                  <a:srgbClr val="FF8F8F"/>
                </a:solidFill>
              </a:rPr>
              <a:t>). </a:t>
            </a:r>
            <a:r>
              <a:rPr lang="en-US" sz="3600" dirty="0" smtClean="0">
                <a:solidFill>
                  <a:srgbClr val="FF8F8F"/>
                </a:solidFill>
              </a:rPr>
              <a:t>[modified ‘</a:t>
            </a:r>
            <a:r>
              <a:rPr lang="en-US" sz="3600" dirty="0" err="1" smtClean="0">
                <a:solidFill>
                  <a:srgbClr val="FF8F8F"/>
                </a:solidFill>
              </a:rPr>
              <a:t>tempdisagg</a:t>
            </a:r>
            <a:r>
              <a:rPr lang="en-US" sz="3600" dirty="0" smtClean="0">
                <a:solidFill>
                  <a:srgbClr val="FF8F8F"/>
                </a:solidFill>
              </a:rPr>
              <a:t>’]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34802" y="6629400"/>
            <a:ext cx="7696200" cy="1492819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Objective</a:t>
            </a:r>
            <a:endParaRPr lang="en-US" sz="4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sz="4400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988" y="23001263"/>
            <a:ext cx="74456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The wholesale power market is the most  volatile market of all commodity markets.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Consumers pay a relatively flat electricity rate to utilities. This means that utilities need to manage market risks.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Some utilities set annual budgets probabilistically, meaning that the chance of insolvency given a specified cash reserve must be below a certain threshold.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Many </a:t>
            </a:r>
            <a:r>
              <a:rPr lang="en-US" sz="4000" dirty="0"/>
              <a:t>utilities hedge risk by trading forwards or options.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9772" y="19595140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Random Forest/GLM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or dependent variables (step 2) are derived using predictive models. All trees of RF are utilized (</a:t>
            </a:r>
            <a:r>
              <a:rPr lang="en-US" sz="3600" dirty="0">
                <a:solidFill>
                  <a:srgbClr val="FF8F8F"/>
                </a:solidFill>
              </a:rPr>
              <a:t>with </a:t>
            </a:r>
            <a:r>
              <a:rPr lang="en-US" sz="3600" dirty="0" smtClean="0">
                <a:solidFill>
                  <a:srgbClr val="FF8F8F"/>
                </a:solidFill>
              </a:rPr>
              <a:t>Bayesian </a:t>
            </a:r>
            <a:r>
              <a:rPr lang="en-US" sz="3600" dirty="0">
                <a:solidFill>
                  <a:srgbClr val="FF8F8F"/>
                </a:solidFill>
              </a:rPr>
              <a:t>inference</a:t>
            </a:r>
            <a:r>
              <a:rPr lang="en-US" sz="3600" dirty="0" smtClean="0">
                <a:solidFill>
                  <a:srgbClr val="FF8F8F"/>
                </a:solidFill>
              </a:rPr>
              <a:t>) to capture variability. [caret::train, stats::</a:t>
            </a:r>
            <a:r>
              <a:rPr lang="en-US" sz="3600" dirty="0" err="1" smtClean="0">
                <a:solidFill>
                  <a:srgbClr val="FF8F8F"/>
                </a:solidFill>
              </a:rPr>
              <a:t>glm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49772" y="25523482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Logical Dispatch </a:t>
            </a:r>
            <a:r>
              <a:rPr lang="en-US" sz="3600" dirty="0">
                <a:solidFill>
                  <a:srgbClr val="C00000"/>
                </a:solidFill>
              </a:rPr>
              <a:t>C</a:t>
            </a:r>
            <a:r>
              <a:rPr lang="en-US" sz="3600" dirty="0" smtClean="0">
                <a:solidFill>
                  <a:srgbClr val="C00000"/>
                </a:solidFill>
              </a:rPr>
              <a:t>alculation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Given resource unit specifications, determine the optimal economic dispatch schedule for each stochastic iteration.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176428" y="1276162"/>
            <a:ext cx="812015" cy="26861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Scheduled Tasks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175471" y="28191739"/>
            <a:ext cx="812972" cy="459603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On Demand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49772" y="17738965"/>
            <a:ext cx="928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Temporal </a:t>
            </a:r>
            <a:r>
              <a:rPr lang="en-US" sz="3600" dirty="0">
                <a:solidFill>
                  <a:srgbClr val="C00000"/>
                </a:solidFill>
              </a:rPr>
              <a:t>Hierarchical R</a:t>
            </a:r>
            <a:r>
              <a:rPr lang="en-US" sz="3600" dirty="0" smtClean="0">
                <a:solidFill>
                  <a:srgbClr val="C00000"/>
                </a:solidFill>
              </a:rPr>
              <a:t>econciliation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Generated stochastic data is reconciled so that means match with market expectations.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87562" y="2725586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C3A9"/>
                </a:solidFill>
              </a:rPr>
              <a:t>Ultimately, we want some </a:t>
            </a:r>
            <a:r>
              <a:rPr lang="en-US" sz="3600" b="1" dirty="0" smtClean="0">
                <a:solidFill>
                  <a:srgbClr val="077F6E"/>
                </a:solidFill>
              </a:rPr>
              <a:t>Risk Metrics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that guide us to avert risks. </a:t>
            </a:r>
            <a:endParaRPr lang="en-US" sz="3600" dirty="0">
              <a:solidFill>
                <a:srgbClr val="0BC3A9"/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23196806" y="3453465"/>
            <a:ext cx="2323485" cy="187481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20" idx="3"/>
          </p:cNvCxnSpPr>
          <p:nvPr/>
        </p:nvCxnSpPr>
        <p:spPr>
          <a:xfrm rot="10800000" flipV="1">
            <a:off x="22454611" y="6629400"/>
            <a:ext cx="3195160" cy="1628994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1" idx="3"/>
          </p:cNvCxnSpPr>
          <p:nvPr/>
        </p:nvCxnSpPr>
        <p:spPr>
          <a:xfrm rot="10800000" flipV="1">
            <a:off x="20736929" y="10522089"/>
            <a:ext cx="4783363" cy="567401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1"/>
            <a:endCxn id="22" idx="3"/>
          </p:cNvCxnSpPr>
          <p:nvPr/>
        </p:nvCxnSpPr>
        <p:spPr>
          <a:xfrm rot="10800000">
            <a:off x="24928396" y="13072327"/>
            <a:ext cx="721377" cy="100045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3" idx="3"/>
          </p:cNvCxnSpPr>
          <p:nvPr/>
        </p:nvCxnSpPr>
        <p:spPr>
          <a:xfrm rot="10800000">
            <a:off x="20763863" y="15025163"/>
            <a:ext cx="4904038" cy="35909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24" idx="3"/>
          </p:cNvCxnSpPr>
          <p:nvPr/>
        </p:nvCxnSpPr>
        <p:spPr>
          <a:xfrm rot="10800000">
            <a:off x="23901442" y="17276698"/>
            <a:ext cx="1694362" cy="822117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3901441" y="19925796"/>
            <a:ext cx="1567952" cy="148113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23367363" y="25233118"/>
            <a:ext cx="2152931" cy="634084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86071" y="1499363"/>
            <a:ext cx="5164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AUTHOR: </a:t>
            </a:r>
            <a:r>
              <a:rPr lang="en-US" sz="3600" dirty="0" smtClean="0"/>
              <a:t>Eina Ooka</a:t>
            </a:r>
            <a:endParaRPr lang="en-US" sz="3600" dirty="0"/>
          </a:p>
          <a:p>
            <a:pPr algn="ctr"/>
            <a:r>
              <a:rPr lang="en-US" sz="2800" dirty="0" smtClean="0"/>
              <a:t>Sr. </a:t>
            </a:r>
            <a:r>
              <a:rPr lang="en-US" sz="2800" dirty="0"/>
              <a:t>Structure and Pricing </a:t>
            </a:r>
            <a:r>
              <a:rPr lang="en-US" sz="2800" dirty="0" smtClean="0"/>
              <a:t>Analyst</a:t>
            </a:r>
            <a:endParaRPr lang="en-US" sz="3600" dirty="0" smtClean="0"/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Energy Authority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endParaRPr lang="en-US" sz="20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eooka@teainc.org</a:t>
            </a:r>
          </a:p>
          <a:p>
            <a:pPr algn="ctr"/>
            <a:endParaRPr lang="en-US" sz="2400" dirty="0" smtClean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https</a:t>
            </a:r>
            <a:r>
              <a:rPr lang="en-US" sz="2400" dirty="0">
                <a:solidFill>
                  <a:srgbClr val="545454"/>
                </a:solidFill>
              </a:rPr>
              <a:t>://</a:t>
            </a:r>
            <a:r>
              <a:rPr lang="en-US" sz="2400" dirty="0" smtClean="0">
                <a:solidFill>
                  <a:srgbClr val="545454"/>
                </a:solidFill>
              </a:rPr>
              <a:t>github.com/einaooka/useR2016</a:t>
            </a:r>
            <a:endParaRPr lang="en-US" sz="24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(See this link for references)</a:t>
            </a:r>
            <a:endParaRPr lang="en-US" sz="2400" dirty="0">
              <a:solidFill>
                <a:srgbClr val="545454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>
            <a:off x="13270571" y="13883694"/>
            <a:ext cx="7566249" cy="3096515"/>
          </a:xfrm>
          <a:prstGeom prst="bentConnector3">
            <a:avLst>
              <a:gd name="adj1" fmla="val 2314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4578684" y="5044979"/>
            <a:ext cx="4009809" cy="3213414"/>
          </a:xfrm>
          <a:prstGeom prst="bentConnector3">
            <a:avLst>
              <a:gd name="adj1" fmla="val 2128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3850013" y="10522090"/>
            <a:ext cx="3628561" cy="481687"/>
          </a:xfrm>
          <a:prstGeom prst="bentConnector3">
            <a:avLst>
              <a:gd name="adj1" fmla="val 248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13498099" y="16904034"/>
            <a:ext cx="5605883" cy="2871703"/>
          </a:xfrm>
          <a:prstGeom prst="bentConnector3">
            <a:avLst>
              <a:gd name="adj1" fmla="val 2221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6" idx="1"/>
          </p:cNvCxnSpPr>
          <p:nvPr/>
        </p:nvCxnSpPr>
        <p:spPr>
          <a:xfrm>
            <a:off x="13850013" y="24910404"/>
            <a:ext cx="4000093" cy="907892"/>
          </a:xfrm>
          <a:prstGeom prst="bentConnector3">
            <a:avLst>
              <a:gd name="adj1" fmla="val 500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14578684" y="28191739"/>
            <a:ext cx="3441979" cy="1654277"/>
          </a:xfrm>
          <a:prstGeom prst="bentConnector3">
            <a:avLst>
              <a:gd name="adj1" fmla="val 6707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13850013" y="19066933"/>
            <a:ext cx="4393477" cy="4070408"/>
          </a:xfrm>
          <a:prstGeom prst="bentConnector3">
            <a:avLst>
              <a:gd name="adj1" fmla="val 13771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95804" y="27933655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Portfolio Analysis through R-Shiny App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 user can interactively analyze stochastic scenarios and run hypothetical forward or option trades through shiny app.  [shiny, </a:t>
            </a:r>
            <a:r>
              <a:rPr lang="en-US" sz="3600" dirty="0" err="1" smtClean="0">
                <a:solidFill>
                  <a:srgbClr val="FF8F8F"/>
                </a:solidFill>
              </a:rPr>
              <a:t>shinhdashboard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rhandsontable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649772" y="30897827"/>
            <a:ext cx="8621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Report through </a:t>
            </a:r>
            <a:r>
              <a:rPr lang="en-US" sz="3600" dirty="0" err="1">
                <a:solidFill>
                  <a:srgbClr val="C00000"/>
                </a:solidFill>
              </a:rPr>
              <a:t>R</a:t>
            </a:r>
            <a:r>
              <a:rPr lang="en-US" sz="3600" dirty="0" err="1" smtClean="0">
                <a:solidFill>
                  <a:srgbClr val="C00000"/>
                </a:solidFill>
              </a:rPr>
              <a:t>markdown</a:t>
            </a:r>
            <a:endParaRPr lang="en-US" sz="3600" dirty="0" smtClean="0">
              <a:solidFill>
                <a:srgbClr val="C00000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Hedge analysis can be made into a html report through the app. [</a:t>
            </a:r>
            <a:r>
              <a:rPr lang="en-US" sz="3600" dirty="0" err="1" smtClean="0">
                <a:solidFill>
                  <a:srgbClr val="FF8F8F"/>
                </a:solidFill>
              </a:rPr>
              <a:t>knitr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</a:p>
        </p:txBody>
      </p:sp>
      <p:cxnSp>
        <p:nvCxnSpPr>
          <p:cNvPr id="105" name="Elbow Connector 104"/>
          <p:cNvCxnSpPr/>
          <p:nvPr/>
        </p:nvCxnSpPr>
        <p:spPr>
          <a:xfrm rot="10800000" flipV="1">
            <a:off x="23142209" y="28300956"/>
            <a:ext cx="2378082" cy="229746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0421" y="7772432"/>
            <a:ext cx="7533750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b="1" dirty="0" smtClean="0"/>
              <a:t>Quantify market risk that utilities are exposed to, through stochastic simulation of loads, resources and market prices.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 smtClean="0"/>
              <a:t>Portray </a:t>
            </a:r>
            <a:r>
              <a:rPr lang="en-US" sz="4000" dirty="0"/>
              <a:t>appropriate tail </a:t>
            </a:r>
            <a:r>
              <a:rPr lang="en-US" sz="4000" dirty="0" smtClean="0"/>
              <a:t>risk with </a:t>
            </a:r>
            <a:r>
              <a:rPr lang="en-US" sz="4000" dirty="0"/>
              <a:t>1,000 </a:t>
            </a:r>
            <a:r>
              <a:rPr lang="en-US" sz="4000" dirty="0" smtClean="0"/>
              <a:t> or more stochastic iterations.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/>
              <a:t>Capture </a:t>
            </a:r>
            <a:r>
              <a:rPr lang="en-US" sz="4000" dirty="0" smtClean="0"/>
              <a:t>the </a:t>
            </a:r>
            <a:r>
              <a:rPr lang="en-US" sz="4000" dirty="0"/>
              <a:t>following </a:t>
            </a:r>
            <a:r>
              <a:rPr lang="en-US" sz="4000" dirty="0" smtClean="0"/>
              <a:t>data characteristics: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Autocorrelation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Heteroscedasticity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Seasonal and weekly shape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Mutivariate</a:t>
            </a:r>
            <a:r>
              <a:rPr lang="en-US" sz="4000" dirty="0" smtClean="0"/>
              <a:t> cross-correlation and non-linear dependency 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Non-normal </a:t>
            </a:r>
            <a:r>
              <a:rPr lang="en-US" sz="4000" dirty="0"/>
              <a:t>distributions </a:t>
            </a:r>
            <a:r>
              <a:rPr lang="en-US" sz="4000" b="1" dirty="0"/>
              <a:t> 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Extreme peaks and drops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Negative </a:t>
            </a:r>
            <a:r>
              <a:rPr lang="en-US" sz="4000" dirty="0" smtClean="0"/>
              <a:t>prices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Max and min caps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Reasonable long-term distributions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Consistency with market  and utility </a:t>
            </a:r>
            <a:r>
              <a:rPr lang="en-US" sz="4000" dirty="0" smtClean="0"/>
              <a:t>expectations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028541" y="1549830"/>
            <a:ext cx="89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545454"/>
                </a:solidFill>
              </a:rPr>
              <a:t>STEPS</a:t>
            </a:r>
            <a:endParaRPr lang="en-US" sz="4000" b="1" u="sng" dirty="0">
              <a:solidFill>
                <a:srgbClr val="54545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84816" y="136226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Time Series Decomposition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384816" y="700039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Simulated Time Series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384816" y="11044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Historical vs. Simulated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84816" y="1516320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Non-linear Multivariate Dependency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384816" y="234698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Energy Balance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84816" y="2733418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Shiny App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84816" y="192794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Resource Dispatch</a:t>
            </a:r>
            <a:endParaRPr lang="en-US" sz="3600" dirty="0">
              <a:solidFill>
                <a:srgbClr val="545454"/>
              </a:solidFill>
            </a:endParaRPr>
          </a:p>
        </p:txBody>
      </p:sp>
      <p:cxnSp>
        <p:nvCxnSpPr>
          <p:cNvPr id="92" name="Elbow Connector 91"/>
          <p:cNvCxnSpPr>
            <a:stCxn id="29" idx="3"/>
          </p:cNvCxnSpPr>
          <p:nvPr/>
        </p:nvCxnSpPr>
        <p:spPr>
          <a:xfrm>
            <a:off x="21110853" y="3517760"/>
            <a:ext cx="657326" cy="584486"/>
          </a:xfrm>
          <a:prstGeom prst="bentConnector3">
            <a:avLst>
              <a:gd name="adj1" fmla="val 9986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315220" y="6977966"/>
            <a:ext cx="849427" cy="570643"/>
          </a:xfrm>
          <a:prstGeom prst="bentConnector3">
            <a:avLst>
              <a:gd name="adj1" fmla="val 9825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20551090" y="10167867"/>
            <a:ext cx="880952" cy="455405"/>
          </a:xfrm>
          <a:prstGeom prst="bentConnector3">
            <a:avLst>
              <a:gd name="adj1" fmla="val 989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20723899" y="10810723"/>
            <a:ext cx="1755796" cy="22735"/>
          </a:xfrm>
          <a:prstGeom prst="bentConnector3">
            <a:avLst>
              <a:gd name="adj1" fmla="val -30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18588493" y="13002034"/>
            <a:ext cx="853502" cy="647688"/>
          </a:xfrm>
          <a:prstGeom prst="bentConnector3">
            <a:avLst>
              <a:gd name="adj1" fmla="val 1003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6200000" flipH="1">
            <a:off x="17539415" y="13022353"/>
            <a:ext cx="1178648" cy="71080"/>
          </a:xfrm>
          <a:prstGeom prst="bentConnector3">
            <a:avLst>
              <a:gd name="adj1" fmla="val -708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>
            <a:off x="20763863" y="15323863"/>
            <a:ext cx="1138378" cy="575884"/>
          </a:xfrm>
          <a:prstGeom prst="bentConnector3">
            <a:avLst>
              <a:gd name="adj1" fmla="val 1001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21986147" y="19546790"/>
            <a:ext cx="1840019" cy="43034"/>
          </a:xfrm>
          <a:prstGeom prst="bentConnector3">
            <a:avLst>
              <a:gd name="adj1" fmla="val -579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21248667" y="23768532"/>
            <a:ext cx="1182283" cy="99284"/>
          </a:xfrm>
          <a:prstGeom prst="bentConnector3">
            <a:avLst>
              <a:gd name="adj1" fmla="val -1493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16768424" y="24540110"/>
            <a:ext cx="1041563" cy="744870"/>
          </a:xfrm>
          <a:prstGeom prst="bentConnector3">
            <a:avLst>
              <a:gd name="adj1" fmla="val 15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20699659" y="27189895"/>
            <a:ext cx="1474884" cy="558972"/>
          </a:xfrm>
          <a:prstGeom prst="bentConnector3">
            <a:avLst>
              <a:gd name="adj1" fmla="val 940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8655174" y="25302551"/>
            <a:ext cx="4791412" cy="702440"/>
          </a:xfrm>
          <a:prstGeom prst="bentConnector3">
            <a:avLst>
              <a:gd name="adj1" fmla="val 999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6200000" flipH="1">
            <a:off x="16714632" y="29778249"/>
            <a:ext cx="492928" cy="11152"/>
          </a:xfrm>
          <a:prstGeom prst="bentConnector3">
            <a:avLst>
              <a:gd name="adj1" fmla="val -20975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5624453" y="2310064"/>
            <a:ext cx="5486400" cy="2415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1. Data Scraping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20663" y="410224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2. </a:t>
            </a:r>
            <a:r>
              <a:rPr lang="en-US" sz="4800" dirty="0" err="1" smtClean="0">
                <a:solidFill>
                  <a:srgbClr val="545454"/>
                </a:solidFill>
              </a:rPr>
              <a:t>Collinearity</a:t>
            </a:r>
            <a:r>
              <a:rPr lang="en-US" sz="4800" dirty="0" smtClean="0">
                <a:solidFill>
                  <a:srgbClr val="545454"/>
                </a:solidFill>
              </a:rPr>
              <a:t> and Dependency Detection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968211" y="6599145"/>
            <a:ext cx="5486400" cy="33184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3. Multiplicative Decomposition</a:t>
            </a:r>
          </a:p>
          <a:p>
            <a:pPr algn="ctr"/>
            <a:r>
              <a:rPr lang="en-US" sz="4000" dirty="0" smtClean="0">
                <a:solidFill>
                  <a:srgbClr val="545454"/>
                </a:solidFill>
              </a:rPr>
              <a:t>Outlier + Seasonality x Trend x Noise</a:t>
            </a:r>
            <a:endParaRPr lang="en-US" sz="4000" dirty="0">
              <a:solidFill>
                <a:srgbClr val="545454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50528" y="971789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4. Long-Term Stochastic Forecasting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77463" y="13653563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6. Disaggregation and Combination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415042" y="1590509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7. Judgmental Adjustment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500010" y="1842518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8. </a:t>
            </a:r>
            <a:r>
              <a:rPr lang="en-US" sz="4800" dirty="0">
                <a:solidFill>
                  <a:srgbClr val="545454"/>
                </a:solidFill>
              </a:rPr>
              <a:t>Markov Chain </a:t>
            </a:r>
            <a:r>
              <a:rPr lang="en-US" sz="4800" dirty="0" smtClean="0">
                <a:solidFill>
                  <a:srgbClr val="545454"/>
                </a:solidFill>
              </a:rPr>
              <a:t>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850106" y="2444669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11. Resource Dispatch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151339" y="2679416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12. Cash Flow Aggregation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690948" y="3003028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14. Portfolio Optimization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951749" y="20514865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9</a:t>
            </a:r>
            <a:r>
              <a:rPr lang="en-US" sz="4800" dirty="0">
                <a:solidFill>
                  <a:srgbClr val="545454"/>
                </a:solidFill>
              </a:rPr>
              <a:t>. Predictive </a:t>
            </a:r>
            <a:r>
              <a:rPr lang="en-US" sz="4800" dirty="0" smtClean="0">
                <a:solidFill>
                  <a:srgbClr val="545454"/>
                </a:solidFill>
              </a:rPr>
              <a:t>Modeling 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9275" y="21796910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10. Hourly-Shape </a:t>
            </a:r>
            <a:r>
              <a:rPr lang="en-US" sz="4800" dirty="0">
                <a:solidFill>
                  <a:srgbClr val="545454"/>
                </a:solidFill>
              </a:rPr>
              <a:t>A</a:t>
            </a:r>
            <a:r>
              <a:rPr lang="en-US" sz="4800" dirty="0" smtClean="0">
                <a:solidFill>
                  <a:srgbClr val="545454"/>
                </a:solidFill>
              </a:rPr>
              <a:t>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894539" y="2922681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13. Scenario &amp; Hedge Analysis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1046420" y="34534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965430" y="67832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43850" y="985860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155066" y="986098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9373415" y="1293563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8106330" y="1239785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699660" y="1524709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3814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2864713" y="1858795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1719771" y="2318948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7345367" y="211061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6723279" y="244641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336789" y="2317502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967570" y="2711971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62" idx="2"/>
          </p:cNvCxnSpPr>
          <p:nvPr/>
        </p:nvCxnSpPr>
        <p:spPr>
          <a:xfrm rot="10800000" flipH="1" flipV="1">
            <a:off x="20574257" y="28743308"/>
            <a:ext cx="1193922" cy="466169"/>
          </a:xfrm>
          <a:prstGeom prst="bentConnector3">
            <a:avLst>
              <a:gd name="adj1" fmla="val 10019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18957632" y="21177965"/>
            <a:ext cx="962875" cy="379632"/>
          </a:xfrm>
          <a:prstGeom prst="bentConnector3">
            <a:avLst>
              <a:gd name="adj1" fmla="val 251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226201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8919891" y="2109566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574257" y="2867472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6903937" y="2946934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712" y="0"/>
            <a:ext cx="1995487" cy="9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9394841" y="14126958"/>
            <a:ext cx="209550" cy="1600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7765786" y="18862312"/>
            <a:ext cx="346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Hydro Generation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649771" y="23113309"/>
            <a:ext cx="9567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K-Means Clustering </a:t>
            </a:r>
            <a:r>
              <a:rPr lang="en-US" sz="3600" dirty="0">
                <a:solidFill>
                  <a:srgbClr val="FF8F8F"/>
                </a:solidFill>
              </a:rPr>
              <a:t>[stats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kmeans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err="1" smtClean="0">
                <a:solidFill>
                  <a:srgbClr val="C00000"/>
                </a:solidFill>
              </a:rPr>
              <a:t>Multinominal</a:t>
            </a:r>
            <a:r>
              <a:rPr lang="en-US" sz="3600" dirty="0" smtClean="0">
                <a:solidFill>
                  <a:srgbClr val="C00000"/>
                </a:solidFill>
              </a:rPr>
              <a:t> Logistic </a:t>
            </a:r>
            <a:r>
              <a:rPr lang="en-US" sz="3600" dirty="0">
                <a:solidFill>
                  <a:srgbClr val="C00000"/>
                </a:solidFill>
              </a:rPr>
              <a:t>R</a:t>
            </a:r>
            <a:r>
              <a:rPr lang="en-US" sz="3600" dirty="0" smtClean="0">
                <a:solidFill>
                  <a:srgbClr val="C00000"/>
                </a:solidFill>
              </a:rPr>
              <a:t>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Each day is categorized to a particular hourly shape based on daily averages. [</a:t>
            </a:r>
            <a:r>
              <a:rPr lang="en-US" sz="3600" dirty="0" err="1" smtClean="0">
                <a:solidFill>
                  <a:srgbClr val="FF8F8F"/>
                </a:solidFill>
              </a:rPr>
              <a:t>nnet</a:t>
            </a:r>
            <a:r>
              <a:rPr lang="en-US" sz="3600" dirty="0">
                <a:solidFill>
                  <a:srgbClr val="FF8F8F"/>
                </a:solidFill>
              </a:rPr>
              <a:t>::</a:t>
            </a:r>
            <a:r>
              <a:rPr lang="en-US" sz="3600" dirty="0" err="1">
                <a:solidFill>
                  <a:srgbClr val="FF8F8F"/>
                </a:solidFill>
              </a:rPr>
              <a:t>multinom</a:t>
            </a:r>
            <a:r>
              <a:rPr lang="en-US" sz="3600" dirty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79509" y="28315966"/>
            <a:ext cx="476250" cy="13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Utility A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729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99</cp:revision>
  <dcterms:created xsi:type="dcterms:W3CDTF">2016-06-01T23:49:22Z</dcterms:created>
  <dcterms:modified xsi:type="dcterms:W3CDTF">2016-06-22T00:33:08Z</dcterms:modified>
</cp:coreProperties>
</file>