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8F"/>
    <a:srgbClr val="FFC6C6"/>
    <a:srgbClr val="1EC8B0"/>
    <a:srgbClr val="FFB7B7"/>
    <a:srgbClr val="FFD5D5"/>
    <a:srgbClr val="545454"/>
    <a:srgbClr val="DEE6E6"/>
    <a:srgbClr val="8DC7C3"/>
    <a:srgbClr val="000000"/>
    <a:srgbClr val="E3FD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0" autoAdjust="0"/>
    <p:restoredTop sz="94660"/>
  </p:normalViewPr>
  <p:slideViewPr>
    <p:cSldViewPr snapToGrid="0">
      <p:cViewPr varScale="1">
        <p:scale>
          <a:sx n="28" d="100"/>
          <a:sy n="28" d="100"/>
        </p:scale>
        <p:origin x="14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D976F0-0FF7-43D9-AEA1-E3A8D007AB9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6517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976F0-0FF7-43D9-AEA1-E3A8D007AB9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23364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976F0-0FF7-43D9-AEA1-E3A8D007AB9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70814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976F0-0FF7-43D9-AEA1-E3A8D007AB9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28631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976F0-0FF7-43D9-AEA1-E3A8D007AB9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6587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D976F0-0FF7-43D9-AEA1-E3A8D007AB9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181122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D976F0-0FF7-43D9-AEA1-E3A8D007AB9E}" type="datetimeFigureOut">
              <a:rPr lang="en-US" smtClean="0"/>
              <a:t>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117968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D976F0-0FF7-43D9-AEA1-E3A8D007AB9E}" type="datetimeFigureOut">
              <a:rPr lang="en-US" smtClean="0"/>
              <a:t>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86805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976F0-0FF7-43D9-AEA1-E3A8D007AB9E}" type="datetimeFigureOut">
              <a:rPr lang="en-US" smtClean="0"/>
              <a:t>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129660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976F0-0FF7-43D9-AEA1-E3A8D007AB9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357620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976F0-0FF7-43D9-AEA1-E3A8D007AB9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004B-6433-4CC7-853E-6AB48ED452E5}" type="slidenum">
              <a:rPr lang="en-US" smtClean="0"/>
              <a:t>‹#›</a:t>
            </a:fld>
            <a:endParaRPr lang="en-US"/>
          </a:p>
        </p:txBody>
      </p:sp>
    </p:spTree>
    <p:extLst>
      <p:ext uri="{BB962C8B-B14F-4D97-AF65-F5344CB8AC3E}">
        <p14:creationId xmlns:p14="http://schemas.microsoft.com/office/powerpoint/2010/main" val="245395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6D976F0-0FF7-43D9-AEA1-E3A8D007AB9E}" type="datetimeFigureOut">
              <a:rPr lang="en-US" smtClean="0"/>
              <a:t>6/10/2016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D0004B-6433-4CC7-853E-6AB48ED452E5}" type="slidenum">
              <a:rPr lang="en-US" smtClean="0"/>
              <a:t>‹#›</a:t>
            </a:fld>
            <a:endParaRPr lang="en-US"/>
          </a:p>
        </p:txBody>
      </p:sp>
    </p:spTree>
    <p:extLst>
      <p:ext uri="{BB962C8B-B14F-4D97-AF65-F5344CB8AC3E}">
        <p14:creationId xmlns:p14="http://schemas.microsoft.com/office/powerpoint/2010/main" val="199607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9711347" y="1158581"/>
            <a:ext cx="11342749" cy="31737299"/>
          </a:xfrm>
          <a:prstGeom prst="rect">
            <a:avLst/>
          </a:prstGeom>
          <a:gradFill flip="none" rotWithShape="1">
            <a:gsLst>
              <a:gs pos="0">
                <a:schemeClr val="bg1">
                  <a:lumMod val="65000"/>
                </a:schemeClr>
              </a:gs>
              <a:gs pos="0">
                <a:srgbClr val="E3FDF9"/>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Elbow Connector 134"/>
          <p:cNvCxnSpPr/>
          <p:nvPr/>
        </p:nvCxnSpPr>
        <p:spPr>
          <a:xfrm rot="5400000">
            <a:off x="16811912" y="22559571"/>
            <a:ext cx="9762391" cy="1986893"/>
          </a:xfrm>
          <a:prstGeom prst="bentConnector3">
            <a:avLst>
              <a:gd name="adj1" fmla="val 99936"/>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p:nvPr/>
        </p:nvCxnSpPr>
        <p:spPr>
          <a:xfrm rot="16200000" flipH="1">
            <a:off x="14568793" y="23937704"/>
            <a:ext cx="5601513" cy="62884"/>
          </a:xfrm>
          <a:prstGeom prst="bentConnector3">
            <a:avLst>
              <a:gd name="adj1" fmla="val -323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p:nvPr/>
        </p:nvCxnSpPr>
        <p:spPr>
          <a:xfrm rot="5400000">
            <a:off x="19397139" y="21360711"/>
            <a:ext cx="5734470" cy="362741"/>
          </a:xfrm>
          <a:prstGeom prst="bentConnector3">
            <a:avLst>
              <a:gd name="adj1" fmla="val 89518"/>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2"/>
          <a:stretch>
            <a:fillRect/>
          </a:stretch>
        </p:blipFill>
        <p:spPr>
          <a:xfrm>
            <a:off x="35551997" y="20567981"/>
            <a:ext cx="7895238" cy="3523809"/>
          </a:xfrm>
          <a:prstGeom prst="rect">
            <a:avLst/>
          </a:prstGeom>
        </p:spPr>
      </p:pic>
      <p:pic>
        <p:nvPicPr>
          <p:cNvPr id="90" name="Picture 89"/>
          <p:cNvPicPr>
            <a:picLocks noChangeAspect="1"/>
          </p:cNvPicPr>
          <p:nvPr/>
        </p:nvPicPr>
        <p:blipFill>
          <a:blip r:embed="rId3"/>
          <a:stretch>
            <a:fillRect/>
          </a:stretch>
        </p:blipFill>
        <p:spPr>
          <a:xfrm>
            <a:off x="35551997" y="24910404"/>
            <a:ext cx="7895238" cy="3523809"/>
          </a:xfrm>
          <a:prstGeom prst="rect">
            <a:avLst/>
          </a:prstGeom>
        </p:spPr>
      </p:pic>
      <p:pic>
        <p:nvPicPr>
          <p:cNvPr id="88" name="Picture 87"/>
          <p:cNvPicPr>
            <a:picLocks noChangeAspect="1"/>
          </p:cNvPicPr>
          <p:nvPr/>
        </p:nvPicPr>
        <p:blipFill>
          <a:blip r:embed="rId4"/>
          <a:stretch>
            <a:fillRect/>
          </a:stretch>
        </p:blipFill>
        <p:spPr>
          <a:xfrm>
            <a:off x="35551997" y="7572032"/>
            <a:ext cx="7895238" cy="3523809"/>
          </a:xfrm>
          <a:prstGeom prst="rect">
            <a:avLst/>
          </a:prstGeom>
        </p:spPr>
      </p:pic>
      <p:pic>
        <p:nvPicPr>
          <p:cNvPr id="83" name="Picture 82"/>
          <p:cNvPicPr>
            <a:picLocks noChangeAspect="1"/>
          </p:cNvPicPr>
          <p:nvPr/>
        </p:nvPicPr>
        <p:blipFill>
          <a:blip r:embed="rId5"/>
          <a:stretch>
            <a:fillRect/>
          </a:stretch>
        </p:blipFill>
        <p:spPr>
          <a:xfrm>
            <a:off x="35551997" y="16229690"/>
            <a:ext cx="7895238" cy="3523809"/>
          </a:xfrm>
          <a:prstGeom prst="rect">
            <a:avLst/>
          </a:prstGeom>
        </p:spPr>
      </p:pic>
      <p:pic>
        <p:nvPicPr>
          <p:cNvPr id="82" name="Picture 81"/>
          <p:cNvPicPr>
            <a:picLocks noChangeAspect="1"/>
          </p:cNvPicPr>
          <p:nvPr/>
        </p:nvPicPr>
        <p:blipFill>
          <a:blip r:embed="rId6"/>
          <a:stretch>
            <a:fillRect/>
          </a:stretch>
        </p:blipFill>
        <p:spPr>
          <a:xfrm>
            <a:off x="35551997" y="11914971"/>
            <a:ext cx="7895238" cy="3523809"/>
          </a:xfrm>
          <a:prstGeom prst="rect">
            <a:avLst/>
          </a:prstGeom>
        </p:spPr>
      </p:pic>
      <p:pic>
        <p:nvPicPr>
          <p:cNvPr id="75" name="Picture 74"/>
          <p:cNvPicPr>
            <a:picLocks noChangeAspect="1"/>
          </p:cNvPicPr>
          <p:nvPr/>
        </p:nvPicPr>
        <p:blipFill>
          <a:blip r:embed="rId7"/>
          <a:stretch>
            <a:fillRect/>
          </a:stretch>
        </p:blipFill>
        <p:spPr>
          <a:xfrm>
            <a:off x="35551997" y="1785831"/>
            <a:ext cx="7895238" cy="4961905"/>
          </a:xfrm>
          <a:prstGeom prst="rect">
            <a:avLst/>
          </a:prstGeom>
        </p:spPr>
      </p:pic>
      <p:pic>
        <p:nvPicPr>
          <p:cNvPr id="2" name="Picture 1"/>
          <p:cNvPicPr>
            <a:picLocks noChangeAspect="1"/>
          </p:cNvPicPr>
          <p:nvPr/>
        </p:nvPicPr>
        <p:blipFill>
          <a:blip r:embed="rId8"/>
          <a:stretch>
            <a:fillRect/>
          </a:stretch>
        </p:blipFill>
        <p:spPr>
          <a:xfrm>
            <a:off x="35551997" y="29232034"/>
            <a:ext cx="7895238" cy="3504762"/>
          </a:xfrm>
          <a:prstGeom prst="rect">
            <a:avLst/>
          </a:prstGeom>
        </p:spPr>
      </p:pic>
      <p:sp>
        <p:nvSpPr>
          <p:cNvPr id="12" name="Rounded Rectangle 11"/>
          <p:cNvSpPr/>
          <p:nvPr/>
        </p:nvSpPr>
        <p:spPr>
          <a:xfrm>
            <a:off x="234802" y="1276163"/>
            <a:ext cx="7696200" cy="5238937"/>
          </a:xfrm>
          <a:prstGeom prst="roundRect">
            <a:avLst/>
          </a:prstGeom>
          <a:gradFill flip="none" rotWithShape="1">
            <a:gsLst>
              <a:gs pos="12000">
                <a:srgbClr val="8DC7C3"/>
              </a:gs>
              <a:gs pos="50000">
                <a:srgbClr val="DEE6E6"/>
              </a:gs>
              <a:gs pos="72000">
                <a:srgbClr val="EBEBEB"/>
              </a:gs>
            </a:gsLst>
            <a:lin ang="5400000" scaled="1"/>
            <a:tileRect/>
          </a:gradFill>
          <a:ln w="57150">
            <a:solidFill>
              <a:srgbClr val="0BC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rgbClr val="C00000"/>
              </a:solidFill>
            </a:endParaRPr>
          </a:p>
        </p:txBody>
      </p:sp>
      <p:pic>
        <p:nvPicPr>
          <p:cNvPr id="109" name="Picture 108"/>
          <p:cNvPicPr>
            <a:picLocks noChangeAspect="1"/>
          </p:cNvPicPr>
          <p:nvPr/>
        </p:nvPicPr>
        <p:blipFill>
          <a:blip r:embed="rId9"/>
          <a:stretch>
            <a:fillRect/>
          </a:stretch>
        </p:blipFill>
        <p:spPr>
          <a:xfrm>
            <a:off x="472650" y="1785831"/>
            <a:ext cx="4879528" cy="4426041"/>
          </a:xfrm>
          <a:prstGeom prst="rect">
            <a:avLst/>
          </a:prstGeom>
        </p:spPr>
      </p:pic>
      <p:sp>
        <p:nvSpPr>
          <p:cNvPr id="7" name="Rectangle 6"/>
          <p:cNvSpPr/>
          <p:nvPr/>
        </p:nvSpPr>
        <p:spPr>
          <a:xfrm>
            <a:off x="0" y="1"/>
            <a:ext cx="43891200" cy="1181100"/>
          </a:xfrm>
          <a:prstGeom prst="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0"/>
          <a:stretch>
            <a:fillRect/>
          </a:stretch>
        </p:blipFill>
        <p:spPr>
          <a:xfrm>
            <a:off x="209550" y="35625"/>
            <a:ext cx="2762250" cy="914400"/>
          </a:xfrm>
          <a:prstGeom prst="rect">
            <a:avLst/>
          </a:prstGeom>
        </p:spPr>
      </p:pic>
      <p:sp>
        <p:nvSpPr>
          <p:cNvPr id="9" name="Rectangle 8"/>
          <p:cNvSpPr/>
          <p:nvPr/>
        </p:nvSpPr>
        <p:spPr>
          <a:xfrm>
            <a:off x="0" y="990600"/>
            <a:ext cx="43891200" cy="190501"/>
          </a:xfrm>
          <a:prstGeom prst="rect">
            <a:avLst/>
          </a:prstGeom>
          <a:solidFill>
            <a:srgbClr val="D2292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82902" y="127591"/>
            <a:ext cx="29371526" cy="1015663"/>
          </a:xfrm>
          <a:prstGeom prst="rect">
            <a:avLst/>
          </a:prstGeom>
          <a:noFill/>
        </p:spPr>
        <p:txBody>
          <a:bodyPr wrap="square" rtlCol="0">
            <a:spAutoFit/>
          </a:bodyPr>
          <a:lstStyle/>
          <a:p>
            <a:r>
              <a:rPr lang="en-US" sz="4800" dirty="0" smtClean="0">
                <a:solidFill>
                  <a:schemeClr val="bg1"/>
                </a:solidFill>
                <a:latin typeface="Century Gothic" panose="020B0502020202020204" pitchFamily="34" charset="0"/>
              </a:rPr>
              <a:t>All-Inclusive but Practical </a:t>
            </a:r>
            <a:r>
              <a:rPr lang="en-US" sz="6000" b="1" dirty="0" smtClean="0">
                <a:solidFill>
                  <a:schemeClr val="bg1"/>
                </a:solidFill>
                <a:latin typeface="Century Gothic" panose="020B0502020202020204" pitchFamily="34" charset="0"/>
              </a:rPr>
              <a:t>Multivariate Stochastic Forecasting </a:t>
            </a:r>
            <a:r>
              <a:rPr lang="en-US" sz="4800" dirty="0" smtClean="0">
                <a:solidFill>
                  <a:schemeClr val="bg1"/>
                </a:solidFill>
                <a:latin typeface="Century Gothic" panose="020B0502020202020204" pitchFamily="34" charset="0"/>
              </a:rPr>
              <a:t>for Electric Utility Portfolio</a:t>
            </a:r>
            <a:endParaRPr lang="en-US" sz="4800" dirty="0">
              <a:solidFill>
                <a:schemeClr val="bg1"/>
              </a:solidFill>
              <a:latin typeface="Century Gothic" panose="020B0502020202020204" pitchFamily="34" charset="0"/>
            </a:endParaRPr>
          </a:p>
        </p:txBody>
      </p:sp>
      <p:sp>
        <p:nvSpPr>
          <p:cNvPr id="14" name="Rounded Rectangle 13"/>
          <p:cNvSpPr/>
          <p:nvPr/>
        </p:nvSpPr>
        <p:spPr>
          <a:xfrm>
            <a:off x="234802" y="21671897"/>
            <a:ext cx="7696200" cy="11115875"/>
          </a:xfrm>
          <a:prstGeom prst="roundRect">
            <a:avLst/>
          </a:prstGeom>
          <a:solidFill>
            <a:schemeClr val="bg1"/>
          </a:solidFill>
          <a:ln w="57150">
            <a:solidFill>
              <a:srgbClr val="0BC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Century Gothic" panose="020B0502020202020204" pitchFamily="34" charset="0"/>
              </a:rPr>
              <a:t>Background Facts</a:t>
            </a:r>
          </a:p>
          <a:p>
            <a:pPr algn="ctr"/>
            <a:endParaRPr lang="en-US" sz="4800" b="1" dirty="0" smtClean="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a:p>
            <a:pPr algn="ctr"/>
            <a:endParaRPr lang="en-US" sz="5400" dirty="0" smtClean="0">
              <a:solidFill>
                <a:schemeClr val="tx1"/>
              </a:solidFill>
              <a:latin typeface="Century Gothic" panose="020B0502020202020204" pitchFamily="34" charset="0"/>
            </a:endParaRPr>
          </a:p>
          <a:p>
            <a:pPr algn="ctr"/>
            <a:endParaRPr lang="en-US" sz="5400" dirty="0" smtClean="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a:p>
            <a:pPr algn="ctr"/>
            <a:endParaRPr lang="en-US" sz="5400" dirty="0" smtClean="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a:p>
            <a:pPr algn="ctr"/>
            <a:endParaRPr lang="en-US" sz="5400" dirty="0" smtClean="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a:p>
            <a:pPr algn="ctr"/>
            <a:endParaRPr lang="en-US" sz="5400" dirty="0" smtClean="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a:p>
            <a:pPr algn="ctr"/>
            <a:endParaRPr lang="en-US" sz="5400" dirty="0">
              <a:solidFill>
                <a:schemeClr val="tx1"/>
              </a:solidFill>
              <a:latin typeface="Century Gothic" panose="020B0502020202020204" pitchFamily="34" charset="0"/>
            </a:endParaRPr>
          </a:p>
        </p:txBody>
      </p:sp>
      <p:sp>
        <p:nvSpPr>
          <p:cNvPr id="15" name="Rounded Rectangle 14"/>
          <p:cNvSpPr/>
          <p:nvPr/>
        </p:nvSpPr>
        <p:spPr>
          <a:xfrm>
            <a:off x="9051771" y="1265091"/>
            <a:ext cx="990600" cy="18336217"/>
          </a:xfrm>
          <a:prstGeom prst="roundRect">
            <a:avLst/>
          </a:prstGeom>
          <a:solidFill>
            <a:schemeClr val="bg1">
              <a:lumMod val="95000"/>
            </a:schemeClr>
          </a:solidFill>
          <a:ln w="3810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rgbClr val="C00000"/>
                </a:solidFill>
              </a:rPr>
              <a:t>Stochastic Variable Generation</a:t>
            </a:r>
            <a:endParaRPr lang="en-US" sz="4400" dirty="0">
              <a:solidFill>
                <a:srgbClr val="C00000"/>
              </a:solidFill>
            </a:endParaRPr>
          </a:p>
        </p:txBody>
      </p:sp>
      <p:sp>
        <p:nvSpPr>
          <p:cNvPr id="16" name="Rounded Rectangle 15"/>
          <p:cNvSpPr/>
          <p:nvPr/>
        </p:nvSpPr>
        <p:spPr>
          <a:xfrm>
            <a:off x="9039193" y="19666865"/>
            <a:ext cx="990600" cy="7632214"/>
          </a:xfrm>
          <a:prstGeom prst="roundRect">
            <a:avLst/>
          </a:prstGeom>
          <a:solidFill>
            <a:schemeClr val="bg1">
              <a:lumMod val="95000"/>
            </a:schemeClr>
          </a:solidFill>
          <a:ln w="3810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rgbClr val="C00000"/>
                </a:solidFill>
              </a:rPr>
              <a:t>Resource Dispatch Optimization</a:t>
            </a:r>
            <a:endParaRPr lang="en-US" sz="4400" dirty="0">
              <a:solidFill>
                <a:srgbClr val="C00000"/>
              </a:solidFill>
            </a:endParaRPr>
          </a:p>
        </p:txBody>
      </p:sp>
      <p:sp>
        <p:nvSpPr>
          <p:cNvPr id="17" name="Rounded Rectangle 16"/>
          <p:cNvSpPr/>
          <p:nvPr/>
        </p:nvSpPr>
        <p:spPr>
          <a:xfrm>
            <a:off x="9051771" y="27364636"/>
            <a:ext cx="990600" cy="5423135"/>
          </a:xfrm>
          <a:prstGeom prst="roundRect">
            <a:avLst/>
          </a:prstGeom>
          <a:solidFill>
            <a:schemeClr val="bg1">
              <a:lumMod val="95000"/>
            </a:schemeClr>
          </a:solidFill>
          <a:ln w="3810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rgbClr val="C00000"/>
                </a:solidFill>
              </a:rPr>
              <a:t>Hedge Analysis</a:t>
            </a:r>
            <a:endParaRPr lang="en-US" sz="4400" dirty="0">
              <a:solidFill>
                <a:srgbClr val="C00000"/>
              </a:solidFill>
            </a:endParaRPr>
          </a:p>
        </p:txBody>
      </p:sp>
      <p:sp>
        <p:nvSpPr>
          <p:cNvPr id="22" name="Rounded Rectangle 21"/>
          <p:cNvSpPr/>
          <p:nvPr/>
        </p:nvSpPr>
        <p:spPr>
          <a:xfrm>
            <a:off x="19441995" y="11700726"/>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5. Daily Volatility &amp; Spike Model</a:t>
            </a:r>
            <a:endParaRPr lang="en-US" sz="4800" dirty="0">
              <a:solidFill>
                <a:srgbClr val="545454"/>
              </a:solidFill>
            </a:endParaRPr>
          </a:p>
        </p:txBody>
      </p:sp>
      <p:sp>
        <p:nvSpPr>
          <p:cNvPr id="30" name="TextBox 29"/>
          <p:cNvSpPr txBox="1"/>
          <p:nvPr/>
        </p:nvSpPr>
        <p:spPr>
          <a:xfrm>
            <a:off x="10387562" y="3042747"/>
            <a:ext cx="4871459" cy="3970318"/>
          </a:xfrm>
          <a:prstGeom prst="rect">
            <a:avLst/>
          </a:prstGeom>
          <a:noFill/>
        </p:spPr>
        <p:txBody>
          <a:bodyPr wrap="square" rtlCol="0">
            <a:spAutoFit/>
          </a:bodyPr>
          <a:lstStyle/>
          <a:p>
            <a:r>
              <a:rPr lang="en-US" sz="3600" b="1" dirty="0" smtClean="0">
                <a:solidFill>
                  <a:schemeClr val="bg1">
                    <a:lumMod val="50000"/>
                  </a:schemeClr>
                </a:solidFill>
              </a:rPr>
              <a:t>Daily</a:t>
            </a:r>
            <a:r>
              <a:rPr lang="en-US" sz="3600" dirty="0" smtClean="0">
                <a:solidFill>
                  <a:srgbClr val="0BC3A9"/>
                </a:solidFill>
              </a:rPr>
              <a:t> historical data</a:t>
            </a:r>
          </a:p>
          <a:p>
            <a:pPr marL="182880"/>
            <a:r>
              <a:rPr lang="en-US" sz="3600" dirty="0" smtClean="0">
                <a:solidFill>
                  <a:srgbClr val="0BC3A9"/>
                </a:solidFill>
              </a:rPr>
              <a:t>- </a:t>
            </a:r>
            <a:r>
              <a:rPr lang="en-US" sz="3600" dirty="0" smtClean="0">
                <a:solidFill>
                  <a:srgbClr val="0BC3A9"/>
                </a:solidFill>
              </a:rPr>
              <a:t>On-peak </a:t>
            </a:r>
            <a:r>
              <a:rPr lang="en-US" sz="3600" b="1" dirty="0" smtClean="0">
                <a:solidFill>
                  <a:srgbClr val="077F6E"/>
                </a:solidFill>
              </a:rPr>
              <a:t>Load</a:t>
            </a:r>
          </a:p>
          <a:p>
            <a:pPr marL="182880"/>
            <a:r>
              <a:rPr lang="en-US" sz="3600" dirty="0" smtClean="0">
                <a:solidFill>
                  <a:srgbClr val="0BC3A9"/>
                </a:solidFill>
              </a:rPr>
              <a:t>- Off-peak Load</a:t>
            </a:r>
          </a:p>
          <a:p>
            <a:pPr marL="182880"/>
            <a:r>
              <a:rPr lang="en-US" sz="3600" dirty="0" smtClean="0">
                <a:solidFill>
                  <a:srgbClr val="0BC3A9"/>
                </a:solidFill>
              </a:rPr>
              <a:t>- </a:t>
            </a:r>
            <a:r>
              <a:rPr lang="en-US" sz="3600" b="1" dirty="0" smtClean="0">
                <a:solidFill>
                  <a:srgbClr val="077F6E"/>
                </a:solidFill>
              </a:rPr>
              <a:t>Hydro</a:t>
            </a:r>
            <a:r>
              <a:rPr lang="en-US" sz="3600" dirty="0" smtClean="0">
                <a:solidFill>
                  <a:srgbClr val="0BC3A9"/>
                </a:solidFill>
              </a:rPr>
              <a:t> generations</a:t>
            </a:r>
          </a:p>
          <a:p>
            <a:pPr marL="182880"/>
            <a:r>
              <a:rPr lang="en-US" sz="3600" dirty="0" smtClean="0">
                <a:solidFill>
                  <a:srgbClr val="0BC3A9"/>
                </a:solidFill>
              </a:rPr>
              <a:t>- </a:t>
            </a:r>
            <a:r>
              <a:rPr lang="en-US" sz="3600" b="1" dirty="0" smtClean="0">
                <a:solidFill>
                  <a:srgbClr val="077F6E"/>
                </a:solidFill>
              </a:rPr>
              <a:t>Natural gas </a:t>
            </a:r>
            <a:r>
              <a:rPr lang="en-US" sz="3600" dirty="0" smtClean="0">
                <a:solidFill>
                  <a:srgbClr val="0BC3A9"/>
                </a:solidFill>
              </a:rPr>
              <a:t>prices</a:t>
            </a:r>
          </a:p>
          <a:p>
            <a:pPr marL="182880"/>
            <a:r>
              <a:rPr lang="en-US" sz="3600" dirty="0" smtClean="0">
                <a:solidFill>
                  <a:srgbClr val="0BC3A9"/>
                </a:solidFill>
              </a:rPr>
              <a:t>- </a:t>
            </a:r>
            <a:r>
              <a:rPr lang="en-US" sz="3600" b="1" dirty="0" smtClean="0">
                <a:solidFill>
                  <a:srgbClr val="077F6E"/>
                </a:solidFill>
              </a:rPr>
              <a:t>Power</a:t>
            </a:r>
            <a:r>
              <a:rPr lang="en-US" sz="3600" dirty="0" smtClean="0">
                <a:solidFill>
                  <a:srgbClr val="0BC3A9"/>
                </a:solidFill>
              </a:rPr>
              <a:t> </a:t>
            </a:r>
            <a:r>
              <a:rPr lang="en-US" sz="3600" dirty="0" smtClean="0">
                <a:solidFill>
                  <a:srgbClr val="0BC3A9"/>
                </a:solidFill>
              </a:rPr>
              <a:t>prices</a:t>
            </a:r>
          </a:p>
          <a:p>
            <a:r>
              <a:rPr lang="en-US" sz="3600" dirty="0" smtClean="0">
                <a:solidFill>
                  <a:srgbClr val="0BC3A9"/>
                </a:solidFill>
              </a:rPr>
              <a:t>[</a:t>
            </a:r>
            <a:r>
              <a:rPr lang="en-US" sz="3600" dirty="0" err="1" smtClean="0">
                <a:solidFill>
                  <a:srgbClr val="0BC3A9"/>
                </a:solidFill>
              </a:rPr>
              <a:t>i</a:t>
            </a:r>
            <a:r>
              <a:rPr lang="en-US" sz="3600" dirty="0" smtClean="0">
                <a:solidFill>
                  <a:srgbClr val="0BC3A9"/>
                </a:solidFill>
              </a:rPr>
              <a:t> – viii]</a:t>
            </a:r>
            <a:endParaRPr lang="en-US" sz="3600" dirty="0" smtClean="0">
              <a:solidFill>
                <a:srgbClr val="0BC3A9"/>
              </a:solidFill>
            </a:endParaRPr>
          </a:p>
        </p:txBody>
      </p:sp>
      <p:sp>
        <p:nvSpPr>
          <p:cNvPr id="32" name="TextBox 31"/>
          <p:cNvSpPr txBox="1"/>
          <p:nvPr/>
        </p:nvSpPr>
        <p:spPr>
          <a:xfrm>
            <a:off x="10387562" y="7539933"/>
            <a:ext cx="4512624" cy="3970318"/>
          </a:xfrm>
          <a:prstGeom prst="rect">
            <a:avLst/>
          </a:prstGeom>
          <a:noFill/>
        </p:spPr>
        <p:txBody>
          <a:bodyPr wrap="square" rtlCol="0">
            <a:spAutoFit/>
          </a:bodyPr>
          <a:lstStyle/>
          <a:p>
            <a:r>
              <a:rPr lang="en-US" sz="3600" b="1" dirty="0" smtClean="0">
                <a:solidFill>
                  <a:srgbClr val="077F6E"/>
                </a:solidFill>
              </a:rPr>
              <a:t>External LT forecasts</a:t>
            </a:r>
            <a:r>
              <a:rPr lang="en-US" sz="3600" dirty="0" smtClean="0">
                <a:solidFill>
                  <a:srgbClr val="0BC3A9"/>
                </a:solidFill>
              </a:rPr>
              <a:t> </a:t>
            </a:r>
            <a:r>
              <a:rPr lang="en-US" sz="3600" dirty="0" smtClean="0">
                <a:solidFill>
                  <a:srgbClr val="0BC3A9"/>
                </a:solidFill>
              </a:rPr>
              <a:t>in </a:t>
            </a:r>
            <a:r>
              <a:rPr lang="en-US" sz="3600" b="1" dirty="0" smtClean="0">
                <a:solidFill>
                  <a:schemeClr val="bg1">
                    <a:lumMod val="50000"/>
                  </a:schemeClr>
                </a:solidFill>
              </a:rPr>
              <a:t>monthly</a:t>
            </a:r>
            <a:r>
              <a:rPr lang="en-US" sz="3600" dirty="0" smtClean="0">
                <a:solidFill>
                  <a:srgbClr val="0BC3A9"/>
                </a:solidFill>
              </a:rPr>
              <a:t> granularity</a:t>
            </a:r>
            <a:r>
              <a:rPr lang="en-US" sz="3600" dirty="0" smtClean="0">
                <a:solidFill>
                  <a:srgbClr val="0BC3A9"/>
                </a:solidFill>
              </a:rPr>
              <a:t>.</a:t>
            </a:r>
          </a:p>
          <a:p>
            <a:pPr marL="182880" indent="-182880"/>
            <a:r>
              <a:rPr lang="en-US" sz="3600" dirty="0" smtClean="0">
                <a:solidFill>
                  <a:srgbClr val="0BC3A9"/>
                </a:solidFill>
              </a:rPr>
              <a:t> - Econometric load forecasts</a:t>
            </a:r>
          </a:p>
          <a:p>
            <a:pPr marL="182880" indent="-182880"/>
            <a:r>
              <a:rPr lang="en-US" sz="3600" dirty="0" smtClean="0">
                <a:solidFill>
                  <a:srgbClr val="0BC3A9"/>
                </a:solidFill>
              </a:rPr>
              <a:t>- Metrological hydro forecasts </a:t>
            </a:r>
          </a:p>
          <a:p>
            <a:r>
              <a:rPr lang="en-US" sz="3600" dirty="0" smtClean="0">
                <a:solidFill>
                  <a:srgbClr val="0BC3A9"/>
                </a:solidFill>
              </a:rPr>
              <a:t>[</a:t>
            </a:r>
            <a:r>
              <a:rPr lang="en-US" sz="3600" dirty="0" err="1" smtClean="0">
                <a:solidFill>
                  <a:srgbClr val="0BC3A9"/>
                </a:solidFill>
              </a:rPr>
              <a:t>i</a:t>
            </a:r>
            <a:r>
              <a:rPr lang="en-US" sz="3600" dirty="0" smtClean="0">
                <a:solidFill>
                  <a:srgbClr val="0BC3A9"/>
                </a:solidFill>
              </a:rPr>
              <a:t> – v, viii – x] </a:t>
            </a:r>
            <a:endParaRPr lang="en-US" sz="3600" dirty="0" smtClean="0">
              <a:solidFill>
                <a:srgbClr val="0BC3A9"/>
              </a:solidFill>
            </a:endParaRPr>
          </a:p>
        </p:txBody>
      </p:sp>
      <p:sp>
        <p:nvSpPr>
          <p:cNvPr id="33" name="TextBox 32"/>
          <p:cNvSpPr txBox="1"/>
          <p:nvPr/>
        </p:nvSpPr>
        <p:spPr>
          <a:xfrm>
            <a:off x="10387562" y="12037119"/>
            <a:ext cx="4330943" cy="2308324"/>
          </a:xfrm>
          <a:prstGeom prst="rect">
            <a:avLst/>
          </a:prstGeom>
          <a:noFill/>
        </p:spPr>
        <p:txBody>
          <a:bodyPr wrap="square" rtlCol="0">
            <a:spAutoFit/>
          </a:bodyPr>
          <a:lstStyle/>
          <a:p>
            <a:r>
              <a:rPr lang="en-US" sz="3600" b="1" dirty="0" smtClean="0">
                <a:solidFill>
                  <a:srgbClr val="077F6E"/>
                </a:solidFill>
              </a:rPr>
              <a:t>Market settlement </a:t>
            </a:r>
            <a:r>
              <a:rPr lang="en-US" sz="3600" dirty="0" smtClean="0">
                <a:solidFill>
                  <a:srgbClr val="0BC3A9"/>
                </a:solidFill>
              </a:rPr>
              <a:t>data </a:t>
            </a:r>
          </a:p>
          <a:p>
            <a:pPr marL="182880"/>
            <a:r>
              <a:rPr lang="en-US" sz="3600" dirty="0" smtClean="0">
                <a:solidFill>
                  <a:srgbClr val="0BC3A9"/>
                </a:solidFill>
              </a:rPr>
              <a:t>- Forward prices </a:t>
            </a:r>
          </a:p>
          <a:p>
            <a:r>
              <a:rPr lang="en-US" sz="3600" dirty="0" smtClean="0">
                <a:solidFill>
                  <a:srgbClr val="0BC3A9"/>
                </a:solidFill>
              </a:rPr>
              <a:t>[x]</a:t>
            </a:r>
            <a:endParaRPr lang="en-US" sz="3600" dirty="0" smtClean="0">
              <a:solidFill>
                <a:srgbClr val="0BC3A9"/>
              </a:solidFill>
            </a:endParaRPr>
          </a:p>
        </p:txBody>
      </p:sp>
      <p:sp>
        <p:nvSpPr>
          <p:cNvPr id="37" name="TextBox 36"/>
          <p:cNvSpPr txBox="1"/>
          <p:nvPr/>
        </p:nvSpPr>
        <p:spPr>
          <a:xfrm>
            <a:off x="10387562" y="17707503"/>
            <a:ext cx="4330943" cy="2308324"/>
          </a:xfrm>
          <a:prstGeom prst="rect">
            <a:avLst/>
          </a:prstGeom>
          <a:noFill/>
        </p:spPr>
        <p:txBody>
          <a:bodyPr wrap="square" rtlCol="0">
            <a:spAutoFit/>
          </a:bodyPr>
          <a:lstStyle/>
          <a:p>
            <a:r>
              <a:rPr lang="en-US" sz="3600" b="1" dirty="0" smtClean="0">
                <a:solidFill>
                  <a:schemeClr val="bg1">
                    <a:lumMod val="50000"/>
                  </a:schemeClr>
                </a:solidFill>
              </a:rPr>
              <a:t>Hourly</a:t>
            </a:r>
            <a:r>
              <a:rPr lang="en-US" sz="3600" dirty="0" smtClean="0">
                <a:solidFill>
                  <a:srgbClr val="0BC3A9"/>
                </a:solidFill>
              </a:rPr>
              <a:t> congestion price shapes at </a:t>
            </a:r>
            <a:r>
              <a:rPr lang="en-US" sz="3600" dirty="0">
                <a:solidFill>
                  <a:srgbClr val="0BC3A9"/>
                </a:solidFill>
              </a:rPr>
              <a:t>multiple (10 - </a:t>
            </a:r>
            <a:r>
              <a:rPr lang="en-US" sz="3600" dirty="0" smtClean="0">
                <a:solidFill>
                  <a:srgbClr val="0BC3A9"/>
                </a:solidFill>
              </a:rPr>
              <a:t>30</a:t>
            </a:r>
            <a:r>
              <a:rPr lang="en-US" sz="3600" dirty="0">
                <a:solidFill>
                  <a:srgbClr val="0BC3A9"/>
                </a:solidFill>
              </a:rPr>
              <a:t>) nodes.  </a:t>
            </a:r>
            <a:r>
              <a:rPr lang="en-US" sz="3600" dirty="0" smtClean="0">
                <a:solidFill>
                  <a:srgbClr val="0BC3A9"/>
                </a:solidFill>
              </a:rPr>
              <a:t>[</a:t>
            </a:r>
            <a:r>
              <a:rPr lang="en-US" sz="3600" dirty="0" err="1" smtClean="0">
                <a:solidFill>
                  <a:srgbClr val="0BC3A9"/>
                </a:solidFill>
              </a:rPr>
              <a:t>i</a:t>
            </a:r>
            <a:r>
              <a:rPr lang="en-US" sz="3600" dirty="0" smtClean="0">
                <a:solidFill>
                  <a:srgbClr val="0BC3A9"/>
                </a:solidFill>
              </a:rPr>
              <a:t> – viii]</a:t>
            </a:r>
            <a:endParaRPr lang="en-US" sz="3600" dirty="0">
              <a:solidFill>
                <a:srgbClr val="0BC3A9"/>
              </a:solidFill>
            </a:endParaRPr>
          </a:p>
        </p:txBody>
      </p:sp>
      <p:sp>
        <p:nvSpPr>
          <p:cNvPr id="38" name="TextBox 37"/>
          <p:cNvSpPr txBox="1"/>
          <p:nvPr/>
        </p:nvSpPr>
        <p:spPr>
          <a:xfrm>
            <a:off x="10387562" y="14872311"/>
            <a:ext cx="4330943" cy="2308324"/>
          </a:xfrm>
          <a:prstGeom prst="rect">
            <a:avLst/>
          </a:prstGeom>
          <a:noFill/>
        </p:spPr>
        <p:txBody>
          <a:bodyPr wrap="square" rtlCol="0">
            <a:spAutoFit/>
          </a:bodyPr>
          <a:lstStyle/>
          <a:p>
            <a:r>
              <a:rPr lang="en-US" sz="3600" b="1" dirty="0" smtClean="0">
                <a:solidFill>
                  <a:srgbClr val="077F6E"/>
                </a:solidFill>
              </a:rPr>
              <a:t>Wind</a:t>
            </a:r>
            <a:r>
              <a:rPr lang="en-US" sz="3600" dirty="0" smtClean="0">
                <a:solidFill>
                  <a:srgbClr val="077F6E"/>
                </a:solidFill>
              </a:rPr>
              <a:t> </a:t>
            </a:r>
            <a:r>
              <a:rPr lang="en-US" sz="3600" dirty="0" smtClean="0">
                <a:solidFill>
                  <a:srgbClr val="0BC3A9"/>
                </a:solidFill>
              </a:rPr>
              <a:t>data is independent and does not fit AR model. </a:t>
            </a:r>
          </a:p>
          <a:p>
            <a:r>
              <a:rPr lang="en-US" sz="3600" dirty="0" smtClean="0">
                <a:solidFill>
                  <a:srgbClr val="0BC3A9"/>
                </a:solidFill>
              </a:rPr>
              <a:t>[iii, v, viii]</a:t>
            </a:r>
            <a:endParaRPr lang="en-US" sz="3600" dirty="0">
              <a:solidFill>
                <a:srgbClr val="0BC3A9"/>
              </a:solidFill>
            </a:endParaRPr>
          </a:p>
        </p:txBody>
      </p:sp>
      <p:sp>
        <p:nvSpPr>
          <p:cNvPr id="39" name="TextBox 38"/>
          <p:cNvSpPr txBox="1"/>
          <p:nvPr/>
        </p:nvSpPr>
        <p:spPr>
          <a:xfrm>
            <a:off x="10387562" y="20542695"/>
            <a:ext cx="4330943" cy="6186309"/>
          </a:xfrm>
          <a:prstGeom prst="rect">
            <a:avLst/>
          </a:prstGeom>
          <a:noFill/>
        </p:spPr>
        <p:txBody>
          <a:bodyPr wrap="square" rtlCol="0">
            <a:spAutoFit/>
          </a:bodyPr>
          <a:lstStyle/>
          <a:p>
            <a:r>
              <a:rPr lang="en-US" sz="3600" b="1" dirty="0" smtClean="0">
                <a:solidFill>
                  <a:srgbClr val="077F6E"/>
                </a:solidFill>
              </a:rPr>
              <a:t>Generation</a:t>
            </a:r>
            <a:r>
              <a:rPr lang="en-US" sz="3600" dirty="0" smtClean="0">
                <a:solidFill>
                  <a:srgbClr val="0BC3A9"/>
                </a:solidFill>
              </a:rPr>
              <a:t> by thermal resources  are determined economically based on prices and its capability.  Need to take into account of future </a:t>
            </a:r>
            <a:r>
              <a:rPr lang="en-US" sz="3600" b="1" dirty="0" smtClean="0">
                <a:solidFill>
                  <a:srgbClr val="077F6E"/>
                </a:solidFill>
              </a:rPr>
              <a:t>outage schedules </a:t>
            </a:r>
            <a:r>
              <a:rPr lang="en-US" sz="3600" dirty="0" smtClean="0">
                <a:solidFill>
                  <a:srgbClr val="0BC3A9"/>
                </a:solidFill>
              </a:rPr>
              <a:t>set by utilities. </a:t>
            </a:r>
          </a:p>
          <a:p>
            <a:r>
              <a:rPr lang="en-US" sz="3600" dirty="0">
                <a:solidFill>
                  <a:srgbClr val="0BC3A9"/>
                </a:solidFill>
              </a:rPr>
              <a:t>[</a:t>
            </a:r>
            <a:r>
              <a:rPr lang="en-US" sz="3600" dirty="0" smtClean="0">
                <a:solidFill>
                  <a:srgbClr val="0BC3A9"/>
                </a:solidFill>
              </a:rPr>
              <a:t>iv, x]</a:t>
            </a:r>
            <a:endParaRPr lang="en-US" sz="3600" dirty="0">
              <a:solidFill>
                <a:srgbClr val="0BC3A9"/>
              </a:solidFill>
            </a:endParaRPr>
          </a:p>
        </p:txBody>
      </p:sp>
      <p:sp>
        <p:nvSpPr>
          <p:cNvPr id="40" name="TextBox 39"/>
          <p:cNvSpPr txBox="1"/>
          <p:nvPr/>
        </p:nvSpPr>
        <p:spPr>
          <a:xfrm>
            <a:off x="10584196" y="1552141"/>
            <a:ext cx="5486400" cy="1323439"/>
          </a:xfrm>
          <a:prstGeom prst="rect">
            <a:avLst/>
          </a:prstGeom>
          <a:noFill/>
        </p:spPr>
        <p:txBody>
          <a:bodyPr wrap="square" rtlCol="0">
            <a:spAutoFit/>
          </a:bodyPr>
          <a:lstStyle/>
          <a:p>
            <a:r>
              <a:rPr lang="en-US" sz="4000" b="1" u="sng" dirty="0" smtClean="0">
                <a:solidFill>
                  <a:srgbClr val="055348"/>
                </a:solidFill>
              </a:rPr>
              <a:t>DATA</a:t>
            </a:r>
            <a:r>
              <a:rPr lang="en-US" sz="4000" b="1" dirty="0" smtClean="0">
                <a:solidFill>
                  <a:srgbClr val="055348"/>
                </a:solidFill>
              </a:rPr>
              <a:t> </a:t>
            </a:r>
          </a:p>
          <a:p>
            <a:r>
              <a:rPr lang="en-US" sz="4000" dirty="0" smtClean="0">
                <a:solidFill>
                  <a:srgbClr val="1EC8B0"/>
                </a:solidFill>
              </a:rPr>
              <a:t>[objective]</a:t>
            </a:r>
            <a:endParaRPr lang="en-US" sz="4000" dirty="0">
              <a:solidFill>
                <a:srgbClr val="1EC8B0"/>
              </a:solidFill>
            </a:endParaRPr>
          </a:p>
        </p:txBody>
      </p:sp>
      <p:sp>
        <p:nvSpPr>
          <p:cNvPr id="42" name="TextBox 41"/>
          <p:cNvSpPr txBox="1"/>
          <p:nvPr/>
        </p:nvSpPr>
        <p:spPr>
          <a:xfrm>
            <a:off x="25649772" y="1555293"/>
            <a:ext cx="8961120" cy="707886"/>
          </a:xfrm>
          <a:prstGeom prst="rect">
            <a:avLst/>
          </a:prstGeom>
          <a:noFill/>
        </p:spPr>
        <p:txBody>
          <a:bodyPr wrap="square" rtlCol="0">
            <a:spAutoFit/>
          </a:bodyPr>
          <a:lstStyle/>
          <a:p>
            <a:r>
              <a:rPr lang="en-US" sz="4000" b="1" u="sng" dirty="0" smtClean="0">
                <a:solidFill>
                  <a:srgbClr val="C00000"/>
                </a:solidFill>
              </a:rPr>
              <a:t>METHODS</a:t>
            </a:r>
            <a:endParaRPr lang="en-US" sz="4000" b="1" dirty="0">
              <a:solidFill>
                <a:srgbClr val="FF8F8F"/>
              </a:solidFill>
            </a:endParaRPr>
          </a:p>
        </p:txBody>
      </p:sp>
      <p:sp>
        <p:nvSpPr>
          <p:cNvPr id="43" name="TextBox 42"/>
          <p:cNvSpPr txBox="1"/>
          <p:nvPr/>
        </p:nvSpPr>
        <p:spPr>
          <a:xfrm>
            <a:off x="25649772" y="4973484"/>
            <a:ext cx="9284084" cy="3970318"/>
          </a:xfrm>
          <a:prstGeom prst="rect">
            <a:avLst/>
          </a:prstGeom>
          <a:noFill/>
        </p:spPr>
        <p:txBody>
          <a:bodyPr wrap="square" rtlCol="0">
            <a:spAutoFit/>
          </a:bodyPr>
          <a:lstStyle/>
          <a:p>
            <a:r>
              <a:rPr lang="en-US" sz="3600" dirty="0" smtClean="0">
                <a:solidFill>
                  <a:srgbClr val="C00000"/>
                </a:solidFill>
              </a:rPr>
              <a:t>Grubb’s Outlier </a:t>
            </a:r>
            <a:r>
              <a:rPr lang="en-US" sz="3600" dirty="0">
                <a:solidFill>
                  <a:srgbClr val="C00000"/>
                </a:solidFill>
              </a:rPr>
              <a:t>Test </a:t>
            </a:r>
            <a:endParaRPr lang="en-US" sz="3600" dirty="0" smtClean="0">
              <a:solidFill>
                <a:srgbClr val="FF8F8F"/>
              </a:solidFill>
            </a:endParaRPr>
          </a:p>
          <a:p>
            <a:pPr marL="274320"/>
            <a:r>
              <a:rPr lang="en-US" sz="3600" dirty="0" smtClean="0">
                <a:solidFill>
                  <a:srgbClr val="FF8F8F"/>
                </a:solidFill>
              </a:rPr>
              <a:t>Applied twice before and after decomposition.</a:t>
            </a:r>
            <a:endParaRPr lang="en-US" sz="3600" dirty="0" smtClean="0">
              <a:solidFill>
                <a:srgbClr val="C00000"/>
              </a:solidFill>
            </a:endParaRPr>
          </a:p>
          <a:p>
            <a:r>
              <a:rPr lang="en-US" sz="3600" dirty="0" smtClean="0">
                <a:solidFill>
                  <a:srgbClr val="C00000"/>
                </a:solidFill>
              </a:rPr>
              <a:t>Fourier series</a:t>
            </a:r>
          </a:p>
          <a:p>
            <a:r>
              <a:rPr lang="en-US" sz="3600" dirty="0" smtClean="0">
                <a:solidFill>
                  <a:srgbClr val="C00000"/>
                </a:solidFill>
              </a:rPr>
              <a:t>LOESS</a:t>
            </a:r>
          </a:p>
          <a:p>
            <a:r>
              <a:rPr lang="en-US" sz="3600" dirty="0" smtClean="0">
                <a:solidFill>
                  <a:srgbClr val="C00000"/>
                </a:solidFill>
              </a:rPr>
              <a:t>Subset </a:t>
            </a:r>
            <a:r>
              <a:rPr lang="en-US" sz="3600" dirty="0" smtClean="0">
                <a:solidFill>
                  <a:srgbClr val="C00000"/>
                </a:solidFill>
              </a:rPr>
              <a:t>Regression </a:t>
            </a:r>
            <a:endParaRPr lang="en-US" sz="3600" dirty="0" smtClean="0">
              <a:solidFill>
                <a:srgbClr val="FF8F8F"/>
              </a:solidFill>
            </a:endParaRPr>
          </a:p>
          <a:p>
            <a:pPr marL="274320"/>
            <a:r>
              <a:rPr lang="en-US" sz="3600" dirty="0" smtClean="0">
                <a:solidFill>
                  <a:srgbClr val="FF8F8F"/>
                </a:solidFill>
              </a:rPr>
              <a:t>Weekly shapes and auto-regression factors are captured here</a:t>
            </a:r>
            <a:r>
              <a:rPr lang="en-US" sz="3600" dirty="0">
                <a:solidFill>
                  <a:srgbClr val="FF8F8F"/>
                </a:solidFill>
              </a:rPr>
              <a:t> </a:t>
            </a:r>
            <a:r>
              <a:rPr lang="en-US" sz="3600" dirty="0" smtClean="0">
                <a:solidFill>
                  <a:srgbClr val="FF8F8F"/>
                </a:solidFill>
              </a:rPr>
              <a:t>after decomposition. </a:t>
            </a:r>
          </a:p>
        </p:txBody>
      </p:sp>
      <p:sp>
        <p:nvSpPr>
          <p:cNvPr id="45" name="TextBox 44"/>
          <p:cNvSpPr txBox="1"/>
          <p:nvPr/>
        </p:nvSpPr>
        <p:spPr>
          <a:xfrm>
            <a:off x="25649772" y="2539738"/>
            <a:ext cx="9284084" cy="2308324"/>
          </a:xfrm>
          <a:prstGeom prst="rect">
            <a:avLst/>
          </a:prstGeom>
          <a:noFill/>
        </p:spPr>
        <p:txBody>
          <a:bodyPr wrap="square" rtlCol="0">
            <a:spAutoFit/>
          </a:bodyPr>
          <a:lstStyle/>
          <a:p>
            <a:r>
              <a:rPr lang="en-US" sz="3600" dirty="0" smtClean="0">
                <a:solidFill>
                  <a:srgbClr val="C00000"/>
                </a:solidFill>
              </a:rPr>
              <a:t>Hierarchical </a:t>
            </a:r>
            <a:r>
              <a:rPr lang="en-US" sz="3600" dirty="0" smtClean="0">
                <a:solidFill>
                  <a:srgbClr val="C00000"/>
                </a:solidFill>
              </a:rPr>
              <a:t>Clustering </a:t>
            </a:r>
            <a:endParaRPr lang="en-US" sz="3600" dirty="0" smtClean="0">
              <a:solidFill>
                <a:srgbClr val="FF8F8F"/>
              </a:solidFill>
            </a:endParaRPr>
          </a:p>
          <a:p>
            <a:pPr marL="274320"/>
            <a:r>
              <a:rPr lang="en-US" sz="3600" dirty="0" smtClean="0">
                <a:solidFill>
                  <a:srgbClr val="FF8F8F"/>
                </a:solidFill>
              </a:rPr>
              <a:t>Collinear variables are taken out of the main AR model and derived later using predictive models. </a:t>
            </a:r>
            <a:endParaRPr lang="en-US" sz="3600" dirty="0">
              <a:solidFill>
                <a:srgbClr val="FF8F8F"/>
              </a:solidFill>
            </a:endParaRPr>
          </a:p>
        </p:txBody>
      </p:sp>
      <p:sp>
        <p:nvSpPr>
          <p:cNvPr id="46" name="TextBox 45"/>
          <p:cNvSpPr txBox="1"/>
          <p:nvPr/>
        </p:nvSpPr>
        <p:spPr>
          <a:xfrm>
            <a:off x="25649772" y="9069224"/>
            <a:ext cx="9284084" cy="3416320"/>
          </a:xfrm>
          <a:prstGeom prst="rect">
            <a:avLst/>
          </a:prstGeom>
          <a:noFill/>
        </p:spPr>
        <p:txBody>
          <a:bodyPr wrap="square" rtlCol="0">
            <a:spAutoFit/>
          </a:bodyPr>
          <a:lstStyle/>
          <a:p>
            <a:r>
              <a:rPr lang="en-US" sz="3600" dirty="0">
                <a:solidFill>
                  <a:srgbClr val="C00000"/>
                </a:solidFill>
              </a:rPr>
              <a:t>Multivariate Gaussian Model</a:t>
            </a:r>
          </a:p>
          <a:p>
            <a:r>
              <a:rPr lang="en-US" sz="3600" dirty="0" err="1" smtClean="0">
                <a:solidFill>
                  <a:srgbClr val="C00000"/>
                </a:solidFill>
              </a:rPr>
              <a:t>Héston</a:t>
            </a:r>
            <a:r>
              <a:rPr lang="en-US" sz="3600" dirty="0" smtClean="0">
                <a:solidFill>
                  <a:srgbClr val="C00000"/>
                </a:solidFill>
              </a:rPr>
              <a:t> Model</a:t>
            </a:r>
            <a:endParaRPr lang="en-US" sz="3600" dirty="0">
              <a:solidFill>
                <a:srgbClr val="C00000"/>
              </a:solidFill>
            </a:endParaRPr>
          </a:p>
          <a:p>
            <a:r>
              <a:rPr lang="en-US" sz="3600" dirty="0" smtClean="0">
                <a:solidFill>
                  <a:srgbClr val="C00000"/>
                </a:solidFill>
              </a:rPr>
              <a:t>ARIMA(1,2,0)</a:t>
            </a:r>
          </a:p>
          <a:p>
            <a:pPr marL="274320"/>
            <a:r>
              <a:rPr lang="en-US" sz="3600" dirty="0" smtClean="0">
                <a:solidFill>
                  <a:srgbClr val="FF8F8F"/>
                </a:solidFill>
              </a:rPr>
              <a:t>If an external LT forecast does not exist, it is derived from trend and seasonality components (step 3). </a:t>
            </a:r>
          </a:p>
        </p:txBody>
      </p:sp>
      <p:sp>
        <p:nvSpPr>
          <p:cNvPr id="47" name="TextBox 46"/>
          <p:cNvSpPr txBox="1"/>
          <p:nvPr/>
        </p:nvSpPr>
        <p:spPr>
          <a:xfrm>
            <a:off x="25649772" y="12610966"/>
            <a:ext cx="9284084" cy="1200329"/>
          </a:xfrm>
          <a:prstGeom prst="rect">
            <a:avLst/>
          </a:prstGeom>
          <a:noFill/>
        </p:spPr>
        <p:txBody>
          <a:bodyPr wrap="square" rtlCol="0">
            <a:spAutoFit/>
          </a:bodyPr>
          <a:lstStyle/>
          <a:p>
            <a:r>
              <a:rPr lang="en-US" sz="3600" dirty="0" smtClean="0">
                <a:solidFill>
                  <a:srgbClr val="C00000"/>
                </a:solidFill>
              </a:rPr>
              <a:t>Seasonal Block </a:t>
            </a:r>
            <a:r>
              <a:rPr lang="en-US" sz="3600" dirty="0">
                <a:solidFill>
                  <a:srgbClr val="C00000"/>
                </a:solidFill>
              </a:rPr>
              <a:t>B</a:t>
            </a:r>
            <a:r>
              <a:rPr lang="en-US" sz="3600" dirty="0" smtClean="0">
                <a:solidFill>
                  <a:srgbClr val="C00000"/>
                </a:solidFill>
              </a:rPr>
              <a:t>ootstrapping</a:t>
            </a:r>
          </a:p>
          <a:p>
            <a:r>
              <a:rPr lang="en-US" sz="3600" dirty="0" smtClean="0">
                <a:solidFill>
                  <a:srgbClr val="C00000"/>
                </a:solidFill>
              </a:rPr>
              <a:t>Multiple Regression</a:t>
            </a:r>
          </a:p>
        </p:txBody>
      </p:sp>
      <p:sp>
        <p:nvSpPr>
          <p:cNvPr id="48" name="TextBox 47"/>
          <p:cNvSpPr txBox="1"/>
          <p:nvPr/>
        </p:nvSpPr>
        <p:spPr>
          <a:xfrm>
            <a:off x="25649772" y="13936717"/>
            <a:ext cx="9284084" cy="2308324"/>
          </a:xfrm>
          <a:prstGeom prst="rect">
            <a:avLst/>
          </a:prstGeom>
          <a:noFill/>
        </p:spPr>
        <p:txBody>
          <a:bodyPr wrap="square" rtlCol="0">
            <a:spAutoFit/>
          </a:bodyPr>
          <a:lstStyle/>
          <a:p>
            <a:r>
              <a:rPr lang="en-US" sz="3600" dirty="0" smtClean="0">
                <a:solidFill>
                  <a:srgbClr val="C00000"/>
                </a:solidFill>
              </a:rPr>
              <a:t>Denton Disaggregation </a:t>
            </a:r>
          </a:p>
          <a:p>
            <a:pPr marL="274320"/>
            <a:r>
              <a:rPr lang="en-US" sz="3600" dirty="0" smtClean="0">
                <a:solidFill>
                  <a:srgbClr val="FF8F8F"/>
                </a:solidFill>
              </a:rPr>
              <a:t>Monthly LT forecasts </a:t>
            </a:r>
            <a:r>
              <a:rPr lang="en-US" sz="3600" dirty="0">
                <a:solidFill>
                  <a:srgbClr val="FF8F8F"/>
                </a:solidFill>
              </a:rPr>
              <a:t>(</a:t>
            </a:r>
            <a:r>
              <a:rPr lang="en-US" sz="3600" dirty="0" smtClean="0">
                <a:solidFill>
                  <a:srgbClr val="FF8F8F"/>
                </a:solidFill>
              </a:rPr>
              <a:t>step 4) need to be disaggregated into daily time series, before combining with daily noise (step 5).</a:t>
            </a:r>
          </a:p>
        </p:txBody>
      </p:sp>
      <p:sp>
        <p:nvSpPr>
          <p:cNvPr id="49" name="Rounded Rectangle 48"/>
          <p:cNvSpPr/>
          <p:nvPr/>
        </p:nvSpPr>
        <p:spPr>
          <a:xfrm>
            <a:off x="234802" y="6629400"/>
            <a:ext cx="7696200" cy="14928197"/>
          </a:xfrm>
          <a:prstGeom prst="roundRect">
            <a:avLst/>
          </a:prstGeom>
          <a:solidFill>
            <a:schemeClr val="bg1"/>
          </a:solidFill>
          <a:ln w="57150">
            <a:solidFill>
              <a:srgbClr val="0BC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C00000"/>
                </a:solidFill>
                <a:latin typeface="Century Gothic" panose="020B0502020202020204" pitchFamily="34" charset="0"/>
              </a:rPr>
              <a:t>Objective</a:t>
            </a:r>
            <a:endParaRPr lang="en-US" sz="4800" b="1" dirty="0">
              <a:solidFill>
                <a:srgbClr val="C00000"/>
              </a:solidFill>
              <a:latin typeface="Century Gothic" panose="020B0502020202020204" pitchFamily="34" charset="0"/>
            </a:endParaRPr>
          </a:p>
          <a:p>
            <a:pPr algn="ctr"/>
            <a:endParaRPr lang="en-US" sz="4400" dirty="0" smtClean="0">
              <a:solidFill>
                <a:srgbClr val="C00000"/>
              </a:solidFill>
              <a:latin typeface="Century Gothic" panose="020B0502020202020204" pitchFamily="34" charset="0"/>
            </a:endParaRPr>
          </a:p>
          <a:p>
            <a:pPr algn="ctr"/>
            <a:endParaRPr lang="en-US" dirty="0">
              <a:solidFill>
                <a:srgbClr val="C00000"/>
              </a:solidFill>
            </a:endParaRPr>
          </a:p>
          <a:p>
            <a:pPr algn="ctr"/>
            <a:endParaRPr lang="en-US" dirty="0" smtClean="0">
              <a:solidFill>
                <a:srgbClr val="C00000"/>
              </a:solidFill>
            </a:endParaRPr>
          </a:p>
          <a:p>
            <a:pPr algn="ctr"/>
            <a:endParaRPr lang="en-US" dirty="0">
              <a:solidFill>
                <a:srgbClr val="C00000"/>
              </a:solidFill>
            </a:endParaRPr>
          </a:p>
          <a:p>
            <a:pPr algn="ctr"/>
            <a:endParaRPr lang="en-US" dirty="0" smtClean="0">
              <a:solidFill>
                <a:srgbClr val="C00000"/>
              </a:solidFill>
            </a:endParaRPr>
          </a:p>
          <a:p>
            <a:pPr algn="ctr"/>
            <a:endParaRPr lang="en-US" dirty="0">
              <a:solidFill>
                <a:srgbClr val="C00000"/>
              </a:solidFill>
            </a:endParaRPr>
          </a:p>
          <a:p>
            <a:pPr algn="ctr"/>
            <a:endParaRPr lang="en-US" dirty="0" smtClean="0">
              <a:solidFill>
                <a:srgbClr val="C00000"/>
              </a:solidFill>
            </a:endParaRPr>
          </a:p>
          <a:p>
            <a:pPr algn="ctr"/>
            <a:endParaRPr lang="en-US" dirty="0">
              <a:solidFill>
                <a:srgbClr val="C00000"/>
              </a:solidFill>
            </a:endParaRPr>
          </a:p>
          <a:p>
            <a:pPr algn="ctr"/>
            <a:endParaRPr lang="en-US" dirty="0" smtClean="0">
              <a:solidFill>
                <a:srgbClr val="C00000"/>
              </a:solidFill>
            </a:endParaRPr>
          </a:p>
          <a:p>
            <a:pPr algn="ctr"/>
            <a:endParaRPr lang="en-US" dirty="0">
              <a:solidFill>
                <a:srgbClr val="C00000"/>
              </a:solidFill>
            </a:endParaRPr>
          </a:p>
          <a:p>
            <a:pPr algn="ctr"/>
            <a:endParaRPr lang="en-US" dirty="0" smtClean="0">
              <a:solidFill>
                <a:srgbClr val="C00000"/>
              </a:solidFill>
            </a:endParaRPr>
          </a:p>
          <a:p>
            <a:pPr algn="ctr"/>
            <a:endParaRPr lang="en-US" dirty="0">
              <a:solidFill>
                <a:srgbClr val="C00000"/>
              </a:solidFill>
            </a:endParaRPr>
          </a:p>
          <a:p>
            <a:pPr algn="ctr"/>
            <a:endParaRPr lang="en-US" dirty="0">
              <a:solidFill>
                <a:srgbClr val="C00000"/>
              </a:solidFill>
            </a:endParaRPr>
          </a:p>
        </p:txBody>
      </p:sp>
      <p:sp>
        <p:nvSpPr>
          <p:cNvPr id="50" name="TextBox 49"/>
          <p:cNvSpPr txBox="1"/>
          <p:nvPr/>
        </p:nvSpPr>
        <p:spPr>
          <a:xfrm>
            <a:off x="302988" y="23001263"/>
            <a:ext cx="7445682" cy="9325630"/>
          </a:xfrm>
          <a:prstGeom prst="rect">
            <a:avLst/>
          </a:prstGeom>
          <a:noFill/>
        </p:spPr>
        <p:txBody>
          <a:bodyPr wrap="square" rtlCol="0">
            <a:spAutoFit/>
          </a:bodyPr>
          <a:lstStyle/>
          <a:p>
            <a:pPr marL="731520" indent="-731520">
              <a:buFont typeface="Arial" panose="020B0604020202020204" pitchFamily="34" charset="0"/>
              <a:buChar char="•"/>
            </a:pPr>
            <a:r>
              <a:rPr lang="en-US" sz="4000" dirty="0"/>
              <a:t>The wholesale power market is the most  volatile market of all commodity markets. </a:t>
            </a:r>
          </a:p>
          <a:p>
            <a:pPr marL="731520" indent="-731520">
              <a:buFont typeface="Arial" panose="020B0604020202020204" pitchFamily="34" charset="0"/>
              <a:buChar char="•"/>
            </a:pPr>
            <a:r>
              <a:rPr lang="en-US" sz="4000" dirty="0"/>
              <a:t>Consumers pay a relatively flat electricity rate to utilities. This means that utilities need to manage market risks. </a:t>
            </a:r>
          </a:p>
          <a:p>
            <a:pPr marL="731520" indent="-731520">
              <a:buFont typeface="Arial" panose="020B0604020202020204" pitchFamily="34" charset="0"/>
              <a:buChar char="•"/>
            </a:pPr>
            <a:r>
              <a:rPr lang="en-US" sz="4000" dirty="0"/>
              <a:t>Some utilities set annual budgets probabilistically, meaning that the chance of insolvency given a specified cash reserve must be below a certain threshold. </a:t>
            </a:r>
          </a:p>
          <a:p>
            <a:pPr marL="731520" indent="-731520">
              <a:buFont typeface="Arial" panose="020B0604020202020204" pitchFamily="34" charset="0"/>
              <a:buChar char="•"/>
            </a:pPr>
            <a:r>
              <a:rPr lang="en-US" sz="4000" dirty="0" smtClean="0"/>
              <a:t>Many </a:t>
            </a:r>
            <a:r>
              <a:rPr lang="en-US" sz="4000" dirty="0"/>
              <a:t>utilities hedge risk by trading forwards or options.</a:t>
            </a:r>
          </a:p>
        </p:txBody>
      </p:sp>
      <p:sp>
        <p:nvSpPr>
          <p:cNvPr id="51" name="TextBox 50"/>
          <p:cNvSpPr txBox="1"/>
          <p:nvPr/>
        </p:nvSpPr>
        <p:spPr>
          <a:xfrm>
            <a:off x="25649772" y="18250211"/>
            <a:ext cx="9284084" cy="2862322"/>
          </a:xfrm>
          <a:prstGeom prst="rect">
            <a:avLst/>
          </a:prstGeom>
          <a:noFill/>
        </p:spPr>
        <p:txBody>
          <a:bodyPr wrap="square" rtlCol="0">
            <a:spAutoFit/>
          </a:bodyPr>
          <a:lstStyle/>
          <a:p>
            <a:r>
              <a:rPr lang="en-US" sz="3600" dirty="0" smtClean="0">
                <a:solidFill>
                  <a:srgbClr val="C00000"/>
                </a:solidFill>
              </a:rPr>
              <a:t>Random </a:t>
            </a:r>
            <a:r>
              <a:rPr lang="en-US" sz="3600" dirty="0" smtClean="0">
                <a:solidFill>
                  <a:srgbClr val="C00000"/>
                </a:solidFill>
              </a:rPr>
              <a:t>Forest </a:t>
            </a:r>
            <a:endParaRPr lang="en-US" sz="3600" dirty="0" smtClean="0">
              <a:solidFill>
                <a:srgbClr val="FF8F8F"/>
              </a:solidFill>
            </a:endParaRPr>
          </a:p>
          <a:p>
            <a:r>
              <a:rPr lang="en-US" sz="3600" dirty="0" smtClean="0">
                <a:solidFill>
                  <a:srgbClr val="C00000"/>
                </a:solidFill>
              </a:rPr>
              <a:t>Feature Selection </a:t>
            </a:r>
            <a:endParaRPr lang="en-US" sz="3600" dirty="0" smtClean="0">
              <a:solidFill>
                <a:srgbClr val="FF8F8F"/>
              </a:solidFill>
            </a:endParaRPr>
          </a:p>
          <a:p>
            <a:pPr marL="274320"/>
            <a:r>
              <a:rPr lang="en-US" sz="3600" dirty="0" smtClean="0">
                <a:solidFill>
                  <a:srgbClr val="FF8F8F"/>
                </a:solidFill>
              </a:rPr>
              <a:t>Collinear </a:t>
            </a:r>
            <a:r>
              <a:rPr lang="en-US" sz="3600" dirty="0" smtClean="0">
                <a:solidFill>
                  <a:srgbClr val="FF8F8F"/>
                </a:solidFill>
              </a:rPr>
              <a:t>or dependent variables (step 2) are </a:t>
            </a:r>
            <a:r>
              <a:rPr lang="en-US" sz="3600" dirty="0" smtClean="0">
                <a:solidFill>
                  <a:srgbClr val="FF8F8F"/>
                </a:solidFill>
              </a:rPr>
              <a:t>derived using predictive models. All trees of RF are utilized to capture variability.  </a:t>
            </a:r>
            <a:endParaRPr lang="en-US" sz="3600" dirty="0" smtClean="0">
              <a:solidFill>
                <a:srgbClr val="FF8F8F"/>
              </a:solidFill>
            </a:endParaRPr>
          </a:p>
        </p:txBody>
      </p:sp>
      <p:sp>
        <p:nvSpPr>
          <p:cNvPr id="52" name="TextBox 51"/>
          <p:cNvSpPr txBox="1"/>
          <p:nvPr/>
        </p:nvSpPr>
        <p:spPr>
          <a:xfrm>
            <a:off x="25649772" y="21237955"/>
            <a:ext cx="9284084" cy="6186309"/>
          </a:xfrm>
          <a:prstGeom prst="rect">
            <a:avLst/>
          </a:prstGeom>
          <a:noFill/>
        </p:spPr>
        <p:txBody>
          <a:bodyPr wrap="square" rtlCol="0">
            <a:spAutoFit/>
          </a:bodyPr>
          <a:lstStyle/>
          <a:p>
            <a:r>
              <a:rPr lang="en-US" sz="3600" dirty="0" smtClean="0">
                <a:solidFill>
                  <a:srgbClr val="C00000"/>
                </a:solidFill>
              </a:rPr>
              <a:t>Logical Dispatch </a:t>
            </a:r>
            <a:r>
              <a:rPr lang="en-US" sz="3600" dirty="0">
                <a:solidFill>
                  <a:srgbClr val="C00000"/>
                </a:solidFill>
              </a:rPr>
              <a:t>C</a:t>
            </a:r>
            <a:r>
              <a:rPr lang="en-US" sz="3600" dirty="0" smtClean="0">
                <a:solidFill>
                  <a:srgbClr val="C00000"/>
                </a:solidFill>
              </a:rPr>
              <a:t>alculation</a:t>
            </a:r>
          </a:p>
          <a:p>
            <a:pPr marL="274320"/>
            <a:r>
              <a:rPr lang="en-US" sz="3600" dirty="0" smtClean="0">
                <a:solidFill>
                  <a:srgbClr val="FF8F8F"/>
                </a:solidFill>
              </a:rPr>
              <a:t>Given resource unit specifications, determine the optimal economic dispatch schedule for each stochastic iteration. This achieves the perfect hindsight dispatch. </a:t>
            </a:r>
            <a:endParaRPr lang="en-US" sz="3600" dirty="0">
              <a:solidFill>
                <a:srgbClr val="FF8F8F"/>
              </a:solidFill>
            </a:endParaRPr>
          </a:p>
          <a:p>
            <a:r>
              <a:rPr lang="en-US" sz="3600" dirty="0" smtClean="0">
                <a:solidFill>
                  <a:srgbClr val="C00000"/>
                </a:solidFill>
              </a:rPr>
              <a:t>Logistic Regression/Random Forest</a:t>
            </a:r>
          </a:p>
          <a:p>
            <a:pPr marL="274320"/>
            <a:r>
              <a:rPr lang="en-US" sz="3600" dirty="0" smtClean="0">
                <a:solidFill>
                  <a:srgbClr val="FF8F8F"/>
                </a:solidFill>
              </a:rPr>
              <a:t>In reality, resources does not dispatch like the logical model, due to lack of knowledge in  future prices. Predictive models simply derive dispatch patterns from the historical generation, instead of optimizing the cash flow.</a:t>
            </a:r>
          </a:p>
        </p:txBody>
      </p:sp>
      <p:sp>
        <p:nvSpPr>
          <p:cNvPr id="54" name="Rounded Rectangle 53"/>
          <p:cNvSpPr/>
          <p:nvPr/>
        </p:nvSpPr>
        <p:spPr>
          <a:xfrm>
            <a:off x="8176428" y="1276162"/>
            <a:ext cx="812015" cy="26861091"/>
          </a:xfrm>
          <a:prstGeom prst="roundRect">
            <a:avLst/>
          </a:prstGeom>
          <a:solidFill>
            <a:schemeClr val="bg1">
              <a:lumMod val="50000"/>
            </a:schemeClr>
          </a:solidFill>
          <a:ln w="3810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chemeClr val="bg1"/>
                </a:solidFill>
              </a:rPr>
              <a:t>Scheduled Tasks</a:t>
            </a:r>
            <a:endParaRPr lang="en-US" sz="4400" dirty="0">
              <a:solidFill>
                <a:schemeClr val="bg1"/>
              </a:solidFill>
            </a:endParaRPr>
          </a:p>
        </p:txBody>
      </p:sp>
      <p:sp>
        <p:nvSpPr>
          <p:cNvPr id="55" name="Rounded Rectangle 54"/>
          <p:cNvSpPr/>
          <p:nvPr/>
        </p:nvSpPr>
        <p:spPr>
          <a:xfrm>
            <a:off x="8175471" y="28191739"/>
            <a:ext cx="812972" cy="4596032"/>
          </a:xfrm>
          <a:prstGeom prst="roundRect">
            <a:avLst/>
          </a:prstGeom>
          <a:solidFill>
            <a:schemeClr val="bg1">
              <a:lumMod val="50000"/>
            </a:schemeClr>
          </a:solidFill>
          <a:ln w="3810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400" dirty="0" smtClean="0">
                <a:solidFill>
                  <a:schemeClr val="bg1"/>
                </a:solidFill>
              </a:rPr>
              <a:t>On Demand</a:t>
            </a:r>
            <a:endParaRPr lang="en-US" sz="4400" dirty="0">
              <a:solidFill>
                <a:schemeClr val="bg1"/>
              </a:solidFill>
            </a:endParaRPr>
          </a:p>
        </p:txBody>
      </p:sp>
      <p:sp>
        <p:nvSpPr>
          <p:cNvPr id="56" name="TextBox 55"/>
          <p:cNvSpPr txBox="1"/>
          <p:nvPr/>
        </p:nvSpPr>
        <p:spPr>
          <a:xfrm>
            <a:off x="25649772" y="16370463"/>
            <a:ext cx="9284084" cy="1754326"/>
          </a:xfrm>
          <a:prstGeom prst="rect">
            <a:avLst/>
          </a:prstGeom>
          <a:noFill/>
        </p:spPr>
        <p:txBody>
          <a:bodyPr wrap="square" rtlCol="0">
            <a:spAutoFit/>
          </a:bodyPr>
          <a:lstStyle/>
          <a:p>
            <a:r>
              <a:rPr lang="en-US" sz="3600" dirty="0" smtClean="0">
                <a:solidFill>
                  <a:srgbClr val="C00000"/>
                </a:solidFill>
              </a:rPr>
              <a:t>Temporal </a:t>
            </a:r>
            <a:r>
              <a:rPr lang="en-US" sz="3600" dirty="0">
                <a:solidFill>
                  <a:srgbClr val="C00000"/>
                </a:solidFill>
              </a:rPr>
              <a:t>Hierarchical R</a:t>
            </a:r>
            <a:r>
              <a:rPr lang="en-US" sz="3600" dirty="0" smtClean="0">
                <a:solidFill>
                  <a:srgbClr val="C00000"/>
                </a:solidFill>
              </a:rPr>
              <a:t>econciliation</a:t>
            </a:r>
          </a:p>
          <a:p>
            <a:pPr marL="274320"/>
            <a:r>
              <a:rPr lang="en-US" sz="3600" dirty="0" smtClean="0">
                <a:solidFill>
                  <a:srgbClr val="FF8F8F"/>
                </a:solidFill>
              </a:rPr>
              <a:t>Generated stochastic data is reconciled so that means match with market expectations. </a:t>
            </a:r>
            <a:endParaRPr lang="en-US" sz="3600" dirty="0">
              <a:solidFill>
                <a:srgbClr val="FF8F8F"/>
              </a:solidFill>
            </a:endParaRPr>
          </a:p>
        </p:txBody>
      </p:sp>
      <p:sp>
        <p:nvSpPr>
          <p:cNvPr id="57" name="TextBox 56"/>
          <p:cNvSpPr txBox="1"/>
          <p:nvPr/>
        </p:nvSpPr>
        <p:spPr>
          <a:xfrm>
            <a:off x="10387562" y="27255869"/>
            <a:ext cx="4330943" cy="2308324"/>
          </a:xfrm>
          <a:prstGeom prst="rect">
            <a:avLst/>
          </a:prstGeom>
          <a:noFill/>
        </p:spPr>
        <p:txBody>
          <a:bodyPr wrap="square" rtlCol="0">
            <a:spAutoFit/>
          </a:bodyPr>
          <a:lstStyle/>
          <a:p>
            <a:r>
              <a:rPr lang="en-US" sz="3600" dirty="0" smtClean="0">
                <a:solidFill>
                  <a:srgbClr val="0BC3A9"/>
                </a:solidFill>
              </a:rPr>
              <a:t>Ultimately, we want some </a:t>
            </a:r>
            <a:r>
              <a:rPr lang="en-US" sz="3600" b="1" dirty="0" smtClean="0">
                <a:solidFill>
                  <a:srgbClr val="077F6E"/>
                </a:solidFill>
              </a:rPr>
              <a:t>Risk Metrics</a:t>
            </a:r>
            <a:r>
              <a:rPr lang="en-US" sz="3600" dirty="0" smtClean="0">
                <a:solidFill>
                  <a:srgbClr val="077F6E"/>
                </a:solidFill>
              </a:rPr>
              <a:t> </a:t>
            </a:r>
            <a:r>
              <a:rPr lang="en-US" sz="3600" dirty="0" smtClean="0">
                <a:solidFill>
                  <a:srgbClr val="0BC3A9"/>
                </a:solidFill>
              </a:rPr>
              <a:t>that guide us to avert risks. </a:t>
            </a:r>
            <a:endParaRPr lang="en-US" sz="3600" dirty="0">
              <a:solidFill>
                <a:srgbClr val="0BC3A9"/>
              </a:solidFill>
            </a:endParaRPr>
          </a:p>
        </p:txBody>
      </p:sp>
      <p:cxnSp>
        <p:nvCxnSpPr>
          <p:cNvPr id="59" name="Elbow Connector 58"/>
          <p:cNvCxnSpPr>
            <a:endCxn id="19" idx="3"/>
          </p:cNvCxnSpPr>
          <p:nvPr/>
        </p:nvCxnSpPr>
        <p:spPr>
          <a:xfrm rot="10800000" flipV="1">
            <a:off x="23507063" y="3693900"/>
            <a:ext cx="1985054" cy="1779946"/>
          </a:xfrm>
          <a:prstGeom prst="bentConnector3">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a:endCxn id="20" idx="3"/>
          </p:cNvCxnSpPr>
          <p:nvPr/>
        </p:nvCxnSpPr>
        <p:spPr>
          <a:xfrm rot="10800000" flipV="1">
            <a:off x="22454611" y="6628160"/>
            <a:ext cx="3037506" cy="1630233"/>
          </a:xfrm>
          <a:prstGeom prst="bentConnector3">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endCxn id="21" idx="3"/>
          </p:cNvCxnSpPr>
          <p:nvPr/>
        </p:nvCxnSpPr>
        <p:spPr>
          <a:xfrm rot="10800000" flipV="1">
            <a:off x="20736929" y="10116419"/>
            <a:ext cx="4755189" cy="973071"/>
          </a:xfrm>
          <a:prstGeom prst="bentConnector3">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7" idx="1"/>
            <a:endCxn id="22" idx="3"/>
          </p:cNvCxnSpPr>
          <p:nvPr/>
        </p:nvCxnSpPr>
        <p:spPr>
          <a:xfrm rot="10800000">
            <a:off x="24928396" y="13072327"/>
            <a:ext cx="721377" cy="138805"/>
          </a:xfrm>
          <a:prstGeom prst="bentConnector3">
            <a:avLst>
              <a:gd name="adj1" fmla="val 50000"/>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8" idx="1"/>
            <a:endCxn id="23" idx="3"/>
          </p:cNvCxnSpPr>
          <p:nvPr/>
        </p:nvCxnSpPr>
        <p:spPr>
          <a:xfrm rot="10800000">
            <a:off x="20763864" y="15025163"/>
            <a:ext cx="4885909" cy="65716"/>
          </a:xfrm>
          <a:prstGeom prst="bentConnector3">
            <a:avLst>
              <a:gd name="adj1" fmla="val 50000"/>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6" idx="1"/>
            <a:endCxn id="24" idx="3"/>
          </p:cNvCxnSpPr>
          <p:nvPr/>
        </p:nvCxnSpPr>
        <p:spPr>
          <a:xfrm rot="10800000" flipV="1">
            <a:off x="23901442" y="17247625"/>
            <a:ext cx="1748330" cy="29071"/>
          </a:xfrm>
          <a:prstGeom prst="bentConnector3">
            <a:avLst>
              <a:gd name="adj1" fmla="val 50000"/>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1" idx="1"/>
            <a:endCxn id="25" idx="3"/>
          </p:cNvCxnSpPr>
          <p:nvPr/>
        </p:nvCxnSpPr>
        <p:spPr>
          <a:xfrm rot="10800000" flipV="1">
            <a:off x="21986410" y="19681372"/>
            <a:ext cx="3663362" cy="115416"/>
          </a:xfrm>
          <a:prstGeom prst="bentConnector3">
            <a:avLst>
              <a:gd name="adj1" fmla="val 50000"/>
            </a:avLst>
          </a:prstGeom>
          <a:ln>
            <a:solidFill>
              <a:srgbClr val="FFB7B7"/>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52" idx="1"/>
            <a:endCxn id="26" idx="3"/>
          </p:cNvCxnSpPr>
          <p:nvPr/>
        </p:nvCxnSpPr>
        <p:spPr>
          <a:xfrm rot="10800000" flipV="1">
            <a:off x="23336506" y="24331110"/>
            <a:ext cx="2313266" cy="1487186"/>
          </a:xfrm>
          <a:prstGeom prst="bentConnector3">
            <a:avLst>
              <a:gd name="adj1" fmla="val 50000"/>
            </a:avLst>
          </a:prstGeom>
          <a:ln>
            <a:solidFill>
              <a:srgbClr val="FFD5D5"/>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86071" y="1499363"/>
            <a:ext cx="5164131" cy="3416320"/>
          </a:xfrm>
          <a:prstGeom prst="rect">
            <a:avLst/>
          </a:prstGeom>
        </p:spPr>
        <p:txBody>
          <a:bodyPr wrap="square">
            <a:spAutoFit/>
          </a:bodyPr>
          <a:lstStyle/>
          <a:p>
            <a:pPr algn="ctr"/>
            <a:r>
              <a:rPr lang="en-US" sz="2400" dirty="0" smtClean="0"/>
              <a:t>AUTHOR: </a:t>
            </a:r>
            <a:r>
              <a:rPr lang="en-US" sz="3600" dirty="0" smtClean="0"/>
              <a:t>Eina Ooka</a:t>
            </a:r>
            <a:endParaRPr lang="en-US" sz="3600" dirty="0"/>
          </a:p>
          <a:p>
            <a:pPr algn="ctr"/>
            <a:r>
              <a:rPr lang="en-US" sz="2800" dirty="0" smtClean="0"/>
              <a:t>Sr. </a:t>
            </a:r>
            <a:r>
              <a:rPr lang="en-US" sz="2800" dirty="0"/>
              <a:t>Structure and Pricing </a:t>
            </a:r>
            <a:r>
              <a:rPr lang="en-US" sz="2800" dirty="0" smtClean="0"/>
              <a:t>Analyst</a:t>
            </a:r>
            <a:endParaRPr lang="en-US" sz="3600" dirty="0" smtClean="0"/>
          </a:p>
          <a:p>
            <a:pPr algn="ctr"/>
            <a:r>
              <a:rPr lang="en-US" sz="3600" dirty="0" smtClean="0"/>
              <a:t>The </a:t>
            </a:r>
            <a:r>
              <a:rPr lang="en-US" sz="3600" dirty="0"/>
              <a:t>Energy Authority</a:t>
            </a:r>
            <a:r>
              <a:rPr lang="en-US" sz="2800" dirty="0">
                <a:solidFill>
                  <a:srgbClr val="C00000"/>
                </a:solidFill>
              </a:rPr>
              <a:t> </a:t>
            </a:r>
            <a:endParaRPr lang="en-US" sz="2800" dirty="0" smtClean="0">
              <a:solidFill>
                <a:srgbClr val="C00000"/>
              </a:solidFill>
            </a:endParaRPr>
          </a:p>
          <a:p>
            <a:pPr algn="ctr"/>
            <a:endParaRPr lang="en-US" sz="2000" dirty="0">
              <a:solidFill>
                <a:srgbClr val="545454"/>
              </a:solidFill>
            </a:endParaRPr>
          </a:p>
          <a:p>
            <a:pPr algn="ctr"/>
            <a:r>
              <a:rPr lang="en-US" sz="2400" dirty="0" smtClean="0">
                <a:solidFill>
                  <a:srgbClr val="545454"/>
                </a:solidFill>
              </a:rPr>
              <a:t>eooka@teainc.org</a:t>
            </a:r>
          </a:p>
          <a:p>
            <a:pPr algn="ctr"/>
            <a:endParaRPr lang="en-US" sz="2400" dirty="0" smtClean="0">
              <a:solidFill>
                <a:srgbClr val="545454"/>
              </a:solidFill>
            </a:endParaRPr>
          </a:p>
          <a:p>
            <a:pPr algn="ctr"/>
            <a:r>
              <a:rPr lang="en-US" sz="2400" dirty="0" smtClean="0">
                <a:solidFill>
                  <a:srgbClr val="545454"/>
                </a:solidFill>
              </a:rPr>
              <a:t>https</a:t>
            </a:r>
            <a:r>
              <a:rPr lang="en-US" sz="2400" dirty="0">
                <a:solidFill>
                  <a:srgbClr val="545454"/>
                </a:solidFill>
              </a:rPr>
              <a:t>://</a:t>
            </a:r>
            <a:r>
              <a:rPr lang="en-US" sz="2400" dirty="0" smtClean="0">
                <a:solidFill>
                  <a:srgbClr val="545454"/>
                </a:solidFill>
              </a:rPr>
              <a:t>github.com/einaooka/useR2016</a:t>
            </a:r>
            <a:endParaRPr lang="en-US" sz="2400" dirty="0">
              <a:solidFill>
                <a:srgbClr val="545454"/>
              </a:solidFill>
            </a:endParaRPr>
          </a:p>
          <a:p>
            <a:pPr algn="ctr"/>
            <a:r>
              <a:rPr lang="en-US" sz="2400" dirty="0" smtClean="0">
                <a:solidFill>
                  <a:srgbClr val="545454"/>
                </a:solidFill>
              </a:rPr>
              <a:t>(See this link for references)</a:t>
            </a:r>
            <a:endParaRPr lang="en-US" sz="2400" dirty="0">
              <a:solidFill>
                <a:srgbClr val="545454"/>
              </a:solidFill>
            </a:endParaRPr>
          </a:p>
        </p:txBody>
      </p:sp>
      <p:cxnSp>
        <p:nvCxnSpPr>
          <p:cNvPr id="66" name="Elbow Connector 65"/>
          <p:cNvCxnSpPr/>
          <p:nvPr/>
        </p:nvCxnSpPr>
        <p:spPr>
          <a:xfrm>
            <a:off x="13270571" y="13883694"/>
            <a:ext cx="7566249" cy="3096515"/>
          </a:xfrm>
          <a:prstGeom prst="bentConnector3">
            <a:avLst>
              <a:gd name="adj1" fmla="val 23144"/>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14578684" y="5044979"/>
            <a:ext cx="4009809" cy="3213414"/>
          </a:xfrm>
          <a:prstGeom prst="bentConnector3">
            <a:avLst>
              <a:gd name="adj1" fmla="val 21284"/>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13850013" y="10522090"/>
            <a:ext cx="3628561" cy="481687"/>
          </a:xfrm>
          <a:prstGeom prst="bentConnector3">
            <a:avLst>
              <a:gd name="adj1" fmla="val 24800"/>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13498099" y="16904034"/>
            <a:ext cx="5605883" cy="2871703"/>
          </a:xfrm>
          <a:prstGeom prst="bentConnector3">
            <a:avLst>
              <a:gd name="adj1" fmla="val 22210"/>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a:endCxn id="26" idx="1"/>
          </p:cNvCxnSpPr>
          <p:nvPr/>
        </p:nvCxnSpPr>
        <p:spPr>
          <a:xfrm>
            <a:off x="13850013" y="24910404"/>
            <a:ext cx="4000093" cy="907892"/>
          </a:xfrm>
          <a:prstGeom prst="bentConnector3">
            <a:avLst>
              <a:gd name="adj1" fmla="val 50000"/>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a:off x="14578684" y="28191739"/>
            <a:ext cx="3441979" cy="1654277"/>
          </a:xfrm>
          <a:prstGeom prst="bentConnector3">
            <a:avLst>
              <a:gd name="adj1" fmla="val 6707"/>
            </a:avLst>
          </a:prstGeom>
          <a:ln>
            <a:solidFill>
              <a:srgbClr val="99F9EB"/>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a:off x="13850013" y="19066933"/>
            <a:ext cx="4393477" cy="4070408"/>
          </a:xfrm>
          <a:prstGeom prst="bentConnector3">
            <a:avLst>
              <a:gd name="adj1" fmla="val 13771"/>
            </a:avLst>
          </a:prstGeom>
          <a:ln>
            <a:solidFill>
              <a:srgbClr val="99F9EB"/>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5595804" y="27549686"/>
            <a:ext cx="9284084" cy="2308324"/>
          </a:xfrm>
          <a:prstGeom prst="rect">
            <a:avLst/>
          </a:prstGeom>
          <a:noFill/>
        </p:spPr>
        <p:txBody>
          <a:bodyPr wrap="square" rtlCol="0">
            <a:spAutoFit/>
          </a:bodyPr>
          <a:lstStyle/>
          <a:p>
            <a:r>
              <a:rPr lang="en-US" sz="3600" dirty="0" smtClean="0">
                <a:solidFill>
                  <a:srgbClr val="C00000"/>
                </a:solidFill>
              </a:rPr>
              <a:t>Portfolio Analysis through R-Shiny App</a:t>
            </a:r>
          </a:p>
          <a:p>
            <a:pPr marL="274320"/>
            <a:r>
              <a:rPr lang="en-US" sz="3600" dirty="0" smtClean="0">
                <a:solidFill>
                  <a:srgbClr val="FF8F8F"/>
                </a:solidFill>
              </a:rPr>
              <a:t>A user can interactively analyze stochastic scenarios and run hypothetical forward or option trades through shiny app.  </a:t>
            </a:r>
          </a:p>
        </p:txBody>
      </p:sp>
      <p:sp>
        <p:nvSpPr>
          <p:cNvPr id="104" name="TextBox 103"/>
          <p:cNvSpPr txBox="1"/>
          <p:nvPr/>
        </p:nvSpPr>
        <p:spPr>
          <a:xfrm>
            <a:off x="25649772" y="29983428"/>
            <a:ext cx="9284084" cy="1754326"/>
          </a:xfrm>
          <a:prstGeom prst="rect">
            <a:avLst/>
          </a:prstGeom>
          <a:noFill/>
        </p:spPr>
        <p:txBody>
          <a:bodyPr wrap="square" rtlCol="0">
            <a:spAutoFit/>
          </a:bodyPr>
          <a:lstStyle/>
          <a:p>
            <a:r>
              <a:rPr lang="en-US" sz="3600" dirty="0" smtClean="0">
                <a:solidFill>
                  <a:srgbClr val="C00000"/>
                </a:solidFill>
              </a:rPr>
              <a:t>Report through </a:t>
            </a:r>
            <a:r>
              <a:rPr lang="en-US" sz="3600" dirty="0" err="1">
                <a:solidFill>
                  <a:srgbClr val="C00000"/>
                </a:solidFill>
              </a:rPr>
              <a:t>R</a:t>
            </a:r>
            <a:r>
              <a:rPr lang="en-US" sz="3600" dirty="0" err="1" smtClean="0">
                <a:solidFill>
                  <a:srgbClr val="C00000"/>
                </a:solidFill>
              </a:rPr>
              <a:t>markdown</a:t>
            </a:r>
            <a:endParaRPr lang="en-US" sz="3600" dirty="0" smtClean="0">
              <a:solidFill>
                <a:srgbClr val="C00000"/>
              </a:solidFill>
            </a:endParaRPr>
          </a:p>
          <a:p>
            <a:pPr marL="274320"/>
            <a:r>
              <a:rPr lang="en-US" sz="3600" dirty="0" smtClean="0">
                <a:solidFill>
                  <a:srgbClr val="FF8F8F"/>
                </a:solidFill>
              </a:rPr>
              <a:t>Hedge analysis can be made into a html report through the app. </a:t>
            </a:r>
          </a:p>
        </p:txBody>
      </p:sp>
      <p:cxnSp>
        <p:nvCxnSpPr>
          <p:cNvPr id="105" name="Elbow Connector 104"/>
          <p:cNvCxnSpPr>
            <a:stCxn id="103" idx="1"/>
            <a:endCxn id="35" idx="3"/>
          </p:cNvCxnSpPr>
          <p:nvPr/>
        </p:nvCxnSpPr>
        <p:spPr>
          <a:xfrm rot="10800000" flipV="1">
            <a:off x="23380940" y="28703848"/>
            <a:ext cx="2214865" cy="1894570"/>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50421" y="7772432"/>
            <a:ext cx="7533750" cy="13634502"/>
          </a:xfrm>
          <a:prstGeom prst="rect">
            <a:avLst/>
          </a:prstGeom>
          <a:noFill/>
        </p:spPr>
        <p:txBody>
          <a:bodyPr wrap="square" rtlCol="0">
            <a:spAutoFit/>
          </a:bodyPr>
          <a:lstStyle/>
          <a:p>
            <a:pPr marL="548640" indent="-548640">
              <a:buFont typeface="Arial" panose="020B0604020202020204" pitchFamily="34" charset="0"/>
              <a:buChar char="•"/>
            </a:pPr>
            <a:r>
              <a:rPr lang="en-US" sz="4000" b="1" dirty="0" smtClean="0"/>
              <a:t>Quantify market risk that utilities are exposed to, through stochastic simulation of loads, resources and market prices.</a:t>
            </a:r>
          </a:p>
          <a:p>
            <a:pPr marL="548640" indent="-548640">
              <a:buFont typeface="Arial" panose="020B0604020202020204" pitchFamily="34" charset="0"/>
              <a:buChar char="•"/>
            </a:pPr>
            <a:r>
              <a:rPr lang="en-US" sz="4000" dirty="0" smtClean="0"/>
              <a:t>Portray </a:t>
            </a:r>
            <a:r>
              <a:rPr lang="en-US" sz="4000" dirty="0"/>
              <a:t>appropriate tail </a:t>
            </a:r>
            <a:r>
              <a:rPr lang="en-US" sz="4000" dirty="0" smtClean="0"/>
              <a:t>risk with </a:t>
            </a:r>
            <a:r>
              <a:rPr lang="en-US" sz="4000" dirty="0"/>
              <a:t>1,000 </a:t>
            </a:r>
            <a:r>
              <a:rPr lang="en-US" sz="4000" dirty="0" smtClean="0"/>
              <a:t> or more stochastic iterations.</a:t>
            </a:r>
          </a:p>
          <a:p>
            <a:pPr marL="548640" indent="-548640">
              <a:buFont typeface="Arial" panose="020B0604020202020204" pitchFamily="34" charset="0"/>
              <a:buChar char="•"/>
            </a:pPr>
            <a:r>
              <a:rPr lang="en-US" sz="4000" dirty="0"/>
              <a:t>Capture </a:t>
            </a:r>
            <a:r>
              <a:rPr lang="en-US" sz="4000" dirty="0" smtClean="0"/>
              <a:t>the </a:t>
            </a:r>
            <a:r>
              <a:rPr lang="en-US" sz="4000" dirty="0"/>
              <a:t>following </a:t>
            </a:r>
            <a:r>
              <a:rPr lang="en-US" sz="4000" dirty="0" smtClean="0"/>
              <a:t>data characteristics:</a:t>
            </a:r>
            <a:endParaRPr lang="en-US" sz="4000" dirty="0"/>
          </a:p>
          <a:p>
            <a:pPr marL="1223010" lvl="1" indent="-857250">
              <a:buFont typeface="+mj-lt"/>
              <a:buAutoNum type="romanLcPeriod"/>
            </a:pPr>
            <a:r>
              <a:rPr lang="en-US" sz="4000" dirty="0" smtClean="0"/>
              <a:t>Autocorrelation</a:t>
            </a:r>
            <a:endParaRPr lang="en-US" sz="4000" dirty="0"/>
          </a:p>
          <a:p>
            <a:pPr marL="1223010" lvl="1" indent="-857250">
              <a:buFont typeface="+mj-lt"/>
              <a:buAutoNum type="romanLcPeriod"/>
            </a:pPr>
            <a:r>
              <a:rPr lang="en-US" sz="4000" dirty="0" err="1" smtClean="0"/>
              <a:t>Heteroscedasticity</a:t>
            </a:r>
            <a:endParaRPr lang="en-US" sz="4000" dirty="0"/>
          </a:p>
          <a:p>
            <a:pPr marL="1223010" lvl="1" indent="-857250">
              <a:buFont typeface="+mj-lt"/>
              <a:buAutoNum type="romanLcPeriod"/>
            </a:pPr>
            <a:r>
              <a:rPr lang="en-US" sz="4000" dirty="0"/>
              <a:t>Seasonal and weekly shape</a:t>
            </a:r>
          </a:p>
          <a:p>
            <a:pPr marL="1223010" lvl="1" indent="-857250">
              <a:buFont typeface="+mj-lt"/>
              <a:buAutoNum type="romanLcPeriod"/>
            </a:pPr>
            <a:r>
              <a:rPr lang="en-US" sz="4000" dirty="0" err="1" smtClean="0"/>
              <a:t>Mutivariate</a:t>
            </a:r>
            <a:r>
              <a:rPr lang="en-US" sz="4000" dirty="0" smtClean="0"/>
              <a:t> cross-correlation and non-linear dependency </a:t>
            </a:r>
          </a:p>
          <a:p>
            <a:pPr marL="1223010" lvl="1" indent="-857250">
              <a:buFont typeface="+mj-lt"/>
              <a:buAutoNum type="romanLcPeriod"/>
            </a:pPr>
            <a:r>
              <a:rPr lang="en-US" sz="4000" dirty="0" smtClean="0"/>
              <a:t>Non-normal </a:t>
            </a:r>
            <a:r>
              <a:rPr lang="en-US" sz="4000" dirty="0"/>
              <a:t>distributions </a:t>
            </a:r>
            <a:r>
              <a:rPr lang="en-US" sz="4000" b="1" dirty="0"/>
              <a:t> </a:t>
            </a:r>
            <a:endParaRPr lang="en-US" sz="4000" dirty="0"/>
          </a:p>
          <a:p>
            <a:pPr marL="1223010" lvl="1" indent="-857250">
              <a:buFont typeface="+mj-lt"/>
              <a:buAutoNum type="romanLcPeriod"/>
            </a:pPr>
            <a:r>
              <a:rPr lang="en-US" sz="4000" dirty="0"/>
              <a:t>Extreme peaks and drops</a:t>
            </a:r>
          </a:p>
          <a:p>
            <a:pPr marL="1223010" lvl="1" indent="-857250">
              <a:buFont typeface="+mj-lt"/>
              <a:buAutoNum type="romanLcPeriod"/>
            </a:pPr>
            <a:r>
              <a:rPr lang="en-US" sz="4000" dirty="0"/>
              <a:t>Negative </a:t>
            </a:r>
            <a:r>
              <a:rPr lang="en-US" sz="4000" dirty="0" smtClean="0"/>
              <a:t>prices</a:t>
            </a:r>
          </a:p>
          <a:p>
            <a:pPr marL="1223010" lvl="1" indent="-857250">
              <a:buFont typeface="+mj-lt"/>
              <a:buAutoNum type="romanLcPeriod"/>
            </a:pPr>
            <a:r>
              <a:rPr lang="en-US" sz="4000" dirty="0" smtClean="0"/>
              <a:t>Max and min caps</a:t>
            </a:r>
            <a:endParaRPr lang="en-US" sz="4000" dirty="0"/>
          </a:p>
          <a:p>
            <a:pPr marL="1223010" lvl="1" indent="-857250">
              <a:buFont typeface="+mj-lt"/>
              <a:buAutoNum type="romanLcPeriod"/>
            </a:pPr>
            <a:r>
              <a:rPr lang="en-US" sz="4000" dirty="0"/>
              <a:t>Reasonable long-term distributions</a:t>
            </a:r>
          </a:p>
          <a:p>
            <a:pPr marL="1223010" lvl="1" indent="-857250">
              <a:buFont typeface="+mj-lt"/>
              <a:buAutoNum type="romanLcPeriod"/>
            </a:pPr>
            <a:r>
              <a:rPr lang="en-US" sz="4000" dirty="0"/>
              <a:t>Consistency with market  and utility </a:t>
            </a:r>
            <a:r>
              <a:rPr lang="en-US" sz="4000" dirty="0" smtClean="0"/>
              <a:t>expectations</a:t>
            </a:r>
          </a:p>
        </p:txBody>
      </p:sp>
      <p:sp>
        <p:nvSpPr>
          <p:cNvPr id="111" name="TextBox 110"/>
          <p:cNvSpPr txBox="1"/>
          <p:nvPr/>
        </p:nvSpPr>
        <p:spPr>
          <a:xfrm>
            <a:off x="16028541" y="1549830"/>
            <a:ext cx="8961120" cy="707886"/>
          </a:xfrm>
          <a:prstGeom prst="rect">
            <a:avLst/>
          </a:prstGeom>
          <a:noFill/>
        </p:spPr>
        <p:txBody>
          <a:bodyPr wrap="square" rtlCol="0">
            <a:spAutoFit/>
          </a:bodyPr>
          <a:lstStyle/>
          <a:p>
            <a:r>
              <a:rPr lang="en-US" sz="4000" b="1" u="sng" dirty="0" smtClean="0">
                <a:solidFill>
                  <a:srgbClr val="545454"/>
                </a:solidFill>
              </a:rPr>
              <a:t>STEPS</a:t>
            </a:r>
            <a:endParaRPr lang="en-US" sz="4000" b="1" u="sng" dirty="0">
              <a:solidFill>
                <a:srgbClr val="545454"/>
              </a:solidFill>
            </a:endParaRPr>
          </a:p>
        </p:txBody>
      </p:sp>
      <p:sp>
        <p:nvSpPr>
          <p:cNvPr id="18" name="TextBox 17"/>
          <p:cNvSpPr txBox="1"/>
          <p:nvPr/>
        </p:nvSpPr>
        <p:spPr>
          <a:xfrm>
            <a:off x="35384816" y="1362264"/>
            <a:ext cx="8229600" cy="646331"/>
          </a:xfrm>
          <a:prstGeom prst="rect">
            <a:avLst/>
          </a:prstGeom>
          <a:noFill/>
        </p:spPr>
        <p:txBody>
          <a:bodyPr wrap="square" rtlCol="0">
            <a:spAutoFit/>
          </a:bodyPr>
          <a:lstStyle/>
          <a:p>
            <a:pPr algn="ctr"/>
            <a:r>
              <a:rPr lang="en-US" sz="3600" dirty="0" smtClean="0">
                <a:solidFill>
                  <a:srgbClr val="545454"/>
                </a:solidFill>
              </a:rPr>
              <a:t>Time Series Decomposition</a:t>
            </a:r>
            <a:endParaRPr lang="en-US" sz="3600" dirty="0">
              <a:solidFill>
                <a:srgbClr val="545454"/>
              </a:solidFill>
            </a:endParaRPr>
          </a:p>
        </p:txBody>
      </p:sp>
      <p:sp>
        <p:nvSpPr>
          <p:cNvPr id="76" name="TextBox 75"/>
          <p:cNvSpPr txBox="1"/>
          <p:nvPr/>
        </p:nvSpPr>
        <p:spPr>
          <a:xfrm>
            <a:off x="35384816" y="7284174"/>
            <a:ext cx="8229600" cy="646331"/>
          </a:xfrm>
          <a:prstGeom prst="rect">
            <a:avLst/>
          </a:prstGeom>
          <a:noFill/>
        </p:spPr>
        <p:txBody>
          <a:bodyPr wrap="square" rtlCol="0">
            <a:spAutoFit/>
          </a:bodyPr>
          <a:lstStyle/>
          <a:p>
            <a:pPr algn="ctr"/>
            <a:r>
              <a:rPr lang="en-US" sz="3600" dirty="0" smtClean="0">
                <a:solidFill>
                  <a:srgbClr val="545454"/>
                </a:solidFill>
              </a:rPr>
              <a:t>Simulated Time Series</a:t>
            </a:r>
            <a:endParaRPr lang="en-US" sz="3600" dirty="0">
              <a:solidFill>
                <a:srgbClr val="545454"/>
              </a:solidFill>
            </a:endParaRPr>
          </a:p>
        </p:txBody>
      </p:sp>
      <p:sp>
        <p:nvSpPr>
          <p:cNvPr id="78" name="TextBox 77"/>
          <p:cNvSpPr txBox="1"/>
          <p:nvPr/>
        </p:nvSpPr>
        <p:spPr>
          <a:xfrm>
            <a:off x="35384816" y="11631991"/>
            <a:ext cx="8229600" cy="646331"/>
          </a:xfrm>
          <a:prstGeom prst="rect">
            <a:avLst/>
          </a:prstGeom>
          <a:noFill/>
        </p:spPr>
        <p:txBody>
          <a:bodyPr wrap="square" rtlCol="0">
            <a:spAutoFit/>
          </a:bodyPr>
          <a:lstStyle/>
          <a:p>
            <a:pPr algn="ctr"/>
            <a:r>
              <a:rPr lang="en-US" sz="3600" dirty="0" smtClean="0">
                <a:solidFill>
                  <a:srgbClr val="545454"/>
                </a:solidFill>
              </a:rPr>
              <a:t>Historical vs. Simulated</a:t>
            </a:r>
            <a:endParaRPr lang="en-US" sz="3600" dirty="0">
              <a:solidFill>
                <a:srgbClr val="545454"/>
              </a:solidFill>
            </a:endParaRPr>
          </a:p>
        </p:txBody>
      </p:sp>
      <p:sp>
        <p:nvSpPr>
          <p:cNvPr id="79" name="TextBox 78"/>
          <p:cNvSpPr txBox="1"/>
          <p:nvPr/>
        </p:nvSpPr>
        <p:spPr>
          <a:xfrm>
            <a:off x="35384816" y="15970206"/>
            <a:ext cx="8229600" cy="646331"/>
          </a:xfrm>
          <a:prstGeom prst="rect">
            <a:avLst/>
          </a:prstGeom>
          <a:noFill/>
        </p:spPr>
        <p:txBody>
          <a:bodyPr wrap="square" rtlCol="0">
            <a:spAutoFit/>
          </a:bodyPr>
          <a:lstStyle/>
          <a:p>
            <a:pPr algn="ctr"/>
            <a:r>
              <a:rPr lang="en-US" sz="3600" dirty="0" smtClean="0">
                <a:solidFill>
                  <a:srgbClr val="545454"/>
                </a:solidFill>
              </a:rPr>
              <a:t>Non-linear Multivariate Dependency</a:t>
            </a:r>
            <a:endParaRPr lang="en-US" sz="3600" dirty="0">
              <a:solidFill>
                <a:srgbClr val="545454"/>
              </a:solidFill>
            </a:endParaRPr>
          </a:p>
        </p:txBody>
      </p:sp>
      <p:sp>
        <p:nvSpPr>
          <p:cNvPr id="84" name="TextBox 83"/>
          <p:cNvSpPr txBox="1"/>
          <p:nvPr/>
        </p:nvSpPr>
        <p:spPr>
          <a:xfrm>
            <a:off x="35384816" y="24620434"/>
            <a:ext cx="8229600" cy="646331"/>
          </a:xfrm>
          <a:prstGeom prst="rect">
            <a:avLst/>
          </a:prstGeom>
          <a:noFill/>
        </p:spPr>
        <p:txBody>
          <a:bodyPr wrap="square" rtlCol="0">
            <a:spAutoFit/>
          </a:bodyPr>
          <a:lstStyle/>
          <a:p>
            <a:pPr algn="ctr"/>
            <a:r>
              <a:rPr lang="en-US" sz="3600" dirty="0" smtClean="0">
                <a:solidFill>
                  <a:srgbClr val="545454"/>
                </a:solidFill>
              </a:rPr>
              <a:t>Energy Balance</a:t>
            </a:r>
            <a:endParaRPr lang="en-US" sz="3600" dirty="0">
              <a:solidFill>
                <a:srgbClr val="545454"/>
              </a:solidFill>
            </a:endParaRPr>
          </a:p>
        </p:txBody>
      </p:sp>
      <p:sp>
        <p:nvSpPr>
          <p:cNvPr id="87" name="TextBox 86"/>
          <p:cNvSpPr txBox="1"/>
          <p:nvPr/>
        </p:nvSpPr>
        <p:spPr>
          <a:xfrm>
            <a:off x="35384816" y="28970518"/>
            <a:ext cx="8229600" cy="646331"/>
          </a:xfrm>
          <a:prstGeom prst="rect">
            <a:avLst/>
          </a:prstGeom>
          <a:noFill/>
        </p:spPr>
        <p:txBody>
          <a:bodyPr wrap="square" rtlCol="0">
            <a:spAutoFit/>
          </a:bodyPr>
          <a:lstStyle/>
          <a:p>
            <a:pPr algn="ctr"/>
            <a:r>
              <a:rPr lang="en-US" sz="3600" dirty="0" smtClean="0">
                <a:solidFill>
                  <a:srgbClr val="545454"/>
                </a:solidFill>
              </a:rPr>
              <a:t>Hedged vs. Unhedged Portfolio Cash Flow</a:t>
            </a:r>
            <a:endParaRPr lang="en-US" sz="3600" dirty="0">
              <a:solidFill>
                <a:srgbClr val="545454"/>
              </a:solidFill>
            </a:endParaRPr>
          </a:p>
        </p:txBody>
      </p:sp>
      <p:sp>
        <p:nvSpPr>
          <p:cNvPr id="89" name="TextBox 88"/>
          <p:cNvSpPr txBox="1"/>
          <p:nvPr/>
        </p:nvSpPr>
        <p:spPr>
          <a:xfrm>
            <a:off x="35384816" y="20286487"/>
            <a:ext cx="8229600" cy="646331"/>
          </a:xfrm>
          <a:prstGeom prst="rect">
            <a:avLst/>
          </a:prstGeom>
          <a:noFill/>
        </p:spPr>
        <p:txBody>
          <a:bodyPr wrap="square" rtlCol="0">
            <a:spAutoFit/>
          </a:bodyPr>
          <a:lstStyle/>
          <a:p>
            <a:pPr algn="ctr"/>
            <a:r>
              <a:rPr lang="en-US" sz="3600" dirty="0" smtClean="0">
                <a:solidFill>
                  <a:srgbClr val="545454"/>
                </a:solidFill>
              </a:rPr>
              <a:t>Resource Dispatch</a:t>
            </a:r>
            <a:endParaRPr lang="en-US" sz="3600" dirty="0">
              <a:solidFill>
                <a:srgbClr val="545454"/>
              </a:solidFill>
            </a:endParaRPr>
          </a:p>
        </p:txBody>
      </p:sp>
      <p:cxnSp>
        <p:nvCxnSpPr>
          <p:cNvPr id="92" name="Elbow Connector 91"/>
          <p:cNvCxnSpPr>
            <a:stCxn id="29" idx="3"/>
          </p:cNvCxnSpPr>
          <p:nvPr/>
        </p:nvCxnSpPr>
        <p:spPr>
          <a:xfrm>
            <a:off x="21110853" y="3517760"/>
            <a:ext cx="657326" cy="584486"/>
          </a:xfrm>
          <a:prstGeom prst="bentConnector3">
            <a:avLst>
              <a:gd name="adj1" fmla="val 99869"/>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p:nvPr/>
        </p:nvCxnSpPr>
        <p:spPr>
          <a:xfrm rot="5400000">
            <a:off x="22315220" y="6977966"/>
            <a:ext cx="849427" cy="570643"/>
          </a:xfrm>
          <a:prstGeom prst="bentConnector3">
            <a:avLst>
              <a:gd name="adj1" fmla="val 98256"/>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p:cNvCxnSpPr/>
          <p:nvPr/>
        </p:nvCxnSpPr>
        <p:spPr>
          <a:xfrm rot="5400000">
            <a:off x="20551090" y="10167867"/>
            <a:ext cx="880952" cy="455405"/>
          </a:xfrm>
          <a:prstGeom prst="bentConnector3">
            <a:avLst>
              <a:gd name="adj1" fmla="val 9896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6200000" flipH="1">
            <a:off x="20723899" y="10810723"/>
            <a:ext cx="1755796" cy="22735"/>
          </a:xfrm>
          <a:prstGeom prst="bentConnector3">
            <a:avLst>
              <a:gd name="adj1" fmla="val -306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p:nvPr/>
        </p:nvCxnSpPr>
        <p:spPr>
          <a:xfrm rot="10800000" flipV="1">
            <a:off x="18588493" y="13002034"/>
            <a:ext cx="853502" cy="647688"/>
          </a:xfrm>
          <a:prstGeom prst="bentConnector3">
            <a:avLst>
              <a:gd name="adj1" fmla="val 10036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p:nvPr/>
        </p:nvCxnSpPr>
        <p:spPr>
          <a:xfrm rot="16200000" flipH="1">
            <a:off x="17539415" y="13022353"/>
            <a:ext cx="1178648" cy="71080"/>
          </a:xfrm>
          <a:prstGeom prst="bentConnector3">
            <a:avLst>
              <a:gd name="adj1" fmla="val -7087"/>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p:nvPr/>
        </p:nvCxnSpPr>
        <p:spPr>
          <a:xfrm>
            <a:off x="20763863" y="15323863"/>
            <a:ext cx="1138378" cy="575884"/>
          </a:xfrm>
          <a:prstGeom prst="bentConnector3">
            <a:avLst>
              <a:gd name="adj1" fmla="val 100118"/>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p:nvPr/>
        </p:nvCxnSpPr>
        <p:spPr>
          <a:xfrm rot="16200000" flipH="1">
            <a:off x="21986147" y="19546790"/>
            <a:ext cx="1840019" cy="43034"/>
          </a:xfrm>
          <a:prstGeom prst="bentConnector3">
            <a:avLst>
              <a:gd name="adj1" fmla="val -579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rot="5400000">
            <a:off x="21248667" y="23768532"/>
            <a:ext cx="1182283" cy="99284"/>
          </a:xfrm>
          <a:prstGeom prst="bentConnector3">
            <a:avLst>
              <a:gd name="adj1" fmla="val -14938"/>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p:nvPr/>
        </p:nvCxnSpPr>
        <p:spPr>
          <a:xfrm>
            <a:off x="16768424" y="24540110"/>
            <a:ext cx="1041563" cy="744870"/>
          </a:xfrm>
          <a:prstGeom prst="bentConnector3">
            <a:avLst>
              <a:gd name="adj1" fmla="val 1564"/>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10800000" flipV="1">
            <a:off x="20699659" y="27189895"/>
            <a:ext cx="1474884" cy="558972"/>
          </a:xfrm>
          <a:prstGeom prst="bentConnector3">
            <a:avLst>
              <a:gd name="adj1" fmla="val -9336"/>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rot="10800000" flipV="1">
            <a:off x="20699660" y="27189894"/>
            <a:ext cx="1542320" cy="859583"/>
          </a:xfrm>
          <a:prstGeom prst="bentConnector3">
            <a:avLst>
              <a:gd name="adj1" fmla="val 50000"/>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150"/>
          <p:cNvCxnSpPr/>
          <p:nvPr/>
        </p:nvCxnSpPr>
        <p:spPr>
          <a:xfrm rot="16200000" flipH="1">
            <a:off x="16714632" y="29778249"/>
            <a:ext cx="492928" cy="11152"/>
          </a:xfrm>
          <a:prstGeom prst="bentConnector3">
            <a:avLst>
              <a:gd name="adj1" fmla="val -20975"/>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15624453" y="2310064"/>
            <a:ext cx="5486400" cy="2415392"/>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 Data Scraping</a:t>
            </a:r>
            <a:endParaRPr lang="en-US" sz="4800" dirty="0">
              <a:solidFill>
                <a:srgbClr val="545454"/>
              </a:solidFill>
            </a:endParaRPr>
          </a:p>
        </p:txBody>
      </p:sp>
      <p:sp>
        <p:nvSpPr>
          <p:cNvPr id="19" name="Rounded Rectangle 18"/>
          <p:cNvSpPr/>
          <p:nvPr/>
        </p:nvSpPr>
        <p:spPr>
          <a:xfrm>
            <a:off x="18020663" y="4102246"/>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2. </a:t>
            </a:r>
            <a:r>
              <a:rPr lang="en-US" sz="4800" dirty="0" err="1" smtClean="0">
                <a:solidFill>
                  <a:srgbClr val="545454"/>
                </a:solidFill>
              </a:rPr>
              <a:t>Collinearity</a:t>
            </a:r>
            <a:r>
              <a:rPr lang="en-US" sz="4800" dirty="0" smtClean="0">
                <a:solidFill>
                  <a:srgbClr val="545454"/>
                </a:solidFill>
              </a:rPr>
              <a:t> and Dependency Detection</a:t>
            </a:r>
            <a:endParaRPr lang="en-US" sz="4800" dirty="0">
              <a:solidFill>
                <a:srgbClr val="545454"/>
              </a:solidFill>
            </a:endParaRPr>
          </a:p>
        </p:txBody>
      </p:sp>
      <p:sp>
        <p:nvSpPr>
          <p:cNvPr id="20" name="Rounded Rectangle 19"/>
          <p:cNvSpPr/>
          <p:nvPr/>
        </p:nvSpPr>
        <p:spPr>
          <a:xfrm>
            <a:off x="16968211" y="6599145"/>
            <a:ext cx="5486400" cy="3318498"/>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3. Multiplicative Decomposition</a:t>
            </a:r>
          </a:p>
          <a:p>
            <a:pPr algn="ctr"/>
            <a:r>
              <a:rPr lang="en-US" sz="4000" dirty="0" smtClean="0">
                <a:solidFill>
                  <a:srgbClr val="545454"/>
                </a:solidFill>
              </a:rPr>
              <a:t>Outlier + Seasonality x Trend x Noise</a:t>
            </a:r>
            <a:endParaRPr lang="en-US" sz="4000" dirty="0">
              <a:solidFill>
                <a:srgbClr val="545454"/>
              </a:solidFill>
            </a:endParaRPr>
          </a:p>
        </p:txBody>
      </p:sp>
      <p:sp>
        <p:nvSpPr>
          <p:cNvPr id="21" name="Rounded Rectangle 20"/>
          <p:cNvSpPr/>
          <p:nvPr/>
        </p:nvSpPr>
        <p:spPr>
          <a:xfrm>
            <a:off x="15250528" y="9717891"/>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4. Long-Term Stochastic Forecasting</a:t>
            </a:r>
            <a:endParaRPr lang="en-US" sz="4800" dirty="0">
              <a:solidFill>
                <a:srgbClr val="545454"/>
              </a:solidFill>
            </a:endParaRPr>
          </a:p>
        </p:txBody>
      </p:sp>
      <p:sp>
        <p:nvSpPr>
          <p:cNvPr id="23" name="Rounded Rectangle 22"/>
          <p:cNvSpPr/>
          <p:nvPr/>
        </p:nvSpPr>
        <p:spPr>
          <a:xfrm>
            <a:off x="15277463" y="13653563"/>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6. Disaggregation and Combination</a:t>
            </a:r>
            <a:endParaRPr lang="en-US" sz="4800" dirty="0">
              <a:solidFill>
                <a:srgbClr val="545454"/>
              </a:solidFill>
            </a:endParaRPr>
          </a:p>
        </p:txBody>
      </p:sp>
      <p:sp>
        <p:nvSpPr>
          <p:cNvPr id="24" name="Rounded Rectangle 23"/>
          <p:cNvSpPr/>
          <p:nvPr/>
        </p:nvSpPr>
        <p:spPr>
          <a:xfrm>
            <a:off x="18415042" y="15905097"/>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7. Judgmental Adjustment</a:t>
            </a:r>
            <a:endParaRPr lang="en-US" sz="4800" dirty="0">
              <a:solidFill>
                <a:srgbClr val="545454"/>
              </a:solidFill>
            </a:endParaRPr>
          </a:p>
        </p:txBody>
      </p:sp>
      <p:sp>
        <p:nvSpPr>
          <p:cNvPr id="25" name="Rounded Rectangle 24"/>
          <p:cNvSpPr/>
          <p:nvPr/>
        </p:nvSpPr>
        <p:spPr>
          <a:xfrm>
            <a:off x="16500010" y="18425188"/>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8. </a:t>
            </a:r>
            <a:r>
              <a:rPr lang="en-US" sz="4800" dirty="0">
                <a:solidFill>
                  <a:srgbClr val="545454"/>
                </a:solidFill>
              </a:rPr>
              <a:t>Markov Chain </a:t>
            </a:r>
            <a:r>
              <a:rPr lang="en-US" sz="4800" dirty="0" smtClean="0">
                <a:solidFill>
                  <a:srgbClr val="545454"/>
                </a:solidFill>
              </a:rPr>
              <a:t>Model</a:t>
            </a:r>
            <a:endParaRPr lang="en-US" sz="4800" dirty="0">
              <a:solidFill>
                <a:srgbClr val="545454"/>
              </a:solidFill>
            </a:endParaRPr>
          </a:p>
        </p:txBody>
      </p:sp>
      <p:sp>
        <p:nvSpPr>
          <p:cNvPr id="26" name="Rounded Rectangle 25"/>
          <p:cNvSpPr/>
          <p:nvPr/>
        </p:nvSpPr>
        <p:spPr>
          <a:xfrm>
            <a:off x="17850106" y="24446696"/>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11. Resource Dispatch</a:t>
            </a:r>
            <a:endParaRPr lang="en-US" sz="4800" dirty="0">
              <a:solidFill>
                <a:srgbClr val="545454"/>
              </a:solidFill>
            </a:endParaRPr>
          </a:p>
        </p:txBody>
      </p:sp>
      <p:sp>
        <p:nvSpPr>
          <p:cNvPr id="27" name="Rounded Rectangle 26"/>
          <p:cNvSpPr/>
          <p:nvPr/>
        </p:nvSpPr>
        <p:spPr>
          <a:xfrm>
            <a:off x="15151339" y="26794161"/>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12. Cash Flow Aggregation</a:t>
            </a:r>
            <a:endParaRPr lang="en-US" sz="4800" dirty="0">
              <a:solidFill>
                <a:srgbClr val="545454"/>
              </a:solidFill>
            </a:endParaRPr>
          </a:p>
        </p:txBody>
      </p:sp>
      <p:sp>
        <p:nvSpPr>
          <p:cNvPr id="28" name="Rounded Rectangle 27"/>
          <p:cNvSpPr/>
          <p:nvPr/>
        </p:nvSpPr>
        <p:spPr>
          <a:xfrm>
            <a:off x="12690948" y="30030287"/>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14. Portfolio Optimization</a:t>
            </a:r>
            <a:endParaRPr lang="en-US" sz="4800" dirty="0">
              <a:solidFill>
                <a:srgbClr val="545454"/>
              </a:solidFill>
            </a:endParaRPr>
          </a:p>
        </p:txBody>
      </p:sp>
      <p:sp>
        <p:nvSpPr>
          <p:cNvPr id="34" name="Rounded Rectangle 33"/>
          <p:cNvSpPr/>
          <p:nvPr/>
        </p:nvSpPr>
        <p:spPr>
          <a:xfrm>
            <a:off x="19951749" y="20514865"/>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9</a:t>
            </a:r>
            <a:r>
              <a:rPr lang="en-US" sz="4800" dirty="0">
                <a:solidFill>
                  <a:srgbClr val="545454"/>
                </a:solidFill>
              </a:rPr>
              <a:t>. Predictive </a:t>
            </a:r>
            <a:r>
              <a:rPr lang="en-US" sz="4800" dirty="0" smtClean="0">
                <a:solidFill>
                  <a:srgbClr val="545454"/>
                </a:solidFill>
              </a:rPr>
              <a:t>Modeling </a:t>
            </a:r>
            <a:endParaRPr lang="en-US" sz="4800" dirty="0">
              <a:solidFill>
                <a:srgbClr val="545454"/>
              </a:solidFill>
            </a:endParaRPr>
          </a:p>
        </p:txBody>
      </p:sp>
      <p:sp>
        <p:nvSpPr>
          <p:cNvPr id="36" name="Rounded Rectangle 35"/>
          <p:cNvSpPr/>
          <p:nvPr/>
        </p:nvSpPr>
        <p:spPr>
          <a:xfrm>
            <a:off x="15659275" y="21796910"/>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10. Hourly-Shape </a:t>
            </a:r>
            <a:r>
              <a:rPr lang="en-US" sz="4800" dirty="0">
                <a:solidFill>
                  <a:srgbClr val="545454"/>
                </a:solidFill>
              </a:rPr>
              <a:t>A</a:t>
            </a:r>
            <a:r>
              <a:rPr lang="en-US" sz="4800" dirty="0" smtClean="0">
                <a:solidFill>
                  <a:srgbClr val="545454"/>
                </a:solidFill>
              </a:rPr>
              <a:t>nalysis</a:t>
            </a:r>
            <a:endParaRPr lang="en-US" sz="4800" dirty="0">
              <a:solidFill>
                <a:srgbClr val="545454"/>
              </a:solidFill>
            </a:endParaRPr>
          </a:p>
        </p:txBody>
      </p:sp>
      <p:sp>
        <p:nvSpPr>
          <p:cNvPr id="35" name="Rounded Rectangle 34"/>
          <p:cNvSpPr/>
          <p:nvPr/>
        </p:nvSpPr>
        <p:spPr>
          <a:xfrm>
            <a:off x="17894539" y="29226818"/>
            <a:ext cx="5486400" cy="2743200"/>
          </a:xfrm>
          <a:prstGeom prst="roundRect">
            <a:avLst/>
          </a:prstGeom>
          <a:solidFill>
            <a:schemeClr val="bg1">
              <a:lumMod val="95000"/>
            </a:schemeClr>
          </a:solidFill>
          <a:ln w="57150">
            <a:solidFill>
              <a:srgbClr val="5454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545454"/>
                </a:solidFill>
              </a:rPr>
              <a:t>13. Scenario &amp; Hedge Analysis</a:t>
            </a:r>
            <a:endParaRPr lang="en-US" sz="4800" dirty="0">
              <a:solidFill>
                <a:srgbClr val="545454"/>
              </a:solidFill>
            </a:endParaRPr>
          </a:p>
        </p:txBody>
      </p:sp>
      <p:sp>
        <p:nvSpPr>
          <p:cNvPr id="3" name="Oval 2"/>
          <p:cNvSpPr/>
          <p:nvPr/>
        </p:nvSpPr>
        <p:spPr>
          <a:xfrm>
            <a:off x="21046420" y="3453465"/>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2965430" y="6783219"/>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1543850" y="9858604"/>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1155066" y="9860984"/>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9373415" y="12935630"/>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8106330" y="12397850"/>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0699660" y="15247095"/>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2381492" y="18573018"/>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2864713" y="18587955"/>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1719771" y="23189485"/>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7345367" y="21106165"/>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6723279" y="24464147"/>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1402100" y="27120894"/>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22244026" y="27119713"/>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Elbow Connector 126"/>
          <p:cNvCxnSpPr>
            <a:stCxn id="162" idx="2"/>
          </p:cNvCxnSpPr>
          <p:nvPr/>
        </p:nvCxnSpPr>
        <p:spPr>
          <a:xfrm rot="10800000" flipH="1" flipV="1">
            <a:off x="20574257" y="28743308"/>
            <a:ext cx="1193922" cy="466169"/>
          </a:xfrm>
          <a:prstGeom prst="bentConnector3">
            <a:avLst>
              <a:gd name="adj1" fmla="val 100199"/>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a:off x="18957632" y="21177965"/>
            <a:ext cx="962875" cy="379632"/>
          </a:xfrm>
          <a:prstGeom prst="bentConnector3">
            <a:avLst>
              <a:gd name="adj1" fmla="val 2517"/>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22620192" y="18573018"/>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8919891" y="21095666"/>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0574257" y="28674729"/>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6903937" y="29469349"/>
            <a:ext cx="137160" cy="1371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a:off x="41895712" y="0"/>
            <a:ext cx="1995487" cy="98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25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687</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Eina Ooka</dc:creator>
  <cp:lastModifiedBy>Eina Ooka</cp:lastModifiedBy>
  <cp:revision>84</cp:revision>
  <dcterms:created xsi:type="dcterms:W3CDTF">2016-06-01T23:49:22Z</dcterms:created>
  <dcterms:modified xsi:type="dcterms:W3CDTF">2016-06-10T23:39:29Z</dcterms:modified>
</cp:coreProperties>
</file>