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4"/>
    <a:srgbClr val="E3FDF9"/>
    <a:srgbClr val="8DC7C3"/>
    <a:srgbClr val="90C9C5"/>
    <a:srgbClr val="DEE6E6"/>
    <a:srgbClr val="EBEBEB"/>
    <a:srgbClr val="8DC6C3"/>
    <a:srgbClr val="94C9C7"/>
    <a:srgbClr val="FF8F8F"/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0" autoAdjust="0"/>
    <p:restoredTop sz="94660"/>
  </p:normalViewPr>
  <p:slideViewPr>
    <p:cSldViewPr snapToGrid="0">
      <p:cViewPr>
        <p:scale>
          <a:sx n="30" d="100"/>
          <a:sy n="30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4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4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1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2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8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5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0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0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5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976F0-0FF7-43D9-AEA1-E3A8D007AB9E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7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5962" y="8530267"/>
            <a:ext cx="8236914" cy="317045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8127" y="20945216"/>
            <a:ext cx="8227435" cy="268821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8127" y="12577750"/>
            <a:ext cx="8230455" cy="316252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34802" y="1276163"/>
            <a:ext cx="7696200" cy="5268498"/>
          </a:xfrm>
          <a:prstGeom prst="roundRect">
            <a:avLst/>
          </a:prstGeom>
          <a:gradFill flip="none" rotWithShape="1">
            <a:gsLst>
              <a:gs pos="12000">
                <a:srgbClr val="8DC7C3"/>
              </a:gs>
              <a:gs pos="50000">
                <a:srgbClr val="DEE6E6"/>
              </a:gs>
              <a:gs pos="84000">
                <a:srgbClr val="EBEBEB"/>
              </a:gs>
            </a:gsLst>
            <a:lin ang="5400000" scaled="1"/>
            <a:tileRect/>
          </a:gradFill>
          <a:ln w="57150">
            <a:solidFill>
              <a:srgbClr val="0BC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rgbClr val="C00000"/>
              </a:solidFill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650" y="1785831"/>
            <a:ext cx="4879528" cy="4426041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609746" y="1158581"/>
            <a:ext cx="11342749" cy="3173729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0">
                <a:srgbClr val="E3FDF9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6027348" y="2310064"/>
            <a:ext cx="5486400" cy="24153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1. Data Scraping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43891200" cy="1181100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550" y="35625"/>
            <a:ext cx="276225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990600"/>
            <a:ext cx="43891200" cy="190501"/>
          </a:xfrm>
          <a:prstGeom prst="rect">
            <a:avLst/>
          </a:prstGeom>
          <a:solidFill>
            <a:srgbClr val="D2292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82902" y="127591"/>
            <a:ext cx="38684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All-Inclusive but Practical </a:t>
            </a:r>
            <a:r>
              <a:rPr lang="en-US" sz="6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Multivariate Stochastic Forecasting </a:t>
            </a:r>
            <a:r>
              <a:rPr lang="en-US" sz="4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for Electric Utility Portfolio</a:t>
            </a:r>
            <a:endParaRPr lang="en-US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34802" y="22153252"/>
            <a:ext cx="7696200" cy="1063452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BC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Background Facts</a:t>
            </a:r>
          </a:p>
          <a:p>
            <a:pPr algn="ctr"/>
            <a:endParaRPr lang="en-US" sz="5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051771" y="1265091"/>
            <a:ext cx="990600" cy="1833621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 smtClean="0">
                <a:solidFill>
                  <a:srgbClr val="C00000"/>
                </a:solidFill>
              </a:rPr>
              <a:t>Stochastic Variable Generation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039193" y="19666865"/>
            <a:ext cx="990600" cy="76322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 smtClean="0">
                <a:solidFill>
                  <a:srgbClr val="C00000"/>
                </a:solidFill>
              </a:rPr>
              <a:t>Resource Dispatch Optimization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051771" y="27364636"/>
            <a:ext cx="990600" cy="54231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 smtClean="0">
                <a:solidFill>
                  <a:srgbClr val="C00000"/>
                </a:solidFill>
              </a:rPr>
              <a:t>Hedge Analysis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8423558" y="4102246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2. </a:t>
            </a:r>
            <a:r>
              <a:rPr lang="en-US" sz="4800" dirty="0" err="1" smtClean="0">
                <a:solidFill>
                  <a:srgbClr val="545454"/>
                </a:solidFill>
              </a:rPr>
              <a:t>Collinearity</a:t>
            </a:r>
            <a:r>
              <a:rPr lang="en-US" sz="4800" dirty="0" smtClean="0">
                <a:solidFill>
                  <a:srgbClr val="545454"/>
                </a:solidFill>
              </a:rPr>
              <a:t> and Dependency Detection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7371106" y="6599145"/>
            <a:ext cx="5486400" cy="33184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3. Multiplicative Decomposition</a:t>
            </a:r>
          </a:p>
          <a:p>
            <a:pPr algn="ctr"/>
            <a:r>
              <a:rPr lang="en-US" sz="4000" dirty="0" smtClean="0">
                <a:solidFill>
                  <a:srgbClr val="545454"/>
                </a:solidFill>
              </a:rPr>
              <a:t>Outlier + Seasonality x Trend x Noise</a:t>
            </a:r>
            <a:endParaRPr lang="en-US" sz="4000" dirty="0">
              <a:solidFill>
                <a:srgbClr val="545454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5653423" y="9717891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4. Long-Term Stochastic Forecasting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9844890" y="11700726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5. Daily Volatility &amp; Spike Model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5680358" y="13653563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6. Disaggregation and Combination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8817937" y="15905097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7. Judgmental Adjustment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902905" y="18425188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8. Predictive Modeling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8253001" y="24446696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11. Thermal Resource Dispatch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5680358" y="26889573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12. Forward and Option </a:t>
            </a:r>
            <a:r>
              <a:rPr lang="en-US" sz="4800" dirty="0">
                <a:solidFill>
                  <a:srgbClr val="545454"/>
                </a:solidFill>
              </a:rPr>
              <a:t>A</a:t>
            </a:r>
            <a:r>
              <a:rPr lang="en-US" sz="4800" dirty="0" smtClean="0">
                <a:solidFill>
                  <a:srgbClr val="545454"/>
                </a:solidFill>
              </a:rPr>
              <a:t>nalysis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3219967" y="30030287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14. Portfolio Optimization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161482" y="2445293"/>
            <a:ext cx="54864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Daily</a:t>
            </a:r>
            <a:r>
              <a:rPr lang="en-US" sz="3600" dirty="0" smtClean="0">
                <a:solidFill>
                  <a:srgbClr val="0BC3A9"/>
                </a:solidFill>
              </a:rPr>
              <a:t> historical data</a:t>
            </a:r>
          </a:p>
          <a:p>
            <a:r>
              <a:rPr lang="en-US" sz="3600" dirty="0" smtClean="0">
                <a:solidFill>
                  <a:srgbClr val="0BC3A9"/>
                </a:solidFill>
              </a:rPr>
              <a:t> - On-peak </a:t>
            </a:r>
            <a:r>
              <a:rPr lang="en-US" sz="3600" b="1" dirty="0" smtClean="0">
                <a:solidFill>
                  <a:srgbClr val="077F6E"/>
                </a:solidFill>
              </a:rPr>
              <a:t>Load</a:t>
            </a:r>
          </a:p>
          <a:p>
            <a:r>
              <a:rPr lang="en-US" sz="3600" dirty="0" smtClean="0">
                <a:solidFill>
                  <a:srgbClr val="0BC3A9"/>
                </a:solidFill>
              </a:rPr>
              <a:t> - Off-peak Load</a:t>
            </a:r>
          </a:p>
          <a:p>
            <a:r>
              <a:rPr lang="en-US" sz="3600" dirty="0" smtClean="0">
                <a:solidFill>
                  <a:srgbClr val="0BC3A9"/>
                </a:solidFill>
              </a:rPr>
              <a:t> - </a:t>
            </a:r>
            <a:r>
              <a:rPr lang="en-US" sz="3600" b="1" dirty="0" smtClean="0">
                <a:solidFill>
                  <a:srgbClr val="077F6E"/>
                </a:solidFill>
              </a:rPr>
              <a:t>Hydro</a:t>
            </a:r>
            <a:r>
              <a:rPr lang="en-US" sz="3600" dirty="0" smtClean="0">
                <a:solidFill>
                  <a:srgbClr val="0BC3A9"/>
                </a:solidFill>
              </a:rPr>
              <a:t> generations</a:t>
            </a:r>
          </a:p>
          <a:p>
            <a:r>
              <a:rPr lang="en-US" sz="3600" dirty="0" smtClean="0">
                <a:solidFill>
                  <a:srgbClr val="0BC3A9"/>
                </a:solidFill>
              </a:rPr>
              <a:t> - </a:t>
            </a:r>
            <a:r>
              <a:rPr lang="en-US" sz="3600" b="1" dirty="0" smtClean="0">
                <a:solidFill>
                  <a:srgbClr val="077F6E"/>
                </a:solidFill>
              </a:rPr>
              <a:t>Natural gas </a:t>
            </a:r>
            <a:r>
              <a:rPr lang="en-US" sz="3600" dirty="0" smtClean="0">
                <a:solidFill>
                  <a:srgbClr val="0BC3A9"/>
                </a:solidFill>
              </a:rPr>
              <a:t>prices</a:t>
            </a:r>
          </a:p>
          <a:p>
            <a:r>
              <a:rPr lang="en-US" sz="3600" dirty="0" smtClean="0">
                <a:solidFill>
                  <a:srgbClr val="0BC3A9"/>
                </a:solidFill>
              </a:rPr>
              <a:t> - </a:t>
            </a:r>
            <a:r>
              <a:rPr lang="en-US" sz="3600" b="1" dirty="0" smtClean="0">
                <a:solidFill>
                  <a:srgbClr val="077F6E"/>
                </a:solidFill>
              </a:rPr>
              <a:t>Power</a:t>
            </a:r>
            <a:r>
              <a:rPr lang="en-US" sz="3600" dirty="0" smtClean="0">
                <a:solidFill>
                  <a:srgbClr val="0BC3A9"/>
                </a:solidFill>
              </a:rPr>
              <a:t> prices</a:t>
            </a:r>
          </a:p>
          <a:p>
            <a:r>
              <a:rPr lang="en-US" sz="3600" dirty="0" smtClean="0">
                <a:solidFill>
                  <a:srgbClr val="0BC3A9"/>
                </a:solidFill>
              </a:rPr>
              <a:t>That exhibits strong auto-correlations. </a:t>
            </a:r>
            <a:r>
              <a:rPr lang="en-US" sz="3600" dirty="0">
                <a:solidFill>
                  <a:srgbClr val="0BC3A9"/>
                </a:solidFill>
              </a:rPr>
              <a:t>P</a:t>
            </a:r>
            <a:r>
              <a:rPr lang="en-US" sz="3600" dirty="0" smtClean="0">
                <a:solidFill>
                  <a:srgbClr val="0BC3A9"/>
                </a:solidFill>
              </a:rPr>
              <a:t>ower and gas may include extreme peaks, and load may include drops. </a:t>
            </a:r>
          </a:p>
          <a:p>
            <a:r>
              <a:rPr lang="en-US" sz="3600" dirty="0" smtClean="0">
                <a:solidFill>
                  <a:srgbClr val="0BC3A9"/>
                </a:solidFill>
              </a:rPr>
              <a:t>Power prices can become negative. </a:t>
            </a:r>
            <a:endParaRPr lang="en-US" sz="3600" dirty="0">
              <a:solidFill>
                <a:srgbClr val="0BC3A9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194340" y="9650327"/>
            <a:ext cx="5486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77F6E"/>
                </a:solidFill>
              </a:rPr>
              <a:t>External forecast </a:t>
            </a:r>
            <a:r>
              <a:rPr lang="en-US" sz="3600" dirty="0" smtClean="0">
                <a:solidFill>
                  <a:srgbClr val="0BC3A9"/>
                </a:solidFill>
              </a:rPr>
              <a:t>data, both deterministic and stochastic, and usually in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monthly</a:t>
            </a:r>
            <a:r>
              <a:rPr lang="en-US" sz="3600" dirty="0" smtClean="0">
                <a:solidFill>
                  <a:srgbClr val="0BC3A9"/>
                </a:solidFill>
              </a:rPr>
              <a:t> granularity. </a:t>
            </a:r>
          </a:p>
          <a:p>
            <a:r>
              <a:rPr lang="en-US" sz="3600" dirty="0" smtClean="0">
                <a:solidFill>
                  <a:srgbClr val="0BC3A9"/>
                </a:solidFill>
              </a:rPr>
              <a:t> - Hydro generation forecast</a:t>
            </a:r>
          </a:p>
          <a:p>
            <a:r>
              <a:rPr lang="en-US" sz="3600" dirty="0">
                <a:solidFill>
                  <a:srgbClr val="0BC3A9"/>
                </a:solidFill>
              </a:rPr>
              <a:t> </a:t>
            </a:r>
            <a:r>
              <a:rPr lang="en-US" sz="3600" dirty="0" smtClean="0">
                <a:solidFill>
                  <a:srgbClr val="0BC3A9"/>
                </a:solidFill>
              </a:rPr>
              <a:t>- Utility load projections </a:t>
            </a:r>
          </a:p>
          <a:p>
            <a:r>
              <a:rPr lang="en-US" sz="3600" dirty="0" smtClean="0">
                <a:solidFill>
                  <a:srgbClr val="0BC3A9"/>
                </a:solidFill>
              </a:rPr>
              <a:t>We need to make sure that assumptions are consistent with all other model results.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161482" y="14728640"/>
            <a:ext cx="548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77F6E"/>
                </a:solidFill>
              </a:rPr>
              <a:t>Market settlement </a:t>
            </a:r>
            <a:r>
              <a:rPr lang="en-US" sz="3600" dirty="0" smtClean="0">
                <a:solidFill>
                  <a:srgbClr val="0BC3A9"/>
                </a:solidFill>
              </a:rPr>
              <a:t>data, particularly forward and option prices.</a:t>
            </a:r>
          </a:p>
          <a:p>
            <a:r>
              <a:rPr lang="en-US" sz="3600" dirty="0">
                <a:solidFill>
                  <a:srgbClr val="0BC3A9"/>
                </a:solidFill>
              </a:rPr>
              <a:t>T</a:t>
            </a:r>
            <a:r>
              <a:rPr lang="en-US" sz="3600" dirty="0" smtClean="0">
                <a:solidFill>
                  <a:srgbClr val="0BC3A9"/>
                </a:solidFill>
              </a:rPr>
              <a:t>he model results need to be consistent with market implied risks. </a:t>
            </a:r>
            <a:endParaRPr lang="en-US" sz="3600" dirty="0">
              <a:solidFill>
                <a:srgbClr val="0BC3A9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0354644" y="20514865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9. Markov Chain Model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8423558" y="29226818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13. Scenario Analysis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6062170" y="21796910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10. Hourly-Shape </a:t>
            </a:r>
            <a:r>
              <a:rPr lang="en-US" sz="4800" dirty="0">
                <a:solidFill>
                  <a:srgbClr val="545454"/>
                </a:solidFill>
              </a:rPr>
              <a:t>A</a:t>
            </a:r>
            <a:r>
              <a:rPr lang="en-US" sz="4800" dirty="0" smtClean="0">
                <a:solidFill>
                  <a:srgbClr val="545454"/>
                </a:solidFill>
              </a:rPr>
              <a:t>nalysis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161482" y="21451170"/>
            <a:ext cx="548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BC3A9"/>
                </a:solidFill>
              </a:rPr>
              <a:t>Historical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hourly</a:t>
            </a:r>
            <a:r>
              <a:rPr lang="en-US" sz="3600" dirty="0" smtClean="0">
                <a:solidFill>
                  <a:srgbClr val="0BC3A9"/>
                </a:solidFill>
              </a:rPr>
              <a:t> congestion prices. Some resources are sensitive to hourly power prices. </a:t>
            </a:r>
            <a:endParaRPr lang="en-US" sz="3600" dirty="0">
              <a:solidFill>
                <a:srgbClr val="0BC3A9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61482" y="18340844"/>
            <a:ext cx="5486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77F6E"/>
                </a:solidFill>
              </a:rPr>
              <a:t>W</a:t>
            </a:r>
            <a:r>
              <a:rPr lang="en-US" sz="3600" b="1" dirty="0" smtClean="0">
                <a:solidFill>
                  <a:srgbClr val="077F6E"/>
                </a:solidFill>
              </a:rPr>
              <a:t>ind and solar</a:t>
            </a:r>
            <a:r>
              <a:rPr lang="en-US" sz="3600" dirty="0" smtClean="0">
                <a:solidFill>
                  <a:srgbClr val="077F6E"/>
                </a:solidFill>
              </a:rPr>
              <a:t> </a:t>
            </a:r>
            <a:r>
              <a:rPr lang="en-US" sz="3600" dirty="0" smtClean="0">
                <a:solidFill>
                  <a:srgbClr val="0BC3A9"/>
                </a:solidFill>
              </a:rPr>
              <a:t>data. Behavior of variable generation does not fit well with autoregressive models. Thus modeled separately. </a:t>
            </a:r>
            <a:endParaRPr lang="en-US" sz="3600" dirty="0">
              <a:solidFill>
                <a:srgbClr val="0BC3A9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194340" y="23895795"/>
            <a:ext cx="5486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77F6E"/>
                </a:solidFill>
              </a:rPr>
              <a:t>Generation</a:t>
            </a:r>
            <a:r>
              <a:rPr lang="en-US" sz="3600" dirty="0" smtClean="0">
                <a:solidFill>
                  <a:srgbClr val="0BC3A9"/>
                </a:solidFill>
              </a:rPr>
              <a:t> by thermal resources  are set economically based on prices and its capability.  Need to take into account of future schedules set by utilities. </a:t>
            </a:r>
            <a:endParaRPr lang="en-US" sz="3600" dirty="0">
              <a:solidFill>
                <a:srgbClr val="0BC3A9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24940" y="1552141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rgbClr val="055348"/>
                </a:solidFill>
              </a:rPr>
              <a:t>DATA</a:t>
            </a:r>
            <a:endParaRPr lang="en-US" sz="4000" b="1" u="sng" dirty="0">
              <a:solidFill>
                <a:srgbClr val="055348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895012" y="1555293"/>
            <a:ext cx="89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rgbClr val="C00000"/>
                </a:solidFill>
              </a:rPr>
              <a:t>METHODS</a:t>
            </a:r>
            <a:endParaRPr lang="en-US" sz="4000" b="1" u="sng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895012" y="4909286"/>
            <a:ext cx="8961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C00000"/>
                </a:solidFill>
              </a:rPr>
              <a:t>Grabb’s</a:t>
            </a:r>
            <a:r>
              <a:rPr lang="en-US" sz="3600" dirty="0" smtClean="0">
                <a:solidFill>
                  <a:srgbClr val="C00000"/>
                </a:solidFill>
              </a:rPr>
              <a:t> outlier detection</a:t>
            </a:r>
          </a:p>
          <a:p>
            <a:r>
              <a:rPr lang="en-US" sz="3600" dirty="0" smtClean="0">
                <a:solidFill>
                  <a:srgbClr val="C00000"/>
                </a:solidFill>
              </a:rPr>
              <a:t>Fourier series (2</a:t>
            </a:r>
            <a:r>
              <a:rPr lang="en-US" sz="3600" baseline="30000" dirty="0" smtClean="0">
                <a:solidFill>
                  <a:srgbClr val="C00000"/>
                </a:solidFill>
              </a:rPr>
              <a:t>nd</a:t>
            </a:r>
            <a:r>
              <a:rPr lang="en-US" sz="3600" dirty="0" smtClean="0">
                <a:solidFill>
                  <a:srgbClr val="C00000"/>
                </a:solidFill>
              </a:rPr>
              <a:t> degree)</a:t>
            </a:r>
          </a:p>
          <a:p>
            <a:r>
              <a:rPr lang="en-US" sz="3600" dirty="0" smtClean="0">
                <a:solidFill>
                  <a:srgbClr val="C00000"/>
                </a:solidFill>
              </a:rPr>
              <a:t>LOESS</a:t>
            </a:r>
          </a:p>
          <a:p>
            <a:r>
              <a:rPr lang="en-US" sz="3600" dirty="0" smtClean="0">
                <a:solidFill>
                  <a:srgbClr val="C00000"/>
                </a:solidFill>
              </a:rPr>
              <a:t>Subset regression</a:t>
            </a: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Weekly shapes and auto-regression factors are captured here.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895012" y="2539738"/>
            <a:ext cx="8961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Hierarchical clustering</a:t>
            </a: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Collinear variables are taken out of the main simulation model and derived later using predictive models. </a:t>
            </a:r>
            <a:endParaRPr lang="en-US" sz="3600" dirty="0">
              <a:solidFill>
                <a:srgbClr val="FF8F8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895012" y="8427946"/>
            <a:ext cx="8961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ARIMA(1,2,0)</a:t>
            </a:r>
          </a:p>
          <a:p>
            <a:r>
              <a:rPr lang="en-US" sz="3600" dirty="0" err="1" smtClean="0">
                <a:solidFill>
                  <a:srgbClr val="C00000"/>
                </a:solidFill>
              </a:rPr>
              <a:t>Héston</a:t>
            </a:r>
            <a:r>
              <a:rPr lang="en-US" sz="3600" dirty="0" smtClean="0">
                <a:solidFill>
                  <a:srgbClr val="C00000"/>
                </a:solidFill>
              </a:rPr>
              <a:t> model</a:t>
            </a:r>
          </a:p>
          <a:p>
            <a:r>
              <a:rPr lang="en-US" sz="3600" dirty="0" smtClean="0">
                <a:solidFill>
                  <a:srgbClr val="C00000"/>
                </a:solidFill>
              </a:rPr>
              <a:t>Gaussian Model</a:t>
            </a: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Generation of stochastic forecasts </a:t>
            </a:r>
            <a:r>
              <a:rPr lang="en-US" sz="3600" dirty="0">
                <a:solidFill>
                  <a:srgbClr val="FF8F8F"/>
                </a:solidFill>
              </a:rPr>
              <a:t>(</a:t>
            </a:r>
            <a:r>
              <a:rPr lang="en-US" sz="3600" dirty="0" smtClean="0">
                <a:solidFill>
                  <a:srgbClr val="FF8F8F"/>
                </a:solidFill>
              </a:rPr>
              <a:t>monthly), external source or derived from trend and seasonality time series from step 3.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895012" y="11916350"/>
            <a:ext cx="8961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Seasonal block bootstrapping</a:t>
            </a:r>
          </a:p>
          <a:p>
            <a:r>
              <a:rPr lang="en-US" sz="3600" dirty="0" smtClean="0">
                <a:solidFill>
                  <a:srgbClr val="C00000"/>
                </a:solidFill>
              </a:rPr>
              <a:t>Multiple regression</a:t>
            </a: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Generation of daily noise component.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895012" y="13757888"/>
            <a:ext cx="8961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Denton disaggregation </a:t>
            </a: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Monthly forecast from step 4 needs to be disaggregated into a daily time series, before combined with daily noise.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234802" y="6629400"/>
            <a:ext cx="7696200" cy="15439112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BC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Objective</a:t>
            </a:r>
            <a:endParaRPr lang="en-US" sz="48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algn="ctr"/>
            <a:endParaRPr lang="en-US" sz="4800" dirty="0" smtClean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2988" y="23411166"/>
            <a:ext cx="744568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731520">
              <a:buFont typeface="Arial" panose="020B0604020202020204" pitchFamily="34" charset="0"/>
              <a:buChar char="•"/>
            </a:pPr>
            <a:r>
              <a:rPr lang="en-US" sz="4000" dirty="0" smtClean="0"/>
              <a:t>Wholesale power market is the most  volatile market of all commodity markets. </a:t>
            </a:r>
          </a:p>
          <a:p>
            <a:pPr marL="731520" indent="-731520">
              <a:buFont typeface="Arial" panose="020B0604020202020204" pitchFamily="34" charset="0"/>
              <a:buChar char="•"/>
            </a:pPr>
            <a:r>
              <a:rPr lang="en-US" sz="4000" dirty="0" smtClean="0"/>
              <a:t>We pay relatively flat electricity rate to utilities. This means that utilities needs to manage market risks. </a:t>
            </a:r>
          </a:p>
          <a:p>
            <a:pPr marL="731520" indent="-731520">
              <a:buFont typeface="Arial" panose="020B0604020202020204" pitchFamily="34" charset="0"/>
              <a:buChar char="•"/>
            </a:pPr>
            <a:r>
              <a:rPr lang="en-US" sz="4000" dirty="0" smtClean="0"/>
              <a:t>Some utilities set annual budgets </a:t>
            </a:r>
            <a:r>
              <a:rPr lang="en-US" sz="4000" dirty="0" smtClean="0"/>
              <a:t>probabilistically; </a:t>
            </a:r>
            <a:r>
              <a:rPr lang="en-US" sz="4000" dirty="0" smtClean="0"/>
              <a:t>the chance of insolvency, given certain cash reserve, must be </a:t>
            </a:r>
            <a:r>
              <a:rPr lang="en-US" sz="4000" dirty="0" smtClean="0"/>
              <a:t>certain percentage</a:t>
            </a:r>
            <a:r>
              <a:rPr lang="en-US" sz="4000" dirty="0" smtClean="0"/>
              <a:t> </a:t>
            </a:r>
            <a:r>
              <a:rPr lang="en-US" sz="4000" dirty="0" smtClean="0"/>
              <a:t>or lower. </a:t>
            </a:r>
          </a:p>
          <a:p>
            <a:pPr marL="731520" indent="-731520">
              <a:buFont typeface="Arial" panose="020B0604020202020204" pitchFamily="34" charset="0"/>
              <a:buChar char="•"/>
            </a:pPr>
            <a:r>
              <a:rPr lang="en-US" sz="4000" dirty="0" smtClean="0"/>
              <a:t>Most utilities hedge themselves by trading forward or options.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895012" y="17975957"/>
            <a:ext cx="8961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Random Forest (utilize all trees for variability)</a:t>
            </a:r>
          </a:p>
          <a:p>
            <a:r>
              <a:rPr lang="en-US" sz="3600" dirty="0" smtClean="0">
                <a:solidFill>
                  <a:srgbClr val="C00000"/>
                </a:solidFill>
              </a:rPr>
              <a:t>Feature selection through subset regression</a:t>
            </a: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Collinear or dependent variables (selected in step 2) are derived using predictive models with errors.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895012" y="20947210"/>
            <a:ext cx="896112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Logical dispatch calculation</a:t>
            </a: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Given resource unit specifications, determine the optimal economic dispatch schedule for each stochastic iteration. This achieves perfect hindsight dispatch. </a:t>
            </a:r>
            <a:endParaRPr lang="en-US" sz="3600" dirty="0">
              <a:solidFill>
                <a:srgbClr val="FF8F8F"/>
              </a:solidFill>
            </a:endParaRPr>
          </a:p>
          <a:p>
            <a:r>
              <a:rPr lang="en-US" sz="3600" dirty="0" smtClean="0">
                <a:solidFill>
                  <a:srgbClr val="C00000"/>
                </a:solidFill>
              </a:rPr>
              <a:t>Logistic regression/Random Forest</a:t>
            </a: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Real resources does not run perfectly like the method described above, since we do not know the future prices. Predictive models simply derive dispatch pattern from the historical generation.  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8176428" y="1276162"/>
            <a:ext cx="812015" cy="2686109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Scheduled Tasks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8175471" y="28191739"/>
            <a:ext cx="812972" cy="459603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On Demand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895012" y="16118464"/>
            <a:ext cx="8961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H</a:t>
            </a:r>
            <a:r>
              <a:rPr lang="en-US" sz="3600" dirty="0" smtClean="0">
                <a:solidFill>
                  <a:srgbClr val="C00000"/>
                </a:solidFill>
              </a:rPr>
              <a:t>ierarchical model</a:t>
            </a: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Expected values are adjusted to match market expectations. </a:t>
            </a:r>
            <a:endParaRPr lang="en-US" sz="3600" dirty="0">
              <a:solidFill>
                <a:srgbClr val="FF8F8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321312" y="28191740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BC3A9"/>
                </a:solidFill>
              </a:rPr>
              <a:t>Ultimately, we want some </a:t>
            </a:r>
            <a:r>
              <a:rPr lang="en-US" sz="3600" b="1" dirty="0" smtClean="0">
                <a:solidFill>
                  <a:srgbClr val="077F6E"/>
                </a:solidFill>
              </a:rPr>
              <a:t>Risk Metrics</a:t>
            </a:r>
            <a:r>
              <a:rPr lang="en-US" sz="3600" dirty="0" smtClean="0">
                <a:solidFill>
                  <a:srgbClr val="077F6E"/>
                </a:solidFill>
              </a:rPr>
              <a:t> </a:t>
            </a:r>
            <a:r>
              <a:rPr lang="en-US" sz="3600" dirty="0" smtClean="0">
                <a:solidFill>
                  <a:srgbClr val="0BC3A9"/>
                </a:solidFill>
              </a:rPr>
              <a:t>that guide us to avert risks. </a:t>
            </a:r>
            <a:endParaRPr lang="en-US" sz="3600" dirty="0">
              <a:solidFill>
                <a:srgbClr val="0BC3A9"/>
              </a:solidFill>
            </a:endParaRPr>
          </a:p>
        </p:txBody>
      </p:sp>
      <p:cxnSp>
        <p:nvCxnSpPr>
          <p:cNvPr id="59" name="Elbow Connector 58"/>
          <p:cNvCxnSpPr>
            <a:stCxn id="45" idx="1"/>
            <a:endCxn id="19" idx="3"/>
          </p:cNvCxnSpPr>
          <p:nvPr/>
        </p:nvCxnSpPr>
        <p:spPr>
          <a:xfrm rot="10800000" flipV="1">
            <a:off x="23909958" y="3693900"/>
            <a:ext cx="1985054" cy="1779946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3" idx="1"/>
            <a:endCxn id="20" idx="3"/>
          </p:cNvCxnSpPr>
          <p:nvPr/>
        </p:nvCxnSpPr>
        <p:spPr>
          <a:xfrm rot="10800000" flipV="1">
            <a:off x="22857506" y="6617446"/>
            <a:ext cx="3037506" cy="1640948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6" idx="1"/>
            <a:endCxn id="21" idx="3"/>
          </p:cNvCxnSpPr>
          <p:nvPr/>
        </p:nvCxnSpPr>
        <p:spPr>
          <a:xfrm rot="10800000" flipV="1">
            <a:off x="21139824" y="10136105"/>
            <a:ext cx="4755189" cy="953385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7" idx="1"/>
            <a:endCxn id="22" idx="3"/>
          </p:cNvCxnSpPr>
          <p:nvPr/>
        </p:nvCxnSpPr>
        <p:spPr>
          <a:xfrm rot="10800000" flipV="1">
            <a:off x="25331290" y="12793512"/>
            <a:ext cx="563722" cy="278813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8" idx="1"/>
            <a:endCxn id="23" idx="3"/>
          </p:cNvCxnSpPr>
          <p:nvPr/>
        </p:nvCxnSpPr>
        <p:spPr>
          <a:xfrm rot="10800000" flipV="1">
            <a:off x="21166758" y="14912049"/>
            <a:ext cx="4728254" cy="11311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6" idx="1"/>
            <a:endCxn id="24" idx="3"/>
          </p:cNvCxnSpPr>
          <p:nvPr/>
        </p:nvCxnSpPr>
        <p:spPr>
          <a:xfrm rot="10800000" flipV="1">
            <a:off x="24304338" y="16995627"/>
            <a:ext cx="1590675" cy="28107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endCxn id="25" idx="3"/>
          </p:cNvCxnSpPr>
          <p:nvPr/>
        </p:nvCxnSpPr>
        <p:spPr>
          <a:xfrm rot="10800000" flipV="1">
            <a:off x="22389306" y="19025352"/>
            <a:ext cx="3505707" cy="77143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52" idx="1"/>
            <a:endCxn id="26" idx="3"/>
          </p:cNvCxnSpPr>
          <p:nvPr/>
        </p:nvCxnSpPr>
        <p:spPr>
          <a:xfrm rot="10800000" flipV="1">
            <a:off x="23739402" y="24040364"/>
            <a:ext cx="2155611" cy="177793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/>
          <a:srcRect t="3948"/>
          <a:stretch/>
        </p:blipFill>
        <p:spPr>
          <a:xfrm>
            <a:off x="35419854" y="2038350"/>
            <a:ext cx="8229600" cy="569350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486071" y="1846204"/>
            <a:ext cx="51641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AUTHOR: </a:t>
            </a:r>
            <a:r>
              <a:rPr lang="en-US" sz="3600" dirty="0" smtClean="0"/>
              <a:t>Eina Ooka</a:t>
            </a:r>
            <a:endParaRPr lang="en-US" sz="3600" dirty="0"/>
          </a:p>
          <a:p>
            <a:pPr algn="ctr"/>
            <a:r>
              <a:rPr lang="en-US" sz="2800" dirty="0" smtClean="0"/>
              <a:t>Sr. </a:t>
            </a:r>
            <a:r>
              <a:rPr lang="en-US" sz="2800" dirty="0"/>
              <a:t>Structure and Pricing </a:t>
            </a:r>
            <a:r>
              <a:rPr lang="en-US" sz="2800" dirty="0" smtClean="0"/>
              <a:t>Analyst</a:t>
            </a:r>
            <a:endParaRPr lang="en-US" sz="3600" dirty="0" smtClean="0"/>
          </a:p>
          <a:p>
            <a:pPr algn="ctr"/>
            <a:r>
              <a:rPr lang="en-US" sz="3600" dirty="0" smtClean="0"/>
              <a:t>The </a:t>
            </a:r>
            <a:r>
              <a:rPr lang="en-US" sz="3600" dirty="0"/>
              <a:t>Energy Authority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endParaRPr lang="en-US" sz="2800" dirty="0" smtClean="0">
              <a:solidFill>
                <a:srgbClr val="C00000"/>
              </a:solidFill>
            </a:endParaRPr>
          </a:p>
          <a:p>
            <a:pPr algn="ctr"/>
            <a:endParaRPr lang="en-US" sz="2000" dirty="0">
              <a:solidFill>
                <a:srgbClr val="545454"/>
              </a:solidFill>
            </a:endParaRPr>
          </a:p>
          <a:p>
            <a:pPr algn="ctr"/>
            <a:r>
              <a:rPr lang="en-US" sz="2400" dirty="0" smtClean="0">
                <a:solidFill>
                  <a:srgbClr val="545454"/>
                </a:solidFill>
              </a:rPr>
              <a:t>eooka@teainc.org</a:t>
            </a:r>
          </a:p>
          <a:p>
            <a:pPr algn="ctr"/>
            <a:r>
              <a:rPr lang="en-US" sz="2400" dirty="0" smtClean="0">
                <a:solidFill>
                  <a:srgbClr val="545454"/>
                </a:solidFill>
              </a:rPr>
              <a:t>https</a:t>
            </a:r>
            <a:r>
              <a:rPr lang="en-US" sz="2400" dirty="0">
                <a:solidFill>
                  <a:srgbClr val="545454"/>
                </a:solidFill>
              </a:rPr>
              <a:t>://github.com/einaooka/useR2016</a:t>
            </a:r>
            <a:endParaRPr lang="en-US" sz="2400" dirty="0">
              <a:solidFill>
                <a:srgbClr val="545454"/>
              </a:solidFill>
            </a:endParaRPr>
          </a:p>
        </p:txBody>
      </p:sp>
      <p:cxnSp>
        <p:nvCxnSpPr>
          <p:cNvPr id="66" name="Elbow Connector 65"/>
          <p:cNvCxnSpPr>
            <a:endCxn id="24" idx="1"/>
          </p:cNvCxnSpPr>
          <p:nvPr/>
        </p:nvCxnSpPr>
        <p:spPr>
          <a:xfrm>
            <a:off x="15040303" y="15137481"/>
            <a:ext cx="3777634" cy="2139216"/>
          </a:xfrm>
          <a:prstGeom prst="bentConnector3">
            <a:avLst>
              <a:gd name="adj1" fmla="val 11605"/>
            </a:avLst>
          </a:prstGeom>
          <a:ln>
            <a:solidFill>
              <a:srgbClr val="99F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endCxn id="20" idx="1"/>
          </p:cNvCxnSpPr>
          <p:nvPr/>
        </p:nvCxnSpPr>
        <p:spPr>
          <a:xfrm rot="16200000" flipH="1">
            <a:off x="14834942" y="5722230"/>
            <a:ext cx="3349106" cy="1723222"/>
          </a:xfrm>
          <a:prstGeom prst="bentConnector2">
            <a:avLst/>
          </a:prstGeom>
          <a:ln>
            <a:solidFill>
              <a:srgbClr val="99F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endCxn id="21" idx="1"/>
          </p:cNvCxnSpPr>
          <p:nvPr/>
        </p:nvCxnSpPr>
        <p:spPr>
          <a:xfrm>
            <a:off x="15040303" y="11089491"/>
            <a:ext cx="613120" cy="12700"/>
          </a:xfrm>
          <a:prstGeom prst="bentConnector3">
            <a:avLst>
              <a:gd name="adj1" fmla="val 50000"/>
            </a:avLst>
          </a:prstGeom>
          <a:ln>
            <a:solidFill>
              <a:srgbClr val="99F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14987873" y="18732518"/>
            <a:ext cx="5366770" cy="2841529"/>
          </a:xfrm>
          <a:prstGeom prst="bentConnector3">
            <a:avLst>
              <a:gd name="adj1" fmla="val 28849"/>
            </a:avLst>
          </a:prstGeom>
          <a:ln>
            <a:solidFill>
              <a:srgbClr val="99F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endCxn id="26" idx="1"/>
          </p:cNvCxnSpPr>
          <p:nvPr/>
        </p:nvCxnSpPr>
        <p:spPr>
          <a:xfrm>
            <a:off x="15040303" y="24168397"/>
            <a:ext cx="3212698" cy="1649899"/>
          </a:xfrm>
          <a:prstGeom prst="bentConnector3">
            <a:avLst>
              <a:gd name="adj1" fmla="val 23501"/>
            </a:avLst>
          </a:prstGeom>
          <a:ln>
            <a:solidFill>
              <a:srgbClr val="99F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>
            <a:off x="14094372" y="29632773"/>
            <a:ext cx="4329186" cy="275120"/>
          </a:xfrm>
          <a:prstGeom prst="bentConnector3">
            <a:avLst>
              <a:gd name="adj1" fmla="val 18682"/>
            </a:avLst>
          </a:prstGeom>
          <a:ln>
            <a:solidFill>
              <a:srgbClr val="99F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endCxn id="36" idx="1"/>
          </p:cNvCxnSpPr>
          <p:nvPr/>
        </p:nvCxnSpPr>
        <p:spPr>
          <a:xfrm>
            <a:off x="15271241" y="22701536"/>
            <a:ext cx="790929" cy="466974"/>
          </a:xfrm>
          <a:prstGeom prst="bentConnector3">
            <a:avLst>
              <a:gd name="adj1" fmla="val 50000"/>
            </a:avLst>
          </a:prstGeom>
          <a:ln>
            <a:solidFill>
              <a:srgbClr val="99F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5841044" y="27129620"/>
            <a:ext cx="8961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Portfolio Analysis through R-Shiny app</a:t>
            </a: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Portfolio cash flow is aggregated and presented in R-Shiny app. A user can interactively analyze stochastic scenarios and run hypothetical forward or option trades.  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841044" y="30056078"/>
            <a:ext cx="8961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Report through </a:t>
            </a:r>
            <a:r>
              <a:rPr lang="en-US" sz="3600" dirty="0" err="1" smtClean="0">
                <a:solidFill>
                  <a:srgbClr val="C00000"/>
                </a:solidFill>
              </a:rPr>
              <a:t>rmarkdown</a:t>
            </a:r>
            <a:endParaRPr lang="en-US" sz="3600" dirty="0" smtClean="0">
              <a:solidFill>
                <a:srgbClr val="C00000"/>
              </a:solidFill>
            </a:endParaRP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Results for a base case is automatically saved. Hedge analysis done through the app can be made into a html document through the app. </a:t>
            </a:r>
          </a:p>
        </p:txBody>
      </p:sp>
      <p:cxnSp>
        <p:nvCxnSpPr>
          <p:cNvPr id="105" name="Elbow Connector 104"/>
          <p:cNvCxnSpPr>
            <a:stCxn id="103" idx="1"/>
            <a:endCxn id="35" idx="3"/>
          </p:cNvCxnSpPr>
          <p:nvPr/>
        </p:nvCxnSpPr>
        <p:spPr>
          <a:xfrm rot="10800000" flipV="1">
            <a:off x="23909958" y="28560780"/>
            <a:ext cx="1931086" cy="203763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50421" y="7772432"/>
            <a:ext cx="7533750" cy="1425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731520">
              <a:buFont typeface="Arial" panose="020B0604020202020204" pitchFamily="34" charset="0"/>
              <a:buChar char="•"/>
            </a:pPr>
            <a:r>
              <a:rPr lang="en-US" sz="4000" b="1" dirty="0" smtClean="0"/>
              <a:t>Quantify market risks that utilities are exposed to, through stochastic simulation of loads, resources and market prices.</a:t>
            </a:r>
          </a:p>
          <a:p>
            <a:pPr marL="731520" indent="-731520">
              <a:buFont typeface="Arial" panose="020B0604020202020204" pitchFamily="34" charset="0"/>
              <a:buChar char="•"/>
            </a:pPr>
            <a:r>
              <a:rPr lang="en-US" sz="4000" dirty="0" smtClean="0"/>
              <a:t>Tail risks are important, and we need at least 1000 iterations of realistic time series scenarios.</a:t>
            </a:r>
          </a:p>
          <a:p>
            <a:pPr marL="731520" indent="-731520">
              <a:buFont typeface="Arial" panose="020B0604020202020204" pitchFamily="34" charset="0"/>
              <a:buChar char="•"/>
            </a:pPr>
            <a:r>
              <a:rPr lang="en-US" sz="4000" dirty="0"/>
              <a:t>Simulated Stochastic data needs to capture all of the following characteristics:</a:t>
            </a:r>
          </a:p>
          <a:p>
            <a:pPr marL="937260" lvl="1" indent="-571500">
              <a:buFont typeface="Courier New" panose="02070309020205020404" pitchFamily="49" charset="0"/>
              <a:buChar char="o"/>
            </a:pPr>
            <a:r>
              <a:rPr lang="en-US" sz="4000" dirty="0"/>
              <a:t>Autocorrelation</a:t>
            </a:r>
          </a:p>
          <a:p>
            <a:pPr marL="937260" lvl="1" indent="-571500">
              <a:buFont typeface="Courier New" panose="02070309020205020404" pitchFamily="49" charset="0"/>
              <a:buChar char="o"/>
            </a:pPr>
            <a:r>
              <a:rPr lang="en-US" sz="4000" dirty="0"/>
              <a:t>Daily volatility</a:t>
            </a:r>
          </a:p>
          <a:p>
            <a:pPr marL="937260" lvl="1" indent="-571500">
              <a:buFont typeface="Courier New" panose="02070309020205020404" pitchFamily="49" charset="0"/>
              <a:buChar char="o"/>
            </a:pPr>
            <a:r>
              <a:rPr lang="en-US" sz="4000" dirty="0" err="1"/>
              <a:t>Heteroscedasticity</a:t>
            </a:r>
            <a:endParaRPr lang="en-US" sz="4000" dirty="0"/>
          </a:p>
          <a:p>
            <a:pPr marL="937260" lvl="1" indent="-571500">
              <a:buFont typeface="Courier New" panose="02070309020205020404" pitchFamily="49" charset="0"/>
              <a:buChar char="o"/>
            </a:pPr>
            <a:r>
              <a:rPr lang="en-US" sz="4000" dirty="0"/>
              <a:t>Seasonal and weekly shape</a:t>
            </a:r>
          </a:p>
          <a:p>
            <a:pPr marL="937260" lvl="1" indent="-571500">
              <a:buFont typeface="Courier New" panose="02070309020205020404" pitchFamily="49" charset="0"/>
              <a:buChar char="o"/>
            </a:pPr>
            <a:r>
              <a:rPr lang="en-US" sz="4000" dirty="0" err="1" smtClean="0"/>
              <a:t>Mutivariate</a:t>
            </a:r>
            <a:r>
              <a:rPr lang="en-US" sz="4000" dirty="0" smtClean="0"/>
              <a:t> cross-correlation</a:t>
            </a:r>
          </a:p>
          <a:p>
            <a:pPr marL="937260" lvl="1" indent="-571500">
              <a:buFont typeface="Courier New" panose="02070309020205020404" pitchFamily="49" charset="0"/>
              <a:buChar char="o"/>
            </a:pPr>
            <a:r>
              <a:rPr lang="en-US" sz="4000" dirty="0"/>
              <a:t>Non-normal distributions </a:t>
            </a:r>
            <a:r>
              <a:rPr lang="en-US" sz="4000" b="1" dirty="0"/>
              <a:t> </a:t>
            </a:r>
            <a:endParaRPr lang="en-US" sz="4000" dirty="0"/>
          </a:p>
          <a:p>
            <a:pPr marL="937260" lvl="1" indent="-571500">
              <a:buFont typeface="Courier New" panose="02070309020205020404" pitchFamily="49" charset="0"/>
              <a:buChar char="o"/>
            </a:pPr>
            <a:r>
              <a:rPr lang="en-US" sz="4000" dirty="0"/>
              <a:t>Extreme peaks and drops</a:t>
            </a:r>
          </a:p>
          <a:p>
            <a:pPr marL="937260" lvl="1" indent="-571500">
              <a:buFont typeface="Courier New" panose="02070309020205020404" pitchFamily="49" charset="0"/>
              <a:buChar char="o"/>
            </a:pPr>
            <a:r>
              <a:rPr lang="en-US" sz="4000" dirty="0"/>
              <a:t>Negative prices</a:t>
            </a:r>
          </a:p>
          <a:p>
            <a:pPr marL="937260" lvl="1" indent="-571500">
              <a:buFont typeface="Courier New" panose="02070309020205020404" pitchFamily="49" charset="0"/>
              <a:buChar char="o"/>
            </a:pPr>
            <a:r>
              <a:rPr lang="en-US" sz="4000" dirty="0"/>
              <a:t>Reasonable long-term distributions</a:t>
            </a:r>
          </a:p>
          <a:p>
            <a:pPr marL="937260" lvl="1" indent="-571500">
              <a:buFont typeface="Courier New" panose="02070309020205020404" pitchFamily="49" charset="0"/>
              <a:buChar char="o"/>
            </a:pPr>
            <a:r>
              <a:rPr lang="en-US" sz="4000" dirty="0"/>
              <a:t>Consistency with market  and utility </a:t>
            </a:r>
            <a:r>
              <a:rPr lang="en-US" sz="4000" dirty="0" smtClean="0"/>
              <a:t>expectations</a:t>
            </a:r>
            <a:endParaRPr lang="en-US" sz="4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6431436" y="1549830"/>
            <a:ext cx="89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rgbClr val="545454"/>
                </a:solidFill>
              </a:rPr>
              <a:t>STEPS</a:t>
            </a:r>
            <a:endParaRPr lang="en-US" sz="4000" b="1" u="sng" dirty="0">
              <a:solidFill>
                <a:srgbClr val="545454"/>
              </a:solidFill>
            </a:endParaRPr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35419838" y="16422503"/>
            <a:ext cx="8229600" cy="384048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5419854" y="133851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45454"/>
                </a:solidFill>
              </a:rPr>
              <a:t>Time Series Decomposition</a:t>
            </a:r>
            <a:endParaRPr lang="en-US" sz="3600" dirty="0">
              <a:solidFill>
                <a:srgbClr val="54545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419854" y="8010187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45454"/>
                </a:solidFill>
              </a:rPr>
              <a:t>Simulated Time Series</a:t>
            </a:r>
            <a:endParaRPr lang="en-US" sz="3600" dirty="0">
              <a:solidFill>
                <a:srgbClr val="545454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418127" y="12047622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45454"/>
                </a:solidFill>
              </a:rPr>
              <a:t>Historical </a:t>
            </a:r>
            <a:r>
              <a:rPr lang="en-US" sz="3600" dirty="0" err="1" smtClean="0">
                <a:solidFill>
                  <a:srgbClr val="545454"/>
                </a:solidFill>
              </a:rPr>
              <a:t>vs</a:t>
            </a:r>
            <a:r>
              <a:rPr lang="en-US" sz="3600" dirty="0" smtClean="0">
                <a:solidFill>
                  <a:srgbClr val="545454"/>
                </a:solidFill>
              </a:rPr>
              <a:t> Simulated</a:t>
            </a:r>
            <a:endParaRPr lang="en-US" sz="3600" dirty="0">
              <a:solidFill>
                <a:srgbClr val="54545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418127" y="1587520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45454"/>
                </a:solidFill>
              </a:rPr>
              <a:t>Non-linear Multivariate Dependency</a:t>
            </a:r>
            <a:endParaRPr lang="en-US" sz="3600" dirty="0">
              <a:solidFill>
                <a:srgbClr val="54545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661600" y="2370603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45454"/>
                </a:solidFill>
              </a:rPr>
              <a:t>Cash Flow Balance</a:t>
            </a:r>
            <a:endParaRPr lang="en-US" sz="3600" dirty="0">
              <a:solidFill>
                <a:srgbClr val="545454"/>
              </a:solidFill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61600" y="27969692"/>
            <a:ext cx="7983962" cy="4818079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35418127" y="2786611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45454"/>
                </a:solidFill>
              </a:rPr>
              <a:t>Hedged </a:t>
            </a:r>
            <a:r>
              <a:rPr lang="en-US" sz="3600" dirty="0" err="1" smtClean="0">
                <a:solidFill>
                  <a:srgbClr val="545454"/>
                </a:solidFill>
              </a:rPr>
              <a:t>vs</a:t>
            </a:r>
            <a:r>
              <a:rPr lang="en-US" sz="3600" dirty="0" smtClean="0">
                <a:solidFill>
                  <a:srgbClr val="545454"/>
                </a:solidFill>
              </a:rPr>
              <a:t> Unhedged Portfolio Cash Flow</a:t>
            </a:r>
            <a:endParaRPr lang="en-US" sz="3600" dirty="0">
              <a:solidFill>
                <a:srgbClr val="545454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661600" y="24315659"/>
            <a:ext cx="7400925" cy="297180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35415962" y="2039336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45454"/>
                </a:solidFill>
              </a:rPr>
              <a:t>Resource Dispatch</a:t>
            </a:r>
            <a:endParaRPr lang="en-US" sz="3600" dirty="0">
              <a:solidFill>
                <a:srgbClr val="54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6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</TotalTime>
  <Words>735</Words>
  <Application>Microsoft Office PowerPoint</Application>
  <PresentationFormat>Custom</PresentationFormat>
  <Paragraphs>123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 Ooka</dc:creator>
  <cp:lastModifiedBy>Eina Ooka</cp:lastModifiedBy>
  <cp:revision>44</cp:revision>
  <dcterms:created xsi:type="dcterms:W3CDTF">2016-06-01T23:49:22Z</dcterms:created>
  <dcterms:modified xsi:type="dcterms:W3CDTF">2016-06-02T18:04:21Z</dcterms:modified>
</cp:coreProperties>
</file>