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s/comment1.xml" ContentType="application/vnd.openxmlformats-officedocument.presentationml.comment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s/comment2.xml" ContentType="application/vnd.openxmlformats-officedocument.presentationml.comments+xml"/>
  <Override PartName="/ppt/slides/slide10.xml" ContentType="application/vnd.openxmlformats-officedocument.presentationml.slide+xml"/>
  <Override PartName="/ppt/comments/comment3.xml" ContentType="application/vnd.openxmlformats-officedocument.presentationml.comments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4"/>
    <p:sldId id="262" r:id="rId15"/>
    <p:sldId id="263" r:id="rId16"/>
    <p:sldId id="264" r:id="rId17"/>
    <p:sldId id="265" r:id="rId19"/>
    <p:sldId id="266" r:id="rId21"/>
    <p:sldId id="267" r:id="rId22"/>
    <p:sldId id="268" r:id="rId23"/>
    <p:sldId id="269" r:id="rId2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inar Ingebrigtsen" initials="EI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comments" Target="comments/comment1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comments" Target="comments/comment2.xml"/><Relationship Id="rId19" Type="http://schemas.openxmlformats.org/officeDocument/2006/relationships/slide" Target="slides/slide10.xml"/><Relationship Id="rId20" Type="http://schemas.openxmlformats.org/officeDocument/2006/relationships/comments" Target="comments/comment3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23T11:52:40.881" idx="1">
    <p:pos x="5262" y="220"/>
    <p:text>Bower - Package Manager for the Web
Grunt / Gulp - JavaScript task runners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23T11:17:31.626" idx="2">
    <p:pos x="5247" y="184"/>
    <p:text>KRuntime - needed to build and run an application
CoreCLR - Slimmed down version of the .net framework - can be packaged into NuGet package 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23T11:33:04.352" idx="3">
    <p:pos x="192" y="378"/>
    <p:text>Layer 0 : Native process (klr.exe)
Layer 1 : CLR Native Host
Layer 2 : Managed Entry Point
Layer 3 : Application Host
Layer 4 : Your application 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gradFill flip="none" rotWithShape="1">
          <a:gsLst>
            <a:gs pos="0">
              <a:srgbClr val="FFFFFF"/>
            </a:gs>
            <a:gs pos="100000">
              <a:srgbClr val="F2F2F2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25400" y="0"/>
            <a:ext cx="13042900" cy="1104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11520"/>
                </a:lnTo>
                <a:lnTo>
                  <a:pt x="0" y="0"/>
                </a:lnTo>
                <a:close/>
              </a:path>
            </a:pathLst>
          </a:custGeom>
          <a:solidFill>
            <a:srgbClr val="51C8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" name="Shape 31"/>
          <p:cNvSpPr/>
          <p:nvPr/>
        </p:nvSpPr>
        <p:spPr>
          <a:xfrm rot="10800000">
            <a:off x="8636000" y="319550"/>
            <a:ext cx="4191000" cy="863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3877"/>
                </a:lnTo>
                <a:lnTo>
                  <a:pt x="21600" y="21600"/>
                </a:lnTo>
                <a:lnTo>
                  <a:pt x="0" y="15731"/>
                </a:lnTo>
                <a:lnTo>
                  <a:pt x="0" y="0"/>
                </a:lnTo>
                <a:close/>
              </a:path>
            </a:pathLst>
          </a:custGeom>
          <a:solidFill>
            <a:srgbClr val="C1E15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34" name="Group 34"/>
          <p:cNvGrpSpPr/>
          <p:nvPr/>
        </p:nvGrpSpPr>
        <p:grpSpPr>
          <a:xfrm>
            <a:off x="11544299" y="800099"/>
            <a:ext cx="190501" cy="190501"/>
            <a:chOff x="0" y="0"/>
            <a:chExt cx="190500" cy="190500"/>
          </a:xfrm>
        </p:grpSpPr>
        <p:sp>
          <p:nvSpPr>
            <p:cNvPr id="32" name="Shape 32"/>
            <p:cNvSpPr/>
            <p:nvPr/>
          </p:nvSpPr>
          <p:spPr>
            <a:xfrm>
              <a:off x="-1" y="-1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" name="Shape 33"/>
            <p:cNvSpPr/>
            <p:nvPr/>
          </p:nvSpPr>
          <p:spPr>
            <a:xfrm>
              <a:off x="44823" y="44823"/>
              <a:ext cx="100854" cy="100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5" name="Shape 35"/>
          <p:cNvSpPr/>
          <p:nvPr>
            <p:ph type="title"/>
          </p:nvPr>
        </p:nvSpPr>
        <p:spPr>
          <a:xfrm>
            <a:off x="1270000" y="2667000"/>
            <a:ext cx="10464800" cy="1879600"/>
          </a:xfrm>
          <a:prstGeom prst="rect">
            <a:avLst/>
          </a:prstGeom>
        </p:spPr>
        <p:txBody>
          <a:bodyPr anchor="b"/>
          <a:lstStyle>
            <a:lvl1pPr>
              <a:defRPr sz="8400">
                <a:solidFill>
                  <a:srgbClr val="525252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525252"/>
                </a:solidFill>
              </a:rP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4635500"/>
            <a:ext cx="10464800" cy="29591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000">
                <a:solidFill>
                  <a:srgbClr val="525252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000">
                <a:solidFill>
                  <a:srgbClr val="525252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2pPr>
            <a:lvl3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000">
                <a:solidFill>
                  <a:srgbClr val="525252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3pPr>
            <a:lvl4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000">
                <a:solidFill>
                  <a:srgbClr val="525252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4pPr>
            <a:lvl5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000">
                <a:solidFill>
                  <a:srgbClr val="525252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25252"/>
                </a:solidFill>
              </a:rPr>
              <a:t>Body Level One</a:t>
            </a:r>
            <a:endParaRPr sz="3000">
              <a:solidFill>
                <a:srgbClr val="52525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25252"/>
                </a:solidFill>
              </a:rPr>
              <a:t>Body Level Two</a:t>
            </a:r>
            <a:endParaRPr sz="3000">
              <a:solidFill>
                <a:srgbClr val="52525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25252"/>
                </a:solidFill>
              </a:rPr>
              <a:t>Body Level Three</a:t>
            </a:r>
            <a:endParaRPr sz="3000">
              <a:solidFill>
                <a:srgbClr val="525252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25252"/>
                </a:solidFill>
              </a:rPr>
              <a:t>Body Level Four</a:t>
            </a:r>
            <a:endParaRPr sz="3000">
              <a:solidFill>
                <a:srgbClr val="525252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2525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 marL="889000" indent="-571500">
              <a:spcBef>
                <a:spcPts val="2400"/>
              </a:spcBef>
              <a:buSzPct val="171000"/>
              <a:defRPr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33500" indent="-571500">
              <a:spcBef>
                <a:spcPts val="2400"/>
              </a:spcBef>
              <a:buSzPct val="171000"/>
              <a:defRPr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778000" indent="-571500">
              <a:spcBef>
                <a:spcPts val="2400"/>
              </a:spcBef>
              <a:buSzPct val="171000"/>
              <a:defRPr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222500" indent="-571500">
              <a:spcBef>
                <a:spcPts val="2400"/>
              </a:spcBef>
              <a:buSzPct val="171000"/>
              <a:defRPr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67000" indent="-571500">
              <a:spcBef>
                <a:spcPts val="2400"/>
              </a:spcBef>
              <a:buSzPct val="171000"/>
              <a:defRPr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One</a:t>
            </a:r>
            <a:endParaRPr sz="4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Two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Three</a:t>
            </a:r>
            <a:endParaRPr sz="4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Four</a:t>
            </a:r>
            <a:endParaRPr sz="4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3.xml"/><Relationship Id="rId3" Type="http://schemas.openxmlformats.org/officeDocument/2006/relationships/image" Target="../media/image2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Relationship Id="rId3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SP.net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2.xml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9400" y="190500"/>
            <a:ext cx="9906000" cy="937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sh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bu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1200" y="1364383"/>
            <a:ext cx="6502400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book.png"/>
          <p:cNvPicPr/>
          <p:nvPr/>
        </p:nvPicPr>
        <p:blipFill>
          <a:blip r:embed="rId2">
            <a:alphaModFix amt="60694"/>
            <a:extLst/>
          </a:blip>
          <a:stretch>
            <a:fillRect/>
          </a:stretch>
        </p:blipFill>
        <p:spPr>
          <a:xfrm>
            <a:off x="3251200" y="1625600"/>
            <a:ext cx="6502400" cy="65024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978-1-78398-312-4 </a:t>
            </a:r>
          </a:p>
        </p:txBody>
      </p:sp>
      <p:sp>
        <p:nvSpPr>
          <p:cNvPr id="72" name="Shape 72"/>
          <p:cNvSpPr/>
          <p:nvPr/>
        </p:nvSpPr>
        <p:spPr>
          <a:xfrm>
            <a:off x="952500" y="2720860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ISBN</a:t>
            </a:r>
          </a:p>
        </p:txBody>
      </p:sp>
      <p:sp>
        <p:nvSpPr>
          <p:cNvPr id="73" name="Shape 73"/>
          <p:cNvSpPr/>
          <p:nvPr/>
        </p:nvSpPr>
        <p:spPr>
          <a:xfrm>
            <a:off x="952500" y="7299464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8000"/>
              <a:t>Shameless Plug</a:t>
            </a:r>
          </a:p>
        </p:txBody>
      </p:sp>
      <p:sp>
        <p:nvSpPr>
          <p:cNvPr id="74" name="Shape 74"/>
          <p:cNvSpPr/>
          <p:nvPr/>
        </p:nvSpPr>
        <p:spPr>
          <a:xfrm>
            <a:off x="952500" y="4816505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SignalR Blueprints</a:t>
            </a:r>
          </a:p>
        </p:txBody>
      </p:sp>
    </p:spTree>
  </p:cSld>
  <p:clrMapOvr>
    <a:masterClrMapping/>
  </p:clrMapOvr>
  <p:transition spd="med" advClick="1">
    <p:blinds dir="vert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" presetID="2" grpId="1" fill="hold">
                                  <p:stCondLst>
                                    <p:cond delay="2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nodeType="afterEffect" presetClass="entr" presetSubtype="0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nodeType="after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499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999"/>
                            </p:stCondLst>
                            <p:childTnLst>
                              <p:par>
                                <p:cTn id="21" nodeType="afterEffect" presetClass="entr" presetSubtype="8" presetID="10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2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" grpId="3"/>
      <p:bldP build="whole" bldLvl="1" animBg="1" rev="0" advAuto="0" spid="72" grpId="1"/>
      <p:bldP build="whole" bldLvl="1" animBg="1" rev="0" advAuto="0" spid="70" grpId="2"/>
      <p:bldP build="whole" bldLvl="1" animBg="1" rev="0" advAuto="0" spid="73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"/>
            <a:ext cx="13004800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 rot="240000">
            <a:off x="9597446" y="601471"/>
            <a:ext cx="1952854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Architecture</a:t>
            </a:r>
          </a:p>
        </p:txBody>
      </p:sp>
      <p:pic>
        <p:nvPicPr>
          <p:cNvPr id="78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5100" y="7404100"/>
            <a:ext cx="2400300" cy="240030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3608130" y="55839"/>
            <a:ext cx="7053683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7200">
                <a:effectLst>
                  <a:outerShdw sx="100000" sy="100000" kx="0" ky="0" algn="b" rotWithShape="0" blurRad="76200" dist="50800" dir="5400000">
                    <a:srgbClr val="000000">
                      <a:alpha val="50000"/>
                    </a:srgbClr>
                  </a:outerShdw>
                </a:effectLst>
                <a:latin typeface="Heiti TC Light"/>
                <a:ea typeface="Heiti TC Light"/>
                <a:cs typeface="Heiti TC Light"/>
                <a:sym typeface="Heiti TC Light"/>
              </a:rPr>
              <a:t>Thanks for your </a:t>
            </a:r>
            <a:endParaRPr sz="7200">
              <a:effectLst>
                <a:outerShdw sx="100000" sy="100000" kx="0" ky="0" algn="b" rotWithShape="0" blurRad="76200" dist="50800" dir="5400000">
                  <a:srgbClr val="000000">
                    <a:alpha val="50000"/>
                  </a:srgbClr>
                </a:outerShdw>
              </a:effectLst>
              <a:latin typeface="Heiti TC Light"/>
              <a:ea typeface="Heiti TC Light"/>
              <a:cs typeface="Heiti TC Light"/>
              <a:sym typeface="Heiti TC Light"/>
            </a:endParaRPr>
          </a:p>
          <a:p>
            <a:pPr lvl="0">
              <a:defRPr sz="1800"/>
            </a:pPr>
            <a:r>
              <a:rPr sz="7200">
                <a:effectLst>
                  <a:outerShdw sx="100000" sy="100000" kx="0" ky="0" algn="b" rotWithShape="0" blurRad="76200" dist="50800" dir="5400000">
                    <a:srgbClr val="000000">
                      <a:alpha val="50000"/>
                    </a:srgbClr>
                  </a:outerShdw>
                </a:effectLst>
                <a:latin typeface="Heiti TC Light"/>
                <a:ea typeface="Heiti TC Light"/>
                <a:cs typeface="Heiti TC Light"/>
                <a:sym typeface="Heiti TC Light"/>
              </a:rPr>
              <a:t>attention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 defTabSz="572516">
              <a:defRPr sz="13524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13524" u="sng">
                <a:hlinkClick r:id="rId2" invalidUrl="" action="" tgtFrame="" tooltip="" history="1" highlightClick="0" endSnd="0"/>
              </a:rPr>
              <a:t>ASP.net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(right)" transition="in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2070" y="689432"/>
            <a:ext cx="8980660" cy="8374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737415">
            <a:off x="1524390" y="1599236"/>
            <a:ext cx="3771901" cy="1003301"/>
          </a:xfrm>
          <a:prstGeom prst="rect">
            <a:avLst/>
          </a:prstGeom>
          <a:ln w="12700">
            <a:solidFill/>
            <a:miter lim="400000"/>
          </a:ln>
          <a:effectLst>
            <a:outerShdw sx="100000" sy="100000" kx="0" ky="0" algn="b" rotWithShape="0" blurRad="2286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flip dir="r"/>
      </p:transition>
    </mc:Choice>
    <mc:Fallback>
      <p:transition xmlns:p14="http://schemas.microsoft.com/office/powerpoint/2010/main" spd="slow" advClick="1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Modern Web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Mobile / Tablet First</a:t>
            </a:r>
            <a:endParaRPr sz="3600"/>
          </a:p>
          <a:p>
            <a:pPr lvl="0">
              <a:defRPr sz="1800"/>
            </a:pPr>
            <a:r>
              <a:rPr sz="3600"/>
              <a:t>Responsive Web</a:t>
            </a:r>
            <a:endParaRPr sz="3600"/>
          </a:p>
          <a:p>
            <a:pPr lvl="0">
              <a:defRPr sz="1800"/>
            </a:pPr>
            <a:r>
              <a:rPr sz="3600"/>
              <a:t>Client Frameworks</a:t>
            </a:r>
            <a:endParaRPr sz="3600"/>
          </a:p>
          <a:p>
            <a:pPr lvl="0">
              <a:defRPr sz="1800"/>
            </a:pPr>
            <a:r>
              <a:rPr sz="3600"/>
              <a:t>Cloud Ready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flip dir="r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Modern Web Development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Tooling</a:t>
            </a:r>
            <a:endParaRPr sz="3600"/>
          </a:p>
          <a:p>
            <a:pPr lvl="0">
              <a:defRPr sz="1800"/>
            </a:pPr>
            <a:r>
              <a:rPr sz="3600"/>
              <a:t>JavaScript</a:t>
            </a:r>
            <a:endParaRPr sz="3600"/>
          </a:p>
          <a:p>
            <a:pPr lvl="0">
              <a:defRPr sz="1800"/>
            </a:pPr>
            <a:r>
              <a:rPr sz="3600"/>
              <a:t>Bower</a:t>
            </a:r>
            <a:endParaRPr sz="3600"/>
          </a:p>
          <a:p>
            <a:pPr lvl="0">
              <a:defRPr sz="1800"/>
            </a:pPr>
            <a:r>
              <a:rPr sz="3600"/>
              <a:t>Grunt / Gulp</a:t>
            </a:r>
            <a:endParaRPr sz="3600"/>
          </a:p>
          <a:p>
            <a:pPr lvl="0">
              <a:defRPr sz="1800"/>
            </a:pPr>
            <a:r>
              <a:rPr sz="3600"/>
              <a:t>NPM - Node Package Manager</a:t>
            </a:r>
            <a:endParaRPr sz="3600"/>
          </a:p>
          <a:p>
            <a:pPr lvl="0">
              <a:defRPr sz="1800"/>
            </a:pPr>
            <a:r>
              <a:rPr sz="3600"/>
              <a:t>CSS / LESS / SASS</a:t>
            </a:r>
          </a:p>
        </p:txBody>
      </p:sp>
    </p:spTree>
  </p:cSld>
  <p:clrMapOvr>
    <a:masterClrMapping/>
  </p:clrMapOvr>
  <p:transition spd="slow" advClick="1">
    <p:push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Modern Web Development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Agility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Packages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Security improves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Feedback loop 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Productivity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Get things out as fast as possible - continuously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Monaco - Azure</a:t>
            </a:r>
          </a:p>
        </p:txBody>
      </p:sp>
    </p:spTree>
  </p:cSld>
  <p:clrMapOvr>
    <a:masterClrMapping/>
  </p:clrMapOvr>
  <p:transition spd="slow" advClick="1">
    <p:push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Modern Web Development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Azure - cloud ready</a:t>
            </a:r>
            <a:endParaRPr sz="3600"/>
          </a:p>
          <a:p>
            <a:pPr lvl="1">
              <a:defRPr sz="1800"/>
            </a:pPr>
            <a:r>
              <a:rPr sz="3600"/>
              <a:t>Session state - flip of a switch</a:t>
            </a:r>
            <a:endParaRPr sz="3600"/>
          </a:p>
          <a:p>
            <a:pPr lvl="0">
              <a:defRPr sz="1800"/>
            </a:pPr>
            <a:r>
              <a:rPr sz="3600"/>
              <a:t>Same model on-premise as in the cloud</a:t>
            </a:r>
            <a:endParaRPr sz="3600"/>
          </a:p>
          <a:p>
            <a:pPr lvl="0">
              <a:defRPr sz="1800"/>
            </a:pPr>
            <a:r>
              <a:rPr sz="3600"/>
              <a:t>Tracing / Logging without re-deploy</a:t>
            </a:r>
          </a:p>
        </p:txBody>
      </p:sp>
    </p:spTree>
  </p:cSld>
  <p:clrMapOvr>
    <a:masterClrMapping/>
  </p:clrMapOvr>
  <p:transition spd="slow" advClick="1">
    <p:push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Cross Platform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Windows, Mac OSX, Linux</a:t>
            </a:r>
            <a:endParaRPr sz="3600"/>
          </a:p>
          <a:p>
            <a:pPr lvl="0">
              <a:defRPr sz="1800"/>
            </a:pPr>
            <a:r>
              <a:rPr sz="3600"/>
              <a:t>Visual Studio, Xamarin Studio, Sublime ++</a:t>
            </a:r>
          </a:p>
        </p:txBody>
      </p:sp>
    </p:spTree>
  </p:cSld>
  <p:clrMapOvr>
    <a:masterClrMapping/>
  </p:clrMapOvr>
  <p:transition spd="slow" advClick="1">
    <p:push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Logo-Special-K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8079" y="876300"/>
            <a:ext cx="8168642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sh dir="l"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