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7"/>
  </p:notesMasterIdLst>
  <p:sldIdLst>
    <p:sldId id="488" r:id="rId2"/>
    <p:sldId id="914" r:id="rId3"/>
    <p:sldId id="643" r:id="rId4"/>
    <p:sldId id="919" r:id="rId5"/>
    <p:sldId id="749" r:id="rId6"/>
    <p:sldId id="817" r:id="rId7"/>
    <p:sldId id="818" r:id="rId8"/>
    <p:sldId id="918" r:id="rId9"/>
    <p:sldId id="963" r:id="rId10"/>
    <p:sldId id="964" r:id="rId11"/>
    <p:sldId id="985" r:id="rId12"/>
    <p:sldId id="973" r:id="rId13"/>
    <p:sldId id="704" r:id="rId14"/>
    <p:sldId id="913" r:id="rId15"/>
    <p:sldId id="916" r:id="rId16"/>
    <p:sldId id="920" r:id="rId17"/>
    <p:sldId id="921" r:id="rId18"/>
    <p:sldId id="910" r:id="rId19"/>
    <p:sldId id="637" r:id="rId20"/>
    <p:sldId id="923" r:id="rId21"/>
    <p:sldId id="703" r:id="rId22"/>
    <p:sldId id="639" r:id="rId23"/>
    <p:sldId id="926" r:id="rId24"/>
    <p:sldId id="658" r:id="rId25"/>
    <p:sldId id="938" r:id="rId26"/>
    <p:sldId id="659" r:id="rId27"/>
    <p:sldId id="714" r:id="rId28"/>
    <p:sldId id="651" r:id="rId29"/>
    <p:sldId id="942" r:id="rId30"/>
    <p:sldId id="673" r:id="rId31"/>
    <p:sldId id="715" r:id="rId32"/>
    <p:sldId id="653" r:id="rId33"/>
    <p:sldId id="657" r:id="rId34"/>
    <p:sldId id="747" r:id="rId35"/>
    <p:sldId id="748" r:id="rId36"/>
    <p:sldId id="697" r:id="rId37"/>
    <p:sldId id="698" r:id="rId38"/>
    <p:sldId id="699" r:id="rId39"/>
    <p:sldId id="795" r:id="rId40"/>
    <p:sldId id="710" r:id="rId41"/>
    <p:sldId id="940" r:id="rId42"/>
    <p:sldId id="888" r:id="rId43"/>
    <p:sldId id="924" r:id="rId44"/>
    <p:sldId id="881" r:id="rId45"/>
    <p:sldId id="831" r:id="rId46"/>
    <p:sldId id="911" r:id="rId47"/>
    <p:sldId id="912" r:id="rId48"/>
    <p:sldId id="832" r:id="rId49"/>
    <p:sldId id="909" r:id="rId50"/>
    <p:sldId id="927" r:id="rId51"/>
    <p:sldId id="933" r:id="rId52"/>
    <p:sldId id="977" r:id="rId53"/>
    <p:sldId id="943" r:id="rId54"/>
    <p:sldId id="906" r:id="rId55"/>
    <p:sldId id="824" r:id="rId56"/>
    <p:sldId id="825" r:id="rId57"/>
    <p:sldId id="934" r:id="rId58"/>
    <p:sldId id="935" r:id="rId59"/>
    <p:sldId id="936" r:id="rId60"/>
    <p:sldId id="928" r:id="rId61"/>
    <p:sldId id="965" r:id="rId62"/>
    <p:sldId id="945" r:id="rId63"/>
    <p:sldId id="947" r:id="rId64"/>
    <p:sldId id="953" r:id="rId65"/>
    <p:sldId id="958" r:id="rId66"/>
    <p:sldId id="959" r:id="rId67"/>
    <p:sldId id="960" r:id="rId68"/>
    <p:sldId id="961" r:id="rId69"/>
    <p:sldId id="962" r:id="rId70"/>
    <p:sldId id="956" r:id="rId71"/>
    <p:sldId id="949" r:id="rId72"/>
    <p:sldId id="855" r:id="rId73"/>
    <p:sldId id="856" r:id="rId74"/>
    <p:sldId id="872" r:id="rId75"/>
    <p:sldId id="857" r:id="rId76"/>
    <p:sldId id="873" r:id="rId77"/>
    <p:sldId id="858" r:id="rId78"/>
    <p:sldId id="874" r:id="rId79"/>
    <p:sldId id="903" r:id="rId80"/>
    <p:sldId id="860" r:id="rId81"/>
    <p:sldId id="952" r:id="rId82"/>
    <p:sldId id="981" r:id="rId83"/>
    <p:sldId id="990" r:id="rId84"/>
    <p:sldId id="966" r:id="rId85"/>
    <p:sldId id="974" r:id="rId86"/>
    <p:sldId id="978" r:id="rId87"/>
    <p:sldId id="975" r:id="rId88"/>
    <p:sldId id="967" r:id="rId89"/>
    <p:sldId id="968" r:id="rId90"/>
    <p:sldId id="983" r:id="rId91"/>
    <p:sldId id="861" r:id="rId92"/>
    <p:sldId id="862" r:id="rId93"/>
    <p:sldId id="869" r:id="rId94"/>
    <p:sldId id="863" r:id="rId95"/>
    <p:sldId id="864" r:id="rId96"/>
    <p:sldId id="889" r:id="rId97"/>
    <p:sldId id="875" r:id="rId98"/>
    <p:sldId id="900" r:id="rId99"/>
    <p:sldId id="901" r:id="rId100"/>
    <p:sldId id="902" r:id="rId101"/>
    <p:sldId id="716" r:id="rId102"/>
    <p:sldId id="717" r:id="rId103"/>
    <p:sldId id="720" r:id="rId104"/>
    <p:sldId id="724" r:id="rId105"/>
    <p:sldId id="725" r:id="rId106"/>
    <p:sldId id="719" r:id="rId107"/>
    <p:sldId id="802" r:id="rId108"/>
    <p:sldId id="980" r:id="rId109"/>
    <p:sldId id="803" r:id="rId110"/>
    <p:sldId id="799" r:id="rId111"/>
    <p:sldId id="800" r:id="rId112"/>
    <p:sldId id="801" r:id="rId113"/>
    <p:sldId id="984" r:id="rId114"/>
    <p:sldId id="880" r:id="rId115"/>
    <p:sldId id="836" r:id="rId116"/>
    <p:sldId id="878" r:id="rId117"/>
    <p:sldId id="979" r:id="rId118"/>
    <p:sldId id="986" r:id="rId119"/>
    <p:sldId id="987" r:id="rId120"/>
    <p:sldId id="988" r:id="rId121"/>
    <p:sldId id="890" r:id="rId122"/>
    <p:sldId id="885" r:id="rId123"/>
    <p:sldId id="891" r:id="rId124"/>
    <p:sldId id="892" r:id="rId125"/>
    <p:sldId id="893" r:id="rId126"/>
    <p:sldId id="951" r:id="rId127"/>
    <p:sldId id="950" r:id="rId128"/>
    <p:sldId id="970" r:id="rId129"/>
    <p:sldId id="971" r:id="rId130"/>
    <p:sldId id="989" r:id="rId131"/>
    <p:sldId id="972" r:id="rId132"/>
    <p:sldId id="848" r:id="rId133"/>
    <p:sldId id="849" r:id="rId134"/>
    <p:sldId id="851" r:id="rId135"/>
    <p:sldId id="852" r:id="rId1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7F6"/>
    <a:srgbClr val="88FF08"/>
    <a:srgbClr val="14A3C7"/>
    <a:srgbClr val="FC0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63" autoAdjust="0"/>
  </p:normalViewPr>
  <p:slideViewPr>
    <p:cSldViewPr snapToGrid="0" snapToObjects="1">
      <p:cViewPr varScale="1">
        <p:scale>
          <a:sx n="103" d="100"/>
          <a:sy n="103" d="100"/>
        </p:scale>
        <p:origin x="34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D5112-18CD-7642-A1F5-05C9DEDCD3D2}" type="datetimeFigureOut">
              <a:rPr lang="en-US" smtClean="0"/>
              <a:t>4/5/2020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F97E3-BB5E-FB4B-AC24-777A50BB00C4}" type="slidenum">
              <a:rPr lang="en-US" smtClean="0"/>
              <a:t>‹#›</a:t>
            </a:fld>
            <a:endParaRPr lang="en-US"/>
          </a:p>
        </p:txBody>
      </p:sp>
    </p:spTree>
    <p:extLst>
      <p:ext uri="{BB962C8B-B14F-4D97-AF65-F5344CB8AC3E}">
        <p14:creationId xmlns:p14="http://schemas.microsoft.com/office/powerpoint/2010/main" val="3253085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95AF97E3-BB5E-FB4B-AC24-777A50BB00C4}" type="slidenum">
              <a:rPr lang="en-US" smtClean="0"/>
              <a:t>1</a:t>
            </a:fld>
            <a:endParaRPr lang="en-US"/>
          </a:p>
        </p:txBody>
      </p:sp>
    </p:spTree>
    <p:extLst>
      <p:ext uri="{BB962C8B-B14F-4D97-AF65-F5344CB8AC3E}">
        <p14:creationId xmlns:p14="http://schemas.microsoft.com/office/powerpoint/2010/main" val="2200997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And similarly craftsmanship into craft. And that’s great too. I think also that some of these people, if they hear this talk, that they might think it’s a bit unfair, or that at least some of the issues I’m going to talk about are no longer relevant. But I’m not so sure. These things take time and craftsmanship is a concept with a lot of mindshare. For a litmus test, consider this: do you think there are more software developers out there today that identity as software crafters or software craftsmen? There are multiple books of software craftsmanship, none on software craft that I’ve found. </a:t>
            </a:r>
          </a:p>
        </p:txBody>
      </p:sp>
      <p:sp>
        <p:nvSpPr>
          <p:cNvPr id="4" name="Slide Number Placeholder 3"/>
          <p:cNvSpPr>
            <a:spLocks noGrp="1"/>
          </p:cNvSpPr>
          <p:nvPr>
            <p:ph type="sldNum" sz="quarter" idx="10"/>
          </p:nvPr>
        </p:nvSpPr>
        <p:spPr/>
        <p:txBody>
          <a:bodyPr/>
          <a:lstStyle/>
          <a:p>
            <a:fld id="{95AF97E3-BB5E-FB4B-AC24-777A50BB00C4}" type="slidenum">
              <a:rPr lang="en-US" smtClean="0"/>
              <a:t>10</a:t>
            </a:fld>
            <a:endParaRPr lang="en-US"/>
          </a:p>
        </p:txBody>
      </p:sp>
    </p:spTree>
    <p:extLst>
      <p:ext uri="{BB962C8B-B14F-4D97-AF65-F5344CB8AC3E}">
        <p14:creationId xmlns:p14="http://schemas.microsoft.com/office/powerpoint/2010/main" val="33070173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look like this. The business.</a:t>
            </a:r>
            <a:r>
              <a:rPr lang="en-US" baseline="0" dirty="0"/>
              <a:t> The suits. The accursed clueless managers. People who have never coded in their life! People who are also part of your organization. People who have an interest in the software we help make. Sometimes they’re called stakeholders, because they have a stake in the software. Just like we do.</a:t>
            </a:r>
          </a:p>
        </p:txBody>
      </p:sp>
      <p:sp>
        <p:nvSpPr>
          <p:cNvPr id="4" name="Slide Number Placeholder 3"/>
          <p:cNvSpPr>
            <a:spLocks noGrp="1"/>
          </p:cNvSpPr>
          <p:nvPr>
            <p:ph type="sldNum" sz="quarter" idx="10"/>
          </p:nvPr>
        </p:nvSpPr>
        <p:spPr/>
        <p:txBody>
          <a:bodyPr/>
          <a:lstStyle/>
          <a:p>
            <a:fld id="{95AF97E3-BB5E-FB4B-AC24-777A50BB00C4}" type="slidenum">
              <a:rPr lang="en-US" smtClean="0"/>
              <a:t>102</a:t>
            </a:fld>
            <a:endParaRPr lang="en-US"/>
          </a:p>
        </p:txBody>
      </p:sp>
    </p:spTree>
    <p:extLst>
      <p:ext uri="{BB962C8B-B14F-4D97-AF65-F5344CB8AC3E}">
        <p14:creationId xmlns:p14="http://schemas.microsoft.com/office/powerpoint/2010/main" val="36594710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know, software</a:t>
            </a:r>
            <a:r>
              <a:rPr lang="en-US" baseline="0" dirty="0"/>
              <a:t> craftsmen speak a lot about respect.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103</a:t>
            </a:fld>
            <a:endParaRPr lang="en-US"/>
          </a:p>
        </p:txBody>
      </p:sp>
    </p:spTree>
    <p:extLst>
      <p:ext uri="{BB962C8B-B14F-4D97-AF65-F5344CB8AC3E}">
        <p14:creationId xmlns:p14="http://schemas.microsoft.com/office/powerpoint/2010/main" val="35682907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a:t>
            </a:r>
            <a:r>
              <a:rPr lang="en-US" baseline="0" dirty="0"/>
              <a:t> seems pretty one-sided. I mean, it’s mostly about programmers respecting themselves. Which is fine and good and important.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104</a:t>
            </a:fld>
            <a:endParaRPr lang="en-US"/>
          </a:p>
        </p:txBody>
      </p:sp>
    </p:spTree>
    <p:extLst>
      <p:ext uri="{BB962C8B-B14F-4D97-AF65-F5344CB8AC3E}">
        <p14:creationId xmlns:p14="http://schemas.microsoft.com/office/powerpoint/2010/main" val="22953662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it’s not so</a:t>
            </a:r>
            <a:r>
              <a:rPr lang="en-US" baseline="0" dirty="0"/>
              <a:t> great when it means respecting others less. Have you seen and heard how craftsmen speak about non-programmers? It’s not pretty.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105</a:t>
            </a:fld>
            <a:endParaRPr lang="en-US"/>
          </a:p>
        </p:txBody>
      </p:sp>
    </p:spTree>
    <p:extLst>
      <p:ext uri="{BB962C8B-B14F-4D97-AF65-F5344CB8AC3E}">
        <p14:creationId xmlns:p14="http://schemas.microsoft.com/office/powerpoint/2010/main" val="4274288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not a very good way of forming productive partnerships</a:t>
            </a:r>
            <a:r>
              <a:rPr lang="en-US" baseline="0" dirty="0"/>
              <a:t>. </a:t>
            </a:r>
            <a:r>
              <a:rPr lang="en-US" baseline="0"/>
              <a:t>Instead it deepens the </a:t>
            </a:r>
            <a:r>
              <a:rPr lang="en-US" baseline="0" dirty="0"/>
              <a:t>divide between the so-called business and the craftsman.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106</a:t>
            </a:fld>
            <a:endParaRPr lang="en-US"/>
          </a:p>
        </p:txBody>
      </p:sp>
    </p:spTree>
    <p:extLst>
      <p:ext uri="{BB962C8B-B14F-4D97-AF65-F5344CB8AC3E}">
        <p14:creationId xmlns:p14="http://schemas.microsoft.com/office/powerpoint/2010/main" val="385426394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business people, the suits, can visit the craftsman’s </a:t>
            </a:r>
            <a:r>
              <a:rPr lang="en-US" baseline="0" dirty="0" err="1"/>
              <a:t>shoppe</a:t>
            </a:r>
            <a:r>
              <a:rPr lang="en-US" baseline="0" dirty="0"/>
              <a:t>, where everything is neat and tidy, a stronghold of sanity.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107</a:t>
            </a:fld>
            <a:endParaRPr lang="en-US"/>
          </a:p>
        </p:txBody>
      </p:sp>
    </p:spTree>
    <p:extLst>
      <p:ext uri="{BB962C8B-B14F-4D97-AF65-F5344CB8AC3E}">
        <p14:creationId xmlns:p14="http://schemas.microsoft.com/office/powerpoint/2010/main" val="802222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stronghold of sanity in a </a:t>
            </a:r>
            <a:r>
              <a:rPr lang="en-US"/>
              <a:t>crazy world.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108</a:t>
            </a:fld>
            <a:endParaRPr lang="en-US"/>
          </a:p>
        </p:txBody>
      </p:sp>
    </p:spTree>
    <p:extLst>
      <p:ext uri="{BB962C8B-B14F-4D97-AF65-F5344CB8AC3E}">
        <p14:creationId xmlns:p14="http://schemas.microsoft.com/office/powerpoint/2010/main" val="39403951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a:t>
            </a:r>
            <a:r>
              <a:rPr lang="en-US" baseline="0" dirty="0"/>
              <a:t> the business can order software of the highest quality, and maybe there’s some negotiation and the craftsman can offer alternatives at various costs, according to need.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109</a:t>
            </a:fld>
            <a:endParaRPr lang="en-US"/>
          </a:p>
        </p:txBody>
      </p:sp>
    </p:spTree>
    <p:extLst>
      <p:ext uri="{BB962C8B-B14F-4D97-AF65-F5344CB8AC3E}">
        <p14:creationId xmlns:p14="http://schemas.microsoft.com/office/powerpoint/2010/main" val="262477127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it’s a client-supplier kind of relationship and communication becomes negotiation.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110</a:t>
            </a:fld>
            <a:endParaRPr lang="en-US"/>
          </a:p>
        </p:txBody>
      </p:sp>
    </p:spTree>
    <p:extLst>
      <p:ext uri="{BB962C8B-B14F-4D97-AF65-F5344CB8AC3E}">
        <p14:creationId xmlns:p14="http://schemas.microsoft.com/office/powerpoint/2010/main" val="150558042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a:t>
            </a:r>
            <a:r>
              <a:rPr lang="en-US" baseline="0" dirty="0"/>
              <a:t> developers, </a:t>
            </a:r>
            <a:r>
              <a:rPr lang="en-US" dirty="0"/>
              <a:t>are</a:t>
            </a:r>
            <a:r>
              <a:rPr lang="en-US" baseline="0" dirty="0"/>
              <a:t> the business, just as much as anyone else. There are no business people! There are other people doing things besides programming in the same business. We’re all in this together. We have the same goals. If we don’t there’s going to be problems.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111</a:t>
            </a:fld>
            <a:endParaRPr lang="en-US"/>
          </a:p>
        </p:txBody>
      </p:sp>
    </p:spTree>
    <p:extLst>
      <p:ext uri="{BB962C8B-B14F-4D97-AF65-F5344CB8AC3E}">
        <p14:creationId xmlns:p14="http://schemas.microsoft.com/office/powerpoint/2010/main" val="2737423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And similarly craftsmanship into craft. And that’s great too. I think also that some of these people, if they hear this talk, that they might think it’s a bit unfair, or that at least some of the issues I’m going to talk about are no longer relevant. But I’m not so sure. These things take time and craftsmanship is a concept with a lot of mindshare. For a litmus test, consider this: do you think there are more software developers out there today that identity as software crafters or software craftsmen? There are multiple books of software craftsmanship, none on software craft that I’ve found. </a:t>
            </a:r>
          </a:p>
        </p:txBody>
      </p:sp>
      <p:sp>
        <p:nvSpPr>
          <p:cNvPr id="4" name="Slide Number Placeholder 3"/>
          <p:cNvSpPr>
            <a:spLocks noGrp="1"/>
          </p:cNvSpPr>
          <p:nvPr>
            <p:ph type="sldNum" sz="quarter" idx="10"/>
          </p:nvPr>
        </p:nvSpPr>
        <p:spPr/>
        <p:txBody>
          <a:bodyPr/>
          <a:lstStyle/>
          <a:p>
            <a:fld id="{95AF97E3-BB5E-FB4B-AC24-777A50BB00C4}" type="slidenum">
              <a:rPr lang="en-US" smtClean="0"/>
              <a:t>11</a:t>
            </a:fld>
            <a:endParaRPr lang="en-US"/>
          </a:p>
        </p:txBody>
      </p:sp>
    </p:spTree>
    <p:extLst>
      <p:ext uri="{BB962C8B-B14F-4D97-AF65-F5344CB8AC3E}">
        <p14:creationId xmlns:p14="http://schemas.microsoft.com/office/powerpoint/2010/main" val="15416715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development is a cross</a:t>
            </a:r>
            <a:r>
              <a:rPr lang="en-US" baseline="0" dirty="0"/>
              <a:t> functional team effort to achieve a business goal. </a:t>
            </a:r>
            <a:r>
              <a:rPr lang="en-US" dirty="0"/>
              <a:t>And communication should be collaboration.</a:t>
            </a:r>
            <a:r>
              <a:rPr lang="en-US" baseline="0" dirty="0"/>
              <a: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112</a:t>
            </a:fld>
            <a:endParaRPr lang="en-US"/>
          </a:p>
        </p:txBody>
      </p:sp>
    </p:spTree>
    <p:extLst>
      <p:ext uri="{BB962C8B-B14F-4D97-AF65-F5344CB8AC3E}">
        <p14:creationId xmlns:p14="http://schemas.microsoft.com/office/powerpoint/2010/main" val="42850273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development is a cross</a:t>
            </a:r>
            <a:r>
              <a:rPr lang="en-US" baseline="0" dirty="0"/>
              <a:t> functional team effort to achieve a business goal. </a:t>
            </a:r>
            <a:r>
              <a:rPr lang="en-US" dirty="0"/>
              <a:t>And communication should be collaboration.</a:t>
            </a:r>
            <a:r>
              <a:rPr lang="en-US" baseline="0" dirty="0"/>
              <a: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113</a:t>
            </a:fld>
            <a:endParaRPr lang="en-US"/>
          </a:p>
        </p:txBody>
      </p:sp>
    </p:spTree>
    <p:extLst>
      <p:ext uri="{BB962C8B-B14F-4D97-AF65-F5344CB8AC3E}">
        <p14:creationId xmlns:p14="http://schemas.microsoft.com/office/powerpoint/2010/main" val="23580251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environment, how</a:t>
            </a:r>
            <a:r>
              <a:rPr lang="en-US" baseline="0" dirty="0"/>
              <a:t> can we be valuable? How can we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114</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would like to see more programmers looking beyond technical skill.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115</a:t>
            </a:fld>
            <a:endParaRPr lang="en-US"/>
          </a:p>
        </p:txBody>
      </p:sp>
    </p:spTree>
    <p:extLst>
      <p:ext uri="{BB962C8B-B14F-4D97-AF65-F5344CB8AC3E}">
        <p14:creationId xmlns:p14="http://schemas.microsoft.com/office/powerpoint/2010/main" val="34314775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in my work, I try to bring value by being doing domain </a:t>
            </a:r>
            <a:r>
              <a:rPr lang="en-US" baseline="0" dirty="0" err="1"/>
              <a:t>modelling</a:t>
            </a:r>
            <a:r>
              <a:rPr lang="en-US" baseline="0" dirty="0"/>
              <a:t>, because I believe that poor </a:t>
            </a:r>
            <a:r>
              <a:rPr lang="en-US" baseline="0" dirty="0" err="1"/>
              <a:t>modelling</a:t>
            </a:r>
            <a:r>
              <a:rPr lang="en-US" baseline="0" dirty="0"/>
              <a:t> and weak, ambiguous language is the primary cause of complexity and technical debt.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116</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work on storytelling and culture, by which I mean, I try to shape the story of how we do software development and help grow a healthy and safe culture to work in.</a:t>
            </a:r>
          </a:p>
        </p:txBody>
      </p:sp>
      <p:sp>
        <p:nvSpPr>
          <p:cNvPr id="4" name="Slide Number Placeholder 3"/>
          <p:cNvSpPr>
            <a:spLocks noGrp="1"/>
          </p:cNvSpPr>
          <p:nvPr>
            <p:ph type="sldNum" sz="quarter" idx="10"/>
          </p:nvPr>
        </p:nvSpPr>
        <p:spPr/>
        <p:txBody>
          <a:bodyPr/>
          <a:lstStyle/>
          <a:p>
            <a:fld id="{95AF97E3-BB5E-FB4B-AC24-777A50BB00C4}" type="slidenum">
              <a:rPr lang="en-US" smtClean="0"/>
              <a:t>117</a:t>
            </a:fld>
            <a:endParaRPr lang="en-US"/>
          </a:p>
        </p:txBody>
      </p:sp>
    </p:spTree>
    <p:extLst>
      <p:ext uri="{BB962C8B-B14F-4D97-AF65-F5344CB8AC3E}">
        <p14:creationId xmlns:p14="http://schemas.microsoft.com/office/powerpoint/2010/main" val="7694555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introduce and champion mob programming, where the mob includes so-called non-technical people. </a:t>
            </a:r>
          </a:p>
        </p:txBody>
      </p:sp>
      <p:sp>
        <p:nvSpPr>
          <p:cNvPr id="4" name="Slide Number Placeholder 3"/>
          <p:cNvSpPr>
            <a:spLocks noGrp="1"/>
          </p:cNvSpPr>
          <p:nvPr>
            <p:ph type="sldNum" sz="quarter" idx="10"/>
          </p:nvPr>
        </p:nvSpPr>
        <p:spPr/>
        <p:txBody>
          <a:bodyPr/>
          <a:lstStyle/>
          <a:p>
            <a:fld id="{95AF97E3-BB5E-FB4B-AC24-777A50BB00C4}" type="slidenum">
              <a:rPr lang="en-US" smtClean="0"/>
              <a:t>118</a:t>
            </a:fld>
            <a:endParaRPr lang="en-US"/>
          </a:p>
        </p:txBody>
      </p:sp>
    </p:spTree>
    <p:extLst>
      <p:ext uri="{BB962C8B-B14F-4D97-AF65-F5344CB8AC3E}">
        <p14:creationId xmlns:p14="http://schemas.microsoft.com/office/powerpoint/2010/main" val="330199638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high hopes for what I call Conway’s Mob as a way to overcome organizational silos and work across existing team and system boundaries.</a:t>
            </a:r>
          </a:p>
        </p:txBody>
      </p:sp>
      <p:sp>
        <p:nvSpPr>
          <p:cNvPr id="4" name="Slide Number Placeholder 3"/>
          <p:cNvSpPr>
            <a:spLocks noGrp="1"/>
          </p:cNvSpPr>
          <p:nvPr>
            <p:ph type="sldNum" sz="quarter" idx="10"/>
          </p:nvPr>
        </p:nvSpPr>
        <p:spPr/>
        <p:txBody>
          <a:bodyPr/>
          <a:lstStyle/>
          <a:p>
            <a:fld id="{95AF97E3-BB5E-FB4B-AC24-777A50BB00C4}" type="slidenum">
              <a:rPr lang="en-US" smtClean="0"/>
              <a:t>119</a:t>
            </a:fld>
            <a:endParaRPr lang="en-US"/>
          </a:p>
        </p:txBody>
      </p:sp>
    </p:spTree>
    <p:extLst>
      <p:ext uri="{BB962C8B-B14F-4D97-AF65-F5344CB8AC3E}">
        <p14:creationId xmlns:p14="http://schemas.microsoft.com/office/powerpoint/2010/main" val="24402713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engage yourself in organizational refactoring, you know trying to influence how you are organized to provide better solutions to the right problems. </a:t>
            </a:r>
          </a:p>
        </p:txBody>
      </p:sp>
      <p:sp>
        <p:nvSpPr>
          <p:cNvPr id="4" name="Slide Number Placeholder 3"/>
          <p:cNvSpPr>
            <a:spLocks noGrp="1"/>
          </p:cNvSpPr>
          <p:nvPr>
            <p:ph type="sldNum" sz="quarter" idx="10"/>
          </p:nvPr>
        </p:nvSpPr>
        <p:spPr/>
        <p:txBody>
          <a:bodyPr/>
          <a:lstStyle/>
          <a:p>
            <a:fld id="{95AF97E3-BB5E-FB4B-AC24-777A50BB00C4}" type="slidenum">
              <a:rPr lang="en-US" smtClean="0"/>
              <a:t>120</a:t>
            </a:fld>
            <a:endParaRPr lang="en-US"/>
          </a:p>
        </p:txBody>
      </p:sp>
    </p:spTree>
    <p:extLst>
      <p:ext uri="{BB962C8B-B14F-4D97-AF65-F5344CB8AC3E}">
        <p14:creationId xmlns:p14="http://schemas.microsoft.com/office/powerpoint/2010/main" val="3459104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could do strategic architecture work, working iteratively to improve the architecture to support evolving business needs. Of course, that requires that you know what those evolving business needs are, so you need to learn about that.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121</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I’m going to use the old craftsman term in this talk. The reason is that my identity crisis has been with the craftsman concept, not with crafting, which came later. Though I will say that I have problems with the metaphor of craft itself that cause me to reject the identity as crafter as well, and I’m going to touch on some of those. So. I am not a software craftsman.</a:t>
            </a:r>
          </a:p>
        </p:txBody>
      </p:sp>
      <p:sp>
        <p:nvSpPr>
          <p:cNvPr id="4" name="Slide Number Placeholder 3"/>
          <p:cNvSpPr>
            <a:spLocks noGrp="1"/>
          </p:cNvSpPr>
          <p:nvPr>
            <p:ph type="sldNum" sz="quarter" idx="10"/>
          </p:nvPr>
        </p:nvSpPr>
        <p:spPr/>
        <p:txBody>
          <a:bodyPr/>
          <a:lstStyle/>
          <a:p>
            <a:fld id="{95AF97E3-BB5E-FB4B-AC24-777A50BB00C4}" type="slidenum">
              <a:rPr lang="en-US" smtClean="0"/>
              <a:t>12</a:t>
            </a:fld>
            <a:endParaRPr lang="en-US"/>
          </a:p>
        </p:txBody>
      </p:sp>
    </p:spTree>
    <p:extLst>
      <p:ext uri="{BB962C8B-B14F-4D97-AF65-F5344CB8AC3E}">
        <p14:creationId xmlns:p14="http://schemas.microsoft.com/office/powerpoint/2010/main" val="2391775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 many valuable skills</a:t>
            </a:r>
            <a:r>
              <a:rPr lang="en-US" baseline="0" dirty="0"/>
              <a:t> for a software developer besides writing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122</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a:t>
            </a:r>
            <a:r>
              <a:rPr lang="en-US" baseline="0" dirty="0"/>
              <a:t> brings us back to the original question.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123</a:t>
            </a:fld>
            <a:endParaRPr lang="en-US"/>
          </a:p>
        </p:txBody>
      </p:sp>
    </p:spTree>
    <p:extLst>
      <p:ext uri="{BB962C8B-B14F-4D97-AF65-F5344CB8AC3E}">
        <p14:creationId xmlns:p14="http://schemas.microsoft.com/office/powerpoint/2010/main" val="412767764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I a good developer?</a:t>
            </a:r>
          </a:p>
        </p:txBody>
      </p:sp>
      <p:sp>
        <p:nvSpPr>
          <p:cNvPr id="4" name="Slide Number Placeholder 3"/>
          <p:cNvSpPr>
            <a:spLocks noGrp="1"/>
          </p:cNvSpPr>
          <p:nvPr>
            <p:ph type="sldNum" sz="quarter" idx="10"/>
          </p:nvPr>
        </p:nvSpPr>
        <p:spPr/>
        <p:txBody>
          <a:bodyPr/>
          <a:lstStyle/>
          <a:p>
            <a:fld id="{95AF97E3-BB5E-FB4B-AC24-777A50BB00C4}" type="slidenum">
              <a:rPr lang="en-US" smtClean="0"/>
              <a:t>124</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my identity?</a:t>
            </a:r>
          </a:p>
        </p:txBody>
      </p:sp>
      <p:sp>
        <p:nvSpPr>
          <p:cNvPr id="4" name="Slide Number Placeholder 3"/>
          <p:cNvSpPr>
            <a:spLocks noGrp="1"/>
          </p:cNvSpPr>
          <p:nvPr>
            <p:ph type="sldNum" sz="quarter" idx="10"/>
          </p:nvPr>
        </p:nvSpPr>
        <p:spPr/>
        <p:txBody>
          <a:bodyPr/>
          <a:lstStyle/>
          <a:p>
            <a:fld id="{95AF97E3-BB5E-FB4B-AC24-777A50BB00C4}" type="slidenum">
              <a:rPr lang="en-US" smtClean="0"/>
              <a:t>125</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for one want</a:t>
            </a:r>
            <a:r>
              <a:rPr lang="en-US" baseline="0" dirty="0"/>
              <a:t> to see more heresy, more software infidels! I want us to </a:t>
            </a:r>
            <a:r>
              <a:rPr lang="en-US" baseline="0"/>
              <a:t>fear orthodoxy.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126</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a:t>
            </a:r>
            <a:r>
              <a:rPr lang="en-US" baseline="0" dirty="0"/>
              <a:t> even software jesters.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127</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t>
            </a:r>
            <a:r>
              <a:rPr lang="en-US" dirty="0" err="1"/>
              <a:t>absurdists</a:t>
            </a:r>
            <a:r>
              <a:rPr lang="en-US" dirty="0"/>
              <a:t> – maybe that’s really all of us.</a:t>
            </a:r>
          </a:p>
        </p:txBody>
      </p:sp>
      <p:sp>
        <p:nvSpPr>
          <p:cNvPr id="4" name="Slide Number Placeholder 3"/>
          <p:cNvSpPr>
            <a:spLocks noGrp="1"/>
          </p:cNvSpPr>
          <p:nvPr>
            <p:ph type="sldNum" sz="quarter" idx="10"/>
          </p:nvPr>
        </p:nvSpPr>
        <p:spPr/>
        <p:txBody>
          <a:bodyPr/>
          <a:lstStyle/>
          <a:p>
            <a:fld id="{95AF97E3-BB5E-FB4B-AC24-777A50BB00C4}" type="slidenum">
              <a:rPr lang="en-US" smtClean="0"/>
              <a:t>128</a:t>
            </a:fld>
            <a:endParaRPr lang="en-US"/>
          </a:p>
        </p:txBody>
      </p:sp>
    </p:spTree>
    <p:extLst>
      <p:ext uri="{BB962C8B-B14F-4D97-AF65-F5344CB8AC3E}">
        <p14:creationId xmlns:p14="http://schemas.microsoft.com/office/powerpoint/2010/main" val="327009014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wouldn’t mind meeting an actual software engineer!</a:t>
            </a:r>
          </a:p>
        </p:txBody>
      </p:sp>
      <p:sp>
        <p:nvSpPr>
          <p:cNvPr id="4" name="Slide Number Placeholder 3"/>
          <p:cNvSpPr>
            <a:spLocks noGrp="1"/>
          </p:cNvSpPr>
          <p:nvPr>
            <p:ph type="sldNum" sz="quarter" idx="10"/>
          </p:nvPr>
        </p:nvSpPr>
        <p:spPr/>
        <p:txBody>
          <a:bodyPr/>
          <a:lstStyle/>
          <a:p>
            <a:fld id="{95AF97E3-BB5E-FB4B-AC24-777A50BB00C4}" type="slidenum">
              <a:rPr lang="en-US" smtClean="0"/>
              <a:t>129</a:t>
            </a:fld>
            <a:endParaRPr lang="en-US"/>
          </a:p>
        </p:txBody>
      </p:sp>
    </p:spTree>
    <p:extLst>
      <p:ext uri="{BB962C8B-B14F-4D97-AF65-F5344CB8AC3E}">
        <p14:creationId xmlns:p14="http://schemas.microsoft.com/office/powerpoint/2010/main" val="194682403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wouldn’t mind meeting an actual software engineer!</a:t>
            </a:r>
          </a:p>
        </p:txBody>
      </p:sp>
      <p:sp>
        <p:nvSpPr>
          <p:cNvPr id="4" name="Slide Number Placeholder 3"/>
          <p:cNvSpPr>
            <a:spLocks noGrp="1"/>
          </p:cNvSpPr>
          <p:nvPr>
            <p:ph type="sldNum" sz="quarter" idx="10"/>
          </p:nvPr>
        </p:nvSpPr>
        <p:spPr/>
        <p:txBody>
          <a:bodyPr/>
          <a:lstStyle/>
          <a:p>
            <a:fld id="{95AF97E3-BB5E-FB4B-AC24-777A50BB00C4}" type="slidenum">
              <a:rPr lang="en-US" smtClean="0"/>
              <a:t>130</a:t>
            </a:fld>
            <a:endParaRPr lang="en-US"/>
          </a:p>
        </p:txBody>
      </p:sp>
    </p:spTree>
    <p:extLst>
      <p:ext uri="{BB962C8B-B14F-4D97-AF65-F5344CB8AC3E}">
        <p14:creationId xmlns:p14="http://schemas.microsoft.com/office/powerpoint/2010/main" val="299171059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even </a:t>
            </a:r>
            <a:r>
              <a:rPr lang="en-US"/>
              <a:t>a proper software artist.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131</a:t>
            </a:fld>
            <a:endParaRPr lang="en-US"/>
          </a:p>
        </p:txBody>
      </p:sp>
    </p:spTree>
    <p:extLst>
      <p:ext uri="{BB962C8B-B14F-4D97-AF65-F5344CB8AC3E}">
        <p14:creationId xmlns:p14="http://schemas.microsoft.com/office/powerpoint/2010/main" val="3068337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obvious question is, well, why not?</a:t>
            </a:r>
          </a:p>
        </p:txBody>
      </p:sp>
      <p:sp>
        <p:nvSpPr>
          <p:cNvPr id="4" name="Slide Number Placeholder 3"/>
          <p:cNvSpPr>
            <a:spLocks noGrp="1"/>
          </p:cNvSpPr>
          <p:nvPr>
            <p:ph type="sldNum" sz="quarter" idx="10"/>
          </p:nvPr>
        </p:nvSpPr>
        <p:spPr/>
        <p:txBody>
          <a:bodyPr/>
          <a:lstStyle/>
          <a:p>
            <a:fld id="{95AF97E3-BB5E-FB4B-AC24-777A50BB00C4}" type="slidenum">
              <a:rPr lang="en-US" smtClean="0"/>
              <a:t>13</a:t>
            </a:fld>
            <a:endParaRPr lang="en-US"/>
          </a:p>
        </p:txBody>
      </p:sp>
    </p:spTree>
    <p:extLst>
      <p:ext uri="{BB962C8B-B14F-4D97-AF65-F5344CB8AC3E}">
        <p14:creationId xmlns:p14="http://schemas.microsoft.com/office/powerpoint/2010/main" val="325736542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leave you with a book recommendation. There’s a great story by </a:t>
            </a:r>
            <a:r>
              <a:rPr lang="en-US" baseline="0" dirty="0" err="1"/>
              <a:t>Italo</a:t>
            </a:r>
            <a:r>
              <a:rPr lang="en-US" baseline="0" dirty="0"/>
              <a:t> Calvino called the non-existent knight. It was written in 1959, but it’s clearly about software development.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132</a:t>
            </a:fld>
            <a:endParaRPr lang="en-US"/>
          </a:p>
        </p:txBody>
      </p:sp>
    </p:spTree>
    <p:extLst>
      <p:ext uri="{BB962C8B-B14F-4D97-AF65-F5344CB8AC3E}">
        <p14:creationId xmlns:p14="http://schemas.microsoft.com/office/powerpoint/2010/main" val="12285200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character is Sir </a:t>
            </a:r>
            <a:r>
              <a:rPr lang="en-US" dirty="0" err="1"/>
              <a:t>Agilulf</a:t>
            </a:r>
            <a:r>
              <a:rPr lang="en-US" dirty="0"/>
              <a:t> </a:t>
            </a:r>
            <a:r>
              <a:rPr lang="en-US" dirty="0" err="1"/>
              <a:t>Emo</a:t>
            </a:r>
            <a:r>
              <a:rPr lang="en-US" dirty="0"/>
              <a:t> </a:t>
            </a:r>
            <a:r>
              <a:rPr lang="en-US" dirty="0" err="1"/>
              <a:t>Bertrandin</a:t>
            </a:r>
            <a:r>
              <a:rPr lang="en-US" dirty="0"/>
              <a:t> of the </a:t>
            </a:r>
            <a:r>
              <a:rPr lang="en-US" dirty="0" err="1"/>
              <a:t>Guildivern</a:t>
            </a:r>
            <a:r>
              <a:rPr lang="en-US" baseline="0"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133</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a:r>
            <a:r>
              <a:rPr lang="en-US" baseline="0" dirty="0"/>
              <a:t> is the perfect knight in white armor, he knows all the duties and routines and keeps everything clean.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134</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problem is that he</a:t>
            </a:r>
            <a:r>
              <a:rPr lang="en-US" baseline="0" dirty="0"/>
              <a:t> doesn’t exist, there’s no body inside the armor. When he takes off his armor, he disappears. So whether or not we are software craftsmen, I think it’s important that we think about what our identities should be, and if </a:t>
            </a:r>
            <a:r>
              <a:rPr lang="en-US" baseline="0"/>
              <a:t>we really need </a:t>
            </a:r>
            <a:r>
              <a:rPr lang="en-US" baseline="0" dirty="0"/>
              <a:t>that armor.</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135</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 used to be. I used to think of myself as a software craftsman. Until maybe, what, five years ago? It’s hard to tell, time goes fast.</a:t>
            </a:r>
          </a:p>
        </p:txBody>
      </p:sp>
      <p:sp>
        <p:nvSpPr>
          <p:cNvPr id="4" name="Slide Number Placeholder 3"/>
          <p:cNvSpPr>
            <a:spLocks noGrp="1"/>
          </p:cNvSpPr>
          <p:nvPr>
            <p:ph type="sldNum" sz="quarter" idx="10"/>
          </p:nvPr>
        </p:nvSpPr>
        <p:spPr/>
        <p:txBody>
          <a:bodyPr/>
          <a:lstStyle/>
          <a:p>
            <a:fld id="{95AF97E3-BB5E-FB4B-AC24-777A50BB00C4}" type="slidenum">
              <a:rPr lang="en-US" smtClean="0"/>
              <a:t>14</a:t>
            </a:fld>
            <a:endParaRPr lang="en-US"/>
          </a:p>
        </p:txBody>
      </p:sp>
    </p:spTree>
    <p:extLst>
      <p:ext uri="{BB962C8B-B14F-4D97-AF65-F5344CB8AC3E}">
        <p14:creationId xmlns:p14="http://schemas.microsoft.com/office/powerpoint/2010/main" val="2883334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I’d like to tell you my personal story with craftsmanship. Back in 2002, I was fresh out of the university with my Master’s degree in Computer Science and got my first job as a programmer. And I was delighted to learn of all kinds of interesting stuff concerning software development that wasn’t taught at the University. Agile obviously was the hot new thing that everyone was talking about. I remember attending a conference in 2003 and Kent Beck was there, Robert Martin, Ward Cunningham, Rebecca </a:t>
            </a:r>
            <a:r>
              <a:rPr lang="en-US" dirty="0" err="1"/>
              <a:t>Wirfs</a:t>
            </a:r>
            <a:r>
              <a:rPr lang="en-US" dirty="0"/>
              <a:t>-Brock, even Eric Evans. I worked hard and read a lot of books and blogs as well. It was exciting times. I was looking to prove myself I guess, looking for who I was as a programmer and software developer. I wanted to be good.</a:t>
            </a:r>
          </a:p>
        </p:txBody>
      </p:sp>
      <p:sp>
        <p:nvSpPr>
          <p:cNvPr id="4" name="Slide Number Placeholder 3"/>
          <p:cNvSpPr>
            <a:spLocks noGrp="1"/>
          </p:cNvSpPr>
          <p:nvPr>
            <p:ph type="sldNum" sz="quarter" idx="10"/>
          </p:nvPr>
        </p:nvSpPr>
        <p:spPr/>
        <p:txBody>
          <a:bodyPr/>
          <a:lstStyle/>
          <a:p>
            <a:fld id="{95AF97E3-BB5E-FB4B-AC24-777A50BB00C4}" type="slidenum">
              <a:rPr lang="en-US" smtClean="0"/>
              <a:t>15</a:t>
            </a:fld>
            <a:endParaRPr lang="en-US"/>
          </a:p>
        </p:txBody>
      </p:sp>
    </p:spTree>
    <p:extLst>
      <p:ext uri="{BB962C8B-B14F-4D97-AF65-F5344CB8AC3E}">
        <p14:creationId xmlns:p14="http://schemas.microsoft.com/office/powerpoint/2010/main" val="258145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I heard about craftsmanship and it clicked. I’m guessing I first read about it in The Pragmatic Programmer book. The title page with a woodworker’s tool on it, and the subtitle “from journeyman to master”. It resonated. I wanted to master programming. So you might say I tried on the craftsman’s cloak, and my god, it fit me! It looked good on me! It was home! I was a “journeyman” on my way to mastery. And of course I also liked this idea that craftsmanship seemed to solve the age-old question: is programming art or engineering? It was neither and both: it was a craft! I could be half engineer, half artist, and sort of make up the mix myself. Of course, what exactly that meant was a bit unclear, but it felt good.</a:t>
            </a:r>
          </a:p>
        </p:txBody>
      </p:sp>
      <p:sp>
        <p:nvSpPr>
          <p:cNvPr id="4" name="Slide Number Placeholder 3"/>
          <p:cNvSpPr>
            <a:spLocks noGrp="1"/>
          </p:cNvSpPr>
          <p:nvPr>
            <p:ph type="sldNum" sz="quarter" idx="10"/>
          </p:nvPr>
        </p:nvSpPr>
        <p:spPr/>
        <p:txBody>
          <a:bodyPr/>
          <a:lstStyle/>
          <a:p>
            <a:fld id="{95AF97E3-BB5E-FB4B-AC24-777A50BB00C4}" type="slidenum">
              <a:rPr lang="en-US" smtClean="0"/>
              <a:t>16</a:t>
            </a:fld>
            <a:endParaRPr lang="en-US"/>
          </a:p>
        </p:txBody>
      </p:sp>
    </p:spTree>
    <p:extLst>
      <p:ext uri="{BB962C8B-B14F-4D97-AF65-F5344CB8AC3E}">
        <p14:creationId xmlns:p14="http://schemas.microsoft.com/office/powerpoint/2010/main" val="218641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time, I gained much practical experience with software development in practice, and the forces that influences it. I learned a lot about myself and about others. I learned about my capabilities and limitations, my strengths and weaknesses. I learned that my brain and my ability to understand complex code is finite, for instance. Not only that, it’s shrinking. I also learned that my self-discipline and my rationality are pretty fixed entities. I’m disciplined most of the time, rational most of the time, but not always. But that was OK, I could live with being human and a craftsman, even though I started to realize that I might not actually be able to level up indefinitely. But there was a bigger problem. I was starting to feel that there were vitally important things influencing the success and failure of the software I worked on that had nothing to do with craftsmanship. There were both things out of my control, and things that I could potentially influence, but that craftsmanship said nothing about.</a:t>
            </a:r>
          </a:p>
        </p:txBody>
      </p:sp>
      <p:sp>
        <p:nvSpPr>
          <p:cNvPr id="4" name="Slide Number Placeholder 3"/>
          <p:cNvSpPr>
            <a:spLocks noGrp="1"/>
          </p:cNvSpPr>
          <p:nvPr>
            <p:ph type="sldNum" sz="quarter" idx="10"/>
          </p:nvPr>
        </p:nvSpPr>
        <p:spPr/>
        <p:txBody>
          <a:bodyPr/>
          <a:lstStyle/>
          <a:p>
            <a:fld id="{95AF97E3-BB5E-FB4B-AC24-777A50BB00C4}" type="slidenum">
              <a:rPr lang="en-US" smtClean="0"/>
              <a:t>17</a:t>
            </a:fld>
            <a:endParaRPr lang="en-US"/>
          </a:p>
        </p:txBody>
      </p:sp>
    </p:spTree>
    <p:extLst>
      <p:ext uri="{BB962C8B-B14F-4D97-AF65-F5344CB8AC3E}">
        <p14:creationId xmlns:p14="http://schemas.microsoft.com/office/powerpoint/2010/main" val="557440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this led to an identity crisis. You might say that the cloak of craftsmanship was starting to itch and no longer felt right. It no longer fit me. So finally, I had to take it off. But of course, this left me with a dilemma. If I’m not a craftsman, who or what am I then?</a:t>
            </a:r>
          </a:p>
        </p:txBody>
      </p:sp>
      <p:sp>
        <p:nvSpPr>
          <p:cNvPr id="4" name="Slide Number Placeholder 3"/>
          <p:cNvSpPr>
            <a:spLocks noGrp="1"/>
          </p:cNvSpPr>
          <p:nvPr>
            <p:ph type="sldNum" sz="quarter" idx="10"/>
          </p:nvPr>
        </p:nvSpPr>
        <p:spPr/>
        <p:txBody>
          <a:bodyPr/>
          <a:lstStyle/>
          <a:p>
            <a:fld id="{95AF97E3-BB5E-FB4B-AC24-777A50BB00C4}" type="slidenum">
              <a:rPr lang="en-US" smtClean="0"/>
              <a:t>18</a:t>
            </a:fld>
            <a:endParaRPr lang="en-US"/>
          </a:p>
        </p:txBody>
      </p:sp>
    </p:spTree>
    <p:extLst>
      <p:ext uri="{BB962C8B-B14F-4D97-AF65-F5344CB8AC3E}">
        <p14:creationId xmlns:p14="http://schemas.microsoft.com/office/powerpoint/2010/main" val="224037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to figure out if there is life beyond craftsmanship? </a:t>
            </a:r>
          </a:p>
        </p:txBody>
      </p:sp>
      <p:sp>
        <p:nvSpPr>
          <p:cNvPr id="4" name="Slide Number Placeholder 3"/>
          <p:cNvSpPr>
            <a:spLocks noGrp="1"/>
          </p:cNvSpPr>
          <p:nvPr>
            <p:ph type="sldNum" sz="quarter" idx="10"/>
          </p:nvPr>
        </p:nvSpPr>
        <p:spPr/>
        <p:txBody>
          <a:bodyPr/>
          <a:lstStyle/>
          <a:p>
            <a:fld id="{95AF97E3-BB5E-FB4B-AC24-777A50BB00C4}" type="slidenum">
              <a:rPr lang="en-US" smtClean="0"/>
              <a:t>19</a:t>
            </a:fld>
            <a:endParaRPr lang="en-US"/>
          </a:p>
        </p:txBody>
      </p:sp>
    </p:spTree>
    <p:extLst>
      <p:ext uri="{BB962C8B-B14F-4D97-AF65-F5344CB8AC3E}">
        <p14:creationId xmlns:p14="http://schemas.microsoft.com/office/powerpoint/2010/main" val="412767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mr-IN" dirty="0"/>
              <a:t>…</a:t>
            </a:r>
            <a:r>
              <a:rPr lang="nb-NO" dirty="0"/>
              <a:t>So, </a:t>
            </a:r>
            <a:r>
              <a:rPr lang="nb-NO" dirty="0" err="1"/>
              <a:t>hello</a:t>
            </a:r>
            <a:r>
              <a:rPr lang="nb-NO" dirty="0"/>
              <a:t> </a:t>
            </a:r>
            <a:r>
              <a:rPr lang="nb-NO" dirty="0" err="1"/>
              <a:t>everyone</a:t>
            </a:r>
            <a:r>
              <a:rPr lang="nb-NO" dirty="0"/>
              <a:t>! </a:t>
            </a:r>
            <a:r>
              <a:rPr lang="nb-NO" dirty="0" err="1"/>
              <a:t>Thank</a:t>
            </a:r>
            <a:r>
              <a:rPr lang="nb-NO" dirty="0"/>
              <a:t> </a:t>
            </a:r>
            <a:r>
              <a:rPr lang="nb-NO" dirty="0" err="1"/>
              <a:t>you</a:t>
            </a:r>
            <a:r>
              <a:rPr lang="nb-NO" dirty="0"/>
              <a:t> for </a:t>
            </a:r>
            <a:r>
              <a:rPr lang="nb-NO" dirty="0" err="1"/>
              <a:t>coming</a:t>
            </a:r>
            <a:r>
              <a:rPr lang="nb-NO" dirty="0"/>
              <a:t> to my talk, and </a:t>
            </a:r>
            <a:r>
              <a:rPr lang="nb-NO" dirty="0" err="1"/>
              <a:t>thanks</a:t>
            </a:r>
            <a:r>
              <a:rPr lang="nb-NO" dirty="0"/>
              <a:t> for </a:t>
            </a:r>
            <a:r>
              <a:rPr lang="nb-NO" dirty="0" err="1"/>
              <a:t>having</a:t>
            </a:r>
            <a:r>
              <a:rPr lang="nb-NO" dirty="0"/>
              <a:t> </a:t>
            </a:r>
            <a:r>
              <a:rPr lang="nb-NO" dirty="0" err="1"/>
              <a:t>me</a:t>
            </a:r>
            <a:r>
              <a:rPr lang="nb-NO" dirty="0"/>
              <a:t> </a:t>
            </a:r>
            <a:r>
              <a:rPr lang="nb-NO" dirty="0" err="1"/>
              <a:t>here</a:t>
            </a:r>
            <a:r>
              <a:rPr lang="nb-NO" dirty="0"/>
              <a:t> at </a:t>
            </a:r>
            <a:r>
              <a:rPr lang="nb-NO" dirty="0" err="1"/>
              <a:t>KanDDDinsky</a:t>
            </a:r>
            <a:r>
              <a:rPr lang="nb-NO" dirty="0"/>
              <a:t>. My </a:t>
            </a:r>
            <a:r>
              <a:rPr lang="nb-NO" dirty="0" err="1"/>
              <a:t>name</a:t>
            </a:r>
            <a:r>
              <a:rPr lang="nb-NO" dirty="0"/>
              <a:t> is Einar. I </a:t>
            </a:r>
            <a:r>
              <a:rPr lang="nb-NO" dirty="0" err="1"/>
              <a:t>work</a:t>
            </a:r>
            <a:r>
              <a:rPr lang="nb-NO" dirty="0"/>
              <a:t> for NRK, </a:t>
            </a:r>
            <a:r>
              <a:rPr lang="nb-NO" dirty="0" err="1"/>
              <a:t>which</a:t>
            </a:r>
            <a:r>
              <a:rPr lang="nb-NO" dirty="0"/>
              <a:t> is </a:t>
            </a:r>
            <a:r>
              <a:rPr lang="nb-NO" dirty="0" err="1"/>
              <a:t>the</a:t>
            </a:r>
            <a:r>
              <a:rPr lang="nb-NO" dirty="0"/>
              <a:t> </a:t>
            </a:r>
            <a:r>
              <a:rPr lang="nb-NO" dirty="0" err="1"/>
              <a:t>national</a:t>
            </a:r>
            <a:r>
              <a:rPr lang="nb-NO" dirty="0"/>
              <a:t> </a:t>
            </a:r>
            <a:r>
              <a:rPr lang="nb-NO" dirty="0" err="1"/>
              <a:t>public</a:t>
            </a:r>
            <a:r>
              <a:rPr lang="nb-NO" dirty="0"/>
              <a:t> </a:t>
            </a:r>
            <a:r>
              <a:rPr lang="nb-NO" dirty="0" err="1"/>
              <a:t>broadcaster</a:t>
            </a:r>
            <a:r>
              <a:rPr lang="nb-NO" dirty="0"/>
              <a:t> in Norway. For a </a:t>
            </a:r>
            <a:r>
              <a:rPr lang="nb-NO" dirty="0" err="1"/>
              <a:t>living</a:t>
            </a:r>
            <a:r>
              <a:rPr lang="nb-NO" dirty="0"/>
              <a:t>, I design and </a:t>
            </a:r>
            <a:r>
              <a:rPr lang="nb-NO" dirty="0" err="1"/>
              <a:t>write</a:t>
            </a:r>
            <a:r>
              <a:rPr lang="nb-NO" dirty="0"/>
              <a:t> software. </a:t>
            </a:r>
            <a:r>
              <a:rPr lang="nb-NO" dirty="0" err="1"/>
              <a:t>That</a:t>
            </a:r>
            <a:r>
              <a:rPr lang="nb-NO" dirty="0"/>
              <a:t> is, </a:t>
            </a:r>
            <a:r>
              <a:rPr lang="nb-NO" dirty="0" err="1"/>
              <a:t>you</a:t>
            </a:r>
            <a:r>
              <a:rPr lang="nb-NO" dirty="0"/>
              <a:t> </a:t>
            </a:r>
            <a:r>
              <a:rPr lang="nb-NO" dirty="0" err="1"/>
              <a:t>could</a:t>
            </a:r>
            <a:r>
              <a:rPr lang="nb-NO" dirty="0"/>
              <a:t> </a:t>
            </a:r>
            <a:r>
              <a:rPr lang="nb-NO" dirty="0" err="1"/>
              <a:t>call</a:t>
            </a:r>
            <a:r>
              <a:rPr lang="nb-NO" dirty="0"/>
              <a:t> </a:t>
            </a:r>
            <a:r>
              <a:rPr lang="nb-NO" dirty="0" err="1"/>
              <a:t>me</a:t>
            </a:r>
            <a:r>
              <a:rPr lang="nb-NO" dirty="0"/>
              <a:t> a software </a:t>
            </a:r>
            <a:r>
              <a:rPr lang="nb-NO" dirty="0" err="1"/>
              <a:t>developer</a:t>
            </a:r>
            <a:r>
              <a:rPr lang="nb-NO" dirty="0"/>
              <a:t>, a </a:t>
            </a:r>
            <a:r>
              <a:rPr lang="nb-NO" dirty="0" err="1"/>
              <a:t>coder</a:t>
            </a:r>
            <a:r>
              <a:rPr lang="nb-NO" dirty="0"/>
              <a:t>, a programmer, and </a:t>
            </a:r>
            <a:r>
              <a:rPr lang="nb-NO" dirty="0" err="1"/>
              <a:t>also</a:t>
            </a:r>
            <a:r>
              <a:rPr lang="nb-NO" dirty="0"/>
              <a:t> a software designer, I </a:t>
            </a:r>
            <a:r>
              <a:rPr lang="nb-NO" dirty="0" err="1"/>
              <a:t>guess</a:t>
            </a:r>
            <a:r>
              <a:rPr lang="nb-NO" dirty="0"/>
              <a:t>. </a:t>
            </a:r>
            <a:r>
              <a:rPr lang="nb-NO" dirty="0" err="1"/>
              <a:t>Those</a:t>
            </a:r>
            <a:r>
              <a:rPr lang="nb-NO" dirty="0"/>
              <a:t> </a:t>
            </a:r>
            <a:r>
              <a:rPr lang="nb-NO" dirty="0" err="1"/>
              <a:t>are</a:t>
            </a:r>
            <a:r>
              <a:rPr lang="nb-NO" dirty="0"/>
              <a:t> all </a:t>
            </a:r>
            <a:r>
              <a:rPr lang="nb-NO" dirty="0" err="1"/>
              <a:t>things</a:t>
            </a:r>
            <a:r>
              <a:rPr lang="nb-NO" dirty="0"/>
              <a:t> I do and </a:t>
            </a:r>
            <a:r>
              <a:rPr lang="nb-NO" dirty="0" err="1"/>
              <a:t>labels</a:t>
            </a:r>
            <a:r>
              <a:rPr lang="nb-NO" dirty="0"/>
              <a:t> </a:t>
            </a:r>
            <a:r>
              <a:rPr lang="nb-NO" dirty="0" err="1"/>
              <a:t>you</a:t>
            </a:r>
            <a:r>
              <a:rPr lang="nb-NO" dirty="0"/>
              <a:t> </a:t>
            </a:r>
            <a:r>
              <a:rPr lang="nb-NO" dirty="0" err="1"/>
              <a:t>could</a:t>
            </a:r>
            <a:r>
              <a:rPr lang="nb-NO" dirty="0"/>
              <a:t> </a:t>
            </a:r>
            <a:r>
              <a:rPr lang="nb-NO" dirty="0" err="1"/>
              <a:t>put</a:t>
            </a:r>
            <a:r>
              <a:rPr lang="nb-NO" dirty="0"/>
              <a:t> </a:t>
            </a:r>
            <a:r>
              <a:rPr lang="nb-NO" dirty="0" err="1"/>
              <a:t>on</a:t>
            </a:r>
            <a:r>
              <a:rPr lang="nb-NO" dirty="0"/>
              <a:t> </a:t>
            </a:r>
            <a:r>
              <a:rPr lang="nb-NO" dirty="0" err="1"/>
              <a:t>me</a:t>
            </a:r>
            <a:r>
              <a:rPr lang="nb-NO" dirty="0"/>
              <a:t>.</a:t>
            </a:r>
            <a:endParaRPr lang="en-US" dirty="0"/>
          </a:p>
          <a:p>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a:t>
            </a:fld>
            <a:endParaRPr lang="en-US"/>
          </a:p>
        </p:txBody>
      </p:sp>
    </p:spTree>
    <p:extLst>
      <p:ext uri="{BB962C8B-B14F-4D97-AF65-F5344CB8AC3E}">
        <p14:creationId xmlns:p14="http://schemas.microsoft.com/office/powerpoint/2010/main" val="276337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original problem that faced me was that I wanted to be a good developer. What does that mean? What is a good developer?</a:t>
            </a:r>
          </a:p>
        </p:txBody>
      </p:sp>
      <p:sp>
        <p:nvSpPr>
          <p:cNvPr id="4" name="Slide Number Placeholder 3"/>
          <p:cNvSpPr>
            <a:spLocks noGrp="1"/>
          </p:cNvSpPr>
          <p:nvPr>
            <p:ph type="sldNum" sz="quarter" idx="10"/>
          </p:nvPr>
        </p:nvSpPr>
        <p:spPr/>
        <p:txBody>
          <a:bodyPr/>
          <a:lstStyle/>
          <a:p>
            <a:fld id="{95AF97E3-BB5E-FB4B-AC24-777A50BB00C4}" type="slidenum">
              <a:rPr lang="en-US" smtClean="0"/>
              <a:t>20</a:t>
            </a:fld>
            <a:endParaRPr lang="en-US"/>
          </a:p>
        </p:txBody>
      </p:sp>
    </p:spTree>
    <p:extLst>
      <p:ext uri="{BB962C8B-B14F-4D97-AF65-F5344CB8AC3E}">
        <p14:creationId xmlns:p14="http://schemas.microsoft.com/office/powerpoint/2010/main" val="427721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an</a:t>
            </a:r>
            <a:r>
              <a:rPr lang="en-US" baseline="0" dirty="0"/>
              <a:t> important question to answer, so that you can answer this question, which is even more important. Am *I* a good developer. Because this has to do with sense of worth. Am I valuable?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21</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as Roberto </a:t>
            </a:r>
            <a:r>
              <a:rPr lang="en-US" dirty="0" err="1"/>
              <a:t>Benigni</a:t>
            </a:r>
            <a:r>
              <a:rPr lang="en-US" baseline="0" dirty="0"/>
              <a:t> puts it, am I a good egg? We all want to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22</a:t>
            </a:fld>
            <a:endParaRPr lang="en-US"/>
          </a:p>
        </p:txBody>
      </p:sp>
    </p:spTree>
    <p:extLst>
      <p:ext uri="{BB962C8B-B14F-4D97-AF65-F5344CB8AC3E}">
        <p14:creationId xmlns:p14="http://schemas.microsoft.com/office/powerpoint/2010/main" val="2847732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was the original lure of software craftsmanship for me. Software</a:t>
            </a:r>
            <a:r>
              <a:rPr lang="en-US" baseline="0" dirty="0"/>
              <a:t> craftsmanship provides answers to these questions, right? So that’s good.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23</a:t>
            </a:fld>
            <a:endParaRPr lang="en-US"/>
          </a:p>
        </p:txBody>
      </p:sp>
    </p:spTree>
    <p:extLst>
      <p:ext uri="{BB962C8B-B14F-4D97-AF65-F5344CB8AC3E}">
        <p14:creationId xmlns:p14="http://schemas.microsoft.com/office/powerpoint/2010/main" val="2244372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well, what is this thing then? What is software craftsmanship?</a:t>
            </a:r>
          </a:p>
        </p:txBody>
      </p:sp>
      <p:sp>
        <p:nvSpPr>
          <p:cNvPr id="4" name="Slide Number Placeholder 3"/>
          <p:cNvSpPr>
            <a:spLocks noGrp="1"/>
          </p:cNvSpPr>
          <p:nvPr>
            <p:ph type="sldNum" sz="quarter" idx="10"/>
          </p:nvPr>
        </p:nvSpPr>
        <p:spPr/>
        <p:txBody>
          <a:bodyPr/>
          <a:lstStyle/>
          <a:p>
            <a:fld id="{95AF97E3-BB5E-FB4B-AC24-777A50BB00C4}" type="slidenum">
              <a:rPr lang="en-US" smtClean="0"/>
              <a:t>24</a:t>
            </a:fld>
            <a:endParaRPr lang="en-US"/>
          </a:p>
        </p:txBody>
      </p:sp>
    </p:spTree>
    <p:extLst>
      <p:ext uri="{BB962C8B-B14F-4D97-AF65-F5344CB8AC3E}">
        <p14:creationId xmlns:p14="http://schemas.microsoft.com/office/powerpoint/2010/main" val="976039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Robert Martin, software craftsmanship is a meme that contains values, disciplines, techniques, attitudes and answers.</a:t>
            </a:r>
          </a:p>
        </p:txBody>
      </p:sp>
      <p:sp>
        <p:nvSpPr>
          <p:cNvPr id="4" name="Slide Number Placeholder 3"/>
          <p:cNvSpPr>
            <a:spLocks noGrp="1"/>
          </p:cNvSpPr>
          <p:nvPr>
            <p:ph type="sldNum" sz="quarter" idx="10"/>
          </p:nvPr>
        </p:nvSpPr>
        <p:spPr/>
        <p:txBody>
          <a:bodyPr/>
          <a:lstStyle/>
          <a:p>
            <a:fld id="{95AF97E3-BB5E-FB4B-AC24-777A50BB00C4}" type="slidenum">
              <a:rPr lang="en-US" smtClean="0"/>
              <a:t>25</a:t>
            </a:fld>
            <a:endParaRPr lang="en-US"/>
          </a:p>
        </p:txBody>
      </p:sp>
    </p:spTree>
    <p:extLst>
      <p:ext uri="{BB962C8B-B14F-4D97-AF65-F5344CB8AC3E}">
        <p14:creationId xmlns:p14="http://schemas.microsoft.com/office/powerpoint/2010/main" val="1138517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say that software craftsmanship is an</a:t>
            </a:r>
            <a:r>
              <a:rPr lang="en-US" baseline="0" dirty="0"/>
              <a:t> identity.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26</a:t>
            </a:fld>
            <a:endParaRPr lang="en-US"/>
          </a:p>
        </p:txBody>
      </p:sp>
    </p:spTree>
    <p:extLst>
      <p:ext uri="{BB962C8B-B14F-4D97-AF65-F5344CB8AC3E}">
        <p14:creationId xmlns:p14="http://schemas.microsoft.com/office/powerpoint/2010/main" val="1687586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an identity because it offers a narrative about software</a:t>
            </a:r>
            <a:r>
              <a:rPr lang="en-US" baseline="0" dirty="0"/>
              <a:t> development. It offers a narrative about what matters in software development, and a way to distinguish yourself.</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27</a:t>
            </a:fld>
            <a:endParaRPr lang="en-US"/>
          </a:p>
        </p:txBody>
      </p:sp>
    </p:spTree>
    <p:extLst>
      <p:ext uri="{BB962C8B-B14F-4D97-AF65-F5344CB8AC3E}">
        <p14:creationId xmlns:p14="http://schemas.microsoft.com/office/powerpoint/2010/main" val="3410734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narrative that talks about pride and professionalism. You’ll find that craftsmanship and professionalism is used more or less as synonyms in the literature</a:t>
            </a:r>
            <a:r>
              <a:rPr lang="en-US" baseline="0" dirty="0"/>
              <a:t>. In fact you can get the impression that craftsmanship is just a slightly </a:t>
            </a:r>
            <a:r>
              <a:rPr lang="en-US" baseline="0" dirty="0" err="1"/>
              <a:t>kitchy</a:t>
            </a:r>
            <a:r>
              <a:rPr lang="en-US" baseline="0" dirty="0"/>
              <a:t> word for professionalism. And this is actually quite sneaky and one of the things I don’t like so much. Because when you start to use those terms interchangeably, then suddenly you can’t be professional unless you’re a craftsman. And that’s problematic.</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28</a:t>
            </a:fld>
            <a:endParaRPr lang="en-US"/>
          </a:p>
        </p:txBody>
      </p:sp>
    </p:spTree>
    <p:extLst>
      <p:ext uri="{BB962C8B-B14F-4D97-AF65-F5344CB8AC3E}">
        <p14:creationId xmlns:p14="http://schemas.microsoft.com/office/powerpoint/2010/main" val="4092702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let’s consider the craftsman’s tale.</a:t>
            </a:r>
          </a:p>
        </p:txBody>
      </p:sp>
      <p:sp>
        <p:nvSpPr>
          <p:cNvPr id="4" name="Slide Number Placeholder 3"/>
          <p:cNvSpPr>
            <a:spLocks noGrp="1"/>
          </p:cNvSpPr>
          <p:nvPr>
            <p:ph type="sldNum" sz="quarter" idx="10"/>
          </p:nvPr>
        </p:nvSpPr>
        <p:spPr/>
        <p:txBody>
          <a:bodyPr/>
          <a:lstStyle/>
          <a:p>
            <a:fld id="{95AF97E3-BB5E-FB4B-AC24-777A50BB00C4}" type="slidenum">
              <a:rPr lang="en-US" smtClean="0"/>
              <a:t>29</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I’m not a software craftsman. And this is a talk about why that is. </a:t>
            </a:r>
          </a:p>
        </p:txBody>
      </p:sp>
      <p:sp>
        <p:nvSpPr>
          <p:cNvPr id="4" name="Slide Number Placeholder 3"/>
          <p:cNvSpPr>
            <a:spLocks noGrp="1"/>
          </p:cNvSpPr>
          <p:nvPr>
            <p:ph type="sldNum" sz="quarter" idx="10"/>
          </p:nvPr>
        </p:nvSpPr>
        <p:spPr/>
        <p:txBody>
          <a:bodyPr/>
          <a:lstStyle/>
          <a:p>
            <a:fld id="{95AF97E3-BB5E-FB4B-AC24-777A50BB00C4}" type="slidenum">
              <a:rPr lang="en-US" smtClean="0"/>
              <a:t>3</a:t>
            </a:fld>
            <a:endParaRPr lang="en-US"/>
          </a:p>
        </p:txBody>
      </p:sp>
    </p:spTree>
    <p:extLst>
      <p:ext uri="{BB962C8B-B14F-4D97-AF65-F5344CB8AC3E}">
        <p14:creationId xmlns:p14="http://schemas.microsoft.com/office/powerpoint/2010/main" val="161726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I hear it, it’s a story of heroes and adversaries. What do I mean by that?</a:t>
            </a:r>
          </a:p>
        </p:txBody>
      </p:sp>
      <p:sp>
        <p:nvSpPr>
          <p:cNvPr id="4" name="Slide Number Placeholder 3"/>
          <p:cNvSpPr>
            <a:spLocks noGrp="1"/>
          </p:cNvSpPr>
          <p:nvPr>
            <p:ph type="sldNum" sz="quarter" idx="10"/>
          </p:nvPr>
        </p:nvSpPr>
        <p:spPr/>
        <p:txBody>
          <a:bodyPr/>
          <a:lstStyle/>
          <a:p>
            <a:fld id="{95AF97E3-BB5E-FB4B-AC24-777A50BB00C4}" type="slidenum">
              <a:rPr lang="en-US" smtClean="0"/>
              <a:t>30</a:t>
            </a:fld>
            <a:endParaRPr lang="en-US"/>
          </a:p>
        </p:txBody>
      </p:sp>
    </p:spTree>
    <p:extLst>
      <p:ext uri="{BB962C8B-B14F-4D97-AF65-F5344CB8AC3E}">
        <p14:creationId xmlns:p14="http://schemas.microsoft.com/office/powerpoint/2010/main" val="2906254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hero. Who is the hero of software</a:t>
            </a:r>
            <a:r>
              <a:rPr lang="en-US" baseline="0" dirty="0"/>
              <a:t> development in the craftsmanship narrative?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31</a:t>
            </a:fld>
            <a:endParaRPr lang="en-US"/>
          </a:p>
        </p:txBody>
      </p:sp>
    </p:spTree>
    <p:extLst>
      <p:ext uri="{BB962C8B-B14F-4D97-AF65-F5344CB8AC3E}">
        <p14:creationId xmlns:p14="http://schemas.microsoft.com/office/powerpoint/2010/main" val="363324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a:t>
            </a:r>
            <a:r>
              <a:rPr lang="en-US" baseline="0" dirty="0"/>
              <a:t> it’s the programmer of course! The programmer is the main character in this story.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32</a:t>
            </a:fld>
            <a:endParaRPr lang="en-US"/>
          </a:p>
        </p:txBody>
      </p:sp>
    </p:spTree>
    <p:extLst>
      <p:ext uri="{BB962C8B-B14F-4D97-AF65-F5344CB8AC3E}">
        <p14:creationId xmlns:p14="http://schemas.microsoft.com/office/powerpoint/2010/main" val="3266364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this guy. The pragmatic good software craftsman,</a:t>
            </a:r>
            <a:r>
              <a:rPr lang="en-US" baseline="0" dirty="0"/>
              <a:t> who relies on his skill and training and his own good judgment to do good in the world. Armed with TDD and SOLID, drilled through countless katas. He’s a trained coding machine.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33</a:t>
            </a:fld>
            <a:endParaRPr lang="en-US"/>
          </a:p>
        </p:txBody>
      </p:sp>
    </p:spTree>
    <p:extLst>
      <p:ext uri="{BB962C8B-B14F-4D97-AF65-F5344CB8AC3E}">
        <p14:creationId xmlns:p14="http://schemas.microsoft.com/office/powerpoint/2010/main" val="3623729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a:t>
            </a:r>
            <a:r>
              <a:rPr lang="en-US" baseline="0" dirty="0"/>
              <a:t> a good developer in the craftsmanship narrative means seeking mastery of the craft.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34</a:t>
            </a:fld>
            <a:endParaRPr lang="en-US"/>
          </a:p>
        </p:txBody>
      </p:sp>
    </p:spTree>
    <p:extLst>
      <p:ext uri="{BB962C8B-B14F-4D97-AF65-F5344CB8AC3E}">
        <p14:creationId xmlns:p14="http://schemas.microsoft.com/office/powerpoint/2010/main" val="3792741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a:t>
            </a:r>
            <a:r>
              <a:rPr lang="en-US" baseline="0" dirty="0"/>
              <a:t> </a:t>
            </a:r>
            <a:r>
              <a:rPr lang="en-US" dirty="0"/>
              <a:t>excellence.</a:t>
            </a:r>
            <a:r>
              <a:rPr lang="en-US" baseline="0" dirty="0"/>
              <a:t> Flawless execution.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35</a:t>
            </a:fld>
            <a:endParaRPr lang="en-US"/>
          </a:p>
        </p:txBody>
      </p:sp>
    </p:spTree>
    <p:extLst>
      <p:ext uri="{BB962C8B-B14F-4D97-AF65-F5344CB8AC3E}">
        <p14:creationId xmlns:p14="http://schemas.microsoft.com/office/powerpoint/2010/main" val="537060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Underlying</a:t>
            </a:r>
            <a:r>
              <a:rPr lang="en-US" baseline="0" dirty="0"/>
              <a:t> is a belief that discipline can fix software. If we are just disciplined enough, we will do well.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36</a:t>
            </a:fld>
            <a:endParaRPr lang="en-US"/>
          </a:p>
        </p:txBody>
      </p:sp>
    </p:spTree>
    <p:extLst>
      <p:ext uri="{BB962C8B-B14F-4D97-AF65-F5344CB8AC3E}">
        <p14:creationId xmlns:p14="http://schemas.microsoft.com/office/powerpoint/2010/main" val="4262848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follow</a:t>
            </a:r>
            <a:r>
              <a:rPr lang="en-US" baseline="0" dirty="0"/>
              <a:t> the b</a:t>
            </a:r>
            <a:r>
              <a:rPr lang="en-US" dirty="0"/>
              <a:t>est practices</a:t>
            </a:r>
            <a:r>
              <a:rPr lang="en-US" baseline="0" dirty="0"/>
              <a:t> we can fix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37</a:t>
            </a:fld>
            <a:endParaRPr lang="en-US"/>
          </a:p>
        </p:txBody>
      </p:sp>
    </p:spTree>
    <p:extLst>
      <p:ext uri="{BB962C8B-B14F-4D97-AF65-F5344CB8AC3E}">
        <p14:creationId xmlns:p14="http://schemas.microsoft.com/office/powerpoint/2010/main" val="2363221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Virtue</a:t>
            </a:r>
            <a:r>
              <a:rPr lang="en-US" baseline="0" dirty="0"/>
              <a:t> can fix software.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38</a:t>
            </a:fld>
            <a:endParaRPr lang="en-US"/>
          </a:p>
        </p:txBody>
      </p:sp>
    </p:spTree>
    <p:extLst>
      <p:ext uri="{BB962C8B-B14F-4D97-AF65-F5344CB8AC3E}">
        <p14:creationId xmlns:p14="http://schemas.microsoft.com/office/powerpoint/2010/main" val="2526025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can slay the dragon!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39</a:t>
            </a:fld>
            <a:endParaRPr lang="en-US"/>
          </a:p>
        </p:txBody>
      </p:sp>
    </p:spTree>
    <p:extLst>
      <p:ext uri="{BB962C8B-B14F-4D97-AF65-F5344CB8AC3E}">
        <p14:creationId xmlns:p14="http://schemas.microsoft.com/office/powerpoint/2010/main" val="95077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All </a:t>
            </a:r>
            <a:r>
              <a:rPr lang="nb-NO" dirty="0" err="1"/>
              <a:t>the</a:t>
            </a:r>
            <a:r>
              <a:rPr lang="nb-NO" dirty="0"/>
              <a:t> same, I must </a:t>
            </a:r>
            <a:r>
              <a:rPr lang="nb-NO" dirty="0" err="1"/>
              <a:t>say</a:t>
            </a:r>
            <a:r>
              <a:rPr lang="nb-NO" dirty="0"/>
              <a:t>, </a:t>
            </a:r>
            <a:r>
              <a:rPr lang="nb-NO" dirty="0" err="1"/>
              <a:t>this</a:t>
            </a:r>
            <a:r>
              <a:rPr lang="nb-NO" dirty="0"/>
              <a:t> is </a:t>
            </a:r>
            <a:r>
              <a:rPr lang="nb-NO" dirty="0" err="1"/>
              <a:t>pretty</a:t>
            </a:r>
            <a:r>
              <a:rPr lang="nb-NO" dirty="0"/>
              <a:t> </a:t>
            </a:r>
            <a:r>
              <a:rPr lang="nb-NO" dirty="0" err="1"/>
              <a:t>difficult</a:t>
            </a:r>
            <a:r>
              <a:rPr lang="nb-NO" dirty="0"/>
              <a:t>, and </a:t>
            </a:r>
            <a:r>
              <a:rPr lang="nb-NO" dirty="0" err="1"/>
              <a:t>I’m</a:t>
            </a:r>
            <a:r>
              <a:rPr lang="nb-NO" dirty="0"/>
              <a:t> a bit </a:t>
            </a:r>
            <a:r>
              <a:rPr lang="nb-NO" dirty="0" err="1"/>
              <a:t>nervous</a:t>
            </a:r>
            <a:r>
              <a:rPr lang="nb-NO" dirty="0"/>
              <a:t>. This is </a:t>
            </a:r>
            <a:r>
              <a:rPr lang="nb-NO" dirty="0" err="1"/>
              <a:t>probably</a:t>
            </a:r>
            <a:r>
              <a:rPr lang="nb-NO" dirty="0"/>
              <a:t> </a:t>
            </a:r>
            <a:r>
              <a:rPr lang="nb-NO" dirty="0" err="1"/>
              <a:t>the</a:t>
            </a:r>
            <a:r>
              <a:rPr lang="nb-NO" dirty="0"/>
              <a:t> most </a:t>
            </a:r>
            <a:r>
              <a:rPr lang="nb-NO" dirty="0" err="1"/>
              <a:t>difficult</a:t>
            </a:r>
            <a:r>
              <a:rPr lang="nb-NO" dirty="0"/>
              <a:t> talk </a:t>
            </a:r>
            <a:r>
              <a:rPr lang="nb-NO" dirty="0" err="1"/>
              <a:t>I’ve</a:t>
            </a:r>
            <a:r>
              <a:rPr lang="nb-NO" dirty="0"/>
              <a:t> done.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a:t>
            </a:fld>
            <a:endParaRPr lang="en-US"/>
          </a:p>
        </p:txBody>
      </p:sp>
    </p:spTree>
    <p:extLst>
      <p:ext uri="{BB962C8B-B14F-4D97-AF65-F5344CB8AC3E}">
        <p14:creationId xmlns:p14="http://schemas.microsoft.com/office/powerpoint/2010/main" val="1782611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a:t>
            </a:r>
            <a:r>
              <a:rPr lang="en-US" baseline="0" dirty="0"/>
              <a:t> all comes down to me. Me and my skills. If I’m good, the software is good. And in some ways, that’s a great, because it is within my power to determine the outcome. It’s empowering.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40</a:t>
            </a:fld>
            <a:endParaRPr lang="en-US"/>
          </a:p>
        </p:txBody>
      </p:sp>
    </p:spTree>
    <p:extLst>
      <p:ext uri="{BB962C8B-B14F-4D97-AF65-F5344CB8AC3E}">
        <p14:creationId xmlns:p14="http://schemas.microsoft.com/office/powerpoint/2010/main" val="31730852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if that’s the case, then it also goes the other way around. If the software is broken, I wasn’t not good enough. My coding skills weren’t up to the task, or I wasn’t disciplined enough in my practices, or I wasn’t professional enough in my communication.</a:t>
            </a:r>
          </a:p>
        </p:txBody>
      </p:sp>
      <p:sp>
        <p:nvSpPr>
          <p:cNvPr id="4" name="Slide Number Placeholder 3"/>
          <p:cNvSpPr>
            <a:spLocks noGrp="1"/>
          </p:cNvSpPr>
          <p:nvPr>
            <p:ph type="sldNum" sz="quarter" idx="10"/>
          </p:nvPr>
        </p:nvSpPr>
        <p:spPr/>
        <p:txBody>
          <a:bodyPr/>
          <a:lstStyle/>
          <a:p>
            <a:fld id="{95AF97E3-BB5E-FB4B-AC24-777A50BB00C4}" type="slidenum">
              <a:rPr lang="en-US" smtClean="0"/>
              <a:t>41</a:t>
            </a:fld>
            <a:endParaRPr lang="en-US"/>
          </a:p>
        </p:txBody>
      </p:sp>
    </p:spTree>
    <p:extLst>
      <p:ext uri="{BB962C8B-B14F-4D97-AF65-F5344CB8AC3E}">
        <p14:creationId xmlns:p14="http://schemas.microsoft.com/office/powerpoint/2010/main" val="2187567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where the cloak starts to itch for me. I think this is just wrong. </a:t>
            </a:r>
          </a:p>
        </p:txBody>
      </p:sp>
      <p:sp>
        <p:nvSpPr>
          <p:cNvPr id="4" name="Slide Number Placeholder 3"/>
          <p:cNvSpPr>
            <a:spLocks noGrp="1"/>
          </p:cNvSpPr>
          <p:nvPr>
            <p:ph type="sldNum" sz="quarter" idx="10"/>
          </p:nvPr>
        </p:nvSpPr>
        <p:spPr/>
        <p:txBody>
          <a:bodyPr/>
          <a:lstStyle/>
          <a:p>
            <a:fld id="{95AF97E3-BB5E-FB4B-AC24-777A50BB00C4}" type="slidenum">
              <a:rPr lang="en-US" smtClean="0"/>
              <a:t>42</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since it’s wrong, it’s also dangerous. Because now you have a narrative of software development that sells you a false promise and sets you up to feel bad about yourself. And you know Gerry Weinberg warned us about this 50 years ago, in the psychology of computer programming, when he talked about egoless programming.</a:t>
            </a:r>
          </a:p>
        </p:txBody>
      </p:sp>
      <p:sp>
        <p:nvSpPr>
          <p:cNvPr id="4" name="Slide Number Placeholder 3"/>
          <p:cNvSpPr>
            <a:spLocks noGrp="1"/>
          </p:cNvSpPr>
          <p:nvPr>
            <p:ph type="sldNum" sz="quarter" idx="10"/>
          </p:nvPr>
        </p:nvSpPr>
        <p:spPr/>
        <p:txBody>
          <a:bodyPr/>
          <a:lstStyle/>
          <a:p>
            <a:fld id="{95AF97E3-BB5E-FB4B-AC24-777A50BB00C4}" type="slidenum">
              <a:rPr lang="en-US" smtClean="0"/>
              <a:t>43</a:t>
            </a:fld>
            <a:endParaRPr lang="en-US"/>
          </a:p>
        </p:txBody>
      </p:sp>
    </p:spTree>
    <p:extLst>
      <p:ext uri="{BB962C8B-B14F-4D97-AF65-F5344CB8AC3E}">
        <p14:creationId xmlns:p14="http://schemas.microsoft.com/office/powerpoint/2010/main" val="2353115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is it wrong? Isn’t it just the harsh, cold truth that if I fail, I’m not good enough? Shouldn’t I just face reality, accept the challenge, buckle down and work harder? Be better? Get good?</a:t>
            </a:r>
          </a:p>
        </p:txBody>
      </p:sp>
      <p:sp>
        <p:nvSpPr>
          <p:cNvPr id="4" name="Slide Number Placeholder 3"/>
          <p:cNvSpPr>
            <a:spLocks noGrp="1"/>
          </p:cNvSpPr>
          <p:nvPr>
            <p:ph type="sldNum" sz="quarter" idx="10"/>
          </p:nvPr>
        </p:nvSpPr>
        <p:spPr/>
        <p:txBody>
          <a:bodyPr/>
          <a:lstStyle/>
          <a:p>
            <a:fld id="{95AF97E3-BB5E-FB4B-AC24-777A50BB00C4}" type="slidenum">
              <a:rPr lang="en-US" smtClean="0"/>
              <a:t>44</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who makes software?</a:t>
            </a:r>
            <a:r>
              <a:rPr lang="en-US" baseline="0" dirty="0"/>
              <a:t> That’s a trick question, right? We all know who makes software, right? It’s us, the programmers, we sit at the keyboard, we type the code, we test it, we ship it to production, it’s us? Surely it’s us! No one else can make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45</a:t>
            </a:fld>
            <a:endParaRPr lang="en-US"/>
          </a:p>
        </p:txBody>
      </p:sp>
    </p:spTree>
    <p:extLst>
      <p:ext uri="{BB962C8B-B14F-4D97-AF65-F5344CB8AC3E}">
        <p14:creationId xmlns:p14="http://schemas.microsoft.com/office/powerpoint/2010/main" val="35624840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present this bubble as an illustration of the craftsman’s model of software development. Coding happens inside this bubble.</a:t>
            </a:r>
            <a:r>
              <a:rPr lang="en-US" baseline="0" dirty="0"/>
              <a:t> This is where software is created. </a:t>
            </a:r>
            <a:r>
              <a:rPr lang="en-US" dirty="0"/>
              <a:t>You have a border of professionalism to protect against the outside, and you have passion on the inside. It’s very inward-facing.</a:t>
            </a:r>
          </a:p>
        </p:txBody>
      </p:sp>
      <p:sp>
        <p:nvSpPr>
          <p:cNvPr id="4" name="Slide Number Placeholder 3"/>
          <p:cNvSpPr>
            <a:spLocks noGrp="1"/>
          </p:cNvSpPr>
          <p:nvPr>
            <p:ph type="sldNum" sz="quarter" idx="10"/>
          </p:nvPr>
        </p:nvSpPr>
        <p:spPr/>
        <p:txBody>
          <a:bodyPr/>
          <a:lstStyle/>
          <a:p>
            <a:fld id="{95AF97E3-BB5E-FB4B-AC24-777A50BB00C4}" type="slidenum">
              <a:rPr lang="en-US" smtClean="0"/>
              <a:t>46</a:t>
            </a:fld>
            <a:endParaRPr lang="en-US"/>
          </a:p>
        </p:txBody>
      </p:sp>
    </p:spTree>
    <p:extLst>
      <p:ext uri="{BB962C8B-B14F-4D97-AF65-F5344CB8AC3E}">
        <p14:creationId xmlns:p14="http://schemas.microsoft.com/office/powerpoint/2010/main" val="3696831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border isn’t going to hold. It’s super-weak. The bubble is going to burst. No amount of skills or professionalism is going to change that. Because the outside forces you’re dealing with are much much stronger than that. What kind of forces are that?</a:t>
            </a:r>
          </a:p>
        </p:txBody>
      </p:sp>
      <p:sp>
        <p:nvSpPr>
          <p:cNvPr id="4" name="Slide Number Placeholder 3"/>
          <p:cNvSpPr>
            <a:spLocks noGrp="1"/>
          </p:cNvSpPr>
          <p:nvPr>
            <p:ph type="sldNum" sz="quarter" idx="10"/>
          </p:nvPr>
        </p:nvSpPr>
        <p:spPr/>
        <p:txBody>
          <a:bodyPr/>
          <a:lstStyle/>
          <a:p>
            <a:fld id="{95AF97E3-BB5E-FB4B-AC24-777A50BB00C4}" type="slidenum">
              <a:rPr lang="en-US" smtClean="0"/>
              <a:t>47</a:t>
            </a:fld>
            <a:endParaRPr lang="en-US"/>
          </a:p>
        </p:txBody>
      </p:sp>
    </p:spTree>
    <p:extLst>
      <p:ext uri="{BB962C8B-B14F-4D97-AF65-F5344CB8AC3E}">
        <p14:creationId xmlns:p14="http://schemas.microsoft.com/office/powerpoint/2010/main" val="37648771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Organizational forces. The reason is that programmers don’t make software. Organizations make software. Conway’s Law, so popular in DDD contexts, is one expression of this. You’ll find that despite your values and disciplines and practices, the health of the organization will be an upper bound on the health of your code. Communication patterns, weak concepts, ambiguity, conflicts, conflict avoidance, all that is going to affect your code. Moreover, your code or your teams code doesn’t live in isolation. Most modern software talks to other software, made by other teams and organizations. To make good software, you need to direct your attention outward and work on the conditions for making software. You need to address the organizational forces head-on, build culture and understanding, spread your ideas of what healthy software development looks like. You might still fail because there are many things beyond your control, but at least you’ve entered the playing field.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48</a:t>
            </a:fld>
            <a:endParaRPr lang="en-US"/>
          </a:p>
        </p:txBody>
      </p:sp>
    </p:spTree>
    <p:extLst>
      <p:ext uri="{BB962C8B-B14F-4D97-AF65-F5344CB8AC3E}">
        <p14:creationId xmlns:p14="http://schemas.microsoft.com/office/powerpoint/2010/main" val="3638991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seemingly</a:t>
            </a:r>
            <a:r>
              <a:rPr lang="en-US" baseline="0" dirty="0"/>
              <a:t> simple question is suddenly difficult. If organizations rather than programmers make software - What is the craft of making software? Is it coding? Deploying software? Or is it simply using your skill, knowledge and influence to shape software that somehow benefits your organization? Because you can do that without writing code, can’t you?</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49</a:t>
            </a:fld>
            <a:endParaRPr lang="en-US"/>
          </a:p>
        </p:txBody>
      </p:sp>
    </p:spTree>
    <p:extLst>
      <p:ext uri="{BB962C8B-B14F-4D97-AF65-F5344CB8AC3E}">
        <p14:creationId xmlns:p14="http://schemas.microsoft.com/office/powerpoint/2010/main" val="593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it’s difficult because I don’t want to insult or belittle other people and the things they believe in. So I really want to clarify, this is not “death to all craftsmen”, “craftsmen</a:t>
            </a:r>
            <a:r>
              <a:rPr lang="en-US" baseline="0" dirty="0"/>
              <a:t> are bad”, “craftsmen are stupid” or anything like that. In fact, and this is super </a:t>
            </a:r>
            <a:r>
              <a:rPr lang="en-US" baseline="0" dirty="0" err="1"/>
              <a:t>super</a:t>
            </a:r>
            <a:r>
              <a:rPr lang="en-US" baseline="0" dirty="0"/>
              <a:t> important, if you think of yourself as a crafter, and this gives you energy and inspires you, if it gives you the drive to improve and do better, that’s great. Never mind me! I’m just one guy! This talk is just about why *I* don’t think of myself as a software craftsman. That’s all. The title of the talk is taken from a stage play by Arthur Miller, called Death of a Salesman, which deals with identity crisis and the relationship between dreams and reality. So it seemed a fitting title for a talk about my own identity crisis. Now of course I wouldn’t be here if I didn’t think that some of the things I’m going to say is going to resonate with some of you, or at least trigger some reflection. But we’ll see.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a:t>
            </a:fld>
            <a:endParaRPr lang="en-US"/>
          </a:p>
        </p:txBody>
      </p:sp>
    </p:spTree>
    <p:extLst>
      <p:ext uri="{BB962C8B-B14F-4D97-AF65-F5344CB8AC3E}">
        <p14:creationId xmlns:p14="http://schemas.microsoft.com/office/powerpoint/2010/main" val="2240370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performs the craft? Who can be a software crafter? Who is the hero? Isn’t it true that any work that affects the finished product must be considered part of the craft of making software? How is coding special?</a:t>
            </a:r>
          </a:p>
        </p:txBody>
      </p:sp>
      <p:sp>
        <p:nvSpPr>
          <p:cNvPr id="4" name="Slide Number Placeholder 3"/>
          <p:cNvSpPr>
            <a:spLocks noGrp="1"/>
          </p:cNvSpPr>
          <p:nvPr>
            <p:ph type="sldNum" sz="quarter" idx="10"/>
          </p:nvPr>
        </p:nvSpPr>
        <p:spPr/>
        <p:txBody>
          <a:bodyPr/>
          <a:lstStyle/>
          <a:p>
            <a:fld id="{95AF97E3-BB5E-FB4B-AC24-777A50BB00C4}" type="slidenum">
              <a:rPr lang="en-US" smtClean="0"/>
              <a:t>50</a:t>
            </a:fld>
            <a:endParaRPr lang="en-US"/>
          </a:p>
        </p:txBody>
      </p:sp>
    </p:spTree>
    <p:extLst>
      <p:ext uri="{BB962C8B-B14F-4D97-AF65-F5344CB8AC3E}">
        <p14:creationId xmlns:p14="http://schemas.microsoft.com/office/powerpoint/2010/main" val="3896226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know there’s an interesting dynamic when we program, when we write code, between our intent and the reality of the code. The code offers resistance to being formed, so we try different strategies, making tradeoffs. And that’s part of why the craft metaphor is so compelling to us. But that’s not the only malleable material involved in making software. Consider user experience work. Visual design. There is also the organization itself that can be changed, as well as the business it engages in and the products it makes. </a:t>
            </a:r>
          </a:p>
        </p:txBody>
      </p:sp>
      <p:sp>
        <p:nvSpPr>
          <p:cNvPr id="4" name="Slide Number Placeholder 3"/>
          <p:cNvSpPr>
            <a:spLocks noGrp="1"/>
          </p:cNvSpPr>
          <p:nvPr>
            <p:ph type="sldNum" sz="quarter" idx="10"/>
          </p:nvPr>
        </p:nvSpPr>
        <p:spPr/>
        <p:txBody>
          <a:bodyPr/>
          <a:lstStyle/>
          <a:p>
            <a:fld id="{95AF97E3-BB5E-FB4B-AC24-777A50BB00C4}" type="slidenum">
              <a:rPr lang="en-US" smtClean="0"/>
              <a:t>51</a:t>
            </a:fld>
            <a:endParaRPr lang="en-US"/>
          </a:p>
        </p:txBody>
      </p:sp>
    </p:spTree>
    <p:extLst>
      <p:ext uri="{BB962C8B-B14F-4D97-AF65-F5344CB8AC3E}">
        <p14:creationId xmlns:p14="http://schemas.microsoft.com/office/powerpoint/2010/main" val="1216068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craft involved, there is a multiplicity of crafts. It’s not just the craft performed by coders. So how come we are the craftsmen?</a:t>
            </a:r>
          </a:p>
        </p:txBody>
      </p:sp>
      <p:sp>
        <p:nvSpPr>
          <p:cNvPr id="4" name="Slide Number Placeholder 3"/>
          <p:cNvSpPr>
            <a:spLocks noGrp="1"/>
          </p:cNvSpPr>
          <p:nvPr>
            <p:ph type="sldNum" sz="quarter" idx="10"/>
          </p:nvPr>
        </p:nvSpPr>
        <p:spPr/>
        <p:txBody>
          <a:bodyPr/>
          <a:lstStyle/>
          <a:p>
            <a:fld id="{95AF97E3-BB5E-FB4B-AC24-777A50BB00C4}" type="slidenum">
              <a:rPr lang="en-US" smtClean="0"/>
              <a:t>52</a:t>
            </a:fld>
            <a:endParaRPr lang="en-US"/>
          </a:p>
        </p:txBody>
      </p:sp>
    </p:spTree>
    <p:extLst>
      <p:ext uri="{BB962C8B-B14F-4D97-AF65-F5344CB8AC3E}">
        <p14:creationId xmlns:p14="http://schemas.microsoft.com/office/powerpoint/2010/main" val="342009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craftman</a:t>
            </a:r>
            <a:r>
              <a:rPr lang="en-US" dirty="0"/>
              <a:t> narrative fails</a:t>
            </a:r>
            <a:r>
              <a:rPr lang="en-US" baseline="0" dirty="0"/>
              <a:t> to see this because it </a:t>
            </a:r>
            <a:r>
              <a:rPr lang="en-US" dirty="0"/>
              <a:t>is caught up in this fetish about</a:t>
            </a:r>
            <a:r>
              <a:rPr lang="en-US" baseline="0" dirty="0"/>
              <a:t> </a:t>
            </a:r>
            <a:r>
              <a:rPr lang="en-US" dirty="0"/>
              <a:t>code</a:t>
            </a:r>
            <a:r>
              <a:rPr lang="en-US" baseline="0" dirty="0"/>
              <a:t>. Like the code is the only thing that matters. Everything else is noise and waste and irrationality.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53</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code is the truth! And you have to say that in like a deep masculine voice.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54</a:t>
            </a:fld>
            <a:endParaRPr lang="en-US"/>
          </a:p>
        </p:txBody>
      </p:sp>
    </p:spTree>
    <p:extLst>
      <p:ext uri="{BB962C8B-B14F-4D97-AF65-F5344CB8AC3E}">
        <p14:creationId xmlns:p14="http://schemas.microsoft.com/office/powerpoint/2010/main" val="857577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is no</a:t>
            </a:r>
            <a:r>
              <a:rPr lang="en-US" baseline="0" dirty="0"/>
              <a:t> truth about anything interesting in the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55</a:t>
            </a:fld>
            <a:endParaRPr lang="en-US"/>
          </a:p>
        </p:txBody>
      </p:sp>
    </p:spTree>
    <p:extLst>
      <p:ext uri="{BB962C8B-B14F-4D97-AF65-F5344CB8AC3E}">
        <p14:creationId xmlns:p14="http://schemas.microsoft.com/office/powerpoint/2010/main" val="1949694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Apart from tautology. The code can only tell the truth about what the code does. For instance, it can’t tell you what it should have done, how to make users happy, how to provide value to someone, how to earn money. It can’t even tell you if it’s in production!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56</a:t>
            </a:fld>
            <a:endParaRPr lang="en-US"/>
          </a:p>
        </p:txBody>
      </p:sp>
    </p:spTree>
    <p:extLst>
      <p:ext uri="{BB962C8B-B14F-4D97-AF65-F5344CB8AC3E}">
        <p14:creationId xmlns:p14="http://schemas.microsoft.com/office/powerpoint/2010/main" val="42080275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We know that software is organic, it’s alive and changing, but the code at any given time doesn’t point in any particular direction. It has no idea of what’s going to happen next.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57</a:t>
            </a:fld>
            <a:endParaRPr lang="en-US"/>
          </a:p>
        </p:txBody>
      </p:sp>
    </p:spTree>
    <p:extLst>
      <p:ext uri="{BB962C8B-B14F-4D97-AF65-F5344CB8AC3E}">
        <p14:creationId xmlns:p14="http://schemas.microsoft.com/office/powerpoint/2010/main" val="39956237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code doesn’t want anything.</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58</a:t>
            </a:fld>
            <a:endParaRPr lang="en-US"/>
          </a:p>
        </p:txBody>
      </p:sp>
    </p:spTree>
    <p:extLst>
      <p:ext uri="{BB962C8B-B14F-4D97-AF65-F5344CB8AC3E}">
        <p14:creationId xmlns:p14="http://schemas.microsoft.com/office/powerpoint/2010/main" val="2939264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It’s not strategic. It doesn’t have plans. It doesn’t know how to improve itself. It doesn’t know how to make priorities. But these are super-important things to talk about.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59</a:t>
            </a:fld>
            <a:endParaRPr lang="en-US"/>
          </a:p>
        </p:txBody>
      </p:sp>
    </p:spTree>
    <p:extLst>
      <p:ext uri="{BB962C8B-B14F-4D97-AF65-F5344CB8AC3E}">
        <p14:creationId xmlns:p14="http://schemas.microsoft.com/office/powerpoint/2010/main" val="40401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want to acknowledge</a:t>
            </a:r>
            <a:r>
              <a:rPr lang="en-US" baseline="0" dirty="0"/>
              <a:t> all the great work done by many people who *do* identify as software craftsmen or software crafters. There are conferences and unconferences and meetups where people learn from and inspire each other. That’s great. I don’t want to belittle that. What’s more, we agree on a lot of things about software development. We follow many of the same practices.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a:t>
            </a:fld>
            <a:endParaRPr lang="en-US"/>
          </a:p>
        </p:txBody>
      </p:sp>
    </p:spTree>
    <p:extLst>
      <p:ext uri="{BB962C8B-B14F-4D97-AF65-F5344CB8AC3E}">
        <p14:creationId xmlns:p14="http://schemas.microsoft.com/office/powerpoint/2010/main" val="42809040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you know, the idea that “the truth is in the code” it’s sort of a passive-aggressive power trick as well. Because only we, the coders, can read the code. So if the code is the truth, then we are keepers of the truth, aren’t we. Not those other people. They might hold other kinds of power and prestige but they don’t wield the truth.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60</a:t>
            </a:fld>
            <a:endParaRPr lang="en-US"/>
          </a:p>
        </p:txBody>
      </p:sp>
    </p:spTree>
    <p:extLst>
      <p:ext uri="{BB962C8B-B14F-4D97-AF65-F5344CB8AC3E}">
        <p14:creationId xmlns:p14="http://schemas.microsoft.com/office/powerpoint/2010/main" val="27713021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 the question becomes: do we want to communicate? Or do we want this sort of leverage.</a:t>
            </a:r>
          </a:p>
        </p:txBody>
      </p:sp>
      <p:sp>
        <p:nvSpPr>
          <p:cNvPr id="4" name="Slide Number Placeholder 3"/>
          <p:cNvSpPr>
            <a:spLocks noGrp="1"/>
          </p:cNvSpPr>
          <p:nvPr>
            <p:ph type="sldNum" sz="quarter" idx="10"/>
          </p:nvPr>
        </p:nvSpPr>
        <p:spPr/>
        <p:txBody>
          <a:bodyPr/>
          <a:lstStyle/>
          <a:p>
            <a:fld id="{95AF97E3-BB5E-FB4B-AC24-777A50BB00C4}" type="slidenum">
              <a:rPr lang="en-US" smtClean="0"/>
              <a:t>61</a:t>
            </a:fld>
            <a:endParaRPr lang="en-US"/>
          </a:p>
        </p:txBody>
      </p:sp>
    </p:spTree>
    <p:extLst>
      <p:ext uri="{BB962C8B-B14F-4D97-AF65-F5344CB8AC3E}">
        <p14:creationId xmlns:p14="http://schemas.microsoft.com/office/powerpoint/2010/main" val="27482150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is what I call the RPG model of skill acquisition. An RPG is a role-playing game. In your typical RPG you find yourself in a medieval setting, just like a software craftsman, and your character has a level. You start at level 1 and then you kill some rats to gain experience because you don’t have many hit points yet, and eventually you reach level 2 and maybe you kill some bigger rats and you get to level 3 and you can kill I don’t know undead rats or something. </a:t>
            </a:r>
          </a:p>
        </p:txBody>
      </p:sp>
      <p:sp>
        <p:nvSpPr>
          <p:cNvPr id="4" name="Slide Number Placeholder 3"/>
          <p:cNvSpPr>
            <a:spLocks noGrp="1"/>
          </p:cNvSpPr>
          <p:nvPr>
            <p:ph type="sldNum" sz="quarter" idx="10"/>
          </p:nvPr>
        </p:nvSpPr>
        <p:spPr/>
        <p:txBody>
          <a:bodyPr/>
          <a:lstStyle/>
          <a:p>
            <a:fld id="{95AF97E3-BB5E-FB4B-AC24-777A50BB00C4}" type="slidenum">
              <a:rPr lang="en-US" smtClean="0"/>
              <a:t>62</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you have the same thing in the craft narrative. There’s a linear notion of leveling up, step-wise, as you gain experience.</a:t>
            </a:r>
          </a:p>
        </p:txBody>
      </p:sp>
      <p:sp>
        <p:nvSpPr>
          <p:cNvPr id="4" name="Slide Number Placeholder 3"/>
          <p:cNvSpPr>
            <a:spLocks noGrp="1"/>
          </p:cNvSpPr>
          <p:nvPr>
            <p:ph type="sldNum" sz="quarter" idx="10"/>
          </p:nvPr>
        </p:nvSpPr>
        <p:spPr/>
        <p:txBody>
          <a:bodyPr/>
          <a:lstStyle/>
          <a:p>
            <a:fld id="{95AF97E3-BB5E-FB4B-AC24-777A50BB00C4}" type="slidenum">
              <a:rPr lang="en-US" smtClean="0"/>
              <a:t>63</a:t>
            </a:fld>
            <a:endParaRPr lang="en-US"/>
          </a:p>
        </p:txBody>
      </p:sp>
    </p:spTree>
    <p:extLst>
      <p:ext uri="{BB962C8B-B14F-4D97-AF65-F5344CB8AC3E}">
        <p14:creationId xmlns:p14="http://schemas.microsoft.com/office/powerpoint/2010/main" val="27713021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 there’s this model that was there from the start of the craftsman narrative, taken from medieval guilds. There’s a book by Pete Breen that discusses it in detail, and you’ll also find it referenced lots of other places. Recall that the subtitle of first edition of the </a:t>
            </a:r>
            <a:r>
              <a:rPr lang="en-US" dirty="0" err="1"/>
              <a:t>The</a:t>
            </a:r>
            <a:r>
              <a:rPr lang="en-US" dirty="0"/>
              <a:t> Pragmatic Programmer was “from Journeyman to Master”. I think they changed it for the new edition, now it says “your journey to mastery”.</a:t>
            </a:r>
          </a:p>
        </p:txBody>
      </p:sp>
      <p:sp>
        <p:nvSpPr>
          <p:cNvPr id="4" name="Slide Number Placeholder 3"/>
          <p:cNvSpPr>
            <a:spLocks noGrp="1"/>
          </p:cNvSpPr>
          <p:nvPr>
            <p:ph type="sldNum" sz="quarter" idx="10"/>
          </p:nvPr>
        </p:nvSpPr>
        <p:spPr/>
        <p:txBody>
          <a:bodyPr/>
          <a:lstStyle/>
          <a:p>
            <a:fld id="{95AF97E3-BB5E-FB4B-AC24-777A50BB00C4}" type="slidenum">
              <a:rPr lang="en-US" smtClean="0"/>
              <a:t>64</a:t>
            </a:fld>
            <a:endParaRPr lang="en-US"/>
          </a:p>
        </p:txBody>
      </p:sp>
    </p:spTree>
    <p:extLst>
      <p:ext uri="{BB962C8B-B14F-4D97-AF65-F5344CB8AC3E}">
        <p14:creationId xmlns:p14="http://schemas.microsoft.com/office/powerpoint/2010/main" val="12068351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 you start out as an apprentice. </a:t>
            </a:r>
          </a:p>
        </p:txBody>
      </p:sp>
      <p:sp>
        <p:nvSpPr>
          <p:cNvPr id="4" name="Slide Number Placeholder 3"/>
          <p:cNvSpPr>
            <a:spLocks noGrp="1"/>
          </p:cNvSpPr>
          <p:nvPr>
            <p:ph type="sldNum" sz="quarter" idx="10"/>
          </p:nvPr>
        </p:nvSpPr>
        <p:spPr/>
        <p:txBody>
          <a:bodyPr/>
          <a:lstStyle/>
          <a:p>
            <a:fld id="{95AF97E3-BB5E-FB4B-AC24-777A50BB00C4}" type="slidenum">
              <a:rPr lang="en-US" smtClean="0"/>
              <a:t>65</a:t>
            </a:fld>
            <a:endParaRPr lang="en-US"/>
          </a:p>
        </p:txBody>
      </p:sp>
    </p:spTree>
    <p:extLst>
      <p:ext uri="{BB962C8B-B14F-4D97-AF65-F5344CB8AC3E}">
        <p14:creationId xmlns:p14="http://schemas.microsoft.com/office/powerpoint/2010/main" val="25858115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And then you progress to journeyman and I think this is basically where every crafter I’ve ever met puts themselves, because they’re to modest to claim to be a master and too experienced to be a mere apprentice. </a:t>
            </a:r>
          </a:p>
        </p:txBody>
      </p:sp>
      <p:sp>
        <p:nvSpPr>
          <p:cNvPr id="4" name="Slide Number Placeholder 3"/>
          <p:cNvSpPr>
            <a:spLocks noGrp="1"/>
          </p:cNvSpPr>
          <p:nvPr>
            <p:ph type="sldNum" sz="quarter" idx="10"/>
          </p:nvPr>
        </p:nvSpPr>
        <p:spPr/>
        <p:txBody>
          <a:bodyPr/>
          <a:lstStyle/>
          <a:p>
            <a:fld id="{95AF97E3-BB5E-FB4B-AC24-777A50BB00C4}" type="slidenum">
              <a:rPr lang="en-US" smtClean="0"/>
              <a:t>66</a:t>
            </a:fld>
            <a:endParaRPr lang="en-US"/>
          </a:p>
        </p:txBody>
      </p:sp>
    </p:spTree>
    <p:extLst>
      <p:ext uri="{BB962C8B-B14F-4D97-AF65-F5344CB8AC3E}">
        <p14:creationId xmlns:p14="http://schemas.microsoft.com/office/powerpoint/2010/main" val="17456535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But of course this is the goal.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67</a:t>
            </a:fld>
            <a:endParaRPr lang="en-US"/>
          </a:p>
        </p:txBody>
      </p:sp>
    </p:spTree>
    <p:extLst>
      <p:ext uri="{BB962C8B-B14F-4D97-AF65-F5344CB8AC3E}">
        <p14:creationId xmlns:p14="http://schemas.microsoft.com/office/powerpoint/2010/main" val="2717637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it establishes a hierarchy of practitioners.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68</a:t>
            </a:fld>
            <a:endParaRPr lang="en-US"/>
          </a:p>
        </p:txBody>
      </p:sp>
    </p:spTree>
    <p:extLst>
      <p:ext uri="{BB962C8B-B14F-4D97-AF65-F5344CB8AC3E}">
        <p14:creationId xmlns:p14="http://schemas.microsoft.com/office/powerpoint/2010/main" val="35768527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Now since many craftsmen are helpful and want to share their knowledge, some people form mentorships or apprenticeships. Which is great, it’s great that people want to help others level up. But there’s something here that’s strange to me, in that the relationship has such a clear direction. Knowledge flows from the mentor to the mentee. Now I’m sure that mentors will say that they also learn from that process, that teaching clarifies their understanding or something, but it’s still directional. There is an ordering in the relationship.</a:t>
            </a:r>
          </a:p>
        </p:txBody>
      </p:sp>
      <p:sp>
        <p:nvSpPr>
          <p:cNvPr id="4" name="Slide Number Placeholder 3"/>
          <p:cNvSpPr>
            <a:spLocks noGrp="1"/>
          </p:cNvSpPr>
          <p:nvPr>
            <p:ph type="sldNum" sz="quarter" idx="10"/>
          </p:nvPr>
        </p:nvSpPr>
        <p:spPr/>
        <p:txBody>
          <a:bodyPr/>
          <a:lstStyle/>
          <a:p>
            <a:fld id="{95AF97E3-BB5E-FB4B-AC24-777A50BB00C4}" type="slidenum">
              <a:rPr lang="en-US" smtClean="0"/>
              <a:t>69</a:t>
            </a:fld>
            <a:endParaRPr lang="en-US"/>
          </a:p>
        </p:txBody>
      </p:sp>
    </p:spTree>
    <p:extLst>
      <p:ext uri="{BB962C8B-B14F-4D97-AF65-F5344CB8AC3E}">
        <p14:creationId xmlns:p14="http://schemas.microsoft.com/office/powerpoint/2010/main" val="3199273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yet I am</a:t>
            </a:r>
            <a:r>
              <a:rPr lang="en-US" baseline="0" dirty="0"/>
              <a:t> not a software craftsman.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a:t>
            </a:fld>
            <a:endParaRPr lang="en-US"/>
          </a:p>
        </p:txBody>
      </p:sp>
    </p:spTree>
    <p:extLst>
      <p:ext uri="{BB962C8B-B14F-4D97-AF65-F5344CB8AC3E}">
        <p14:creationId xmlns:p14="http://schemas.microsoft.com/office/powerpoint/2010/main" val="39820935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Contrast that with a camerata of peers, to use Jessica </a:t>
            </a:r>
            <a:r>
              <a:rPr lang="en-US" baseline="0" dirty="0" err="1"/>
              <a:t>Kerrs</a:t>
            </a:r>
            <a:r>
              <a:rPr lang="en-US" baseline="0" dirty="0"/>
              <a:t> term. The relationships I’ve learned the most from have always been bi-directional, between people with mutual respect and complimenting skills. That enables a group dynamic that lifts everyone up.</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70</a:t>
            </a:fld>
            <a:endParaRPr lang="en-US"/>
          </a:p>
        </p:txBody>
      </p:sp>
    </p:spTree>
    <p:extLst>
      <p:ext uri="{BB962C8B-B14F-4D97-AF65-F5344CB8AC3E}">
        <p14:creationId xmlns:p14="http://schemas.microsoft.com/office/powerpoint/2010/main" val="5032196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there’s the monopoly on virtue. It’s really this thing where being a craftsman is a the same as, or a prerequisite of, being professional. </a:t>
            </a:r>
          </a:p>
        </p:txBody>
      </p:sp>
      <p:sp>
        <p:nvSpPr>
          <p:cNvPr id="4" name="Slide Number Placeholder 3"/>
          <p:cNvSpPr>
            <a:spLocks noGrp="1"/>
          </p:cNvSpPr>
          <p:nvPr>
            <p:ph type="sldNum" sz="quarter" idx="10"/>
          </p:nvPr>
        </p:nvSpPr>
        <p:spPr/>
        <p:txBody>
          <a:bodyPr/>
          <a:lstStyle/>
          <a:p>
            <a:fld id="{95AF97E3-BB5E-FB4B-AC24-777A50BB00C4}" type="slidenum">
              <a:rPr lang="en-US" smtClean="0"/>
              <a:t>71</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craftsman’s tale, there are three kinds of programmers.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72</a:t>
            </a:fld>
            <a:endParaRPr lang="en-US"/>
          </a:p>
        </p:txBody>
      </p:sp>
    </p:spTree>
    <p:extLst>
      <p:ext uri="{BB962C8B-B14F-4D97-AF65-F5344CB8AC3E}">
        <p14:creationId xmlns:p14="http://schemas.microsoft.com/office/powerpoint/2010/main" val="30307739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the unwashed masses, programmers who don’t care, who have no passion for programming, lazy, undisciplined filth! Apparently there are many of these, I personally haven’t met too many of them, lucky me.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73</a:t>
            </a:fld>
            <a:endParaRPr lang="en-US"/>
          </a:p>
        </p:txBody>
      </p:sp>
    </p:spTree>
    <p:extLst>
      <p:ext uri="{BB962C8B-B14F-4D97-AF65-F5344CB8AC3E}">
        <p14:creationId xmlns:p14="http://schemas.microsoft.com/office/powerpoint/2010/main" val="16556916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are bad. Obviously.</a:t>
            </a:r>
          </a:p>
          <a:p>
            <a:r>
              <a:rPr lang="en-US" dirty="0"/>
              <a:t>Luckily if you merely _attend_ a talk on craftsmanship or buy and perhaps even _read_ a book on craftsmanship, you’re not one of them!</a:t>
            </a:r>
          </a:p>
        </p:txBody>
      </p:sp>
      <p:sp>
        <p:nvSpPr>
          <p:cNvPr id="4" name="Slide Number Placeholder 3"/>
          <p:cNvSpPr>
            <a:spLocks noGrp="1"/>
          </p:cNvSpPr>
          <p:nvPr>
            <p:ph type="sldNum" sz="quarter" idx="10"/>
          </p:nvPr>
        </p:nvSpPr>
        <p:spPr/>
        <p:txBody>
          <a:bodyPr/>
          <a:lstStyle/>
          <a:p>
            <a:fld id="{95AF97E3-BB5E-FB4B-AC24-777A50BB00C4}" type="slidenum">
              <a:rPr lang="en-US" smtClean="0"/>
              <a:t>74</a:t>
            </a:fld>
            <a:endParaRPr lang="en-US"/>
          </a:p>
        </p:txBody>
      </p:sp>
    </p:spTree>
    <p:extLst>
      <p:ext uri="{BB962C8B-B14F-4D97-AF65-F5344CB8AC3E}">
        <p14:creationId xmlns:p14="http://schemas.microsoft.com/office/powerpoint/2010/main" val="15202205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then you’re a </a:t>
            </a:r>
            <a:r>
              <a:rPr lang="en-US"/>
              <a:t>software craftsmen. Then </a:t>
            </a:r>
            <a:r>
              <a:rPr lang="en-US" dirty="0"/>
              <a:t>there are the software craftsmen.</a:t>
            </a:r>
          </a:p>
        </p:txBody>
      </p:sp>
      <p:sp>
        <p:nvSpPr>
          <p:cNvPr id="4" name="Slide Number Placeholder 3"/>
          <p:cNvSpPr>
            <a:spLocks noGrp="1"/>
          </p:cNvSpPr>
          <p:nvPr>
            <p:ph type="sldNum" sz="quarter" idx="10"/>
          </p:nvPr>
        </p:nvSpPr>
        <p:spPr/>
        <p:txBody>
          <a:bodyPr/>
          <a:lstStyle/>
          <a:p>
            <a:fld id="{95AF97E3-BB5E-FB4B-AC24-777A50BB00C4}" type="slidenum">
              <a:rPr lang="en-US" smtClean="0"/>
              <a:t>75</a:t>
            </a:fld>
            <a:endParaRPr lang="en-US"/>
          </a:p>
        </p:txBody>
      </p:sp>
    </p:spTree>
    <p:extLst>
      <p:ext uri="{BB962C8B-B14F-4D97-AF65-F5344CB8AC3E}">
        <p14:creationId xmlns:p14="http://schemas.microsoft.com/office/powerpoint/2010/main" val="1864034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good. By definition you might say. Could be an apprentice,</a:t>
            </a:r>
            <a:r>
              <a:rPr lang="en-US" baseline="0" dirty="0"/>
              <a:t> could be a journeyman, could be a master, doesn’t matter, on the virtuous path!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76</a:t>
            </a:fld>
            <a:endParaRPr lang="en-US"/>
          </a:p>
        </p:txBody>
      </p:sp>
    </p:spTree>
    <p:extLst>
      <p:ext uri="{BB962C8B-B14F-4D97-AF65-F5344CB8AC3E}">
        <p14:creationId xmlns:p14="http://schemas.microsoft.com/office/powerpoint/2010/main" val="15879160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there are these. </a:t>
            </a:r>
          </a:p>
        </p:txBody>
      </p:sp>
      <p:sp>
        <p:nvSpPr>
          <p:cNvPr id="4" name="Slide Number Placeholder 3"/>
          <p:cNvSpPr>
            <a:spLocks noGrp="1"/>
          </p:cNvSpPr>
          <p:nvPr>
            <p:ph type="sldNum" sz="quarter" idx="10"/>
          </p:nvPr>
        </p:nvSpPr>
        <p:spPr/>
        <p:txBody>
          <a:bodyPr/>
          <a:lstStyle/>
          <a:p>
            <a:fld id="{95AF97E3-BB5E-FB4B-AC24-777A50BB00C4}" type="slidenum">
              <a:rPr lang="en-US" smtClean="0"/>
              <a:t>77</a:t>
            </a:fld>
            <a:endParaRPr lang="en-US"/>
          </a:p>
        </p:txBody>
      </p:sp>
    </p:spTree>
    <p:extLst>
      <p:ext uri="{BB962C8B-B14F-4D97-AF65-F5344CB8AC3E}">
        <p14:creationId xmlns:p14="http://schemas.microsoft.com/office/powerpoint/2010/main" val="3152700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are terrible! They have passion but they use it all wrong! They have principles but they are wrong! They could be into category theory instead of patterns! Unrealistic! Unpragmatic! Proofs! </a:t>
            </a:r>
            <a:r>
              <a:rPr lang="en-US" baseline="0" dirty="0" err="1"/>
              <a:t>Maths</a:t>
            </a:r>
            <a:r>
              <a:rPr lang="en-US" baseline="0" dirty="0"/>
              <a:t>! Maybe they write comments!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78</a:t>
            </a:fld>
            <a:endParaRPr lang="en-US"/>
          </a:p>
        </p:txBody>
      </p:sp>
    </p:spTree>
    <p:extLst>
      <p:ext uri="{BB962C8B-B14F-4D97-AF65-F5344CB8AC3E}">
        <p14:creationId xmlns:p14="http://schemas.microsoft.com/office/powerpoint/2010/main" val="27807475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must be banished from the real world!</a:t>
            </a:r>
          </a:p>
        </p:txBody>
      </p:sp>
      <p:sp>
        <p:nvSpPr>
          <p:cNvPr id="4" name="Slide Number Placeholder 3"/>
          <p:cNvSpPr>
            <a:spLocks noGrp="1"/>
          </p:cNvSpPr>
          <p:nvPr>
            <p:ph type="sldNum" sz="quarter" idx="10"/>
          </p:nvPr>
        </p:nvSpPr>
        <p:spPr/>
        <p:txBody>
          <a:bodyPr/>
          <a:lstStyle/>
          <a:p>
            <a:fld id="{95AF97E3-BB5E-FB4B-AC24-777A50BB00C4}" type="slidenum">
              <a:rPr lang="en-US" smtClean="0"/>
              <a:t>79</a:t>
            </a:fld>
            <a:endParaRPr lang="en-US"/>
          </a:p>
        </p:txBody>
      </p:sp>
    </p:spTree>
    <p:extLst>
      <p:ext uri="{BB962C8B-B14F-4D97-AF65-F5344CB8AC3E}">
        <p14:creationId xmlns:p14="http://schemas.microsoft.com/office/powerpoint/2010/main" val="4080125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actually worse. I’m not even a software crafter. Because you know, there is a growing awareness that maybe the label “craftsman” isn’t such a good label in an industry that has too few women. So that’s good, but I’m not really a crafter either. The reason for that is that I find the entire craft metaphor problematic in ways that I’ll explain in this talk.</a:t>
            </a:r>
          </a:p>
        </p:txBody>
      </p:sp>
      <p:sp>
        <p:nvSpPr>
          <p:cNvPr id="4" name="Slide Number Placeholder 3"/>
          <p:cNvSpPr>
            <a:spLocks noGrp="1"/>
          </p:cNvSpPr>
          <p:nvPr>
            <p:ph type="sldNum" sz="quarter" idx="10"/>
          </p:nvPr>
        </p:nvSpPr>
        <p:spPr/>
        <p:txBody>
          <a:bodyPr/>
          <a:lstStyle/>
          <a:p>
            <a:fld id="{95AF97E3-BB5E-FB4B-AC24-777A50BB00C4}" type="slidenum">
              <a:rPr lang="en-US" smtClean="0"/>
              <a:t>8</a:t>
            </a:fld>
            <a:endParaRPr lang="en-US"/>
          </a:p>
        </p:txBody>
      </p:sp>
    </p:spTree>
    <p:extLst>
      <p:ext uri="{BB962C8B-B14F-4D97-AF65-F5344CB8AC3E}">
        <p14:creationId xmlns:p14="http://schemas.microsoft.com/office/powerpoint/2010/main" val="1762073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they represent a threat to the monopoly on virtue.</a:t>
            </a:r>
          </a:p>
        </p:txBody>
      </p:sp>
      <p:sp>
        <p:nvSpPr>
          <p:cNvPr id="4" name="Slide Number Placeholder 3"/>
          <p:cNvSpPr>
            <a:spLocks noGrp="1"/>
          </p:cNvSpPr>
          <p:nvPr>
            <p:ph type="sldNum" sz="quarter" idx="10"/>
          </p:nvPr>
        </p:nvSpPr>
        <p:spPr/>
        <p:txBody>
          <a:bodyPr/>
          <a:lstStyle/>
          <a:p>
            <a:fld id="{95AF97E3-BB5E-FB4B-AC24-777A50BB00C4}" type="slidenum">
              <a:rPr lang="en-US" smtClean="0"/>
              <a:t>80</a:t>
            </a:fld>
            <a:endParaRPr lang="en-US"/>
          </a:p>
        </p:txBody>
      </p:sp>
    </p:spTree>
    <p:extLst>
      <p:ext uri="{BB962C8B-B14F-4D97-AF65-F5344CB8AC3E}">
        <p14:creationId xmlns:p14="http://schemas.microsoft.com/office/powerpoint/2010/main" val="19356510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is really</a:t>
            </a:r>
            <a:r>
              <a:rPr lang="en-US" baseline="0" dirty="0"/>
              <a:t> surprisingly conservative!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81</a:t>
            </a:fld>
            <a:endParaRPr lang="en-US"/>
          </a:p>
        </p:txBody>
      </p:sp>
    </p:spTree>
    <p:extLst>
      <p:ext uri="{BB962C8B-B14F-4D97-AF65-F5344CB8AC3E}">
        <p14:creationId xmlns:p14="http://schemas.microsoft.com/office/powerpoint/2010/main" val="38738466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topic that</a:t>
            </a:r>
            <a:r>
              <a:rPr lang="en-US" baseline="0" dirty="0"/>
              <a:t> presumably all programmers care about, which is software correctness.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82</a:t>
            </a:fld>
            <a:endParaRPr lang="en-US"/>
          </a:p>
        </p:txBody>
      </p:sp>
    </p:spTree>
    <p:extLst>
      <p:ext uri="{BB962C8B-B14F-4D97-AF65-F5344CB8AC3E}">
        <p14:creationId xmlns:p14="http://schemas.microsoft.com/office/powerpoint/2010/main" val="3354757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topic that</a:t>
            </a:r>
            <a:r>
              <a:rPr lang="en-US" baseline="0" dirty="0"/>
              <a:t> presumably all programmers care about, which is software correctness.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83</a:t>
            </a:fld>
            <a:endParaRPr lang="en-US"/>
          </a:p>
        </p:txBody>
      </p:sp>
    </p:spTree>
    <p:extLst>
      <p:ext uri="{BB962C8B-B14F-4D97-AF65-F5344CB8AC3E}">
        <p14:creationId xmlns:p14="http://schemas.microsoft.com/office/powerpoint/2010/main" val="2313542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one practice that is always mentioned by craftsmen is TDD. Of course, it’s hailed as something much more than just a testing technique. It’s also a design technique, and the by-product of that technique is a comprehensive test suite. So that’s fine. Many people find TDD to be a valuable practice.</a:t>
            </a:r>
          </a:p>
        </p:txBody>
      </p:sp>
      <p:sp>
        <p:nvSpPr>
          <p:cNvPr id="4" name="Slide Number Placeholder 3"/>
          <p:cNvSpPr>
            <a:spLocks noGrp="1"/>
          </p:cNvSpPr>
          <p:nvPr>
            <p:ph type="sldNum" sz="quarter" idx="10"/>
          </p:nvPr>
        </p:nvSpPr>
        <p:spPr/>
        <p:txBody>
          <a:bodyPr/>
          <a:lstStyle/>
          <a:p>
            <a:fld id="{95AF97E3-BB5E-FB4B-AC24-777A50BB00C4}" type="slidenum">
              <a:rPr lang="en-US" smtClean="0"/>
              <a:t>84</a:t>
            </a:fld>
            <a:endParaRPr lang="en-US"/>
          </a:p>
        </p:txBody>
      </p:sp>
    </p:spTree>
    <p:extLst>
      <p:ext uri="{BB962C8B-B14F-4D97-AF65-F5344CB8AC3E}">
        <p14:creationId xmlns:p14="http://schemas.microsoft.com/office/powerpoint/2010/main" val="6464800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test suite uses what is called example-based testing. Which helps for ensuring software correctness and offers some protection against regression in the face of changes. What’s weird is that software craftsmen seem generally uninterested in other approaches.</a:t>
            </a:r>
          </a:p>
        </p:txBody>
      </p:sp>
      <p:sp>
        <p:nvSpPr>
          <p:cNvPr id="4" name="Slide Number Placeholder 3"/>
          <p:cNvSpPr>
            <a:spLocks noGrp="1"/>
          </p:cNvSpPr>
          <p:nvPr>
            <p:ph type="sldNum" sz="quarter" idx="10"/>
          </p:nvPr>
        </p:nvSpPr>
        <p:spPr/>
        <p:txBody>
          <a:bodyPr/>
          <a:lstStyle/>
          <a:p>
            <a:fld id="{95AF97E3-BB5E-FB4B-AC24-777A50BB00C4}" type="slidenum">
              <a:rPr lang="en-US" smtClean="0"/>
              <a:t>85</a:t>
            </a:fld>
            <a:endParaRPr lang="en-US"/>
          </a:p>
        </p:txBody>
      </p:sp>
    </p:spTree>
    <p:extLst>
      <p:ext uri="{BB962C8B-B14F-4D97-AF65-F5344CB8AC3E}">
        <p14:creationId xmlns:p14="http://schemas.microsoft.com/office/powerpoint/2010/main" val="32300187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are other approaches that aim to help ensure software correctness. One example is property-based testing, where you verify properties that will hold for all inputs to your code. It’s also a powerful design technique as well, as it guides you to think in terms of properties and invariants.</a:t>
            </a:r>
          </a:p>
        </p:txBody>
      </p:sp>
      <p:sp>
        <p:nvSpPr>
          <p:cNvPr id="4" name="Slide Number Placeholder 3"/>
          <p:cNvSpPr>
            <a:spLocks noGrp="1"/>
          </p:cNvSpPr>
          <p:nvPr>
            <p:ph type="sldNum" sz="quarter" idx="10"/>
          </p:nvPr>
        </p:nvSpPr>
        <p:spPr/>
        <p:txBody>
          <a:bodyPr/>
          <a:lstStyle/>
          <a:p>
            <a:fld id="{95AF97E3-BB5E-FB4B-AC24-777A50BB00C4}" type="slidenum">
              <a:rPr lang="en-US" smtClean="0"/>
              <a:t>86</a:t>
            </a:fld>
            <a:endParaRPr lang="en-US"/>
          </a:p>
        </p:txBody>
      </p:sp>
    </p:spTree>
    <p:extLst>
      <p:ext uri="{BB962C8B-B14F-4D97-AF65-F5344CB8AC3E}">
        <p14:creationId xmlns:p14="http://schemas.microsoft.com/office/powerpoint/2010/main" val="13482467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advanced static type systems aim to make software correct by construction, by disallowing illegal states in the software. </a:t>
            </a:r>
          </a:p>
        </p:txBody>
      </p:sp>
      <p:sp>
        <p:nvSpPr>
          <p:cNvPr id="4" name="Slide Number Placeholder 3"/>
          <p:cNvSpPr>
            <a:spLocks noGrp="1"/>
          </p:cNvSpPr>
          <p:nvPr>
            <p:ph type="sldNum" sz="quarter" idx="10"/>
          </p:nvPr>
        </p:nvSpPr>
        <p:spPr/>
        <p:txBody>
          <a:bodyPr/>
          <a:lstStyle/>
          <a:p>
            <a:fld id="{95AF97E3-BB5E-FB4B-AC24-777A50BB00C4}" type="slidenum">
              <a:rPr lang="en-US" smtClean="0"/>
              <a:t>87</a:t>
            </a:fld>
            <a:endParaRPr lang="en-US"/>
          </a:p>
        </p:txBody>
      </p:sp>
    </p:spTree>
    <p:extLst>
      <p:ext uri="{BB962C8B-B14F-4D97-AF65-F5344CB8AC3E}">
        <p14:creationId xmlns:p14="http://schemas.microsoft.com/office/powerpoint/2010/main" val="31882634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there are formal methods, which are mathematically based techniques for the specification and verification of software. But craftsmen seem completely uninterested.</a:t>
            </a:r>
          </a:p>
        </p:txBody>
      </p:sp>
      <p:sp>
        <p:nvSpPr>
          <p:cNvPr id="4" name="Slide Number Placeholder 3"/>
          <p:cNvSpPr>
            <a:spLocks noGrp="1"/>
          </p:cNvSpPr>
          <p:nvPr>
            <p:ph type="sldNum" sz="quarter" idx="10"/>
          </p:nvPr>
        </p:nvSpPr>
        <p:spPr/>
        <p:txBody>
          <a:bodyPr/>
          <a:lstStyle/>
          <a:p>
            <a:fld id="{95AF97E3-BB5E-FB4B-AC24-777A50BB00C4}" type="slidenum">
              <a:rPr lang="en-US" smtClean="0"/>
              <a:t>88</a:t>
            </a:fld>
            <a:endParaRPr lang="en-US"/>
          </a:p>
        </p:txBody>
      </p:sp>
    </p:spTree>
    <p:extLst>
      <p:ext uri="{BB962C8B-B14F-4D97-AF65-F5344CB8AC3E}">
        <p14:creationId xmlns:p14="http://schemas.microsoft.com/office/powerpoint/2010/main" val="34346477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I haven’t heard of a single craftsman with any interest in a tool like TLA+. What is TLA+? It’s a language for modelling concurrent and distributed systems, developed by Leslie </a:t>
            </a:r>
            <a:r>
              <a:rPr lang="en-US" dirty="0" err="1"/>
              <a:t>Lamport</a:t>
            </a:r>
            <a:r>
              <a:rPr lang="en-US" dirty="0"/>
              <a:t>. Is it an ivory tower language? Is it for academics? Well Microsoft has used to find bugs in the Xbox and Azure. Amazon has used it to verify AWS. So it’s pretty real world. Is it overkill for your application? Perhaps, I don’t know, it depends on your context. Wouldn’t you want to find out? Most applications these days are concurrent and distributed in some way.</a:t>
            </a:r>
          </a:p>
        </p:txBody>
      </p:sp>
      <p:sp>
        <p:nvSpPr>
          <p:cNvPr id="4" name="Slide Number Placeholder 3"/>
          <p:cNvSpPr>
            <a:spLocks noGrp="1"/>
          </p:cNvSpPr>
          <p:nvPr>
            <p:ph type="sldNum" sz="quarter" idx="10"/>
          </p:nvPr>
        </p:nvSpPr>
        <p:spPr/>
        <p:txBody>
          <a:bodyPr/>
          <a:lstStyle/>
          <a:p>
            <a:fld id="{95AF97E3-BB5E-FB4B-AC24-777A50BB00C4}" type="slidenum">
              <a:rPr lang="en-US" smtClean="0"/>
              <a:t>89</a:t>
            </a:fld>
            <a:endParaRPr lang="en-US"/>
          </a:p>
        </p:txBody>
      </p:sp>
    </p:spTree>
    <p:extLst>
      <p:ext uri="{BB962C8B-B14F-4D97-AF65-F5344CB8AC3E}">
        <p14:creationId xmlns:p14="http://schemas.microsoft.com/office/powerpoint/2010/main" val="222546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As I said, I am aware that some people in the craft community have been working hard to transform the notion of a craftsman into a crafter. I think that’s a very good thing. It doesn’t turn me into a crafter, but it’s a good thing.</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a:t>
            </a:fld>
            <a:endParaRPr lang="en-US"/>
          </a:p>
        </p:txBody>
      </p:sp>
    </p:spTree>
    <p:extLst>
      <p:ext uri="{BB962C8B-B14F-4D97-AF65-F5344CB8AC3E}">
        <p14:creationId xmlns:p14="http://schemas.microsoft.com/office/powerpoint/2010/main" val="41916051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is really</a:t>
            </a:r>
            <a:r>
              <a:rPr lang="en-US" baseline="0" dirty="0"/>
              <a:t> surprisingly conservative!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90</a:t>
            </a:fld>
            <a:endParaRPr lang="en-US"/>
          </a:p>
        </p:txBody>
      </p:sp>
    </p:spTree>
    <p:extLst>
      <p:ext uri="{BB962C8B-B14F-4D97-AF65-F5344CB8AC3E}">
        <p14:creationId xmlns:p14="http://schemas.microsoft.com/office/powerpoint/2010/main" val="1235856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already have all the knowledge written on a scroll.</a:t>
            </a:r>
          </a:p>
        </p:txBody>
      </p:sp>
      <p:sp>
        <p:nvSpPr>
          <p:cNvPr id="4" name="Slide Number Placeholder 3"/>
          <p:cNvSpPr>
            <a:spLocks noGrp="1"/>
          </p:cNvSpPr>
          <p:nvPr>
            <p:ph type="sldNum" sz="quarter" idx="10"/>
          </p:nvPr>
        </p:nvSpPr>
        <p:spPr/>
        <p:txBody>
          <a:bodyPr/>
          <a:lstStyle/>
          <a:p>
            <a:fld id="{95AF97E3-BB5E-FB4B-AC24-777A50BB00C4}" type="slidenum">
              <a:rPr lang="en-US" smtClean="0"/>
              <a:t>91</a:t>
            </a:fld>
            <a:endParaRPr lang="en-US"/>
          </a:p>
        </p:txBody>
      </p:sp>
    </p:spTree>
    <p:extLst>
      <p:ext uri="{BB962C8B-B14F-4D97-AF65-F5344CB8AC3E}">
        <p14:creationId xmlns:p14="http://schemas.microsoft.com/office/powerpoint/2010/main" val="28096237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t>
            </a:r>
            <a:r>
              <a:rPr lang="en-US" baseline="0" dirty="0"/>
              <a:t>not terribly progressive.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92</a:t>
            </a:fld>
            <a:endParaRPr lang="en-US"/>
          </a:p>
        </p:txBody>
      </p:sp>
    </p:spTree>
    <p:extLst>
      <p:ext uri="{BB962C8B-B14F-4D97-AF65-F5344CB8AC3E}">
        <p14:creationId xmlns:p14="http://schemas.microsoft.com/office/powerpoint/2010/main" val="36451197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Improvement must challenge best practices.</a:t>
            </a:r>
          </a:p>
        </p:txBody>
      </p:sp>
      <p:sp>
        <p:nvSpPr>
          <p:cNvPr id="4" name="Slide Number Placeholder 3"/>
          <p:cNvSpPr>
            <a:spLocks noGrp="1"/>
          </p:cNvSpPr>
          <p:nvPr>
            <p:ph type="sldNum" sz="quarter" idx="10"/>
          </p:nvPr>
        </p:nvSpPr>
        <p:spPr/>
        <p:txBody>
          <a:bodyPr/>
          <a:lstStyle/>
          <a:p>
            <a:fld id="{95AF97E3-BB5E-FB4B-AC24-777A50BB00C4}" type="slidenum">
              <a:rPr lang="en-US" smtClean="0"/>
              <a:t>93</a:t>
            </a:fld>
            <a:endParaRPr lang="en-US"/>
          </a:p>
        </p:txBody>
      </p:sp>
    </p:spTree>
    <p:extLst>
      <p:ext uri="{BB962C8B-B14F-4D97-AF65-F5344CB8AC3E}">
        <p14:creationId xmlns:p14="http://schemas.microsoft.com/office/powerpoint/2010/main" val="222119796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94</a:t>
            </a:fld>
            <a:endParaRPr lang="en-US"/>
          </a:p>
        </p:txBody>
      </p:sp>
    </p:spTree>
    <p:extLst>
      <p:ext uri="{BB962C8B-B14F-4D97-AF65-F5344CB8AC3E}">
        <p14:creationId xmlns:p14="http://schemas.microsoft.com/office/powerpoint/2010/main" val="32785944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a:t>
            </a:r>
            <a:r>
              <a:rPr lang="en-US" baseline="0" dirty="0"/>
              <a:t> know, but I think disagreement is good! We need disagreement!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97</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Disagreement has energy!</a:t>
            </a:r>
          </a:p>
        </p:txBody>
      </p:sp>
      <p:sp>
        <p:nvSpPr>
          <p:cNvPr id="4" name="Slide Number Placeholder 3"/>
          <p:cNvSpPr>
            <a:spLocks noGrp="1"/>
          </p:cNvSpPr>
          <p:nvPr>
            <p:ph type="sldNum" sz="quarter" idx="10"/>
          </p:nvPr>
        </p:nvSpPr>
        <p:spPr/>
        <p:txBody>
          <a:bodyPr/>
          <a:lstStyle/>
          <a:p>
            <a:fld id="{95AF97E3-BB5E-FB4B-AC24-777A50BB00C4}" type="slidenum">
              <a:rPr lang="en-US" smtClean="0"/>
              <a:t>98</a:t>
            </a:fld>
            <a:endParaRPr lang="en-US"/>
          </a:p>
        </p:txBody>
      </p:sp>
    </p:spTree>
    <p:extLst>
      <p:ext uri="{BB962C8B-B14F-4D97-AF65-F5344CB8AC3E}">
        <p14:creationId xmlns:p14="http://schemas.microsoft.com/office/powerpoint/2010/main" val="16846373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99</a:t>
            </a:fld>
            <a:endParaRPr lang="en-US"/>
          </a:p>
        </p:txBody>
      </p:sp>
    </p:spTree>
    <p:extLst>
      <p:ext uri="{BB962C8B-B14F-4D97-AF65-F5344CB8AC3E}">
        <p14:creationId xmlns:p14="http://schemas.microsoft.com/office/powerpoint/2010/main" val="1842289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100</a:t>
            </a:fld>
            <a:endParaRPr lang="en-US"/>
          </a:p>
        </p:txBody>
      </p:sp>
    </p:spTree>
    <p:extLst>
      <p:ext uri="{BB962C8B-B14F-4D97-AF65-F5344CB8AC3E}">
        <p14:creationId xmlns:p14="http://schemas.microsoft.com/office/powerpoint/2010/main" val="297448522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a:t>
            </a:r>
            <a:r>
              <a:rPr lang="en-US" baseline="0" dirty="0"/>
              <a:t> of dissonance</a:t>
            </a:r>
            <a:r>
              <a:rPr lang="en-US" dirty="0"/>
              <a:t>. Let’s backtrack. If the programmer is the hero in the craftsman’s tale about</a:t>
            </a:r>
            <a:r>
              <a:rPr lang="en-US" baseline="0" dirty="0"/>
              <a:t> software</a:t>
            </a:r>
            <a:r>
              <a:rPr lang="en-US" dirty="0"/>
              <a:t>,</a:t>
            </a:r>
            <a:r>
              <a:rPr lang="en-US" baseline="0" dirty="0"/>
              <a:t> who are the adversaries? Apart from the ivory tower people.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101</a:t>
            </a:fld>
            <a:endParaRPr lang="en-US"/>
          </a:p>
        </p:txBody>
      </p:sp>
    </p:spTree>
    <p:extLst>
      <p:ext uri="{BB962C8B-B14F-4D97-AF65-F5344CB8AC3E}">
        <p14:creationId xmlns:p14="http://schemas.microsoft.com/office/powerpoint/2010/main" val="113783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4/5/2020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68296" y="2204229"/>
            <a:ext cx="7407407" cy="617746"/>
          </a:xfrm>
        </p:spPr>
        <p:txBody>
          <a:bodyPr>
            <a:noAutofit/>
          </a:bodyPr>
          <a:lstStyle/>
          <a:p>
            <a:pPr marL="0" indent="0" algn="ctr">
              <a:buNone/>
            </a:pPr>
            <a:r>
              <a:rPr lang="nb-NO" sz="6000" dirty="0">
                <a:solidFill>
                  <a:schemeClr val="bg1"/>
                </a:solidFill>
                <a:latin typeface="Montserrat SemiBold"/>
                <a:cs typeface="Montserrat SemiBold"/>
              </a:rPr>
              <a:t>DEATH OF A </a:t>
            </a:r>
            <a:r>
              <a:rPr lang="nb-NO" sz="6000" dirty="0">
                <a:solidFill>
                  <a:srgbClr val="FFFF00"/>
                </a:solidFill>
                <a:latin typeface="Montserrat SemiBold"/>
                <a:cs typeface="Montserrat SemiBold"/>
              </a:rPr>
              <a:t>CRAFTSMAN</a:t>
            </a:r>
          </a:p>
        </p:txBody>
      </p:sp>
      <p:sp>
        <p:nvSpPr>
          <p:cNvPr id="3" name="Content Placeholder 2"/>
          <p:cNvSpPr txBox="1">
            <a:spLocks/>
          </p:cNvSpPr>
          <p:nvPr/>
        </p:nvSpPr>
        <p:spPr>
          <a:xfrm>
            <a:off x="1398198" y="4653771"/>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FC00C9"/>
                </a:solidFill>
                <a:latin typeface="Bebas Neue"/>
                <a:cs typeface="Bebas Neue"/>
              </a:rPr>
              <a:t>@EINARWH</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25015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CRAFTSMANSHIP</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CRAFT</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311931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b="1" dirty="0">
                <a:solidFill>
                  <a:srgbClr val="FC47F6"/>
                </a:solidFill>
              </a:rPr>
              <a:t>↓</a:t>
            </a:r>
          </a:p>
          <a:p>
            <a:pPr marL="0" indent="0" algn="ctr">
              <a:buFont typeface="Arial"/>
              <a:buNone/>
            </a:pP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5659483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100</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DISSONANCE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062755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WHO ARE THE </a:t>
            </a:r>
            <a:r>
              <a:rPr lang="nb-NO" sz="4000" dirty="0">
                <a:solidFill>
                  <a:srgbClr val="FFFF00"/>
                </a:solidFill>
                <a:latin typeface="Montserrat SemiBold"/>
                <a:cs typeface="Montserrat SemiBold"/>
              </a:rPr>
              <a:t>ADVERSARIES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437449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102</a:t>
            </a:fld>
            <a:endParaRPr lang="nb-NO"/>
          </a:p>
        </p:txBody>
      </p:sp>
      <p:pic>
        <p:nvPicPr>
          <p:cNvPr id="3" name="Picture 2" descr="adversar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0"/>
            <a:ext cx="5500325" cy="6858000"/>
          </a:xfrm>
          <a:prstGeom prst="rect">
            <a:avLst/>
          </a:prstGeom>
        </p:spPr>
      </p:pic>
    </p:spTree>
    <p:extLst>
      <p:ext uri="{BB962C8B-B14F-4D97-AF65-F5344CB8AC3E}">
        <p14:creationId xmlns:p14="http://schemas.microsoft.com/office/powerpoint/2010/main" val="41572568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103</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169604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104</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id="{B8DFB500-212F-4EE2-8D2F-20F0EC896A01}"/>
              </a:ext>
            </a:extLst>
          </p:cNvPr>
          <p:cNvSpPr txBox="1">
            <a:spLocks/>
          </p:cNvSpPr>
          <p:nvPr/>
        </p:nvSpPr>
        <p:spPr>
          <a:xfrm>
            <a:off x="-1792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SELF</a:t>
            </a:r>
          </a:p>
        </p:txBody>
      </p:sp>
    </p:spTree>
    <p:extLst>
      <p:ext uri="{BB962C8B-B14F-4D97-AF65-F5344CB8AC3E}">
        <p14:creationId xmlns:p14="http://schemas.microsoft.com/office/powerpoint/2010/main" val="24945994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id="{B8DFB500-212F-4EE2-8D2F-20F0EC896A01}"/>
              </a:ext>
            </a:extLst>
          </p:cNvPr>
          <p:cNvSpPr txBox="1">
            <a:spLocks/>
          </p:cNvSpPr>
          <p:nvPr/>
        </p:nvSpPr>
        <p:spPr>
          <a:xfrm>
            <a:off x="34948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LESS</a:t>
            </a:r>
          </a:p>
        </p:txBody>
      </p:sp>
    </p:spTree>
    <p:extLst>
      <p:ext uri="{BB962C8B-B14F-4D97-AF65-F5344CB8AC3E}">
        <p14:creationId xmlns:p14="http://schemas.microsoft.com/office/powerpoint/2010/main" val="22331772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BUSINESS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VS </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CRAFTSMAN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2605487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YE OLDE CRAFTSMAN’S SHOPPE</a:t>
            </a:r>
            <a:endParaRPr lang="nb-NO" sz="4000" dirty="0">
              <a:solidFill>
                <a:srgbClr val="FFFF00"/>
              </a:solidFill>
              <a:latin typeface="Montserrat SemiBold"/>
              <a:cs typeface="Montserrat SemiBold"/>
            </a:endParaRPr>
          </a:p>
        </p:txBody>
      </p:sp>
      <p:pic>
        <p:nvPicPr>
          <p:cNvPr id="3" name="Picture 2" descr="craftsmanshand.jpg"/>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3162300" y="4095750"/>
            <a:ext cx="2806700" cy="2260600"/>
          </a:xfrm>
          <a:prstGeom prst="rect">
            <a:avLst/>
          </a:prstGeom>
        </p:spPr>
      </p:pic>
    </p:spTree>
    <p:extLst>
      <p:ext uri="{BB962C8B-B14F-4D97-AF65-F5344CB8AC3E}">
        <p14:creationId xmlns:p14="http://schemas.microsoft.com/office/powerpoint/2010/main" val="25626703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STRONGHOLD OF SANITY</a:t>
            </a:r>
            <a:endParaRPr lang="nb-NO" sz="4000" dirty="0">
              <a:solidFill>
                <a:srgbClr val="FFFF00"/>
              </a:solidFill>
              <a:latin typeface="Montserrat SemiBold"/>
              <a:cs typeface="Montserrat SemiBold"/>
            </a:endParaRPr>
          </a:p>
        </p:txBody>
      </p:sp>
      <p:pic>
        <p:nvPicPr>
          <p:cNvPr id="3" name="Picture 2" descr="craftsmanshand.jpg"/>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3162300" y="4095750"/>
            <a:ext cx="2806700" cy="2260600"/>
          </a:xfrm>
          <a:prstGeom prst="rect">
            <a:avLst/>
          </a:prstGeom>
        </p:spPr>
      </p:pic>
    </p:spTree>
    <p:extLst>
      <p:ext uri="{BB962C8B-B14F-4D97-AF65-F5344CB8AC3E}">
        <p14:creationId xmlns:p14="http://schemas.microsoft.com/office/powerpoint/2010/main" val="25192241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HAND-CRAFTED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ARTISAN SOFTWARE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MADE TO ORDER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92817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3" name="Ellipse 2">
            <a:extLst>
              <a:ext uri="{FF2B5EF4-FFF2-40B4-BE49-F238E27FC236}">
                <a16:creationId xmlns:a16="http://schemas.microsoft.com/office/drawing/2014/main" id="{3092D8D1-B6A6-4EDF-92D5-032A45ABDFA5}"/>
              </a:ext>
            </a:extLst>
          </p:cNvPr>
          <p:cNvSpPr/>
          <p:nvPr/>
        </p:nvSpPr>
        <p:spPr>
          <a:xfrm>
            <a:off x="6169479" y="3045278"/>
            <a:ext cx="767442" cy="767442"/>
          </a:xfrm>
          <a:prstGeom prst="ellipse">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8" name="Ellipse 7">
            <a:extLst>
              <a:ext uri="{FF2B5EF4-FFF2-40B4-BE49-F238E27FC236}">
                <a16:creationId xmlns:a16="http://schemas.microsoft.com/office/drawing/2014/main" id="{806B6C64-0C7A-4080-B91F-DE59DC024D19}"/>
              </a:ext>
            </a:extLst>
          </p:cNvPr>
          <p:cNvSpPr/>
          <p:nvPr/>
        </p:nvSpPr>
        <p:spPr>
          <a:xfrm>
            <a:off x="1790700" y="2122714"/>
            <a:ext cx="2612571" cy="2612571"/>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3322571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BECOMES </a:t>
            </a:r>
            <a:r>
              <a:rPr lang="nb-NO" sz="4000" dirty="0">
                <a:solidFill>
                  <a:srgbClr val="FFFF00"/>
                </a:solidFill>
                <a:latin typeface="Montserrat SemiBold"/>
                <a:cs typeface="Montserrat SemiBold"/>
              </a:rPr>
              <a:t>NEGOTIATION</a:t>
            </a:r>
          </a:p>
        </p:txBody>
      </p:sp>
    </p:spTree>
    <p:extLst>
      <p:ext uri="{BB962C8B-B14F-4D97-AF65-F5344CB8AC3E}">
        <p14:creationId xmlns:p14="http://schemas.microsoft.com/office/powerpoint/2010/main" val="32068701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BUT </a:t>
            </a:r>
            <a:r>
              <a:rPr lang="nb-NO" sz="4000" dirty="0">
                <a:solidFill>
                  <a:srgbClr val="FFFF00"/>
                </a:solidFill>
                <a:latin typeface="Montserrat SemiBold"/>
                <a:cs typeface="Montserrat SemiBold"/>
              </a:rPr>
              <a:t>WE</a:t>
            </a:r>
            <a:r>
              <a:rPr lang="nb-NO" sz="4000" dirty="0">
                <a:solidFill>
                  <a:schemeClr val="bg1"/>
                </a:solidFill>
                <a:latin typeface="Montserrat SemiBold"/>
                <a:cs typeface="Montserrat SemiBold"/>
              </a:rPr>
              <a:t> ARE THE BUSINESS</a:t>
            </a:r>
          </a:p>
        </p:txBody>
      </p:sp>
    </p:spTree>
    <p:extLst>
      <p:ext uri="{BB962C8B-B14F-4D97-AF65-F5344CB8AC3E}">
        <p14:creationId xmlns:p14="http://schemas.microsoft.com/office/powerpoint/2010/main" val="11345918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SHOULD BE </a:t>
            </a:r>
            <a:r>
              <a:rPr lang="nb-NO" sz="4000" dirty="0">
                <a:solidFill>
                  <a:srgbClr val="FFFF00"/>
                </a:solidFill>
                <a:latin typeface="Montserrat SemiBold"/>
                <a:cs typeface="Montserrat SemiBold"/>
              </a:rPr>
              <a:t>COLLABORATION</a:t>
            </a:r>
          </a:p>
        </p:txBody>
      </p:sp>
    </p:spTree>
    <p:extLst>
      <p:ext uri="{BB962C8B-B14F-4D97-AF65-F5344CB8AC3E}">
        <p14:creationId xmlns:p14="http://schemas.microsoft.com/office/powerpoint/2010/main" val="20625016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SOFTWARE DEVELOPMENT</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7764509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114</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HOW TO BE </a:t>
            </a:r>
            <a:r>
              <a:rPr lang="nb-NO" sz="4000" dirty="0">
                <a:solidFill>
                  <a:srgbClr val="FFFF00"/>
                </a:solidFill>
                <a:latin typeface="Montserrat SemiBold"/>
                <a:cs typeface="Montserrat SemiBold"/>
              </a:rPr>
              <a:t>VALUABLE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601904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4262" y="2786400"/>
            <a:ext cx="6743653" cy="617746"/>
          </a:xfrm>
        </p:spPr>
        <p:txBody>
          <a:bodyPr>
            <a:noAutofit/>
          </a:bodyPr>
          <a:lstStyle/>
          <a:p>
            <a:pPr marL="0" indent="0" algn="ctr">
              <a:buNone/>
            </a:pPr>
            <a:r>
              <a:rPr lang="nb-NO" sz="4000" dirty="0">
                <a:solidFill>
                  <a:srgbClr val="FFFF00"/>
                </a:solidFill>
                <a:latin typeface="Montserrat SemiBold"/>
                <a:cs typeface="Montserrat SemiBold"/>
              </a:rPr>
              <a:t>BEYOND</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TECHNICAL SKILL</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992064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116</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DOMAIN MODELLING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288046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117</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STORYTELLING AND CULTURE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31623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118</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MOB PROGRAMMING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523932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119</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CONWAY’S MOB</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32346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17153199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120</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ORGANIZATIONAL REFACTORING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868215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121</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STRATEGIC ARCHITECTURE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62823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122</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 MANY VALUABLE SKILLS!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8872924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83718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8401580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MY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IDENTITY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262157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126</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INFIDELS</a:t>
            </a:r>
          </a:p>
        </p:txBody>
      </p:sp>
    </p:spTree>
    <p:extLst>
      <p:ext uri="{BB962C8B-B14F-4D97-AF65-F5344CB8AC3E}">
        <p14:creationId xmlns:p14="http://schemas.microsoft.com/office/powerpoint/2010/main" val="19824129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127</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JESTERS</a:t>
            </a:r>
          </a:p>
        </p:txBody>
      </p:sp>
    </p:spTree>
    <p:extLst>
      <p:ext uri="{BB962C8B-B14F-4D97-AF65-F5344CB8AC3E}">
        <p14:creationId xmlns:p14="http://schemas.microsoft.com/office/powerpoint/2010/main" val="21188056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128</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ABSURDISTS</a:t>
            </a:r>
          </a:p>
        </p:txBody>
      </p:sp>
    </p:spTree>
    <p:extLst>
      <p:ext uri="{BB962C8B-B14F-4D97-AF65-F5344CB8AC3E}">
        <p14:creationId xmlns:p14="http://schemas.microsoft.com/office/powerpoint/2010/main" val="8071224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129</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ENGINEERS</a:t>
            </a:r>
          </a:p>
        </p:txBody>
      </p:sp>
    </p:spTree>
    <p:extLst>
      <p:ext uri="{BB962C8B-B14F-4D97-AF65-F5344CB8AC3E}">
        <p14:creationId xmlns:p14="http://schemas.microsoft.com/office/powerpoint/2010/main" val="292218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WHY NOT?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267638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130</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a:solidFill>
                  <a:schemeClr val="bg1"/>
                </a:solidFill>
                <a:latin typeface="Montserrat SemiBold"/>
                <a:cs typeface="Montserrat SemiBold"/>
              </a:rPr>
              <a:t>SOFTWARE </a:t>
            </a:r>
            <a:r>
              <a:rPr lang="nb-NO" sz="4000">
                <a:solidFill>
                  <a:srgbClr val="FFFF00"/>
                </a:solidFill>
                <a:latin typeface="Montserrat SemiBold"/>
                <a:cs typeface="Montserrat SemiBold"/>
              </a:rPr>
              <a:t>SCIENTISTS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168003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131</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ARTISTS</a:t>
            </a:r>
          </a:p>
        </p:txBody>
      </p:sp>
    </p:spTree>
    <p:extLst>
      <p:ext uri="{BB962C8B-B14F-4D97-AF65-F5344CB8AC3E}">
        <p14:creationId xmlns:p14="http://schemas.microsoft.com/office/powerpoint/2010/main" val="30331401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132</a:t>
            </a:fld>
            <a:endParaRPr lang="nb-NO"/>
          </a:p>
        </p:txBody>
      </p:sp>
      <p:pic>
        <p:nvPicPr>
          <p:cNvPr id="3" name="Picture 2" descr="the-nonexistent-knigh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327" y="846619"/>
            <a:ext cx="3446487" cy="5061351"/>
          </a:xfrm>
          <a:prstGeom prst="rect">
            <a:avLst/>
          </a:prstGeom>
        </p:spPr>
      </p:pic>
    </p:spTree>
    <p:extLst>
      <p:ext uri="{BB962C8B-B14F-4D97-AF65-F5344CB8AC3E}">
        <p14:creationId xmlns:p14="http://schemas.microsoft.com/office/powerpoint/2010/main" val="10291316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133</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SIR </a:t>
            </a:r>
            <a:r>
              <a:rPr lang="nb-NO" sz="4000" dirty="0">
                <a:solidFill>
                  <a:srgbClr val="FFFF00"/>
                </a:solidFill>
                <a:latin typeface="Montserrat SemiBold"/>
                <a:cs typeface="Montserrat SemiBold"/>
              </a:rPr>
              <a:t>AGILULF</a:t>
            </a:r>
          </a:p>
        </p:txBody>
      </p:sp>
    </p:spTree>
    <p:extLst>
      <p:ext uri="{BB962C8B-B14F-4D97-AF65-F5344CB8AC3E}">
        <p14:creationId xmlns:p14="http://schemas.microsoft.com/office/powerpoint/2010/main" val="3167858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134</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PERFECT KNIGHT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325155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135</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AN EMPTY ARMOR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000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USED TO BE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355495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 </a:t>
            </a:r>
            <a:r>
              <a:rPr lang="nb-NO" sz="4000" dirty="0">
                <a:solidFill>
                  <a:srgbClr val="FFFF00"/>
                </a:solidFill>
                <a:latin typeface="Montserrat SemiBold"/>
                <a:cs typeface="Montserrat SemiBold"/>
              </a:rPr>
              <a:t>PERSONAL</a:t>
            </a:r>
            <a:r>
              <a:rPr lang="nb-NO" sz="4000" dirty="0">
                <a:solidFill>
                  <a:schemeClr val="bg1"/>
                </a:solidFill>
                <a:latin typeface="Montserrat SemiBold"/>
                <a:cs typeface="Montserrat SemiBold"/>
              </a:rPr>
              <a:t> STORY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0755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CRAFTSMANSHIP</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4264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EXPERIENCE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3138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IDENTITY</a:t>
            </a:r>
            <a:r>
              <a:rPr lang="nb-NO" sz="4000" dirty="0">
                <a:solidFill>
                  <a:schemeClr val="bg1"/>
                </a:solidFill>
                <a:latin typeface="Montserrat SemiBold"/>
                <a:cs typeface="Montserrat SemiBold"/>
              </a:rPr>
              <a:t> CRISIS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050200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IS THERE LIFE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BEYOND CRAFTMANSHIP</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2705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HELLO</a:t>
            </a:r>
          </a:p>
        </p:txBody>
      </p:sp>
    </p:spTree>
    <p:extLst>
      <p:ext uri="{BB962C8B-B14F-4D97-AF65-F5344CB8AC3E}">
        <p14:creationId xmlns:p14="http://schemas.microsoft.com/office/powerpoint/2010/main" val="3695862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30716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9783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22</a:t>
            </a:fld>
            <a:endParaRPr lang="nb-NO"/>
          </a:p>
        </p:txBody>
      </p:sp>
      <p:pic>
        <p:nvPicPr>
          <p:cNvPr id="10" name="Picture 9" descr="good-eg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900"/>
            <a:ext cx="9144000" cy="5148649"/>
          </a:xfrm>
          <a:prstGeom prst="rect">
            <a:avLst/>
          </a:prstGeom>
        </p:spPr>
      </p:pic>
    </p:spTree>
    <p:extLst>
      <p:ext uri="{BB962C8B-B14F-4D97-AF65-F5344CB8AC3E}">
        <p14:creationId xmlns:p14="http://schemas.microsoft.com/office/powerpoint/2010/main" val="427464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PROVIDES </a:t>
            </a:r>
            <a:r>
              <a:rPr lang="nb-NO" sz="4000" dirty="0">
                <a:solidFill>
                  <a:srgbClr val="FFFF00"/>
                </a:solidFill>
                <a:latin typeface="Montserrat SemiBold"/>
                <a:cs typeface="Montserrat SemiBold"/>
              </a:rPr>
              <a:t>ANSWERS </a:t>
            </a:r>
          </a:p>
        </p:txBody>
      </p:sp>
    </p:spTree>
    <p:extLst>
      <p:ext uri="{BB962C8B-B14F-4D97-AF65-F5344CB8AC3E}">
        <p14:creationId xmlns:p14="http://schemas.microsoft.com/office/powerpoint/2010/main" val="207624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811254"/>
            <a:ext cx="9143999" cy="617746"/>
          </a:xfrm>
        </p:spPr>
        <p:txBody>
          <a:bodyPr>
            <a:noAutofit/>
          </a:bodyPr>
          <a:lstStyle/>
          <a:p>
            <a:pPr marL="0" indent="0" algn="ctr">
              <a:buNone/>
            </a:pPr>
            <a:r>
              <a:rPr lang="nb-NO" sz="4000" dirty="0">
                <a:solidFill>
                  <a:schemeClr val="bg1"/>
                </a:solidFill>
                <a:latin typeface="Montserrat SemiBold"/>
                <a:cs typeface="Montserrat SemiBold"/>
              </a:rPr>
              <a:t>WHAT IS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CRAFTSMANSHIP</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99261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MEME</a:t>
            </a:r>
          </a:p>
        </p:txBody>
      </p:sp>
    </p:spTree>
    <p:extLst>
      <p:ext uri="{BB962C8B-B14F-4D97-AF65-F5344CB8AC3E}">
        <p14:creationId xmlns:p14="http://schemas.microsoft.com/office/powerpoint/2010/main" val="280552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AN IDENTITY</a:t>
            </a:r>
          </a:p>
        </p:txBody>
      </p:sp>
    </p:spTree>
    <p:extLst>
      <p:ext uri="{BB962C8B-B14F-4D97-AF65-F5344CB8AC3E}">
        <p14:creationId xmlns:p14="http://schemas.microsoft.com/office/powerpoint/2010/main" val="1069492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NARRATIVE ABOUT</a:t>
            </a:r>
            <a:br>
              <a:rPr lang="nb-NO" sz="4000" dirty="0">
                <a:solidFill>
                  <a:srgbClr val="FFFF00"/>
                </a:solidFill>
                <a:latin typeface="Montserrat SemiBold"/>
                <a:cs typeface="Montserrat SemiBold"/>
              </a:rPr>
            </a:br>
            <a:r>
              <a:rPr lang="nb-NO" sz="4000" dirty="0">
                <a:solidFill>
                  <a:srgbClr val="FFFF00"/>
                </a:solidFill>
                <a:latin typeface="Montserrat SemiBold"/>
                <a:cs typeface="Montserrat SemiBold"/>
              </a:rPr>
              <a:t>SOFTWARE DEVELOPMENT</a:t>
            </a:r>
          </a:p>
        </p:txBody>
      </p:sp>
    </p:spTree>
    <p:extLst>
      <p:ext uri="{BB962C8B-B14F-4D97-AF65-F5344CB8AC3E}">
        <p14:creationId xmlns:p14="http://schemas.microsoft.com/office/powerpoint/2010/main" val="4068133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IT IS A NARRATIVE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PRIDE </a:t>
            </a:r>
            <a:r>
              <a:rPr lang="nb-NO" sz="4000" dirty="0">
                <a:solidFill>
                  <a:schemeClr val="bg1"/>
                </a:solidFill>
                <a:latin typeface="Montserrat SemiBold"/>
                <a:cs typeface="Montserrat SemiBold"/>
              </a:rPr>
              <a:t>AND </a:t>
            </a:r>
            <a:r>
              <a:rPr lang="nb-NO" sz="4000" dirty="0">
                <a:solidFill>
                  <a:srgbClr val="FFFF00"/>
                </a:solidFill>
                <a:latin typeface="Montserrat SemiBold"/>
                <a:cs typeface="Montserrat SemiBold"/>
              </a:rPr>
              <a:t>PROFESSIONALISM</a:t>
            </a:r>
          </a:p>
        </p:txBody>
      </p:sp>
    </p:spTree>
    <p:extLst>
      <p:ext uri="{BB962C8B-B14F-4D97-AF65-F5344CB8AC3E}">
        <p14:creationId xmlns:p14="http://schemas.microsoft.com/office/powerpoint/2010/main" val="1095455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THE CRAFTSMAN’S TALE </a:t>
            </a:r>
            <a:r>
              <a:rPr lang="nb-NO" sz="4000" dirty="0">
                <a:solidFill>
                  <a:srgbClr val="FC00C9"/>
                </a:solidFill>
                <a:latin typeface="Montserrat SemiBold"/>
                <a:cs typeface="Montserrat SemiBold"/>
              </a:rPr>
              <a:t>&lt;</a:t>
            </a:r>
          </a:p>
        </p:txBody>
      </p:sp>
    </p:spTree>
    <p:extLst>
      <p:ext uri="{BB962C8B-B14F-4D97-AF65-F5344CB8AC3E}">
        <p14:creationId xmlns:p14="http://schemas.microsoft.com/office/powerpoint/2010/main" val="374801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2236009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IT IS A STORY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HEROES</a:t>
            </a:r>
            <a:r>
              <a:rPr lang="nb-NO" sz="4000" dirty="0">
                <a:solidFill>
                  <a:schemeClr val="bg1"/>
                </a:solidFill>
                <a:latin typeface="Montserrat SemiBold"/>
                <a:cs typeface="Montserrat SemiBold"/>
              </a:rPr>
              <a:t> AND </a:t>
            </a:r>
            <a:r>
              <a:rPr lang="nb-NO" sz="4000" dirty="0">
                <a:solidFill>
                  <a:srgbClr val="FFFF00"/>
                </a:solidFill>
                <a:latin typeface="Montserrat SemiBold"/>
                <a:cs typeface="Montserrat SemiBold"/>
              </a:rPr>
              <a:t>ADVERSARIES</a:t>
            </a:r>
          </a:p>
        </p:txBody>
      </p:sp>
    </p:spTree>
    <p:extLst>
      <p:ext uri="{BB962C8B-B14F-4D97-AF65-F5344CB8AC3E}">
        <p14:creationId xmlns:p14="http://schemas.microsoft.com/office/powerpoint/2010/main" val="2366877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WHO IS THE </a:t>
            </a:r>
            <a:r>
              <a:rPr lang="nb-NO" sz="4000" dirty="0">
                <a:solidFill>
                  <a:srgbClr val="FFFF00"/>
                </a:solidFill>
                <a:latin typeface="Montserrat SemiBold"/>
                <a:cs typeface="Montserrat SemiBold"/>
              </a:rPr>
              <a:t>HERO</a:t>
            </a:r>
            <a:r>
              <a:rPr lang="nb-NO" sz="4000" dirty="0">
                <a:solidFill>
                  <a:schemeClr val="bg1"/>
                </a:solidFill>
                <a:latin typeface="Montserrat SemiBold"/>
                <a:cs typeface="Montserrat SemiBold"/>
              </a:rPr>
              <a:t> OF</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SOFTWARE DEVELOPMENT?</a:t>
            </a:r>
          </a:p>
        </p:txBody>
      </p:sp>
    </p:spTree>
    <p:extLst>
      <p:ext uri="{BB962C8B-B14F-4D97-AF65-F5344CB8AC3E}">
        <p14:creationId xmlns:p14="http://schemas.microsoft.com/office/powerpoint/2010/main" val="234529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rgbClr val="FFFF00"/>
                </a:solidFill>
                <a:latin typeface="Montserrat SemiBold"/>
                <a:cs typeface="Montserrat SemiBold"/>
              </a:rPr>
              <a:t>THE PROGRAMMER</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OF COURSE!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935588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33</a:t>
            </a:fld>
            <a:endParaRPr lang="nb-NO"/>
          </a:p>
        </p:txBody>
      </p:sp>
      <p:pic>
        <p:nvPicPr>
          <p:cNvPr id="7" name="Picture 6" descr="personagens-games-png-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0"/>
            <a:ext cx="4560805" cy="6858000"/>
          </a:xfrm>
          <a:prstGeom prst="rect">
            <a:avLst/>
          </a:prstGeom>
        </p:spPr>
      </p:pic>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PRAGMATIC GOOD </a:t>
            </a:r>
            <a:r>
              <a:rPr lang="nb-NO" sz="4000" dirty="0">
                <a:solidFill>
                  <a:srgbClr val="FFFF00"/>
                </a:solidFill>
                <a:latin typeface="Montserrat SemiBold"/>
                <a:cs typeface="Montserrat SemiBold"/>
              </a:rPr>
              <a:t>SOFTWARE CRAFTSMAN</a:t>
            </a:r>
          </a:p>
        </p:txBody>
      </p:sp>
      <p:sp>
        <p:nvSpPr>
          <p:cNvPr id="8" name="Content Placeholder 2">
            <a:extLst>
              <a:ext uri="{FF2B5EF4-FFF2-40B4-BE49-F238E27FC236}">
                <a16:creationId xmlns:a16="http://schemas.microsoft.com/office/drawing/2014/main" id="{89176090-2702-4EE3-A684-0A1890FA6AD2}"/>
              </a:ext>
            </a:extLst>
          </p:cNvPr>
          <p:cNvSpPr txBox="1">
            <a:spLocks/>
          </p:cNvSpPr>
          <p:nvPr/>
        </p:nvSpPr>
        <p:spPr>
          <a:xfrm>
            <a:off x="1" y="2786400"/>
            <a:ext cx="9144000" cy="1328400"/>
          </a:xfrm>
          <a:prstGeom prst="rect">
            <a:avLst/>
          </a:prstGeom>
          <a:solidFill>
            <a:schemeClr val="tx1"/>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PRAGMATIC GOOD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4199366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34</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MASTERY OF </a:t>
            </a:r>
            <a:r>
              <a:rPr lang="nb-NO" sz="4000" dirty="0">
                <a:solidFill>
                  <a:srgbClr val="FFFF00"/>
                </a:solidFill>
                <a:latin typeface="Montserrat SemiBold"/>
                <a:cs typeface="Montserrat SemiBold"/>
              </a:rPr>
              <a:t>THE CRAFT</a:t>
            </a:r>
          </a:p>
        </p:txBody>
      </p:sp>
    </p:spTree>
    <p:extLst>
      <p:ext uri="{BB962C8B-B14F-4D97-AF65-F5344CB8AC3E}">
        <p14:creationId xmlns:p14="http://schemas.microsoft.com/office/powerpoint/2010/main" val="652167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TECHNICAL </a:t>
            </a:r>
            <a:r>
              <a:rPr lang="nb-NO" sz="4000" dirty="0">
                <a:solidFill>
                  <a:srgbClr val="FFFF00"/>
                </a:solidFill>
                <a:latin typeface="Montserrat SemiBold"/>
                <a:cs typeface="Montserrat SemiBold"/>
              </a:rPr>
              <a:t>EXCELLENCE</a:t>
            </a:r>
          </a:p>
        </p:txBody>
      </p:sp>
    </p:spTree>
    <p:extLst>
      <p:ext uri="{BB962C8B-B14F-4D97-AF65-F5344CB8AC3E}">
        <p14:creationId xmlns:p14="http://schemas.microsoft.com/office/powerpoint/2010/main" val="2098797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DISCIPLINE</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43205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BEST PRACTICES</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32920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VIRTUE</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85697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I CAN SLAY </a:t>
            </a:r>
            <a:r>
              <a:rPr lang="nb-NO" sz="4000" dirty="0">
                <a:solidFill>
                  <a:srgbClr val="FFFF00"/>
                </a:solidFill>
                <a:latin typeface="Montserrat SemiBold"/>
                <a:cs typeface="Montserrat SemiBold"/>
              </a:rPr>
              <a:t>THE DRAGON</a:t>
            </a:r>
            <a:r>
              <a:rPr lang="nb-NO" sz="4000" dirty="0">
                <a:solidFill>
                  <a:schemeClr val="bg1"/>
                </a:solidFill>
                <a:latin typeface="Montserrat SemiBold"/>
                <a:cs typeface="Montserrat SemiBold"/>
              </a:rPr>
              <a:t>!</a:t>
            </a:r>
          </a:p>
        </p:txBody>
      </p:sp>
    </p:spTree>
    <p:extLst>
      <p:ext uri="{BB962C8B-B14F-4D97-AF65-F5344CB8AC3E}">
        <p14:creationId xmlns:p14="http://schemas.microsoft.com/office/powerpoint/2010/main" val="118191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THIS IS </a:t>
            </a:r>
            <a:r>
              <a:rPr lang="nb-NO" sz="4000" dirty="0">
                <a:solidFill>
                  <a:srgbClr val="FFFF00"/>
                </a:solidFill>
                <a:latin typeface="Montserrat SemiBold"/>
                <a:cs typeface="Montserrat SemiBold"/>
              </a:rPr>
              <a:t>DIFFICULT</a:t>
            </a:r>
          </a:p>
        </p:txBody>
      </p:sp>
    </p:spTree>
    <p:extLst>
      <p:ext uri="{BB962C8B-B14F-4D97-AF65-F5344CB8AC3E}">
        <p14:creationId xmlns:p14="http://schemas.microsoft.com/office/powerpoint/2010/main" val="710297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IF I’M </a:t>
            </a:r>
            <a:r>
              <a:rPr lang="nb-NO" sz="4000" dirty="0">
                <a:solidFill>
                  <a:srgbClr val="FFFF00"/>
                </a:solidFill>
                <a:latin typeface="Montserrat SemiBold"/>
                <a:cs typeface="Montserrat SemiBold"/>
              </a:rPr>
              <a:t>HIGH LEVEL ENOUGH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THE SOFTWARE WILL BE GREAT</a:t>
            </a:r>
          </a:p>
        </p:txBody>
      </p:sp>
    </p:spTree>
    <p:extLst>
      <p:ext uri="{BB962C8B-B14F-4D97-AF65-F5344CB8AC3E}">
        <p14:creationId xmlns:p14="http://schemas.microsoft.com/office/powerpoint/2010/main" val="3550787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IF THE SOFTWARE IS BROKEN</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IT IS MY FAULT</a:t>
            </a:r>
          </a:p>
        </p:txBody>
      </p:sp>
    </p:spTree>
    <p:extLst>
      <p:ext uri="{BB962C8B-B14F-4D97-AF65-F5344CB8AC3E}">
        <p14:creationId xmlns:p14="http://schemas.microsoft.com/office/powerpoint/2010/main" val="971943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WRONG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045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DANGEROUS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419632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WHY?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343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WHO MAKES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54793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46</a:t>
            </a:fld>
            <a:endParaRPr lang="nb-NO"/>
          </a:p>
        </p:txBody>
      </p:sp>
      <p:pic>
        <p:nvPicPr>
          <p:cNvPr id="10" name="Plassholder for innhold 9">
            <a:extLst>
              <a:ext uri="{FF2B5EF4-FFF2-40B4-BE49-F238E27FC236}">
                <a16:creationId xmlns:a16="http://schemas.microsoft.com/office/drawing/2014/main" id="{4A3B9998-C4ED-44F1-B531-EFBDF49B7B8A}"/>
              </a:ext>
            </a:extLst>
          </p:cNvPr>
          <p:cNvPicPr>
            <a:picLocks noGrp="1" noChangeAspect="1"/>
          </p:cNvPicPr>
          <p:nvPr>
            <p:ph idx="1"/>
          </p:nvPr>
        </p:nvPicPr>
        <p:blipFill>
          <a:blip r:embed="rId3"/>
          <a:stretch>
            <a:fillRect/>
          </a:stretch>
        </p:blipFill>
        <p:spPr>
          <a:xfrm>
            <a:off x="2290070" y="1166018"/>
            <a:ext cx="4563859" cy="4525963"/>
          </a:xfrm>
        </p:spPr>
      </p:pic>
    </p:spTree>
    <p:extLst>
      <p:ext uri="{BB962C8B-B14F-4D97-AF65-F5344CB8AC3E}">
        <p14:creationId xmlns:p14="http://schemas.microsoft.com/office/powerpoint/2010/main" val="808985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47</a:t>
            </a:fld>
            <a:endParaRPr lang="nb-NO"/>
          </a:p>
        </p:txBody>
      </p:sp>
      <p:pic>
        <p:nvPicPr>
          <p:cNvPr id="12" name="Bilde 11">
            <a:extLst>
              <a:ext uri="{FF2B5EF4-FFF2-40B4-BE49-F238E27FC236}">
                <a16:creationId xmlns:a16="http://schemas.microsoft.com/office/drawing/2014/main" id="{676FCA1F-6F7B-493F-B62A-23E6647AD726}"/>
              </a:ext>
            </a:extLst>
          </p:cNvPr>
          <p:cNvPicPr>
            <a:picLocks noChangeAspect="1"/>
          </p:cNvPicPr>
          <p:nvPr/>
        </p:nvPicPr>
        <p:blipFill>
          <a:blip r:embed="rId3"/>
          <a:stretch>
            <a:fillRect/>
          </a:stretch>
        </p:blipFill>
        <p:spPr>
          <a:xfrm>
            <a:off x="1886504" y="196428"/>
            <a:ext cx="6793392" cy="5736848"/>
          </a:xfrm>
          <a:prstGeom prst="rect">
            <a:avLst/>
          </a:prstGeom>
        </p:spPr>
      </p:pic>
    </p:spTree>
    <p:extLst>
      <p:ext uri="{BB962C8B-B14F-4D97-AF65-F5344CB8AC3E}">
        <p14:creationId xmlns:p14="http://schemas.microsoft.com/office/powerpoint/2010/main" val="1047394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rgbClr val="FFFF00"/>
                </a:solidFill>
                <a:latin typeface="Montserrat SemiBold"/>
                <a:cs typeface="Montserrat SemiBold"/>
              </a:rPr>
              <a:t>ORGANIZATIONS</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MAKE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31969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THE CRAFT</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2300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CLARIFICATION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33662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WHO</a:t>
            </a:r>
            <a:r>
              <a:rPr lang="nb-NO" sz="4000" dirty="0">
                <a:solidFill>
                  <a:schemeClr val="bg1"/>
                </a:solidFill>
                <a:latin typeface="Montserrat SemiBold"/>
                <a:cs typeface="Montserrat SemiBold"/>
              </a:rPr>
              <a:t> PERFORMS THE CRAFT?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10040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THE CRAFT </a:t>
            </a:r>
            <a:r>
              <a:rPr lang="nb-NO" sz="4000" dirty="0">
                <a:solidFill>
                  <a:srgbClr val="FFFF00"/>
                </a:solidFill>
                <a:latin typeface="Montserrat SemiBold"/>
                <a:cs typeface="Montserrat SemiBold"/>
              </a:rPr>
              <a:t>MATERIAL</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51656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MULTIPLICITY</a:t>
            </a:r>
            <a:r>
              <a:rPr lang="nb-NO" sz="4000" dirty="0">
                <a:solidFill>
                  <a:schemeClr val="bg1"/>
                </a:solidFill>
                <a:latin typeface="Montserrat SemiBold"/>
                <a:cs typeface="Montserrat SemiBold"/>
              </a:rPr>
              <a:t> OF CRAFTS</a:t>
            </a:r>
          </a:p>
        </p:txBody>
      </p:sp>
    </p:spTree>
    <p:extLst>
      <p:ext uri="{BB962C8B-B14F-4D97-AF65-F5344CB8AC3E}">
        <p14:creationId xmlns:p14="http://schemas.microsoft.com/office/powerpoint/2010/main" val="1127354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THE CODE FETISH</a:t>
            </a:r>
            <a:r>
              <a:rPr lang="nb-NO" sz="4000" dirty="0">
                <a:solidFill>
                  <a:srgbClr val="FC00C9"/>
                </a:solidFill>
                <a:latin typeface="Montserrat SemiBold"/>
                <a:cs typeface="Montserrat SemiBold"/>
              </a:rPr>
              <a:t> &lt;</a:t>
            </a:r>
          </a:p>
        </p:txBody>
      </p:sp>
    </p:spTree>
    <p:extLst>
      <p:ext uri="{BB962C8B-B14F-4D97-AF65-F5344CB8AC3E}">
        <p14:creationId xmlns:p14="http://schemas.microsoft.com/office/powerpoint/2010/main" val="3748014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a:t>
            </a:r>
            <a:r>
              <a:rPr lang="nb-NO" sz="4000" dirty="0">
                <a:solidFill>
                  <a:schemeClr val="bg1"/>
                </a:solidFill>
                <a:latin typeface="Montserrat SemiBold"/>
                <a:cs typeface="Montserrat SemiBold"/>
              </a:rPr>
              <a:t>THE CODE IS </a:t>
            </a:r>
            <a:r>
              <a:rPr lang="nb-NO" sz="4000" dirty="0">
                <a:solidFill>
                  <a:srgbClr val="FFFF00"/>
                </a:solidFill>
                <a:latin typeface="Montserrat SemiBold"/>
                <a:cs typeface="Montserrat SemiBold"/>
              </a:rPr>
              <a:t>THE TRUTH</a:t>
            </a:r>
            <a:r>
              <a:rPr lang="nb-NO" sz="4000" dirty="0">
                <a:solidFill>
                  <a:srgbClr val="FC00C9"/>
                </a:solidFill>
                <a:latin typeface="Montserrat SemiBold"/>
                <a:cs typeface="Montserrat SemiBold"/>
              </a:rPr>
              <a:t>”</a:t>
            </a:r>
          </a:p>
        </p:txBody>
      </p:sp>
    </p:spTree>
    <p:extLst>
      <p:ext uri="{BB962C8B-B14F-4D97-AF65-F5344CB8AC3E}">
        <p14:creationId xmlns:p14="http://schemas.microsoft.com/office/powerpoint/2010/main" val="2314178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THERE IS NO TRUTH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IN THE CODE</a:t>
            </a:r>
          </a:p>
        </p:txBody>
      </p:sp>
    </p:spTree>
    <p:extLst>
      <p:ext uri="{BB962C8B-B14F-4D97-AF65-F5344CB8AC3E}">
        <p14:creationId xmlns:p14="http://schemas.microsoft.com/office/powerpoint/2010/main" val="3708929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CAN ONLY TELL YOU </a:t>
            </a:r>
            <a:r>
              <a:rPr lang="nb-NO" sz="4000" dirty="0">
                <a:solidFill>
                  <a:srgbClr val="FFFF00"/>
                </a:solidFill>
                <a:latin typeface="Montserrat SemiBold"/>
                <a:cs typeface="Montserrat SemiBold"/>
              </a:rPr>
              <a:t>WHAT IT DOES</a:t>
            </a:r>
          </a:p>
        </p:txBody>
      </p:sp>
    </p:spTree>
    <p:extLst>
      <p:ext uri="{BB962C8B-B14F-4D97-AF65-F5344CB8AC3E}">
        <p14:creationId xmlns:p14="http://schemas.microsoft.com/office/powerpoint/2010/main" val="453496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HAS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NO DIRECTION</a:t>
            </a:r>
          </a:p>
        </p:txBody>
      </p:sp>
    </p:spTree>
    <p:extLst>
      <p:ext uri="{BB962C8B-B14F-4D97-AF65-F5344CB8AC3E}">
        <p14:creationId xmlns:p14="http://schemas.microsoft.com/office/powerpoint/2010/main" val="2809132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DOESN’T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WANT ANYTHING</a:t>
            </a:r>
          </a:p>
        </p:txBody>
      </p:sp>
    </p:spTree>
    <p:extLst>
      <p:ext uri="{BB962C8B-B14F-4D97-AF65-F5344CB8AC3E}">
        <p14:creationId xmlns:p14="http://schemas.microsoft.com/office/powerpoint/2010/main" val="1147997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IS NOT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STRATEGIC</a:t>
            </a:r>
          </a:p>
        </p:txBody>
      </p:sp>
    </p:spTree>
    <p:extLst>
      <p:ext uri="{BB962C8B-B14F-4D97-AF65-F5344CB8AC3E}">
        <p14:creationId xmlns:p14="http://schemas.microsoft.com/office/powerpoint/2010/main" val="395720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ACKNOWLEDGMENT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9756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WHO CAN READ CODE?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684729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WE WANT TO </a:t>
            </a:r>
            <a:r>
              <a:rPr lang="nb-NO" sz="4000" dirty="0">
                <a:solidFill>
                  <a:srgbClr val="FFFF00"/>
                </a:solidFill>
                <a:latin typeface="Montserrat SemiBold"/>
                <a:cs typeface="Montserrat SemiBold"/>
              </a:rPr>
              <a:t>COMMUNICATE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730850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THE </a:t>
            </a:r>
            <a:r>
              <a:rPr lang="nb-NO" sz="4000" dirty="0">
                <a:solidFill>
                  <a:srgbClr val="FFFF00"/>
                </a:solidFill>
                <a:latin typeface="Montserrat SemiBold"/>
                <a:cs typeface="Montserrat SemiBold"/>
              </a:rPr>
              <a:t>RPG MODEL </a:t>
            </a:r>
            <a:r>
              <a:rPr lang="nb-NO" sz="4000" dirty="0">
                <a:solidFill>
                  <a:schemeClr val="bg1"/>
                </a:solidFill>
                <a:latin typeface="Montserrat SemiBold"/>
                <a:cs typeface="Montserrat SemiBold"/>
              </a:rPr>
              <a:t>OF SKILL </a:t>
            </a:r>
            <a:r>
              <a:rPr lang="nb-NO" sz="4000" dirty="0">
                <a:solidFill>
                  <a:srgbClr val="FC00C9"/>
                </a:solidFill>
                <a:latin typeface="Montserrat SemiBold"/>
                <a:cs typeface="Montserrat SemiBold"/>
              </a:rPr>
              <a:t>&lt;</a:t>
            </a:r>
          </a:p>
        </p:txBody>
      </p:sp>
    </p:spTree>
    <p:extLst>
      <p:ext uri="{BB962C8B-B14F-4D97-AF65-F5344CB8AC3E}">
        <p14:creationId xmlns:p14="http://schemas.microsoft.com/office/powerpoint/2010/main" val="3067330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LINEAR </a:t>
            </a:r>
            <a:r>
              <a:rPr lang="nb-NO" sz="4000">
                <a:solidFill>
                  <a:schemeClr val="bg1"/>
                </a:solidFill>
                <a:latin typeface="Montserrat SemiBold"/>
                <a:cs typeface="Montserrat SemiBold"/>
              </a:rPr>
              <a:t>LEVELING UP</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20778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64</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112542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65</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3067082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66</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2750583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67</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FFFF00"/>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423412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HIERARCHY OF PRACTITIONERS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852521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MENTORS AND MENTEES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8896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15561752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CONTRAST WITH</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CAMERATA OF PEERS</a:t>
            </a:r>
          </a:p>
        </p:txBody>
      </p:sp>
    </p:spTree>
    <p:extLst>
      <p:ext uri="{BB962C8B-B14F-4D97-AF65-F5344CB8AC3E}">
        <p14:creationId xmlns:p14="http://schemas.microsoft.com/office/powerpoint/2010/main" val="980838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MONOPOLY ON VIRTUE </a:t>
            </a:r>
            <a:r>
              <a:rPr lang="nb-NO" sz="4000" dirty="0">
                <a:solidFill>
                  <a:srgbClr val="FC00C9"/>
                </a:solidFill>
                <a:latin typeface="Montserrat SemiBold"/>
                <a:cs typeface="Montserrat SemiBold"/>
              </a:rPr>
              <a:t>&lt;</a:t>
            </a:r>
          </a:p>
        </p:txBody>
      </p:sp>
    </p:spTree>
    <p:extLst>
      <p:ext uri="{BB962C8B-B14F-4D97-AF65-F5344CB8AC3E}">
        <p14:creationId xmlns:p14="http://schemas.microsoft.com/office/powerpoint/2010/main" val="2894021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THREE KINDS OF PROGRAMMERS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7663317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77769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475695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6201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GOOD</a:t>
            </a:r>
          </a:p>
        </p:txBody>
      </p:sp>
    </p:spTree>
    <p:extLst>
      <p:ext uri="{BB962C8B-B14F-4D97-AF65-F5344CB8AC3E}">
        <p14:creationId xmlns:p14="http://schemas.microsoft.com/office/powerpoint/2010/main" val="1982335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829950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33564985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BANISHED FROM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THE REAL WORLD</a:t>
            </a:r>
          </a:p>
        </p:txBody>
      </p:sp>
    </p:spTree>
    <p:extLst>
      <p:ext uri="{BB962C8B-B14F-4D97-AF65-F5344CB8AC3E}">
        <p14:creationId xmlns:p14="http://schemas.microsoft.com/office/powerpoint/2010/main" val="108369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EVEN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CRAFTER</a:t>
            </a:r>
          </a:p>
        </p:txBody>
      </p:sp>
    </p:spTree>
    <p:extLst>
      <p:ext uri="{BB962C8B-B14F-4D97-AF65-F5344CB8AC3E}">
        <p14:creationId xmlns:p14="http://schemas.microsoft.com/office/powerpoint/2010/main" val="2707762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THREAT</a:t>
            </a:r>
            <a:r>
              <a:rPr lang="nb-NO" sz="4000" dirty="0">
                <a:solidFill>
                  <a:schemeClr val="bg1"/>
                </a:solidFill>
                <a:latin typeface="Montserrat SemiBold"/>
                <a:cs typeface="Montserrat SemiBold"/>
              </a:rPr>
              <a:t> TO THE MONOPOLY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66758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365125"/>
          </a:xfrm>
        </p:spPr>
        <p:txBody>
          <a:bodyPr>
            <a:noAutofit/>
          </a:bodyPr>
          <a:lstStyle/>
          <a:p>
            <a:pPr marL="0" indent="0" algn="ctr">
              <a:buNone/>
            </a:pPr>
            <a:r>
              <a:rPr lang="nb-NO" sz="4000" dirty="0">
                <a:solidFill>
                  <a:schemeClr val="bg1"/>
                </a:solidFill>
                <a:latin typeface="Montserrat SemiBold"/>
                <a:cs typeface="Montserrat SemiBold"/>
              </a:rPr>
              <a:t>SOFTWARE CRAFTSMANSHP</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a:t>
            </a:r>
            <a:r>
              <a:rPr lang="nb-NO" sz="4000" dirty="0">
                <a:solidFill>
                  <a:srgbClr val="FFFF00"/>
                </a:solidFill>
                <a:latin typeface="Montserrat SemiBold"/>
                <a:cs typeface="Montserrat SemiBold"/>
              </a:rPr>
              <a:t>CONSERVATIVE</a:t>
            </a:r>
          </a:p>
        </p:txBody>
      </p:sp>
    </p:spTree>
    <p:extLst>
      <p:ext uri="{BB962C8B-B14F-4D97-AF65-F5344CB8AC3E}">
        <p14:creationId xmlns:p14="http://schemas.microsoft.com/office/powerpoint/2010/main" val="2869384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DOGMATIC</a:t>
            </a:r>
            <a:r>
              <a:rPr lang="nb-NO" sz="4000" dirty="0">
                <a:solidFill>
                  <a:schemeClr val="bg1"/>
                </a:solidFill>
                <a:latin typeface="Montserrat SemiBold"/>
                <a:cs typeface="Montserrat SemiBold"/>
              </a:rPr>
              <a:t> PRAGMATISTS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99991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CORRECTNESS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9836773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TDD</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9195443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EXAMPLE-BASED TESTING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57227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PROPERTY-BASED TESTING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71924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TYPE SYSTEMS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7818997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FORMALS METHODS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9111905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TLA</a:t>
            </a:r>
            <a:r>
              <a:rPr lang="nb-NO" sz="4000" dirty="0">
                <a:solidFill>
                  <a:srgbClr val="FFFF00"/>
                </a:solidFill>
                <a:latin typeface="Montserrat SemiBold"/>
                <a:cs typeface="Montserrat SemiBold"/>
              </a:rPr>
              <a:t>+</a:t>
            </a:r>
          </a:p>
        </p:txBody>
      </p:sp>
    </p:spTree>
    <p:extLst>
      <p:ext uri="{BB962C8B-B14F-4D97-AF65-F5344CB8AC3E}">
        <p14:creationId xmlns:p14="http://schemas.microsoft.com/office/powerpoint/2010/main" val="188552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25015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CRAFTSMAN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CRAFTER</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311931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b="1" dirty="0">
                <a:solidFill>
                  <a:srgbClr val="FC47F6"/>
                </a:solidFill>
              </a:rPr>
              <a:t>↓</a:t>
            </a:r>
          </a:p>
          <a:p>
            <a:pPr marL="0" indent="0" algn="ctr">
              <a:buFont typeface="Arial"/>
              <a:buNone/>
            </a:pP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3669700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365125"/>
          </a:xfrm>
        </p:spPr>
        <p:txBody>
          <a:bodyPr>
            <a:noAutofit/>
          </a:bodyPr>
          <a:lstStyle/>
          <a:p>
            <a:pPr marL="0" indent="0" algn="ctr">
              <a:buNone/>
            </a:pPr>
            <a:r>
              <a:rPr lang="nb-NO" sz="4000" dirty="0">
                <a:solidFill>
                  <a:schemeClr val="bg1"/>
                </a:solidFill>
                <a:latin typeface="Montserrat SemiBold"/>
                <a:cs typeface="Montserrat SemiBold"/>
              </a:rPr>
              <a:t>SOFTWARE CRAFTSMANSHIP</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a:t>
            </a:r>
            <a:r>
              <a:rPr lang="nb-NO" sz="4000" dirty="0">
                <a:solidFill>
                  <a:srgbClr val="FFFF00"/>
                </a:solidFill>
                <a:latin typeface="Montserrat SemiBold"/>
                <a:cs typeface="Montserrat SemiBold"/>
              </a:rPr>
              <a:t>STATIC</a:t>
            </a:r>
          </a:p>
        </p:txBody>
      </p:sp>
    </p:spTree>
    <p:extLst>
      <p:ext uri="{BB962C8B-B14F-4D97-AF65-F5344CB8AC3E}">
        <p14:creationId xmlns:p14="http://schemas.microsoft.com/office/powerpoint/2010/main" val="24929987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KNOWLEDGE IS PASSED 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848676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PROGRESSIVE LEARNING MEANS </a:t>
            </a:r>
            <a:r>
              <a:rPr lang="nb-NO" sz="4000" dirty="0">
                <a:solidFill>
                  <a:srgbClr val="FFFF00"/>
                </a:solidFill>
                <a:latin typeface="Montserrat SemiBold"/>
                <a:cs typeface="Montserrat SemiBold"/>
              </a:rPr>
              <a:t>LOOK FOR COUNTER-EXAMPLES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RATHER THAN CONFIRMATION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689259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 y="2516400"/>
            <a:ext cx="9144000" cy="617746"/>
          </a:xfrm>
        </p:spPr>
        <p:txBody>
          <a:bodyPr>
            <a:noAutofit/>
          </a:bodyPr>
          <a:lstStyle/>
          <a:p>
            <a:pPr marL="0" indent="0" algn="ctr">
              <a:buNone/>
            </a:pPr>
            <a:r>
              <a:rPr lang="nb-NO" sz="4000" dirty="0">
                <a:solidFill>
                  <a:schemeClr val="bg1"/>
                </a:solidFill>
                <a:latin typeface="Montserrat SemiBold"/>
                <a:cs typeface="Montserrat SemiBold"/>
              </a:rPr>
              <a:t>RADICAL </a:t>
            </a:r>
            <a:r>
              <a:rPr lang="nb-NO" sz="4000" dirty="0">
                <a:solidFill>
                  <a:srgbClr val="FFFF00"/>
                </a:solidFill>
                <a:latin typeface="Montserrat SemiBold"/>
                <a:cs typeface="Montserrat SemiBold"/>
              </a:rPr>
              <a:t>IMPROVEMENT</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LIKELY TO COME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FROM THE </a:t>
            </a:r>
            <a:r>
              <a:rPr lang="nb-NO" sz="4000" dirty="0">
                <a:solidFill>
                  <a:srgbClr val="FFFF00"/>
                </a:solidFill>
                <a:latin typeface="Montserrat SemiBold"/>
                <a:cs typeface="Montserrat SemiBold"/>
              </a:rPr>
              <a:t>OUTSIDE</a:t>
            </a:r>
          </a:p>
        </p:txBody>
      </p:sp>
    </p:spTree>
    <p:extLst>
      <p:ext uri="{BB962C8B-B14F-4D97-AF65-F5344CB8AC3E}">
        <p14:creationId xmlns:p14="http://schemas.microsoft.com/office/powerpoint/2010/main" val="9487378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801374" y="2786400"/>
            <a:ext cx="7522538" cy="617746"/>
          </a:xfrm>
        </p:spPr>
        <p:txBody>
          <a:bodyPr>
            <a:noAutofit/>
          </a:bodyPr>
          <a:lstStyle/>
          <a:p>
            <a:pPr marL="0" indent="0" algn="ctr">
              <a:buNone/>
            </a:pPr>
            <a:r>
              <a:rPr lang="nb-NO" sz="4000" dirty="0">
                <a:solidFill>
                  <a:schemeClr val="bg1"/>
                </a:solidFill>
                <a:latin typeface="Montserrat SemiBold"/>
                <a:cs typeface="Montserrat SemiBold"/>
              </a:rPr>
              <a:t>DO CRAFTSMEN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QUESTION THEIR BELIEFS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102916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WELCOME </a:t>
            </a:r>
            <a:r>
              <a:rPr lang="nb-NO" sz="4000" dirty="0">
                <a:solidFill>
                  <a:srgbClr val="FFFF00"/>
                </a:solidFill>
                <a:latin typeface="Montserrat SemiBold"/>
                <a:cs typeface="Montserrat SemiBold"/>
              </a:rPr>
              <a:t>DIFFERENCES OF OPINION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69748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a:t>
            </a:r>
            <a:br>
              <a:rPr lang="nb-NO" sz="4000" dirty="0">
                <a:solidFill>
                  <a:srgbClr val="FFFF00"/>
                </a:solidFill>
                <a:latin typeface="Montserrat SemiBold"/>
                <a:cs typeface="Montserrat SemiBold"/>
              </a:rPr>
            </a:br>
            <a:r>
              <a:rPr lang="nb-NO" sz="4000" dirty="0">
                <a:solidFill>
                  <a:srgbClr val="FFFF00"/>
                </a:solidFill>
                <a:latin typeface="Montserrat SemiBold"/>
                <a:cs typeface="Montserrat SemiBold"/>
              </a:rPr>
              <a:t>LIKE THIS TALK</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633561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97</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IS </a:t>
            </a:r>
            <a:r>
              <a:rPr lang="nb-NO" sz="4000" dirty="0">
                <a:solidFill>
                  <a:srgbClr val="FFFF00"/>
                </a:solidFill>
                <a:latin typeface="Montserrat SemiBold"/>
                <a:cs typeface="Montserrat SemiBold"/>
              </a:rPr>
              <a:t>GOOD</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335024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98</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HAS </a:t>
            </a:r>
            <a:r>
              <a:rPr lang="nb-NO" sz="4000" dirty="0">
                <a:solidFill>
                  <a:srgbClr val="FFFF00"/>
                </a:solidFill>
                <a:latin typeface="Montserrat SemiBold"/>
                <a:cs typeface="Montserrat SemiBold"/>
              </a:rPr>
              <a:t>ENERGY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16323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05.04.2020</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99</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TENSION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14104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8688</TotalTime>
  <Words>5919</Words>
  <Application>Microsoft Office PowerPoint</Application>
  <PresentationFormat>Skjermfremvisning (4:3)</PresentationFormat>
  <Paragraphs>686</Paragraphs>
  <Slides>135</Slides>
  <Notes>133</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135</vt:i4>
      </vt:variant>
    </vt:vector>
  </HeadingPairs>
  <TitlesOfParts>
    <vt:vector size="140" baseType="lpstr">
      <vt:lpstr>Arial</vt:lpstr>
      <vt:lpstr>Bebas Neue</vt:lpstr>
      <vt:lpstr>Calibri</vt:lpstr>
      <vt:lpstr>Montserrat SemiBold</vt:lpstr>
      <vt:lpstr>Office Theme</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2025</cp:revision>
  <dcterms:created xsi:type="dcterms:W3CDTF">2018-06-05T15:34:19Z</dcterms:created>
  <dcterms:modified xsi:type="dcterms:W3CDTF">2020-04-05T07:15:21Z</dcterms:modified>
</cp:coreProperties>
</file>