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sldIdLst>
    <p:sldId id="488" r:id="rId2"/>
    <p:sldId id="643" r:id="rId3"/>
    <p:sldId id="707" r:id="rId4"/>
    <p:sldId id="899" r:id="rId5"/>
    <p:sldId id="749" r:id="rId6"/>
    <p:sldId id="817" r:id="rId7"/>
    <p:sldId id="818" r:id="rId8"/>
    <p:sldId id="704" r:id="rId9"/>
    <p:sldId id="637" r:id="rId10"/>
    <p:sldId id="703" r:id="rId11"/>
    <p:sldId id="639" r:id="rId12"/>
    <p:sldId id="658" r:id="rId13"/>
    <p:sldId id="659" r:id="rId14"/>
    <p:sldId id="714" r:id="rId15"/>
    <p:sldId id="651" r:id="rId16"/>
    <p:sldId id="673" r:id="rId17"/>
    <p:sldId id="715" r:id="rId18"/>
    <p:sldId id="653" r:id="rId19"/>
    <p:sldId id="657" r:id="rId20"/>
    <p:sldId id="747" r:id="rId21"/>
    <p:sldId id="748" r:id="rId22"/>
    <p:sldId id="697" r:id="rId23"/>
    <p:sldId id="698" r:id="rId24"/>
    <p:sldId id="699" r:id="rId25"/>
    <p:sldId id="795" r:id="rId26"/>
    <p:sldId id="710" r:id="rId27"/>
    <p:sldId id="888" r:id="rId28"/>
    <p:sldId id="881" r:id="rId29"/>
    <p:sldId id="831" r:id="rId30"/>
    <p:sldId id="895" r:id="rId31"/>
    <p:sldId id="896" r:id="rId32"/>
    <p:sldId id="832" r:id="rId33"/>
    <p:sldId id="834" r:id="rId34"/>
    <p:sldId id="822" r:id="rId35"/>
    <p:sldId id="823" r:id="rId36"/>
    <p:sldId id="824" r:id="rId37"/>
    <p:sldId id="825" r:id="rId38"/>
    <p:sldId id="826" r:id="rId39"/>
    <p:sldId id="828" r:id="rId40"/>
    <p:sldId id="827" r:id="rId41"/>
    <p:sldId id="898" r:id="rId42"/>
    <p:sldId id="855" r:id="rId43"/>
    <p:sldId id="856" r:id="rId44"/>
    <p:sldId id="872" r:id="rId45"/>
    <p:sldId id="857" r:id="rId46"/>
    <p:sldId id="873" r:id="rId47"/>
    <p:sldId id="858" r:id="rId48"/>
    <p:sldId id="874" r:id="rId49"/>
    <p:sldId id="903" r:id="rId50"/>
    <p:sldId id="860" r:id="rId51"/>
    <p:sldId id="861" r:id="rId52"/>
    <p:sldId id="862" r:id="rId53"/>
    <p:sldId id="869" r:id="rId54"/>
    <p:sldId id="863" r:id="rId55"/>
    <p:sldId id="864" r:id="rId56"/>
    <p:sldId id="889" r:id="rId57"/>
    <p:sldId id="875" r:id="rId58"/>
    <p:sldId id="900" r:id="rId59"/>
    <p:sldId id="901" r:id="rId60"/>
    <p:sldId id="902" r:id="rId61"/>
    <p:sldId id="716" r:id="rId62"/>
    <p:sldId id="717" r:id="rId63"/>
    <p:sldId id="720" r:id="rId64"/>
    <p:sldId id="724" r:id="rId65"/>
    <p:sldId id="725" r:id="rId66"/>
    <p:sldId id="719" r:id="rId67"/>
    <p:sldId id="802" r:id="rId68"/>
    <p:sldId id="803" r:id="rId69"/>
    <p:sldId id="799" r:id="rId70"/>
    <p:sldId id="800" r:id="rId71"/>
    <p:sldId id="801" r:id="rId72"/>
    <p:sldId id="880" r:id="rId73"/>
    <p:sldId id="836" r:id="rId74"/>
    <p:sldId id="878" r:id="rId75"/>
    <p:sldId id="886" r:id="rId76"/>
    <p:sldId id="890" r:id="rId77"/>
    <p:sldId id="885" r:id="rId78"/>
    <p:sldId id="891" r:id="rId79"/>
    <p:sldId id="892" r:id="rId80"/>
    <p:sldId id="893" r:id="rId81"/>
    <p:sldId id="894" r:id="rId82"/>
    <p:sldId id="848" r:id="rId83"/>
    <p:sldId id="849" r:id="rId84"/>
    <p:sldId id="851" r:id="rId85"/>
    <p:sldId id="852"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47F6"/>
    <a:srgbClr val="88FF08"/>
    <a:srgbClr val="14A3C7"/>
    <a:srgbClr val="FC00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5" d="100"/>
          <a:sy n="125" d="100"/>
        </p:scale>
        <p:origin x="152"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interSettings" Target="printerSettings/printerSettings1.bin"/><Relationship Id="rId8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CD5112-18CD-7642-A1F5-05C9DEDCD3D2}" type="datetimeFigureOut">
              <a:rPr lang="en-US" smtClean="0"/>
              <a:t>07/03/19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AF97E3-BB5E-FB4B-AC24-777A50BB00C4}" type="slidenum">
              <a:rPr lang="en-US" smtClean="0"/>
              <a:t>‹#›</a:t>
            </a:fld>
            <a:endParaRPr lang="en-US"/>
          </a:p>
        </p:txBody>
      </p:sp>
    </p:spTree>
    <p:extLst>
      <p:ext uri="{BB962C8B-B14F-4D97-AF65-F5344CB8AC3E}">
        <p14:creationId xmlns:p14="http://schemas.microsoft.com/office/powerpoint/2010/main" val="3253085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not a software craftsman.</a:t>
            </a:r>
          </a:p>
        </p:txBody>
      </p:sp>
      <p:sp>
        <p:nvSpPr>
          <p:cNvPr id="4" name="Slide Number Placeholder 3"/>
          <p:cNvSpPr>
            <a:spLocks noGrp="1"/>
          </p:cNvSpPr>
          <p:nvPr>
            <p:ph type="sldNum" sz="quarter" idx="10"/>
          </p:nvPr>
        </p:nvSpPr>
        <p:spPr/>
        <p:txBody>
          <a:bodyPr/>
          <a:lstStyle/>
          <a:p>
            <a:fld id="{95AF97E3-BB5E-FB4B-AC24-777A50BB00C4}" type="slidenum">
              <a:rPr lang="en-US" smtClean="0"/>
              <a:t>2</a:t>
            </a:fld>
            <a:endParaRPr lang="en-US"/>
          </a:p>
        </p:txBody>
      </p:sp>
    </p:spTree>
    <p:extLst>
      <p:ext uri="{BB962C8B-B14F-4D97-AF65-F5344CB8AC3E}">
        <p14:creationId xmlns:p14="http://schemas.microsoft.com/office/powerpoint/2010/main" val="161726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as Roberto </a:t>
            </a:r>
            <a:r>
              <a:rPr lang="en-US" dirty="0" err="1"/>
              <a:t>Benigni</a:t>
            </a:r>
            <a:r>
              <a:rPr lang="en-US" baseline="0" dirty="0"/>
              <a:t> puts it, am I a good egg? We all want to be good eggs.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11</a:t>
            </a:fld>
            <a:endParaRPr lang="en-US"/>
          </a:p>
        </p:txBody>
      </p:sp>
    </p:spTree>
    <p:extLst>
      <p:ext uri="{BB962C8B-B14F-4D97-AF65-F5344CB8AC3E}">
        <p14:creationId xmlns:p14="http://schemas.microsoft.com/office/powerpoint/2010/main" val="2847732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software</a:t>
            </a:r>
            <a:r>
              <a:rPr lang="en-US" baseline="0" dirty="0"/>
              <a:t> craftsmanship provides answers to these questions, right? So that’s good.</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12</a:t>
            </a:fld>
            <a:endParaRPr lang="en-US"/>
          </a:p>
        </p:txBody>
      </p:sp>
    </p:spTree>
    <p:extLst>
      <p:ext uri="{BB962C8B-B14F-4D97-AF65-F5344CB8AC3E}">
        <p14:creationId xmlns:p14="http://schemas.microsoft.com/office/powerpoint/2010/main" val="976039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craftsmanship is an</a:t>
            </a:r>
            <a:r>
              <a:rPr lang="en-US" baseline="0" dirty="0"/>
              <a:t> identity.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13</a:t>
            </a:fld>
            <a:endParaRPr lang="en-US"/>
          </a:p>
        </p:txBody>
      </p:sp>
    </p:spTree>
    <p:extLst>
      <p:ext uri="{BB962C8B-B14F-4D97-AF65-F5344CB8AC3E}">
        <p14:creationId xmlns:p14="http://schemas.microsoft.com/office/powerpoint/2010/main" val="1687586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an identity because it offers a narrative about software</a:t>
            </a:r>
            <a:r>
              <a:rPr lang="en-US" baseline="0" dirty="0"/>
              <a:t> development.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14</a:t>
            </a:fld>
            <a:endParaRPr lang="en-US"/>
          </a:p>
        </p:txBody>
      </p:sp>
    </p:spTree>
    <p:extLst>
      <p:ext uri="{BB962C8B-B14F-4D97-AF65-F5344CB8AC3E}">
        <p14:creationId xmlns:p14="http://schemas.microsoft.com/office/powerpoint/2010/main" val="3410734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narrative that talks about pride and professionalism. You’ll find that craftsmanship and professionalism is used more or less as synonyms</a:t>
            </a:r>
            <a:r>
              <a:rPr lang="en-US" baseline="0" dirty="0"/>
              <a:t>. In fact you can get the impression that craftsmanship is just a slightly </a:t>
            </a:r>
            <a:r>
              <a:rPr lang="en-US" baseline="0" dirty="0" err="1"/>
              <a:t>kitchy</a:t>
            </a:r>
            <a:r>
              <a:rPr lang="en-US" baseline="0" dirty="0"/>
              <a:t> word for professionalism.</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15</a:t>
            </a:fld>
            <a:endParaRPr lang="en-US"/>
          </a:p>
        </p:txBody>
      </p:sp>
    </p:spTree>
    <p:extLst>
      <p:ext uri="{BB962C8B-B14F-4D97-AF65-F5344CB8AC3E}">
        <p14:creationId xmlns:p14="http://schemas.microsoft.com/office/powerpoint/2010/main" val="4092702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a narrative of heroes and adversaries. What do I mean by that?</a:t>
            </a:r>
          </a:p>
        </p:txBody>
      </p:sp>
      <p:sp>
        <p:nvSpPr>
          <p:cNvPr id="4" name="Slide Number Placeholder 3"/>
          <p:cNvSpPr>
            <a:spLocks noGrp="1"/>
          </p:cNvSpPr>
          <p:nvPr>
            <p:ph type="sldNum" sz="quarter" idx="10"/>
          </p:nvPr>
        </p:nvSpPr>
        <p:spPr/>
        <p:txBody>
          <a:bodyPr/>
          <a:lstStyle/>
          <a:p>
            <a:fld id="{95AF97E3-BB5E-FB4B-AC24-777A50BB00C4}" type="slidenum">
              <a:rPr lang="en-US" smtClean="0"/>
              <a:t>16</a:t>
            </a:fld>
            <a:endParaRPr lang="en-US"/>
          </a:p>
        </p:txBody>
      </p:sp>
    </p:spTree>
    <p:extLst>
      <p:ext uri="{BB962C8B-B14F-4D97-AF65-F5344CB8AC3E}">
        <p14:creationId xmlns:p14="http://schemas.microsoft.com/office/powerpoint/2010/main" val="2906254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is the hero of software</a:t>
            </a:r>
            <a:r>
              <a:rPr lang="en-US" baseline="0" dirty="0"/>
              <a:t> development in the craftsmanship narrative?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17</a:t>
            </a:fld>
            <a:endParaRPr lang="en-US"/>
          </a:p>
        </p:txBody>
      </p:sp>
    </p:spTree>
    <p:extLst>
      <p:ext uri="{BB962C8B-B14F-4D97-AF65-F5344CB8AC3E}">
        <p14:creationId xmlns:p14="http://schemas.microsoft.com/office/powerpoint/2010/main" val="3633242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a:t>
            </a:r>
            <a:r>
              <a:rPr lang="en-US" baseline="0" dirty="0"/>
              <a:t> it’s the programmer of course!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18</a:t>
            </a:fld>
            <a:endParaRPr lang="en-US"/>
          </a:p>
        </p:txBody>
      </p:sp>
    </p:spTree>
    <p:extLst>
      <p:ext uri="{BB962C8B-B14F-4D97-AF65-F5344CB8AC3E}">
        <p14:creationId xmlns:p14="http://schemas.microsoft.com/office/powerpoint/2010/main" val="3266364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this guy. The pragmatic good software craftsman,</a:t>
            </a:r>
            <a:r>
              <a:rPr lang="en-US" baseline="0" dirty="0"/>
              <a:t> who relies on his skill and training and his own good judgment to do good in the world. Armed with TDD and SOLID, drilled through countless katas.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19</a:t>
            </a:fld>
            <a:endParaRPr lang="en-US"/>
          </a:p>
        </p:txBody>
      </p:sp>
    </p:spTree>
    <p:extLst>
      <p:ext uri="{BB962C8B-B14F-4D97-AF65-F5344CB8AC3E}">
        <p14:creationId xmlns:p14="http://schemas.microsoft.com/office/powerpoint/2010/main" val="3623729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a:t>
            </a:r>
            <a:r>
              <a:rPr lang="en-US" baseline="0" dirty="0"/>
              <a:t> a good developer in the craftsmanship narrative means seeking mastery of the craft.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20</a:t>
            </a:fld>
            <a:endParaRPr lang="en-US"/>
          </a:p>
        </p:txBody>
      </p:sp>
    </p:spTree>
    <p:extLst>
      <p:ext uri="{BB962C8B-B14F-4D97-AF65-F5344CB8AC3E}">
        <p14:creationId xmlns:p14="http://schemas.microsoft.com/office/powerpoint/2010/main" val="379274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a:t>
            </a:fld>
            <a:endParaRPr lang="en-US"/>
          </a:p>
        </p:txBody>
      </p:sp>
    </p:spTree>
    <p:extLst>
      <p:ext uri="{BB962C8B-B14F-4D97-AF65-F5344CB8AC3E}">
        <p14:creationId xmlns:p14="http://schemas.microsoft.com/office/powerpoint/2010/main" val="337074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a:t>
            </a:r>
            <a:r>
              <a:rPr lang="en-US" baseline="0" dirty="0"/>
              <a:t> </a:t>
            </a:r>
            <a:r>
              <a:rPr lang="en-US" dirty="0"/>
              <a:t>excellence.</a:t>
            </a:r>
            <a:r>
              <a:rPr lang="en-US" baseline="0" dirty="0"/>
              <a:t> Flawless execution.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21</a:t>
            </a:fld>
            <a:endParaRPr lang="en-US"/>
          </a:p>
        </p:txBody>
      </p:sp>
    </p:spTree>
    <p:extLst>
      <p:ext uri="{BB962C8B-B14F-4D97-AF65-F5344CB8AC3E}">
        <p14:creationId xmlns:p14="http://schemas.microsoft.com/office/powerpoint/2010/main" val="537060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Underlying</a:t>
            </a:r>
            <a:r>
              <a:rPr lang="en-US" baseline="0" dirty="0"/>
              <a:t> is a belief that discipline can fix software. If we are just disciplined enough, we will do well.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22</a:t>
            </a:fld>
            <a:endParaRPr lang="en-US"/>
          </a:p>
        </p:txBody>
      </p:sp>
    </p:spTree>
    <p:extLst>
      <p:ext uri="{BB962C8B-B14F-4D97-AF65-F5344CB8AC3E}">
        <p14:creationId xmlns:p14="http://schemas.microsoft.com/office/powerpoint/2010/main" val="4262848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follow</a:t>
            </a:r>
            <a:r>
              <a:rPr lang="en-US" baseline="0" dirty="0"/>
              <a:t> the b</a:t>
            </a:r>
            <a:r>
              <a:rPr lang="en-US" dirty="0"/>
              <a:t>est practices</a:t>
            </a:r>
            <a:r>
              <a:rPr lang="en-US" baseline="0" dirty="0"/>
              <a:t> we can fix software.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23</a:t>
            </a:fld>
            <a:endParaRPr lang="en-US"/>
          </a:p>
        </p:txBody>
      </p:sp>
    </p:spTree>
    <p:extLst>
      <p:ext uri="{BB962C8B-B14F-4D97-AF65-F5344CB8AC3E}">
        <p14:creationId xmlns:p14="http://schemas.microsoft.com/office/powerpoint/2010/main" val="2363221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Virtue</a:t>
            </a:r>
            <a:r>
              <a:rPr lang="en-US" baseline="0" dirty="0"/>
              <a:t> can fix software.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24</a:t>
            </a:fld>
            <a:endParaRPr lang="en-US"/>
          </a:p>
        </p:txBody>
      </p:sp>
    </p:spTree>
    <p:extLst>
      <p:ext uri="{BB962C8B-B14F-4D97-AF65-F5344CB8AC3E}">
        <p14:creationId xmlns:p14="http://schemas.microsoft.com/office/powerpoint/2010/main" val="2526025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can slay the dragon!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25</a:t>
            </a:fld>
            <a:endParaRPr lang="en-US"/>
          </a:p>
        </p:txBody>
      </p:sp>
    </p:spTree>
    <p:extLst>
      <p:ext uri="{BB962C8B-B14F-4D97-AF65-F5344CB8AC3E}">
        <p14:creationId xmlns:p14="http://schemas.microsoft.com/office/powerpoint/2010/main" val="950778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it</a:t>
            </a:r>
            <a:r>
              <a:rPr lang="en-US" baseline="0" dirty="0"/>
              <a:t> all comes down to me. Me and my skills. If I’m good, the software is good.</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26</a:t>
            </a:fld>
            <a:endParaRPr lang="en-US"/>
          </a:p>
        </p:txBody>
      </p:sp>
    </p:spTree>
    <p:extLst>
      <p:ext uri="{BB962C8B-B14F-4D97-AF65-F5344CB8AC3E}">
        <p14:creationId xmlns:p14="http://schemas.microsoft.com/office/powerpoint/2010/main" val="3173085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I think is wrong. </a:t>
            </a:r>
          </a:p>
        </p:txBody>
      </p:sp>
      <p:sp>
        <p:nvSpPr>
          <p:cNvPr id="4" name="Slide Number Placeholder 3"/>
          <p:cNvSpPr>
            <a:spLocks noGrp="1"/>
          </p:cNvSpPr>
          <p:nvPr>
            <p:ph type="sldNum" sz="quarter" idx="10"/>
          </p:nvPr>
        </p:nvSpPr>
        <p:spPr/>
        <p:txBody>
          <a:bodyPr/>
          <a:lstStyle/>
          <a:p>
            <a:fld id="{95AF97E3-BB5E-FB4B-AC24-777A50BB00C4}" type="slidenum">
              <a:rPr lang="en-US" smtClean="0"/>
              <a:t>27</a:t>
            </a:fld>
            <a:endParaRPr lang="en-US"/>
          </a:p>
        </p:txBody>
      </p:sp>
    </p:spTree>
    <p:extLst>
      <p:ext uri="{BB962C8B-B14F-4D97-AF65-F5344CB8AC3E}">
        <p14:creationId xmlns:p14="http://schemas.microsoft.com/office/powerpoint/2010/main" val="1090690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p>
        </p:txBody>
      </p:sp>
      <p:sp>
        <p:nvSpPr>
          <p:cNvPr id="4" name="Slide Number Placeholder 3"/>
          <p:cNvSpPr>
            <a:spLocks noGrp="1"/>
          </p:cNvSpPr>
          <p:nvPr>
            <p:ph type="sldNum" sz="quarter" idx="10"/>
          </p:nvPr>
        </p:nvSpPr>
        <p:spPr/>
        <p:txBody>
          <a:bodyPr/>
          <a:lstStyle/>
          <a:p>
            <a:fld id="{95AF97E3-BB5E-FB4B-AC24-777A50BB00C4}" type="slidenum">
              <a:rPr lang="en-US" smtClean="0"/>
              <a:t>28</a:t>
            </a:fld>
            <a:endParaRPr lang="en-US"/>
          </a:p>
        </p:txBody>
      </p:sp>
    </p:spTree>
    <p:extLst>
      <p:ext uri="{BB962C8B-B14F-4D97-AF65-F5344CB8AC3E}">
        <p14:creationId xmlns:p14="http://schemas.microsoft.com/office/powerpoint/2010/main" val="1090690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makes software?</a:t>
            </a:r>
            <a:r>
              <a:rPr lang="en-US" baseline="0" dirty="0"/>
              <a:t> That’s a trick question, right? We all know who makes software, right? It’s us, the programmers, we sit at the keyboard, we type the code, we test it, we ship it to production, it’s us? Surely it’s us!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29</a:t>
            </a:fld>
            <a:endParaRPr lang="en-US"/>
          </a:p>
        </p:txBody>
      </p:sp>
    </p:spTree>
    <p:extLst>
      <p:ext uri="{BB962C8B-B14F-4D97-AF65-F5344CB8AC3E}">
        <p14:creationId xmlns:p14="http://schemas.microsoft.com/office/powerpoint/2010/main" val="3562484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craftsman model of software development. You have a border of professionalism on the outside, and you have passion on the inside. It’s very inward-facing.</a:t>
            </a:r>
          </a:p>
        </p:txBody>
      </p:sp>
      <p:sp>
        <p:nvSpPr>
          <p:cNvPr id="4" name="Slide Number Placeholder 3"/>
          <p:cNvSpPr>
            <a:spLocks noGrp="1"/>
          </p:cNvSpPr>
          <p:nvPr>
            <p:ph type="sldNum" sz="quarter" idx="10"/>
          </p:nvPr>
        </p:nvSpPr>
        <p:spPr/>
        <p:txBody>
          <a:bodyPr/>
          <a:lstStyle/>
          <a:p>
            <a:fld id="{95AF97E3-BB5E-FB4B-AC24-777A50BB00C4}" type="slidenum">
              <a:rPr lang="en-US" smtClean="0"/>
              <a:t>30</a:t>
            </a:fld>
            <a:endParaRPr lang="en-US"/>
          </a:p>
        </p:txBody>
      </p:sp>
    </p:spTree>
    <p:extLst>
      <p:ext uri="{BB962C8B-B14F-4D97-AF65-F5344CB8AC3E}">
        <p14:creationId xmlns:p14="http://schemas.microsoft.com/office/powerpoint/2010/main" val="3696831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a:t>
            </a:fld>
            <a:endParaRPr lang="en-US"/>
          </a:p>
        </p:txBody>
      </p:sp>
    </p:spTree>
    <p:extLst>
      <p:ext uri="{BB962C8B-B14F-4D97-AF65-F5344CB8AC3E}">
        <p14:creationId xmlns:p14="http://schemas.microsoft.com/office/powerpoint/2010/main" val="278792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bubble is going to burst.</a:t>
            </a:r>
          </a:p>
        </p:txBody>
      </p:sp>
      <p:sp>
        <p:nvSpPr>
          <p:cNvPr id="4" name="Slide Number Placeholder 3"/>
          <p:cNvSpPr>
            <a:spLocks noGrp="1"/>
          </p:cNvSpPr>
          <p:nvPr>
            <p:ph type="sldNum" sz="quarter" idx="10"/>
          </p:nvPr>
        </p:nvSpPr>
        <p:spPr/>
        <p:txBody>
          <a:bodyPr/>
          <a:lstStyle/>
          <a:p>
            <a:fld id="{95AF97E3-BB5E-FB4B-AC24-777A50BB00C4}" type="slidenum">
              <a:rPr lang="en-US" smtClean="0"/>
              <a:t>31</a:t>
            </a:fld>
            <a:endParaRPr lang="en-US"/>
          </a:p>
        </p:txBody>
      </p:sp>
    </p:spTree>
    <p:extLst>
      <p:ext uri="{BB962C8B-B14F-4D97-AF65-F5344CB8AC3E}">
        <p14:creationId xmlns:p14="http://schemas.microsoft.com/office/powerpoint/2010/main" val="37648771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Programmers don’t make software. Organizations make software, and the health of the software is going to be determined by the health of the organization. You can’t make good software in a toxic organization. You can’t even make good software in an organization that is well-meaning but naïve to the forces that shape software. Your software development efforts will be dominated by forces outside the code. To make good software, you need to direct your attention outward and work on the conditions for making software.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32</a:t>
            </a:fld>
            <a:endParaRPr lang="en-US"/>
          </a:p>
        </p:txBody>
      </p:sp>
    </p:spTree>
    <p:extLst>
      <p:ext uri="{BB962C8B-B14F-4D97-AF65-F5344CB8AC3E}">
        <p14:creationId xmlns:p14="http://schemas.microsoft.com/office/powerpoint/2010/main" val="36389917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seemingly</a:t>
            </a:r>
            <a:r>
              <a:rPr lang="en-US" baseline="0" dirty="0"/>
              <a:t> simple question is suddenly difficult.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33</a:t>
            </a:fld>
            <a:endParaRPr lang="en-US"/>
          </a:p>
        </p:txBody>
      </p:sp>
    </p:spTree>
    <p:extLst>
      <p:ext uri="{BB962C8B-B14F-4D97-AF65-F5344CB8AC3E}">
        <p14:creationId xmlns:p14="http://schemas.microsoft.com/office/powerpoint/2010/main" val="5939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Craftsmanship fails</a:t>
            </a:r>
            <a:r>
              <a:rPr lang="en-US" baseline="0" dirty="0"/>
              <a:t> to see this because it </a:t>
            </a:r>
            <a:r>
              <a:rPr lang="en-US" dirty="0"/>
              <a:t>is caught up in this fetish about</a:t>
            </a:r>
            <a:r>
              <a:rPr lang="en-US" baseline="0" dirty="0"/>
              <a:t> </a:t>
            </a:r>
            <a:r>
              <a:rPr lang="en-US" dirty="0"/>
              <a:t>code</a:t>
            </a:r>
            <a:r>
              <a:rPr lang="en-US" baseline="0" dirty="0"/>
              <a:t>. Like the code is the only thing that matters.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34</a:t>
            </a:fld>
            <a:endParaRPr lang="en-US"/>
          </a:p>
        </p:txBody>
      </p:sp>
    </p:spTree>
    <p:extLst>
      <p:ext uri="{BB962C8B-B14F-4D97-AF65-F5344CB8AC3E}">
        <p14:creationId xmlns:p14="http://schemas.microsoft.com/office/powerpoint/2010/main" val="7385573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code is the truth!</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35</a:t>
            </a:fld>
            <a:endParaRPr lang="en-US"/>
          </a:p>
        </p:txBody>
      </p:sp>
    </p:spTree>
    <p:extLst>
      <p:ext uri="{BB962C8B-B14F-4D97-AF65-F5344CB8AC3E}">
        <p14:creationId xmlns:p14="http://schemas.microsoft.com/office/powerpoint/2010/main" val="85757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there is no</a:t>
            </a:r>
            <a:r>
              <a:rPr lang="en-US" baseline="0" dirty="0"/>
              <a:t> truth about anything interesting in the code.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36</a:t>
            </a:fld>
            <a:endParaRPr lang="en-US"/>
          </a:p>
        </p:txBody>
      </p:sp>
    </p:spTree>
    <p:extLst>
      <p:ext uri="{BB962C8B-B14F-4D97-AF65-F5344CB8AC3E}">
        <p14:creationId xmlns:p14="http://schemas.microsoft.com/office/powerpoint/2010/main" val="1949694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Apart from tautology. The code can only tell the truth about what the code does. For instance, it can’t tell you what it should have done, how to make users happy, how to provide value to someone. It can’t even tell you if it’s in production!.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37</a:t>
            </a:fld>
            <a:endParaRPr lang="en-US"/>
          </a:p>
        </p:txBody>
      </p:sp>
    </p:spTree>
    <p:extLst>
      <p:ext uri="{BB962C8B-B14F-4D97-AF65-F5344CB8AC3E}">
        <p14:creationId xmlns:p14="http://schemas.microsoft.com/office/powerpoint/2010/main" val="42080275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code as such</a:t>
            </a:r>
            <a:r>
              <a:rPr lang="en-US" dirty="0"/>
              <a:t> has no direction. It</a:t>
            </a:r>
            <a:r>
              <a:rPr lang="en-US" baseline="0" dirty="0"/>
              <a:t> has no opinions.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38</a:t>
            </a:fld>
            <a:endParaRPr lang="en-US"/>
          </a:p>
        </p:txBody>
      </p:sp>
    </p:spTree>
    <p:extLst>
      <p:ext uri="{BB962C8B-B14F-4D97-AF65-F5344CB8AC3E}">
        <p14:creationId xmlns:p14="http://schemas.microsoft.com/office/powerpoint/2010/main" val="25104154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doesn’t want anything.</a:t>
            </a:r>
          </a:p>
        </p:txBody>
      </p:sp>
      <p:sp>
        <p:nvSpPr>
          <p:cNvPr id="4" name="Slide Number Placeholder 3"/>
          <p:cNvSpPr>
            <a:spLocks noGrp="1"/>
          </p:cNvSpPr>
          <p:nvPr>
            <p:ph type="sldNum" sz="quarter" idx="10"/>
          </p:nvPr>
        </p:nvSpPr>
        <p:spPr/>
        <p:txBody>
          <a:bodyPr/>
          <a:lstStyle/>
          <a:p>
            <a:fld id="{95AF97E3-BB5E-FB4B-AC24-777A50BB00C4}" type="slidenum">
              <a:rPr lang="en-US" smtClean="0"/>
              <a:t>39</a:t>
            </a:fld>
            <a:endParaRPr lang="en-US"/>
          </a:p>
        </p:txBody>
      </p:sp>
    </p:spTree>
    <p:extLst>
      <p:ext uri="{BB962C8B-B14F-4D97-AF65-F5344CB8AC3E}">
        <p14:creationId xmlns:p14="http://schemas.microsoft.com/office/powerpoint/2010/main" val="2510415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not</a:t>
            </a:r>
            <a:r>
              <a:rPr lang="en-US" baseline="0" dirty="0"/>
              <a:t> strategic.</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40</a:t>
            </a:fld>
            <a:endParaRPr lang="en-US"/>
          </a:p>
        </p:txBody>
      </p:sp>
    </p:spTree>
    <p:extLst>
      <p:ext uri="{BB962C8B-B14F-4D97-AF65-F5344CB8AC3E}">
        <p14:creationId xmlns:p14="http://schemas.microsoft.com/office/powerpoint/2010/main" val="3619850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clarify, this is not “death to all craftsmen”, “craftsmen</a:t>
            </a:r>
            <a:r>
              <a:rPr lang="en-US" baseline="0" dirty="0"/>
              <a:t> are bad”, “craftsmen are stupid” or anything like that. It’s just about why *I* don’t think of myself as a software craftsman. That’s all.</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a:t>
            </a:fld>
            <a:endParaRPr lang="en-US"/>
          </a:p>
        </p:txBody>
      </p:sp>
    </p:spTree>
    <p:extLst>
      <p:ext uri="{BB962C8B-B14F-4D97-AF65-F5344CB8AC3E}">
        <p14:creationId xmlns:p14="http://schemas.microsoft.com/office/powerpoint/2010/main" val="2240370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what is virtuous programming anyway?</a:t>
            </a:r>
          </a:p>
        </p:txBody>
      </p:sp>
      <p:sp>
        <p:nvSpPr>
          <p:cNvPr id="4" name="Slide Number Placeholder 3"/>
          <p:cNvSpPr>
            <a:spLocks noGrp="1"/>
          </p:cNvSpPr>
          <p:nvPr>
            <p:ph type="sldNum" sz="quarter" idx="10"/>
          </p:nvPr>
        </p:nvSpPr>
        <p:spPr/>
        <p:txBody>
          <a:bodyPr/>
          <a:lstStyle/>
          <a:p>
            <a:fld id="{95AF97E3-BB5E-FB4B-AC24-777A50BB00C4}" type="slidenum">
              <a:rPr lang="en-US" smtClean="0"/>
              <a:t>41</a:t>
            </a:fld>
            <a:endParaRPr lang="en-US"/>
          </a:p>
        </p:txBody>
      </p:sp>
    </p:spTree>
    <p:extLst>
      <p:ext uri="{BB962C8B-B14F-4D97-AF65-F5344CB8AC3E}">
        <p14:creationId xmlns:p14="http://schemas.microsoft.com/office/powerpoint/2010/main" val="1626900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craftsman’s tale, there are three kinds of programmers.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42</a:t>
            </a:fld>
            <a:endParaRPr lang="en-US"/>
          </a:p>
        </p:txBody>
      </p:sp>
    </p:spTree>
    <p:extLst>
      <p:ext uri="{BB962C8B-B14F-4D97-AF65-F5344CB8AC3E}">
        <p14:creationId xmlns:p14="http://schemas.microsoft.com/office/powerpoint/2010/main" val="30307739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the unwashed masses, programmers who don’t care, who have no passion for programming, lazy, undisciplined filth! Apparently there are many of these, I personally haven’t met too many of them, lucky me.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43</a:t>
            </a:fld>
            <a:endParaRPr lang="en-US"/>
          </a:p>
        </p:txBody>
      </p:sp>
    </p:spTree>
    <p:extLst>
      <p:ext uri="{BB962C8B-B14F-4D97-AF65-F5344CB8AC3E}">
        <p14:creationId xmlns:p14="http://schemas.microsoft.com/office/powerpoint/2010/main" val="16556916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these are bad. Obviously.</a:t>
            </a:r>
          </a:p>
        </p:txBody>
      </p:sp>
      <p:sp>
        <p:nvSpPr>
          <p:cNvPr id="4" name="Slide Number Placeholder 3"/>
          <p:cNvSpPr>
            <a:spLocks noGrp="1"/>
          </p:cNvSpPr>
          <p:nvPr>
            <p:ph type="sldNum" sz="quarter" idx="10"/>
          </p:nvPr>
        </p:nvSpPr>
        <p:spPr/>
        <p:txBody>
          <a:bodyPr/>
          <a:lstStyle/>
          <a:p>
            <a:fld id="{95AF97E3-BB5E-FB4B-AC24-777A50BB00C4}" type="slidenum">
              <a:rPr lang="en-US" smtClean="0"/>
              <a:t>44</a:t>
            </a:fld>
            <a:endParaRPr lang="en-US"/>
          </a:p>
        </p:txBody>
      </p:sp>
    </p:spTree>
    <p:extLst>
      <p:ext uri="{BB962C8B-B14F-4D97-AF65-F5344CB8AC3E}">
        <p14:creationId xmlns:p14="http://schemas.microsoft.com/office/powerpoint/2010/main" val="15202205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there are the software craftsmen.</a:t>
            </a:r>
          </a:p>
        </p:txBody>
      </p:sp>
      <p:sp>
        <p:nvSpPr>
          <p:cNvPr id="4" name="Slide Number Placeholder 3"/>
          <p:cNvSpPr>
            <a:spLocks noGrp="1"/>
          </p:cNvSpPr>
          <p:nvPr>
            <p:ph type="sldNum" sz="quarter" idx="10"/>
          </p:nvPr>
        </p:nvSpPr>
        <p:spPr/>
        <p:txBody>
          <a:bodyPr/>
          <a:lstStyle/>
          <a:p>
            <a:fld id="{95AF97E3-BB5E-FB4B-AC24-777A50BB00C4}" type="slidenum">
              <a:rPr lang="en-US" smtClean="0"/>
              <a:t>45</a:t>
            </a:fld>
            <a:endParaRPr lang="en-US"/>
          </a:p>
        </p:txBody>
      </p:sp>
    </p:spTree>
    <p:extLst>
      <p:ext uri="{BB962C8B-B14F-4D97-AF65-F5344CB8AC3E}">
        <p14:creationId xmlns:p14="http://schemas.microsoft.com/office/powerpoint/2010/main" val="1864034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good. Could be an apprentice,</a:t>
            </a:r>
            <a:r>
              <a:rPr lang="en-US" baseline="0" dirty="0"/>
              <a:t> could be a journeyman, could be a master, doesn’t matter, on the virtuous path!</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46</a:t>
            </a:fld>
            <a:endParaRPr lang="en-US"/>
          </a:p>
        </p:txBody>
      </p:sp>
    </p:spTree>
    <p:extLst>
      <p:ext uri="{BB962C8B-B14F-4D97-AF65-F5344CB8AC3E}">
        <p14:creationId xmlns:p14="http://schemas.microsoft.com/office/powerpoint/2010/main" val="15879160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there are these. </a:t>
            </a:r>
          </a:p>
        </p:txBody>
      </p:sp>
      <p:sp>
        <p:nvSpPr>
          <p:cNvPr id="4" name="Slide Number Placeholder 3"/>
          <p:cNvSpPr>
            <a:spLocks noGrp="1"/>
          </p:cNvSpPr>
          <p:nvPr>
            <p:ph type="sldNum" sz="quarter" idx="10"/>
          </p:nvPr>
        </p:nvSpPr>
        <p:spPr/>
        <p:txBody>
          <a:bodyPr/>
          <a:lstStyle/>
          <a:p>
            <a:fld id="{95AF97E3-BB5E-FB4B-AC24-777A50BB00C4}" type="slidenum">
              <a:rPr lang="en-US" smtClean="0"/>
              <a:t>47</a:t>
            </a:fld>
            <a:endParaRPr lang="en-US"/>
          </a:p>
        </p:txBody>
      </p:sp>
    </p:spTree>
    <p:extLst>
      <p:ext uri="{BB962C8B-B14F-4D97-AF65-F5344CB8AC3E}">
        <p14:creationId xmlns:p14="http://schemas.microsoft.com/office/powerpoint/2010/main" val="3152700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These are terrible! They have passion but they use it all wrong! They have principles but they are wrong! They could be into category theory instead of patterns! They could be into formal verification, static typing and property-based testing in addition to unit tests! Proofs! </a:t>
            </a:r>
            <a:r>
              <a:rPr lang="en-US" baseline="0" dirty="0" err="1"/>
              <a:t>Maths</a:t>
            </a:r>
            <a:r>
              <a:rPr lang="en-US" baseline="0" dirty="0"/>
              <a:t>! They could be writing long methods, thinking abstractions should be deep!</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48</a:t>
            </a:fld>
            <a:endParaRPr lang="en-US"/>
          </a:p>
        </p:txBody>
      </p:sp>
    </p:spTree>
    <p:extLst>
      <p:ext uri="{BB962C8B-B14F-4D97-AF65-F5344CB8AC3E}">
        <p14:creationId xmlns:p14="http://schemas.microsoft.com/office/powerpoint/2010/main" val="27807475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must be </a:t>
            </a:r>
            <a:r>
              <a:rPr lang="en-US"/>
              <a:t>banished from the real world</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49</a:t>
            </a:fld>
            <a:endParaRPr lang="en-US"/>
          </a:p>
        </p:txBody>
      </p:sp>
    </p:spTree>
    <p:extLst>
      <p:ext uri="{BB962C8B-B14F-4D97-AF65-F5344CB8AC3E}">
        <p14:creationId xmlns:p14="http://schemas.microsoft.com/office/powerpoint/2010/main" val="40801250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Craftsmanship is really</a:t>
            </a:r>
            <a:r>
              <a:rPr lang="en-US" baseline="0" dirty="0"/>
              <a:t> surprisingly conservative!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50</a:t>
            </a:fld>
            <a:endParaRPr lang="en-US"/>
          </a:p>
        </p:txBody>
      </p:sp>
    </p:spTree>
    <p:extLst>
      <p:ext uri="{BB962C8B-B14F-4D97-AF65-F5344CB8AC3E}">
        <p14:creationId xmlns:p14="http://schemas.microsoft.com/office/powerpoint/2010/main" val="193565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want to acknowledge</a:t>
            </a:r>
            <a:r>
              <a:rPr lang="en-US" baseline="0" dirty="0"/>
              <a:t> all the great work done by many people who *do* identify as software craftsmen. </a:t>
            </a:r>
            <a:r>
              <a:rPr lang="en-US" baseline="0"/>
              <a:t>Some </a:t>
            </a:r>
            <a:r>
              <a:rPr lang="en-US" baseline="0" dirty="0"/>
              <a:t>of my best friends are software craftsmen.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a:t>
            </a:fld>
            <a:endParaRPr lang="en-US"/>
          </a:p>
        </p:txBody>
      </p:sp>
    </p:spTree>
    <p:extLst>
      <p:ext uri="{BB962C8B-B14F-4D97-AF65-F5344CB8AC3E}">
        <p14:creationId xmlns:p14="http://schemas.microsoft.com/office/powerpoint/2010/main" val="42809040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already have all the knowledge written on a scroll.</a:t>
            </a:r>
          </a:p>
        </p:txBody>
      </p:sp>
      <p:sp>
        <p:nvSpPr>
          <p:cNvPr id="4" name="Slide Number Placeholder 3"/>
          <p:cNvSpPr>
            <a:spLocks noGrp="1"/>
          </p:cNvSpPr>
          <p:nvPr>
            <p:ph type="sldNum" sz="quarter" idx="10"/>
          </p:nvPr>
        </p:nvSpPr>
        <p:spPr/>
        <p:txBody>
          <a:bodyPr/>
          <a:lstStyle/>
          <a:p>
            <a:fld id="{95AF97E3-BB5E-FB4B-AC24-777A50BB00C4}" type="slidenum">
              <a:rPr lang="en-US" smtClean="0"/>
              <a:t>51</a:t>
            </a:fld>
            <a:endParaRPr lang="en-US"/>
          </a:p>
        </p:txBody>
      </p:sp>
    </p:spTree>
    <p:extLst>
      <p:ext uri="{BB962C8B-B14F-4D97-AF65-F5344CB8AC3E}">
        <p14:creationId xmlns:p14="http://schemas.microsoft.com/office/powerpoint/2010/main" val="28096237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t>
            </a:r>
            <a:r>
              <a:rPr lang="en-US" baseline="0" dirty="0"/>
              <a:t>not terribly progressive.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52</a:t>
            </a:fld>
            <a:endParaRPr lang="en-US"/>
          </a:p>
        </p:txBody>
      </p:sp>
    </p:spTree>
    <p:extLst>
      <p:ext uri="{BB962C8B-B14F-4D97-AF65-F5344CB8AC3E}">
        <p14:creationId xmlns:p14="http://schemas.microsoft.com/office/powerpoint/2010/main" val="36451197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Improvement must challenge best practices.</a:t>
            </a:r>
          </a:p>
        </p:txBody>
      </p:sp>
      <p:sp>
        <p:nvSpPr>
          <p:cNvPr id="4" name="Slide Number Placeholder 3"/>
          <p:cNvSpPr>
            <a:spLocks noGrp="1"/>
          </p:cNvSpPr>
          <p:nvPr>
            <p:ph type="sldNum" sz="quarter" idx="10"/>
          </p:nvPr>
        </p:nvSpPr>
        <p:spPr/>
        <p:txBody>
          <a:bodyPr/>
          <a:lstStyle/>
          <a:p>
            <a:fld id="{95AF97E3-BB5E-FB4B-AC24-777A50BB00C4}" type="slidenum">
              <a:rPr lang="en-US" smtClean="0"/>
              <a:t>53</a:t>
            </a:fld>
            <a:endParaRPr lang="en-US"/>
          </a:p>
        </p:txBody>
      </p:sp>
    </p:spTree>
    <p:extLst>
      <p:ext uri="{BB962C8B-B14F-4D97-AF65-F5344CB8AC3E}">
        <p14:creationId xmlns:p14="http://schemas.microsoft.com/office/powerpoint/2010/main" val="22211979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54</a:t>
            </a:fld>
            <a:endParaRPr lang="en-US"/>
          </a:p>
        </p:txBody>
      </p:sp>
    </p:spTree>
    <p:extLst>
      <p:ext uri="{BB962C8B-B14F-4D97-AF65-F5344CB8AC3E}">
        <p14:creationId xmlns:p14="http://schemas.microsoft.com/office/powerpoint/2010/main" val="32785944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a:t>
            </a:r>
            <a:r>
              <a:rPr lang="en-US" baseline="0" dirty="0"/>
              <a:t> know, but I think disagreement is good! We need disagreement!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57</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a:t>
            </a:r>
            <a:r>
              <a:rPr lang="en-US" baseline="0" dirty="0"/>
              <a:t> know, but I think disagreement is good! We need disagreement!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58</a:t>
            </a:fld>
            <a:endParaRPr lang="en-US"/>
          </a:p>
        </p:txBody>
      </p:sp>
    </p:spTree>
    <p:extLst>
      <p:ext uri="{BB962C8B-B14F-4D97-AF65-F5344CB8AC3E}">
        <p14:creationId xmlns:p14="http://schemas.microsoft.com/office/powerpoint/2010/main" val="16846373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59</a:t>
            </a:fld>
            <a:endParaRPr lang="en-US"/>
          </a:p>
        </p:txBody>
      </p:sp>
    </p:spTree>
    <p:extLst>
      <p:ext uri="{BB962C8B-B14F-4D97-AF65-F5344CB8AC3E}">
        <p14:creationId xmlns:p14="http://schemas.microsoft.com/office/powerpoint/2010/main" val="1842289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60</a:t>
            </a:fld>
            <a:endParaRPr lang="en-US"/>
          </a:p>
        </p:txBody>
      </p:sp>
    </p:spTree>
    <p:extLst>
      <p:ext uri="{BB962C8B-B14F-4D97-AF65-F5344CB8AC3E}">
        <p14:creationId xmlns:p14="http://schemas.microsoft.com/office/powerpoint/2010/main" val="29744852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a:t>
            </a:r>
            <a:r>
              <a:rPr lang="en-US" baseline="0" dirty="0"/>
              <a:t> of dissonance</a:t>
            </a:r>
            <a:r>
              <a:rPr lang="en-US" dirty="0"/>
              <a:t>. Let’s backtrack. If the programmer is the hero in the craftsman’s tale about</a:t>
            </a:r>
            <a:r>
              <a:rPr lang="en-US" baseline="0" dirty="0"/>
              <a:t> software</a:t>
            </a:r>
            <a:r>
              <a:rPr lang="en-US" dirty="0"/>
              <a:t>,</a:t>
            </a:r>
            <a:r>
              <a:rPr lang="en-US" baseline="0" dirty="0"/>
              <a:t> who are the adversaries? Apart from the ivory tower people.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61</a:t>
            </a:fld>
            <a:endParaRPr lang="en-US"/>
          </a:p>
        </p:txBody>
      </p:sp>
    </p:spTree>
    <p:extLst>
      <p:ext uri="{BB962C8B-B14F-4D97-AF65-F5344CB8AC3E}">
        <p14:creationId xmlns:p14="http://schemas.microsoft.com/office/powerpoint/2010/main" val="11378322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look like this. The business.</a:t>
            </a:r>
            <a:r>
              <a:rPr lang="en-US" baseline="0" dirty="0"/>
              <a:t> The suits. The accursed clueless managers. People who have never coded in their life! People who are also part of your organization.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62</a:t>
            </a:fld>
            <a:endParaRPr lang="en-US"/>
          </a:p>
        </p:txBody>
      </p:sp>
    </p:spTree>
    <p:extLst>
      <p:ext uri="{BB962C8B-B14F-4D97-AF65-F5344CB8AC3E}">
        <p14:creationId xmlns:p14="http://schemas.microsoft.com/office/powerpoint/2010/main" val="365947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 am</a:t>
            </a:r>
            <a:r>
              <a:rPr lang="en-US" baseline="0" dirty="0"/>
              <a:t> not, and this talk is about why.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a:t>
            </a:fld>
            <a:endParaRPr lang="en-US"/>
          </a:p>
        </p:txBody>
      </p:sp>
    </p:spTree>
    <p:extLst>
      <p:ext uri="{BB962C8B-B14F-4D97-AF65-F5344CB8AC3E}">
        <p14:creationId xmlns:p14="http://schemas.microsoft.com/office/powerpoint/2010/main" val="39820935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know, software</a:t>
            </a:r>
            <a:r>
              <a:rPr lang="en-US" baseline="0" dirty="0"/>
              <a:t> craftsmen speak a lot about respect.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63</a:t>
            </a:fld>
            <a:endParaRPr lang="en-US"/>
          </a:p>
        </p:txBody>
      </p:sp>
    </p:spTree>
    <p:extLst>
      <p:ext uri="{BB962C8B-B14F-4D97-AF65-F5344CB8AC3E}">
        <p14:creationId xmlns:p14="http://schemas.microsoft.com/office/powerpoint/2010/main" val="35682907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it</a:t>
            </a:r>
            <a:r>
              <a:rPr lang="en-US" baseline="0" dirty="0"/>
              <a:t> seems pretty one-sided. I mean, it’s mostly about programmers respecting themselves. Which is fine and good and important.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64</a:t>
            </a:fld>
            <a:endParaRPr lang="en-US"/>
          </a:p>
        </p:txBody>
      </p:sp>
    </p:spTree>
    <p:extLst>
      <p:ext uri="{BB962C8B-B14F-4D97-AF65-F5344CB8AC3E}">
        <p14:creationId xmlns:p14="http://schemas.microsoft.com/office/powerpoint/2010/main" val="22953662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it’s not so</a:t>
            </a:r>
            <a:r>
              <a:rPr lang="en-US" baseline="0" dirty="0"/>
              <a:t> great when it means respecting others less. Have you seen and heard how craftsmen speak about non-programmers? It’s not pretty.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65</a:t>
            </a:fld>
            <a:endParaRPr lang="en-US"/>
          </a:p>
        </p:txBody>
      </p:sp>
    </p:spTree>
    <p:extLst>
      <p:ext uri="{BB962C8B-B14F-4D97-AF65-F5344CB8AC3E}">
        <p14:creationId xmlns:p14="http://schemas.microsoft.com/office/powerpoint/2010/main" val="4274288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not a very good way of forming productive partnerships</a:t>
            </a:r>
            <a:r>
              <a:rPr lang="en-US" baseline="0" dirty="0"/>
              <a:t>. And you have this divide between the so-called business and the craftsman.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66</a:t>
            </a:fld>
            <a:endParaRPr lang="en-US"/>
          </a:p>
        </p:txBody>
      </p:sp>
    </p:spTree>
    <p:extLst>
      <p:ext uri="{BB962C8B-B14F-4D97-AF65-F5344CB8AC3E}">
        <p14:creationId xmlns:p14="http://schemas.microsoft.com/office/powerpoint/2010/main" val="38542639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aseline="0" dirty="0"/>
              <a:t>business people, the suits, can enter the craftsman’s </a:t>
            </a:r>
            <a:r>
              <a:rPr lang="en-US" baseline="0" dirty="0" err="1"/>
              <a:t>shoppe</a:t>
            </a:r>
            <a:r>
              <a:rPr lang="en-US" baseline="0" dirty="0"/>
              <a:t>, where everything is neat and tidy, a stronghold of sanity.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67</a:t>
            </a:fld>
            <a:endParaRPr lang="en-US"/>
          </a:p>
        </p:txBody>
      </p:sp>
    </p:spTree>
    <p:extLst>
      <p:ext uri="{BB962C8B-B14F-4D97-AF65-F5344CB8AC3E}">
        <p14:creationId xmlns:p14="http://schemas.microsoft.com/office/powerpoint/2010/main" val="8022224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there</a:t>
            </a:r>
            <a:r>
              <a:rPr lang="en-US" baseline="0" dirty="0"/>
              <a:t> the business can order software of the highest quality, and maybe there’s some negotiation and the craftsman can offer alternatives at various costs, according to need.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68</a:t>
            </a:fld>
            <a:endParaRPr lang="en-US"/>
          </a:p>
        </p:txBody>
      </p:sp>
    </p:spTree>
    <p:extLst>
      <p:ext uri="{BB962C8B-B14F-4D97-AF65-F5344CB8AC3E}">
        <p14:creationId xmlns:p14="http://schemas.microsoft.com/office/powerpoint/2010/main" val="2624771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it’s a client-supplier kind of relationship and communication becomes negotiation.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69</a:t>
            </a:fld>
            <a:endParaRPr lang="en-US"/>
          </a:p>
        </p:txBody>
      </p:sp>
    </p:spTree>
    <p:extLst>
      <p:ext uri="{BB962C8B-B14F-4D97-AF65-F5344CB8AC3E}">
        <p14:creationId xmlns:p14="http://schemas.microsoft.com/office/powerpoint/2010/main" val="15055804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we,</a:t>
            </a:r>
            <a:r>
              <a:rPr lang="en-US" baseline="0" dirty="0"/>
              <a:t> developers, </a:t>
            </a:r>
            <a:r>
              <a:rPr lang="en-US" dirty="0"/>
              <a:t>are</a:t>
            </a:r>
            <a:r>
              <a:rPr lang="en-US" baseline="0" dirty="0"/>
              <a:t> the business, just as much as anyone else. There are no business people! There are other people doing things besides programming in the same business.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70</a:t>
            </a:fld>
            <a:endParaRPr lang="en-US"/>
          </a:p>
        </p:txBody>
      </p:sp>
    </p:spTree>
    <p:extLst>
      <p:ext uri="{BB962C8B-B14F-4D97-AF65-F5344CB8AC3E}">
        <p14:creationId xmlns:p14="http://schemas.microsoft.com/office/powerpoint/2010/main" val="27374239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development is a cross</a:t>
            </a:r>
            <a:r>
              <a:rPr lang="en-US" baseline="0" dirty="0"/>
              <a:t> functional team effort. </a:t>
            </a:r>
            <a:r>
              <a:rPr lang="en-US" dirty="0"/>
              <a:t>And communication should be collaboration.</a:t>
            </a:r>
            <a:r>
              <a:rPr lang="en-US" baseline="0" dirty="0"/>
              <a:t>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71</a:t>
            </a:fld>
            <a:endParaRPr lang="en-US"/>
          </a:p>
        </p:txBody>
      </p:sp>
    </p:spTree>
    <p:extLst>
      <p:ext uri="{BB962C8B-B14F-4D97-AF65-F5344CB8AC3E}">
        <p14:creationId xmlns:p14="http://schemas.microsoft.com/office/powerpoint/2010/main" val="42850273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a:t>
            </a:r>
            <a:r>
              <a:rPr lang="en-US" baseline="0" dirty="0"/>
              <a:t> can we be valuable? How can we be good eggs?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72</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talk is about</a:t>
            </a:r>
            <a:r>
              <a:rPr lang="en-US" baseline="0" dirty="0"/>
              <a:t> why not.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8</a:t>
            </a:fld>
            <a:endParaRPr lang="en-US"/>
          </a:p>
        </p:txBody>
      </p:sp>
    </p:spTree>
    <p:extLst>
      <p:ext uri="{BB962C8B-B14F-4D97-AF65-F5344CB8AC3E}">
        <p14:creationId xmlns:p14="http://schemas.microsoft.com/office/powerpoint/2010/main" val="32573654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would like to see more programmers looking beyond technical skill.</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73</a:t>
            </a:fld>
            <a:endParaRPr lang="en-US"/>
          </a:p>
        </p:txBody>
      </p:sp>
    </p:spTree>
    <p:extLst>
      <p:ext uri="{BB962C8B-B14F-4D97-AF65-F5344CB8AC3E}">
        <p14:creationId xmlns:p14="http://schemas.microsoft.com/office/powerpoint/2010/main" val="34314775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in my work, I try to bring value by being doing domain </a:t>
            </a:r>
            <a:r>
              <a:rPr lang="en-US" baseline="0" dirty="0" err="1"/>
              <a:t>modelling</a:t>
            </a:r>
            <a:r>
              <a:rPr lang="en-US" baseline="0" dirty="0"/>
              <a:t>, because I believe that poor </a:t>
            </a:r>
            <a:r>
              <a:rPr lang="en-US" baseline="0" dirty="0" err="1"/>
              <a:t>modelling</a:t>
            </a:r>
            <a:r>
              <a:rPr lang="en-US" baseline="0" dirty="0"/>
              <a:t> and weak, ambiguous language is the primary cause of complexity and technical debt.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74</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be good a systems thinking,</a:t>
            </a:r>
            <a:r>
              <a:rPr lang="en-US" baseline="0" dirty="0"/>
              <a:t> how complex systems interact.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75</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could do strategic architecture work, working iteratively to improve the architecture to support evolving business needs.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76</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 many valuable skills</a:t>
            </a:r>
            <a:r>
              <a:rPr lang="en-US" baseline="0" dirty="0"/>
              <a:t> for a software developer besides writing code.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77</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a:t>
            </a:r>
            <a:r>
              <a:rPr lang="en-US" baseline="0" dirty="0"/>
              <a:t> brings us back to the original question.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78</a:t>
            </a:fld>
            <a:endParaRPr lang="en-US"/>
          </a:p>
        </p:txBody>
      </p:sp>
    </p:spTree>
    <p:extLst>
      <p:ext uri="{BB962C8B-B14F-4D97-AF65-F5344CB8AC3E}">
        <p14:creationId xmlns:p14="http://schemas.microsoft.com/office/powerpoint/2010/main" val="41276776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 I a good developer?</a:t>
            </a:r>
          </a:p>
        </p:txBody>
      </p:sp>
      <p:sp>
        <p:nvSpPr>
          <p:cNvPr id="4" name="Slide Number Placeholder 3"/>
          <p:cNvSpPr>
            <a:spLocks noGrp="1"/>
          </p:cNvSpPr>
          <p:nvPr>
            <p:ph type="sldNum" sz="quarter" idx="10"/>
          </p:nvPr>
        </p:nvSpPr>
        <p:spPr/>
        <p:txBody>
          <a:bodyPr/>
          <a:lstStyle/>
          <a:p>
            <a:fld id="{95AF97E3-BB5E-FB4B-AC24-777A50BB00C4}" type="slidenum">
              <a:rPr lang="en-US" smtClean="0"/>
              <a:t>79</a:t>
            </a:fld>
            <a:endParaRPr lang="en-US"/>
          </a:p>
        </p:txBody>
      </p:sp>
    </p:spTree>
    <p:extLst>
      <p:ext uri="{BB962C8B-B14F-4D97-AF65-F5344CB8AC3E}">
        <p14:creationId xmlns:p14="http://schemas.microsoft.com/office/powerpoint/2010/main" val="14758318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my identity?</a:t>
            </a:r>
          </a:p>
        </p:txBody>
      </p:sp>
      <p:sp>
        <p:nvSpPr>
          <p:cNvPr id="4" name="Slide Number Placeholder 3"/>
          <p:cNvSpPr>
            <a:spLocks noGrp="1"/>
          </p:cNvSpPr>
          <p:nvPr>
            <p:ph type="sldNum" sz="quarter" idx="10"/>
          </p:nvPr>
        </p:nvSpPr>
        <p:spPr/>
        <p:txBody>
          <a:bodyPr/>
          <a:lstStyle/>
          <a:p>
            <a:fld id="{95AF97E3-BB5E-FB4B-AC24-777A50BB00C4}" type="slidenum">
              <a:rPr lang="en-US" smtClean="0"/>
              <a:t>80</a:t>
            </a:fld>
            <a:endParaRPr lang="en-US"/>
          </a:p>
        </p:txBody>
      </p:sp>
    </p:spTree>
    <p:extLst>
      <p:ext uri="{BB962C8B-B14F-4D97-AF65-F5344CB8AC3E}">
        <p14:creationId xmlns:p14="http://schemas.microsoft.com/office/powerpoint/2010/main" val="14758318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for one want</a:t>
            </a:r>
            <a:r>
              <a:rPr lang="en-US" baseline="0" dirty="0"/>
              <a:t> to see more heresy, more software infidels!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81</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leave you with a book recommendation. There’s a great story by </a:t>
            </a:r>
            <a:r>
              <a:rPr lang="en-US" baseline="0" dirty="0" err="1"/>
              <a:t>Italo</a:t>
            </a:r>
            <a:r>
              <a:rPr lang="en-US" baseline="0" dirty="0"/>
              <a:t> Calvino called the non-existent knight. It was written in 1959, but it’s clearly about software development.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82</a:t>
            </a:fld>
            <a:endParaRPr lang="en-US"/>
          </a:p>
        </p:txBody>
      </p:sp>
    </p:spTree>
    <p:extLst>
      <p:ext uri="{BB962C8B-B14F-4D97-AF65-F5344CB8AC3E}">
        <p14:creationId xmlns:p14="http://schemas.microsoft.com/office/powerpoint/2010/main" val="122852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fundamental question you might ask yourself as</a:t>
            </a:r>
            <a:r>
              <a:rPr lang="en-US" baseline="0" dirty="0"/>
              <a:t> a developer is “what is a good developer”.</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9</a:t>
            </a:fld>
            <a:endParaRPr lang="en-US"/>
          </a:p>
        </p:txBody>
      </p:sp>
    </p:spTree>
    <p:extLst>
      <p:ext uri="{BB962C8B-B14F-4D97-AF65-F5344CB8AC3E}">
        <p14:creationId xmlns:p14="http://schemas.microsoft.com/office/powerpoint/2010/main" val="412767764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character is Sir </a:t>
            </a:r>
            <a:r>
              <a:rPr lang="en-US" dirty="0" err="1"/>
              <a:t>Agilulf</a:t>
            </a:r>
            <a:r>
              <a:rPr lang="en-US" dirty="0"/>
              <a:t> </a:t>
            </a:r>
            <a:r>
              <a:rPr lang="en-US" dirty="0" err="1"/>
              <a:t>Emo</a:t>
            </a:r>
            <a:r>
              <a:rPr lang="en-US" dirty="0"/>
              <a:t> </a:t>
            </a:r>
            <a:r>
              <a:rPr lang="en-US" dirty="0" err="1"/>
              <a:t>Bertrandin</a:t>
            </a:r>
            <a:r>
              <a:rPr lang="en-US" dirty="0"/>
              <a:t> of the </a:t>
            </a:r>
            <a:r>
              <a:rPr lang="en-US" dirty="0" err="1"/>
              <a:t>Guildivern</a:t>
            </a:r>
            <a:r>
              <a:rPr lang="en-US" baseline="0"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83</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
            </a:r>
            <a:r>
              <a:rPr lang="en-US" baseline="0" dirty="0"/>
              <a:t> is the perfect knight in white armor, he knows all the duties and routines and keeps everything clean.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84</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problem is that he</a:t>
            </a:r>
            <a:r>
              <a:rPr lang="en-US" baseline="0" dirty="0"/>
              <a:t> doesn’t exist, there’s no body inside the armor. When he takes off his armor, he disappears. So whether or not we are software craftsmen, I think it’s important that we think about what our identities should be, and if </a:t>
            </a:r>
            <a:r>
              <a:rPr lang="en-US" baseline="0"/>
              <a:t>we really need </a:t>
            </a:r>
            <a:r>
              <a:rPr lang="en-US" baseline="0" dirty="0"/>
              <a:t>that armor.</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85</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an</a:t>
            </a:r>
            <a:r>
              <a:rPr lang="en-US" baseline="0" dirty="0"/>
              <a:t> important question to answer, so that you can answer this question, which is even more important. Am *I* a good developer. Because this has to do with sense of worth. Am I valuable?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a:t>
            </a:fld>
            <a:endParaRPr lang="en-US"/>
          </a:p>
        </p:txBody>
      </p:sp>
    </p:spTree>
    <p:extLst>
      <p:ext uri="{BB962C8B-B14F-4D97-AF65-F5344CB8AC3E}">
        <p14:creationId xmlns:p14="http://schemas.microsoft.com/office/powerpoint/2010/main" val="1475831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b-NO"/>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Click to edit Master subtitle style</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07/03/19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936801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07/03/19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34384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b-NO"/>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07/03/19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20655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idx="1"/>
          </p:nvPr>
        </p:nvSpPr>
        <p:spPr/>
        <p:txBody>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07/03/19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04951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b-NO"/>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Click to edit Master text styles</a:t>
            </a:r>
          </a:p>
        </p:txBody>
      </p:sp>
      <p:sp>
        <p:nvSpPr>
          <p:cNvPr id="4" name="Date Placeholder 3"/>
          <p:cNvSpPr>
            <a:spLocks noGrp="1"/>
          </p:cNvSpPr>
          <p:nvPr>
            <p:ph type="dt" sz="half" idx="10"/>
          </p:nvPr>
        </p:nvSpPr>
        <p:spPr/>
        <p:txBody>
          <a:bodyPr/>
          <a:lstStyle/>
          <a:p>
            <a:fld id="{6B0FA154-3D18-244E-845E-143E1D114C09}" type="datetimeFigureOut">
              <a:rPr lang="en-US" smtClean="0"/>
              <a:t>07/03/19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96762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Date Placeholder 4"/>
          <p:cNvSpPr>
            <a:spLocks noGrp="1"/>
          </p:cNvSpPr>
          <p:nvPr>
            <p:ph type="dt" sz="half" idx="10"/>
          </p:nvPr>
        </p:nvSpPr>
        <p:spPr/>
        <p:txBody>
          <a:bodyPr/>
          <a:lstStyle/>
          <a:p>
            <a:fld id="{6B0FA154-3D18-244E-845E-143E1D114C09}" type="datetimeFigureOut">
              <a:rPr lang="en-US" smtClean="0"/>
              <a:t>07/03/19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10408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7" name="Date Placeholder 6"/>
          <p:cNvSpPr>
            <a:spLocks noGrp="1"/>
          </p:cNvSpPr>
          <p:nvPr>
            <p:ph type="dt" sz="half" idx="10"/>
          </p:nvPr>
        </p:nvSpPr>
        <p:spPr/>
        <p:txBody>
          <a:bodyPr/>
          <a:lstStyle/>
          <a:p>
            <a:fld id="{6B0FA154-3D18-244E-845E-143E1D114C09}" type="datetimeFigureOut">
              <a:rPr lang="en-US" smtClean="0"/>
              <a:t>07/03/19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22113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Date Placeholder 2"/>
          <p:cNvSpPr>
            <a:spLocks noGrp="1"/>
          </p:cNvSpPr>
          <p:nvPr>
            <p:ph type="dt" sz="half" idx="10"/>
          </p:nvPr>
        </p:nvSpPr>
        <p:spPr/>
        <p:txBody>
          <a:bodyPr/>
          <a:lstStyle/>
          <a:p>
            <a:fld id="{6B0FA154-3D18-244E-845E-143E1D114C09}" type="datetimeFigureOut">
              <a:rPr lang="en-US" smtClean="0"/>
              <a:t>07/03/19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81046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FA154-3D18-244E-845E-143E1D114C09}" type="datetimeFigureOut">
              <a:rPr lang="en-US" smtClean="0"/>
              <a:t>07/03/19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54894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b-NO"/>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07/03/19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87248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b-NO"/>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07/03/19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6654447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FA154-3D18-244E-845E-143E1D114C09}" type="datetimeFigureOut">
              <a:rPr lang="en-US" smtClean="0"/>
              <a:t>07/03/19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664AA-4A57-FC44-AB57-3E38CB51DB65}" type="slidenum">
              <a:rPr lang="en-US" smtClean="0"/>
              <a:t>‹#›</a:t>
            </a:fld>
            <a:endParaRPr lang="en-US"/>
          </a:p>
        </p:txBody>
      </p:sp>
    </p:spTree>
    <p:extLst>
      <p:ext uri="{BB962C8B-B14F-4D97-AF65-F5344CB8AC3E}">
        <p14:creationId xmlns:p14="http://schemas.microsoft.com/office/powerpoint/2010/main" val="349994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6.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7.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68296" y="2204229"/>
            <a:ext cx="7407407" cy="617746"/>
          </a:xfrm>
        </p:spPr>
        <p:txBody>
          <a:bodyPr>
            <a:noAutofit/>
          </a:bodyPr>
          <a:lstStyle/>
          <a:p>
            <a:pPr marL="0" indent="0" algn="ctr">
              <a:buNone/>
            </a:pPr>
            <a:r>
              <a:rPr lang="nb-NO" sz="6000" dirty="0">
                <a:solidFill>
                  <a:schemeClr val="bg1"/>
                </a:solidFill>
                <a:latin typeface="Montserrat SemiBold"/>
                <a:cs typeface="Montserrat SemiBold"/>
              </a:rPr>
              <a:t>DEATH OF A </a:t>
            </a:r>
            <a:r>
              <a:rPr lang="nb-NO" sz="6000" dirty="0">
                <a:solidFill>
                  <a:srgbClr val="FFFF00"/>
                </a:solidFill>
                <a:latin typeface="Montserrat SemiBold"/>
                <a:cs typeface="Montserrat SemiBold"/>
              </a:rPr>
              <a:t>CRAFTSMAN</a:t>
            </a:r>
          </a:p>
        </p:txBody>
      </p:sp>
      <p:sp>
        <p:nvSpPr>
          <p:cNvPr id="3" name="Content Placeholder 2"/>
          <p:cNvSpPr txBox="1">
            <a:spLocks/>
          </p:cNvSpPr>
          <p:nvPr/>
        </p:nvSpPr>
        <p:spPr>
          <a:xfrm>
            <a:off x="1398198" y="4653771"/>
            <a:ext cx="610147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rgbClr val="FC00C9"/>
                </a:solidFill>
                <a:latin typeface="Bebas Neue"/>
                <a:cs typeface="Bebas Neue"/>
              </a:rPr>
              <a:t>@EINARWH</a:t>
            </a:r>
          </a:p>
        </p:txBody>
      </p:sp>
    </p:spTree>
    <p:extLst>
      <p:ext uri="{BB962C8B-B14F-4D97-AF65-F5344CB8AC3E}">
        <p14:creationId xmlns:p14="http://schemas.microsoft.com/office/powerpoint/2010/main" val="402659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AM I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97831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a:t>
            </a:fld>
            <a:endParaRPr lang="nb-NO"/>
          </a:p>
        </p:txBody>
      </p:sp>
      <p:pic>
        <p:nvPicPr>
          <p:cNvPr id="10" name="Picture 9" descr="good-eg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0900"/>
            <a:ext cx="9144000" cy="5148649"/>
          </a:xfrm>
          <a:prstGeom prst="rect">
            <a:avLst/>
          </a:prstGeom>
        </p:spPr>
      </p:pic>
    </p:spTree>
    <p:extLst>
      <p:ext uri="{BB962C8B-B14F-4D97-AF65-F5344CB8AC3E}">
        <p14:creationId xmlns:p14="http://schemas.microsoft.com/office/powerpoint/2010/main" val="427464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056015" y="2497294"/>
            <a:ext cx="7177177" cy="617746"/>
          </a:xfrm>
        </p:spPr>
        <p:txBody>
          <a:bodyPr>
            <a:noAutofit/>
          </a:bodyPr>
          <a:lstStyle/>
          <a:p>
            <a:pPr marL="0" indent="0" algn="ctr">
              <a:buNone/>
            </a:pPr>
            <a:r>
              <a:rPr lang="nb-NO" sz="4000" dirty="0">
                <a:solidFill>
                  <a:schemeClr val="bg1"/>
                </a:solidFill>
                <a:latin typeface="Montserrat SemiBold"/>
                <a:cs typeface="Montserrat SemiBold"/>
              </a:rPr>
              <a:t>SOFTWARE CRAFTSMANSHIP PROVIDES </a:t>
            </a:r>
            <a:r>
              <a:rPr lang="nb-NO" sz="4000" dirty="0">
                <a:solidFill>
                  <a:srgbClr val="FFFF00"/>
                </a:solidFill>
                <a:latin typeface="Montserrat SemiBold"/>
                <a:cs typeface="Montserrat SemiBold"/>
              </a:rPr>
              <a:t>ANSWERS </a:t>
            </a:r>
          </a:p>
        </p:txBody>
      </p:sp>
    </p:spTree>
    <p:extLst>
      <p:ext uri="{BB962C8B-B14F-4D97-AF65-F5344CB8AC3E}">
        <p14:creationId xmlns:p14="http://schemas.microsoft.com/office/powerpoint/2010/main" val="992619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CRAFTSMANSHIP IS </a:t>
            </a:r>
            <a:r>
              <a:rPr lang="nb-NO" sz="4000" dirty="0">
                <a:solidFill>
                  <a:srgbClr val="FFFF00"/>
                </a:solidFill>
                <a:latin typeface="Montserrat SemiBold"/>
                <a:cs typeface="Montserrat SemiBold"/>
              </a:rPr>
              <a:t>AN IDENTITY</a:t>
            </a:r>
          </a:p>
        </p:txBody>
      </p:sp>
    </p:spTree>
    <p:extLst>
      <p:ext uri="{BB962C8B-B14F-4D97-AF65-F5344CB8AC3E}">
        <p14:creationId xmlns:p14="http://schemas.microsoft.com/office/powerpoint/2010/main" val="106949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CRAFTSMANSHIP </a:t>
            </a:r>
            <a:r>
              <a:rPr lang="nb-NO" sz="4000">
                <a:solidFill>
                  <a:schemeClr val="bg1"/>
                </a:solidFill>
                <a:latin typeface="Montserrat SemiBold"/>
                <a:cs typeface="Montserrat SemiBold"/>
              </a:rPr>
              <a:t>IS </a:t>
            </a:r>
            <a:br>
              <a:rPr lang="nb-NO" sz="4000">
                <a:solidFill>
                  <a:schemeClr val="bg1"/>
                </a:solidFill>
                <a:latin typeface="Montserrat SemiBold"/>
                <a:cs typeface="Montserrat SemiBold"/>
              </a:rPr>
            </a:br>
            <a:r>
              <a:rPr lang="nb-NO" sz="4000">
                <a:solidFill>
                  <a:srgbClr val="FFFF00"/>
                </a:solidFill>
                <a:latin typeface="Montserrat SemiBold"/>
                <a:cs typeface="Montserrat SemiBold"/>
              </a:rPr>
              <a:t>A NARRATIVE ABOUT</a:t>
            </a:r>
            <a:br>
              <a:rPr lang="nb-NO" sz="4000">
                <a:solidFill>
                  <a:srgbClr val="FFFF00"/>
                </a:solidFill>
                <a:latin typeface="Montserrat SemiBold"/>
                <a:cs typeface="Montserrat SemiBold"/>
              </a:rPr>
            </a:br>
            <a:r>
              <a:rPr lang="nb-NO" sz="4000">
                <a:solidFill>
                  <a:srgbClr val="FFFF00"/>
                </a:solidFill>
                <a:latin typeface="Montserrat SemiBold"/>
                <a:cs typeface="Montserrat SemiBold"/>
              </a:rPr>
              <a:t>SOFTWARE DEVELOPMENT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4068133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chemeClr val="bg1"/>
                </a:solidFill>
                <a:latin typeface="Montserrat SemiBold"/>
                <a:cs typeface="Montserrat SemiBold"/>
              </a:rPr>
              <a:t>IT IS A NARRATIVE OF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PRIDE </a:t>
            </a:r>
            <a:r>
              <a:rPr lang="nb-NO" sz="4000" dirty="0">
                <a:solidFill>
                  <a:schemeClr val="bg1"/>
                </a:solidFill>
                <a:latin typeface="Montserrat SemiBold"/>
                <a:cs typeface="Montserrat SemiBold"/>
              </a:rPr>
              <a:t>AND </a:t>
            </a:r>
            <a:r>
              <a:rPr lang="nb-NO" sz="4000" dirty="0">
                <a:solidFill>
                  <a:srgbClr val="FFFF00"/>
                </a:solidFill>
                <a:latin typeface="Montserrat SemiBold"/>
                <a:cs typeface="Montserrat SemiBold"/>
              </a:rPr>
              <a:t>PROFESSIONALISM</a:t>
            </a:r>
          </a:p>
        </p:txBody>
      </p:sp>
    </p:spTree>
    <p:extLst>
      <p:ext uri="{BB962C8B-B14F-4D97-AF65-F5344CB8AC3E}">
        <p14:creationId xmlns:p14="http://schemas.microsoft.com/office/powerpoint/2010/main" val="109545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IT IS A NARRATIVE OF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HEROES</a:t>
            </a:r>
            <a:r>
              <a:rPr lang="nb-NO" sz="4000" dirty="0">
                <a:solidFill>
                  <a:schemeClr val="bg1"/>
                </a:solidFill>
                <a:latin typeface="Montserrat SemiBold"/>
                <a:cs typeface="Montserrat SemiBold"/>
              </a:rPr>
              <a:t> AND </a:t>
            </a:r>
            <a:r>
              <a:rPr lang="nb-NO" sz="4000" dirty="0">
                <a:solidFill>
                  <a:srgbClr val="FFFF00"/>
                </a:solidFill>
                <a:latin typeface="Montserrat SemiBold"/>
                <a:cs typeface="Montserrat SemiBold"/>
              </a:rPr>
              <a:t>ADVERSARIES</a:t>
            </a:r>
          </a:p>
        </p:txBody>
      </p:sp>
    </p:spTree>
    <p:extLst>
      <p:ext uri="{BB962C8B-B14F-4D97-AF65-F5344CB8AC3E}">
        <p14:creationId xmlns:p14="http://schemas.microsoft.com/office/powerpoint/2010/main" val="2366877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WHO IS THE </a:t>
            </a:r>
            <a:r>
              <a:rPr lang="nb-NO" sz="4000" dirty="0">
                <a:solidFill>
                  <a:srgbClr val="FFFF00"/>
                </a:solidFill>
                <a:latin typeface="Montserrat SemiBold"/>
                <a:cs typeface="Montserrat SemiBold"/>
              </a:rPr>
              <a:t>HERO</a:t>
            </a:r>
            <a:r>
              <a:rPr lang="nb-NO" sz="4000" dirty="0">
                <a:solidFill>
                  <a:schemeClr val="bg1"/>
                </a:solidFill>
                <a:latin typeface="Montserrat SemiBold"/>
                <a:cs typeface="Montserrat SemiBold"/>
              </a:rPr>
              <a:t> OF</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SOFTWARE DEVELOPMENT?</a:t>
            </a:r>
          </a:p>
        </p:txBody>
      </p:sp>
    </p:spTree>
    <p:extLst>
      <p:ext uri="{BB962C8B-B14F-4D97-AF65-F5344CB8AC3E}">
        <p14:creationId xmlns:p14="http://schemas.microsoft.com/office/powerpoint/2010/main" val="2345292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161855" y="2786400"/>
            <a:ext cx="6821661" cy="617746"/>
          </a:xfrm>
        </p:spPr>
        <p:txBody>
          <a:bodyPr>
            <a:noAutofit/>
          </a:bodyPr>
          <a:lstStyle/>
          <a:p>
            <a:pPr marL="0" indent="0" algn="ctr">
              <a:buNone/>
            </a:pPr>
            <a:r>
              <a:rPr lang="nb-NO" sz="4000" dirty="0">
                <a:solidFill>
                  <a:srgbClr val="FFFF00"/>
                </a:solidFill>
                <a:latin typeface="Montserrat SemiBold"/>
                <a:cs typeface="Montserrat SemiBold"/>
              </a:rPr>
              <a:t>THE PROGRAMMER</a:t>
            </a:r>
            <a:br>
              <a:rPr lang="nb-NO" sz="4000" dirty="0">
                <a:solidFill>
                  <a:srgbClr val="FFFF00"/>
                </a:solidFill>
                <a:latin typeface="Montserrat SemiBold"/>
                <a:cs typeface="Montserrat SemiBold"/>
              </a:rPr>
            </a:br>
            <a:r>
              <a:rPr lang="nb-NO" sz="4000" dirty="0">
                <a:solidFill>
                  <a:schemeClr val="bg1"/>
                </a:solidFill>
                <a:latin typeface="Montserrat SemiBold"/>
                <a:cs typeface="Montserrat SemiBold"/>
              </a:rPr>
              <a:t>OF COURSE!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935588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19</a:t>
            </a:fld>
            <a:endParaRPr lang="nb-NO"/>
          </a:p>
        </p:txBody>
      </p:sp>
      <p:pic>
        <p:nvPicPr>
          <p:cNvPr id="7" name="Picture 6" descr="personagens-games-png-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0"/>
            <a:ext cx="4560805" cy="6858000"/>
          </a:xfrm>
          <a:prstGeom prst="rect">
            <a:avLst/>
          </a:prstGeom>
        </p:spPr>
      </p:pic>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161855" y="2786400"/>
            <a:ext cx="6821661" cy="617746"/>
          </a:xfrm>
        </p:spPr>
        <p:txBody>
          <a:bodyPr>
            <a:noAutofit/>
          </a:bodyPr>
          <a:lstStyle/>
          <a:p>
            <a:pPr marL="0" indent="0" algn="ctr">
              <a:buNone/>
            </a:pPr>
            <a:r>
              <a:rPr lang="nb-NO" sz="4000" dirty="0">
                <a:solidFill>
                  <a:schemeClr val="bg1"/>
                </a:solidFill>
                <a:latin typeface="Montserrat SemiBold"/>
                <a:cs typeface="Montserrat SemiBold"/>
              </a:rPr>
              <a:t>PRAGMATIC GOOD </a:t>
            </a: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4199366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 AM NOT A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2236009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20</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0" y="3120127"/>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MASTERY OF </a:t>
            </a:r>
            <a:r>
              <a:rPr lang="nb-NO" sz="4000" dirty="0">
                <a:solidFill>
                  <a:srgbClr val="FFFF00"/>
                </a:solidFill>
                <a:latin typeface="Montserrat SemiBold"/>
                <a:cs typeface="Montserrat SemiBold"/>
              </a:rPr>
              <a:t>THE CRAFT</a:t>
            </a:r>
          </a:p>
        </p:txBody>
      </p:sp>
    </p:spTree>
    <p:extLst>
      <p:ext uri="{BB962C8B-B14F-4D97-AF65-F5344CB8AC3E}">
        <p14:creationId xmlns:p14="http://schemas.microsoft.com/office/powerpoint/2010/main" val="652167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21</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0" y="3120127"/>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TECHNICAL EXCELLENCE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098797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22</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rgbClr val="FFFF00"/>
                </a:solidFill>
                <a:latin typeface="Montserrat SemiBold"/>
                <a:cs typeface="Montserrat SemiBold"/>
              </a:rPr>
              <a:t>DISCIPLINE</a:t>
            </a:r>
            <a:r>
              <a:rPr lang="nb-NO" sz="4000" dirty="0">
                <a:solidFill>
                  <a:schemeClr val="bg1"/>
                </a:solidFill>
                <a:latin typeface="Montserrat SemiBold"/>
                <a:cs typeface="Montserrat SemiBold"/>
              </a:rPr>
              <a:t>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CAN FIX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743205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23</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rgbClr val="FFFF00"/>
                </a:solidFill>
                <a:latin typeface="Montserrat SemiBold"/>
                <a:cs typeface="Montserrat SemiBold"/>
              </a:rPr>
              <a:t>BEST PRACTICES</a:t>
            </a:r>
            <a:r>
              <a:rPr lang="nb-NO" sz="4000" dirty="0">
                <a:solidFill>
                  <a:schemeClr val="bg1"/>
                </a:solidFill>
                <a:latin typeface="Montserrat SemiBold"/>
                <a:cs typeface="Montserrat SemiBold"/>
              </a:rPr>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CAN FIX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532920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24</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rgbClr val="FFFF00"/>
                </a:solidFill>
                <a:latin typeface="Montserrat SemiBold"/>
                <a:cs typeface="Montserrat SemiBold"/>
              </a:rPr>
              <a:t>VIRTUE</a:t>
            </a:r>
            <a:r>
              <a:rPr lang="nb-NO" sz="4000" dirty="0">
                <a:solidFill>
                  <a:schemeClr val="bg1"/>
                </a:solidFill>
                <a:latin typeface="Montserrat SemiBold"/>
                <a:cs typeface="Montserrat SemiBold"/>
              </a:rPr>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CAN FIX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585697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25</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3999" cy="617746"/>
          </a:xfrm>
        </p:spPr>
        <p:txBody>
          <a:bodyPr>
            <a:noAutofit/>
          </a:bodyPr>
          <a:lstStyle/>
          <a:p>
            <a:pPr marL="0" indent="0" algn="ctr">
              <a:buNone/>
            </a:pPr>
            <a:r>
              <a:rPr lang="nb-NO" sz="4000" dirty="0">
                <a:solidFill>
                  <a:schemeClr val="bg1"/>
                </a:solidFill>
                <a:latin typeface="Montserrat SemiBold"/>
                <a:cs typeface="Montserrat SemiBold"/>
              </a:rPr>
              <a:t>I CAN SLAY </a:t>
            </a:r>
            <a:r>
              <a:rPr lang="nb-NO" sz="4000" dirty="0">
                <a:solidFill>
                  <a:srgbClr val="FFFF00"/>
                </a:solidFill>
                <a:latin typeface="Montserrat SemiBold"/>
                <a:cs typeface="Montserrat SemiBold"/>
              </a:rPr>
              <a:t>THE DRAGON</a:t>
            </a:r>
            <a:r>
              <a:rPr lang="nb-NO" sz="4000" dirty="0">
                <a:solidFill>
                  <a:schemeClr val="bg1"/>
                </a:solidFill>
                <a:latin typeface="Montserrat SemiBold"/>
                <a:cs typeface="Montserrat SemiBold"/>
              </a:rPr>
              <a:t>!</a:t>
            </a:r>
          </a:p>
        </p:txBody>
      </p:sp>
    </p:spTree>
    <p:extLst>
      <p:ext uri="{BB962C8B-B14F-4D97-AF65-F5344CB8AC3E}">
        <p14:creationId xmlns:p14="http://schemas.microsoft.com/office/powerpoint/2010/main" val="1181911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26</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chemeClr val="bg1"/>
                </a:solidFill>
                <a:latin typeface="Montserrat SemiBold"/>
                <a:cs typeface="Montserrat SemiBold"/>
              </a:rPr>
              <a:t>IF I’M </a:t>
            </a:r>
            <a:r>
              <a:rPr lang="nb-NO" sz="4000" dirty="0">
                <a:solidFill>
                  <a:srgbClr val="FFFF00"/>
                </a:solidFill>
                <a:latin typeface="Montserrat SemiBold"/>
                <a:cs typeface="Montserrat SemiBold"/>
              </a:rPr>
              <a:t>HIGH LEVEL ENOUGH </a:t>
            </a:r>
            <a:r>
              <a:rPr lang="nb-NO" sz="4000" dirty="0">
                <a:solidFill>
                  <a:schemeClr val="bg1"/>
                </a:solidFill>
                <a:latin typeface="Montserrat SemiBold"/>
                <a:cs typeface="Montserrat SemiBold"/>
              </a:rPr>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THE SOFTWARE WILL BE GREAT</a:t>
            </a:r>
          </a:p>
        </p:txBody>
      </p:sp>
    </p:spTree>
    <p:extLst>
      <p:ext uri="{BB962C8B-B14F-4D97-AF65-F5344CB8AC3E}">
        <p14:creationId xmlns:p14="http://schemas.microsoft.com/office/powerpoint/2010/main" val="3550787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27</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3999" cy="617746"/>
          </a:xfrm>
        </p:spPr>
        <p:txBody>
          <a:bodyPr>
            <a:noAutofit/>
          </a:bodyPr>
          <a:lstStyle/>
          <a:p>
            <a:pPr marL="0" indent="0" algn="ctr">
              <a:buNone/>
            </a:pPr>
            <a:r>
              <a:rPr lang="nb-NO" sz="4000" dirty="0">
                <a:solidFill>
                  <a:schemeClr val="bg1"/>
                </a:solidFill>
                <a:latin typeface="Montserrat SemiBold"/>
                <a:cs typeface="Montserrat SemiBold"/>
              </a:rPr>
              <a:t>WRONG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21045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28</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3999" cy="617746"/>
          </a:xfrm>
        </p:spPr>
        <p:txBody>
          <a:bodyPr>
            <a:noAutofit/>
          </a:bodyPr>
          <a:lstStyle/>
          <a:p>
            <a:pPr marL="0" indent="0" algn="ctr">
              <a:buNone/>
            </a:pPr>
            <a:r>
              <a:rPr lang="nb-NO" sz="4000" dirty="0">
                <a:solidFill>
                  <a:schemeClr val="bg1"/>
                </a:solidFill>
                <a:latin typeface="Montserrat SemiBold"/>
                <a:cs typeface="Montserrat SemiBold"/>
              </a:rPr>
              <a:t>WHY?</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173434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29</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WHO MAKES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45479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AWKWARD</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815083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30</a:t>
            </a:fld>
            <a:endParaRPr lang="nb-NO"/>
          </a:p>
        </p:txBody>
      </p:sp>
      <p:pic>
        <p:nvPicPr>
          <p:cNvPr id="10" name="Plassholder for innhold 9">
            <a:extLst>
              <a:ext uri="{FF2B5EF4-FFF2-40B4-BE49-F238E27FC236}">
                <a16:creationId xmlns:a16="http://schemas.microsoft.com/office/drawing/2014/main" xmlns="" id="{4A3B9998-C4ED-44F1-B531-EFBDF49B7B8A}"/>
              </a:ext>
            </a:extLst>
          </p:cNvPr>
          <p:cNvPicPr>
            <a:picLocks noGrp="1" noChangeAspect="1"/>
          </p:cNvPicPr>
          <p:nvPr>
            <p:ph idx="1"/>
          </p:nvPr>
        </p:nvPicPr>
        <p:blipFill>
          <a:blip r:embed="rId3"/>
          <a:stretch>
            <a:fillRect/>
          </a:stretch>
        </p:blipFill>
        <p:spPr>
          <a:xfrm>
            <a:off x="2290070" y="1166018"/>
            <a:ext cx="4563859" cy="4525963"/>
          </a:xfrm>
        </p:spPr>
      </p:pic>
    </p:spTree>
    <p:extLst>
      <p:ext uri="{BB962C8B-B14F-4D97-AF65-F5344CB8AC3E}">
        <p14:creationId xmlns:p14="http://schemas.microsoft.com/office/powerpoint/2010/main" val="3379800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31</a:t>
            </a:fld>
            <a:endParaRPr lang="nb-NO"/>
          </a:p>
        </p:txBody>
      </p:sp>
      <p:pic>
        <p:nvPicPr>
          <p:cNvPr id="12" name="Bilde 11">
            <a:extLst>
              <a:ext uri="{FF2B5EF4-FFF2-40B4-BE49-F238E27FC236}">
                <a16:creationId xmlns:a16="http://schemas.microsoft.com/office/drawing/2014/main" xmlns="" id="{676FCA1F-6F7B-493F-B62A-23E6647AD726}"/>
              </a:ext>
            </a:extLst>
          </p:cNvPr>
          <p:cNvPicPr>
            <a:picLocks noChangeAspect="1"/>
          </p:cNvPicPr>
          <p:nvPr/>
        </p:nvPicPr>
        <p:blipFill>
          <a:blip r:embed="rId3"/>
          <a:stretch>
            <a:fillRect/>
          </a:stretch>
        </p:blipFill>
        <p:spPr>
          <a:xfrm>
            <a:off x="1886504" y="196428"/>
            <a:ext cx="6793392" cy="5736848"/>
          </a:xfrm>
          <a:prstGeom prst="rect">
            <a:avLst/>
          </a:prstGeom>
        </p:spPr>
      </p:pic>
    </p:spTree>
    <p:extLst>
      <p:ext uri="{BB962C8B-B14F-4D97-AF65-F5344CB8AC3E}">
        <p14:creationId xmlns:p14="http://schemas.microsoft.com/office/powerpoint/2010/main" val="1705867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32</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rgbClr val="FFFF00"/>
                </a:solidFill>
                <a:latin typeface="Montserrat SemiBold"/>
                <a:cs typeface="Montserrat SemiBold"/>
              </a:rPr>
              <a:t>ORGANIZATIONS</a:t>
            </a:r>
            <a:r>
              <a:rPr lang="nb-NO" sz="4000" dirty="0">
                <a:solidFill>
                  <a:schemeClr val="bg1"/>
                </a:solidFill>
                <a:latin typeface="Montserrat SemiBold"/>
                <a:cs typeface="Montserrat SemiBold"/>
              </a:rPr>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MAKE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531969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33</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WHAT IS </a:t>
            </a:r>
            <a:r>
              <a:rPr lang="nb-NO" sz="4000" dirty="0">
                <a:solidFill>
                  <a:srgbClr val="FFFF00"/>
                </a:solidFill>
                <a:latin typeface="Montserrat SemiBold"/>
                <a:cs typeface="Montserrat SemiBold"/>
              </a:rPr>
              <a:t>THE CRAFT</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123506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34</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164262" y="3121200"/>
            <a:ext cx="6743653" cy="617746"/>
          </a:xfrm>
        </p:spPr>
        <p:txBody>
          <a:bodyPr>
            <a:noAutofit/>
          </a:bodyPr>
          <a:lstStyle/>
          <a:p>
            <a:pPr marL="0" indent="0" algn="ctr">
              <a:buNone/>
            </a:pPr>
            <a:r>
              <a:rPr lang="nb-NO" sz="4000" dirty="0">
                <a:solidFill>
                  <a:schemeClr val="bg1"/>
                </a:solidFill>
                <a:latin typeface="Montserrat SemiBold"/>
                <a:cs typeface="Montserrat SemiBold"/>
              </a:rPr>
              <a:t>THE CODE FETISH</a:t>
            </a:r>
            <a:endParaRPr lang="nb-NO" sz="4000" dirty="0">
              <a:solidFill>
                <a:srgbClr val="FC00C9"/>
              </a:solidFill>
              <a:latin typeface="Montserrat SemiBold"/>
              <a:cs typeface="Montserrat SemiBold"/>
            </a:endParaRPr>
          </a:p>
        </p:txBody>
      </p:sp>
    </p:spTree>
    <p:extLst>
      <p:ext uri="{BB962C8B-B14F-4D97-AF65-F5344CB8AC3E}">
        <p14:creationId xmlns:p14="http://schemas.microsoft.com/office/powerpoint/2010/main" val="2244141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35</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C00C9"/>
                </a:solidFill>
                <a:latin typeface="Montserrat SemiBold"/>
                <a:cs typeface="Montserrat SemiBold"/>
              </a:rPr>
              <a:t>”</a:t>
            </a:r>
            <a:r>
              <a:rPr lang="nb-NO" sz="4000" dirty="0">
                <a:solidFill>
                  <a:schemeClr val="bg1"/>
                </a:solidFill>
                <a:latin typeface="Montserrat SemiBold"/>
                <a:cs typeface="Montserrat SemiBold"/>
              </a:rPr>
              <a:t>THE CODE IS </a:t>
            </a:r>
            <a:r>
              <a:rPr lang="nb-NO" sz="4000" dirty="0">
                <a:solidFill>
                  <a:srgbClr val="FFFF00"/>
                </a:solidFill>
                <a:latin typeface="Montserrat SemiBold"/>
                <a:cs typeface="Montserrat SemiBold"/>
              </a:rPr>
              <a:t>THE TRUTH</a:t>
            </a:r>
            <a:r>
              <a:rPr lang="nb-NO" sz="4000" dirty="0">
                <a:solidFill>
                  <a:srgbClr val="FC00C9"/>
                </a:solidFill>
                <a:latin typeface="Montserrat SemiBold"/>
                <a:cs typeface="Montserrat SemiBold"/>
              </a:rPr>
              <a:t>”</a:t>
            </a:r>
          </a:p>
        </p:txBody>
      </p:sp>
    </p:spTree>
    <p:extLst>
      <p:ext uri="{BB962C8B-B14F-4D97-AF65-F5344CB8AC3E}">
        <p14:creationId xmlns:p14="http://schemas.microsoft.com/office/powerpoint/2010/main" val="393053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36</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THERE IS NO TRUTH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IN THE CODE</a:t>
            </a:r>
          </a:p>
        </p:txBody>
      </p:sp>
    </p:spTree>
    <p:extLst>
      <p:ext uri="{BB962C8B-B14F-4D97-AF65-F5344CB8AC3E}">
        <p14:creationId xmlns:p14="http://schemas.microsoft.com/office/powerpoint/2010/main" val="3708929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37</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CODE CAN ONLY TELL YOU WHAT IT DOES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453496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38</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CODE HAS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NO DIRECTION</a:t>
            </a:r>
          </a:p>
        </p:txBody>
      </p:sp>
    </p:spTree>
    <p:extLst>
      <p:ext uri="{BB962C8B-B14F-4D97-AF65-F5344CB8AC3E}">
        <p14:creationId xmlns:p14="http://schemas.microsoft.com/office/powerpoint/2010/main" val="3746717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39</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CODE DOESN’T</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WANT ANYTHING</a:t>
            </a:r>
          </a:p>
        </p:txBody>
      </p:sp>
    </p:spTree>
    <p:extLst>
      <p:ext uri="{BB962C8B-B14F-4D97-AF65-F5344CB8AC3E}">
        <p14:creationId xmlns:p14="http://schemas.microsoft.com/office/powerpoint/2010/main" val="214506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TENSION</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43358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40</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CODE IS NOT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STRATEGIC</a:t>
            </a:r>
          </a:p>
        </p:txBody>
      </p:sp>
    </p:spTree>
    <p:extLst>
      <p:ext uri="{BB962C8B-B14F-4D97-AF65-F5344CB8AC3E}">
        <p14:creationId xmlns:p14="http://schemas.microsoft.com/office/powerpoint/2010/main" val="4198086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41</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WHAT IS </a:t>
            </a:r>
            <a:r>
              <a:rPr lang="nb-NO" sz="4000" dirty="0">
                <a:solidFill>
                  <a:srgbClr val="FFFF00"/>
                </a:solidFill>
                <a:latin typeface="Montserrat SemiBold"/>
                <a:cs typeface="Montserrat SemiBold"/>
              </a:rPr>
              <a:t>VIRTUOUS</a:t>
            </a:r>
            <a:r>
              <a:rPr lang="nb-NO" sz="4000" dirty="0">
                <a:solidFill>
                  <a:schemeClr val="bg1"/>
                </a:solidFill>
                <a:latin typeface="Montserrat SemiBold"/>
                <a:cs typeface="Montserrat SemiBold"/>
              </a:rPr>
              <a:t> </a:t>
            </a:r>
            <a:r>
              <a:rPr lang="nb-NO" sz="4000" dirty="0">
                <a:solidFill>
                  <a:srgbClr val="FFFF00"/>
                </a:solidFill>
                <a:latin typeface="Montserrat SemiBold"/>
                <a:cs typeface="Montserrat SemiBold"/>
              </a:rPr>
              <a:t>PROGRAMMING</a:t>
            </a:r>
            <a:r>
              <a:rPr lang="nb-NO" sz="4000" dirty="0">
                <a:solidFill>
                  <a:schemeClr val="bg1"/>
                </a:solidFill>
                <a:latin typeface="Montserrat SemiBold"/>
                <a:cs typeface="Montserrat SemiBold"/>
              </a:rPr>
              <a:t> ANYWAY?</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20828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42</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THREE KINDS OF PROGRAMMERS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7663317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43</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THE UNWASHED MASSES</a:t>
            </a:r>
            <a:endParaRPr lang="nb-NO" sz="4000" dirty="0">
              <a:solidFill>
                <a:srgbClr val="FC00C9"/>
              </a:solidFill>
              <a:latin typeface="Montserrat SemiBold"/>
              <a:cs typeface="Montserrat SemiBold"/>
            </a:endParaRPr>
          </a:p>
        </p:txBody>
      </p:sp>
    </p:spTree>
    <p:extLst>
      <p:ext uri="{BB962C8B-B14F-4D97-AF65-F5344CB8AC3E}">
        <p14:creationId xmlns:p14="http://schemas.microsoft.com/office/powerpoint/2010/main" val="777769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44</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THE UNWASHED MASSES</a:t>
            </a:r>
            <a:br>
              <a:rPr lang="nb-NO" sz="4000" dirty="0">
                <a:solidFill>
                  <a:schemeClr val="bg1"/>
                </a:solidFill>
                <a:latin typeface="Montserrat SemiBold"/>
                <a:cs typeface="Montserrat SemiBold"/>
              </a:rPr>
            </a:br>
            <a:r>
              <a:rPr lang="nb-NO" sz="4000" dirty="0">
                <a:solidFill>
                  <a:srgbClr val="FC00C9"/>
                </a:solidFill>
                <a:latin typeface="Montserrat SemiBold"/>
                <a:cs typeface="Montserrat SemiBold"/>
              </a:rPr>
              <a:t>BAD</a:t>
            </a:r>
          </a:p>
        </p:txBody>
      </p:sp>
    </p:spTree>
    <p:extLst>
      <p:ext uri="{BB962C8B-B14F-4D97-AF65-F5344CB8AC3E}">
        <p14:creationId xmlns:p14="http://schemas.microsoft.com/office/powerpoint/2010/main" val="475695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45</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CRAFTSMEN</a:t>
            </a:r>
            <a:br>
              <a:rPr lang="nb-NO" sz="4000" dirty="0">
                <a:solidFill>
                  <a:schemeClr val="bg1"/>
                </a:solidFill>
                <a:latin typeface="Montserrat SemiBold"/>
                <a:cs typeface="Montserrat SemiBold"/>
              </a:rPr>
            </a:b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66201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46</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CRAFTSMEN</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GOOD</a:t>
            </a:r>
          </a:p>
        </p:txBody>
      </p:sp>
    </p:spTree>
    <p:extLst>
      <p:ext uri="{BB962C8B-B14F-4D97-AF65-F5344CB8AC3E}">
        <p14:creationId xmlns:p14="http://schemas.microsoft.com/office/powerpoint/2010/main" val="1982335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47</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IVORY TOWER ZEALOTS</a:t>
            </a:r>
            <a:endParaRPr lang="nb-NO" sz="4000" dirty="0">
              <a:solidFill>
                <a:srgbClr val="FC00C9"/>
              </a:solidFill>
              <a:latin typeface="Montserrat SemiBold"/>
              <a:cs typeface="Montserrat SemiBold"/>
            </a:endParaRPr>
          </a:p>
        </p:txBody>
      </p:sp>
    </p:spTree>
    <p:extLst>
      <p:ext uri="{BB962C8B-B14F-4D97-AF65-F5344CB8AC3E}">
        <p14:creationId xmlns:p14="http://schemas.microsoft.com/office/powerpoint/2010/main" val="7829950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48</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IVORY TOWER ZEALOTS</a:t>
            </a:r>
            <a:br>
              <a:rPr lang="nb-NO" sz="4000" dirty="0">
                <a:solidFill>
                  <a:schemeClr val="bg1"/>
                </a:solidFill>
                <a:latin typeface="Montserrat SemiBold"/>
                <a:cs typeface="Montserrat SemiBold"/>
              </a:rPr>
            </a:br>
            <a:r>
              <a:rPr lang="nb-NO" sz="4000" dirty="0">
                <a:solidFill>
                  <a:srgbClr val="FC00C9"/>
                </a:solidFill>
                <a:latin typeface="Montserrat SemiBold"/>
                <a:cs typeface="Montserrat SemiBold"/>
              </a:rPr>
              <a:t>BAD</a:t>
            </a:r>
          </a:p>
        </p:txBody>
      </p:sp>
    </p:spTree>
    <p:extLst>
      <p:ext uri="{BB962C8B-B14F-4D97-AF65-F5344CB8AC3E}">
        <p14:creationId xmlns:p14="http://schemas.microsoft.com/office/powerpoint/2010/main" val="3356498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49</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BANISHED FROM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THE REAL WORLD</a:t>
            </a:r>
          </a:p>
        </p:txBody>
      </p:sp>
    </p:spTree>
    <p:extLst>
      <p:ext uri="{BB962C8B-B14F-4D97-AF65-F5344CB8AC3E}">
        <p14:creationId xmlns:p14="http://schemas.microsoft.com/office/powerpoint/2010/main" val="108369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CLARIFICATION</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433662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50</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164262" y="2786400"/>
            <a:ext cx="6743653" cy="617746"/>
          </a:xfrm>
        </p:spPr>
        <p:txBody>
          <a:bodyPr>
            <a:noAutofit/>
          </a:bodyPr>
          <a:lstStyle/>
          <a:p>
            <a:pPr marL="0" indent="0" algn="ctr">
              <a:buNone/>
            </a:pPr>
            <a:r>
              <a:rPr lang="nb-NO" sz="4000" dirty="0">
                <a:solidFill>
                  <a:schemeClr val="bg1"/>
                </a:solidFill>
                <a:latin typeface="Montserrat SemiBold"/>
                <a:cs typeface="Montserrat SemiBold"/>
              </a:rPr>
              <a:t>CRAFTSMANSHIP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IS CONSERVATIVE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966758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51</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KNOWLEDGE IS PASSED ON</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4848676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52</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516400"/>
            <a:ext cx="9144000" cy="617746"/>
          </a:xfrm>
        </p:spPr>
        <p:txBody>
          <a:bodyPr>
            <a:noAutofit/>
          </a:bodyPr>
          <a:lstStyle/>
          <a:p>
            <a:pPr marL="0" indent="0" algn="ctr">
              <a:buNone/>
            </a:pPr>
            <a:r>
              <a:rPr lang="nb-NO" sz="4000" dirty="0">
                <a:solidFill>
                  <a:schemeClr val="bg1"/>
                </a:solidFill>
                <a:latin typeface="Montserrat SemiBold"/>
                <a:cs typeface="Montserrat SemiBold"/>
              </a:rPr>
              <a:t>PROGRESSIVE LEARNING MEANS </a:t>
            </a:r>
            <a:r>
              <a:rPr lang="nb-NO" sz="4000" dirty="0">
                <a:solidFill>
                  <a:srgbClr val="FFFF00"/>
                </a:solidFill>
                <a:latin typeface="Montserrat SemiBold"/>
                <a:cs typeface="Montserrat SemiBold"/>
              </a:rPr>
              <a:t>LOOK FOR COUNTER-EXAMPLES </a:t>
            </a:r>
            <a:r>
              <a:rPr lang="nb-NO" sz="4000" dirty="0">
                <a:solidFill>
                  <a:schemeClr val="bg1"/>
                </a:solidFill>
                <a:latin typeface="Montserrat SemiBold"/>
                <a:cs typeface="Montserrat SemiBold"/>
              </a:rPr>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RATHER THAN CONFIRMATION</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689259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53</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 y="2516400"/>
            <a:ext cx="9144000" cy="617746"/>
          </a:xfrm>
        </p:spPr>
        <p:txBody>
          <a:bodyPr>
            <a:noAutofit/>
          </a:bodyPr>
          <a:lstStyle/>
          <a:p>
            <a:pPr marL="0" indent="0" algn="ctr">
              <a:buNone/>
            </a:pPr>
            <a:r>
              <a:rPr lang="nb-NO" sz="4000" dirty="0">
                <a:solidFill>
                  <a:schemeClr val="bg1"/>
                </a:solidFill>
                <a:latin typeface="Montserrat SemiBold"/>
                <a:cs typeface="Montserrat SemiBold"/>
              </a:rPr>
              <a:t>RADICAL </a:t>
            </a:r>
            <a:r>
              <a:rPr lang="nb-NO" sz="4000" dirty="0">
                <a:solidFill>
                  <a:srgbClr val="FFFF00"/>
                </a:solidFill>
                <a:latin typeface="Montserrat SemiBold"/>
                <a:cs typeface="Montserrat SemiBold"/>
              </a:rPr>
              <a:t>IMPROVEMENT</a:t>
            </a:r>
            <a:r>
              <a:rPr lang="nb-NO" sz="4000" dirty="0">
                <a:solidFill>
                  <a:schemeClr val="bg1"/>
                </a:solidFill>
                <a:latin typeface="Montserrat SemiBold"/>
                <a:cs typeface="Montserrat SemiBold"/>
              </a:rPr>
              <a:t>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MUST ALWAYS COME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FROM THE </a:t>
            </a:r>
            <a:r>
              <a:rPr lang="nb-NO" sz="4000" dirty="0">
                <a:solidFill>
                  <a:srgbClr val="FFFF00"/>
                </a:solidFill>
                <a:latin typeface="Montserrat SemiBold"/>
                <a:cs typeface="Montserrat SemiBold"/>
              </a:rPr>
              <a:t>OUTSIDE</a:t>
            </a:r>
          </a:p>
        </p:txBody>
      </p:sp>
    </p:spTree>
    <p:extLst>
      <p:ext uri="{BB962C8B-B14F-4D97-AF65-F5344CB8AC3E}">
        <p14:creationId xmlns:p14="http://schemas.microsoft.com/office/powerpoint/2010/main" val="9487378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54</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801374" y="2786400"/>
            <a:ext cx="7522538" cy="617746"/>
          </a:xfrm>
        </p:spPr>
        <p:txBody>
          <a:bodyPr>
            <a:noAutofit/>
          </a:bodyPr>
          <a:lstStyle/>
          <a:p>
            <a:pPr marL="0" indent="0" algn="ctr">
              <a:buNone/>
            </a:pPr>
            <a:r>
              <a:rPr lang="nb-NO" sz="4000" dirty="0">
                <a:solidFill>
                  <a:schemeClr val="bg1"/>
                </a:solidFill>
                <a:latin typeface="Montserrat SemiBold"/>
                <a:cs typeface="Montserrat SemiBold"/>
              </a:rPr>
              <a:t>DO CRAFTSMEN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QUESTION THEIR BELIEFS</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6102916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55</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DO CRAFTSMEN WELCOME </a:t>
            </a:r>
            <a:r>
              <a:rPr lang="nb-NO" sz="4000" dirty="0">
                <a:solidFill>
                  <a:srgbClr val="FFFF00"/>
                </a:solidFill>
                <a:latin typeface="Montserrat SemiBold"/>
                <a:cs typeface="Montserrat SemiBold"/>
              </a:rPr>
              <a:t>DIFFERENCES OF OPINION</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697482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56</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DO CRAFTSMEN </a:t>
            </a:r>
            <a:r>
              <a:rPr lang="nb-NO" sz="4000" dirty="0">
                <a:solidFill>
                  <a:srgbClr val="FFFF00"/>
                </a:solidFill>
                <a:latin typeface="Montserrat SemiBold"/>
                <a:cs typeface="Montserrat SemiBold"/>
              </a:rPr>
              <a:t/>
            </a:r>
            <a:br>
              <a:rPr lang="nb-NO" sz="4000" dirty="0">
                <a:solidFill>
                  <a:srgbClr val="FFFF00"/>
                </a:solidFill>
                <a:latin typeface="Montserrat SemiBold"/>
                <a:cs typeface="Montserrat SemiBold"/>
              </a:rPr>
            </a:br>
            <a:r>
              <a:rPr lang="nb-NO" sz="4000" dirty="0">
                <a:solidFill>
                  <a:srgbClr val="FFFF00"/>
                </a:solidFill>
                <a:latin typeface="Montserrat SemiBold"/>
                <a:cs typeface="Montserrat SemiBold"/>
              </a:rPr>
              <a:t>LIKE THIS TALK</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633561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57</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DISAGREEMENT IS </a:t>
            </a:r>
            <a:r>
              <a:rPr lang="nb-NO" sz="4000" dirty="0">
                <a:solidFill>
                  <a:srgbClr val="FFFF00"/>
                </a:solidFill>
                <a:latin typeface="Montserrat SemiBold"/>
                <a:cs typeface="Montserrat SemiBold"/>
              </a:rPr>
              <a:t>GOOD</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335024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58</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DISAGREEMENT HAS </a:t>
            </a:r>
            <a:r>
              <a:rPr lang="nb-NO" sz="4000" dirty="0">
                <a:solidFill>
                  <a:srgbClr val="FFFF00"/>
                </a:solidFill>
                <a:latin typeface="Montserrat SemiBold"/>
                <a:cs typeface="Montserrat SemiBold"/>
              </a:rPr>
              <a:t>ENERGY</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0163230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59</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TENSION</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14104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ACKNOWLEDGMENT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219756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60</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DISSONANCE</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062755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61</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161855" y="2786400"/>
            <a:ext cx="6821661" cy="617746"/>
          </a:xfrm>
        </p:spPr>
        <p:txBody>
          <a:bodyPr>
            <a:noAutofit/>
          </a:bodyPr>
          <a:lstStyle/>
          <a:p>
            <a:pPr marL="0" indent="0" algn="ctr">
              <a:buNone/>
            </a:pPr>
            <a:r>
              <a:rPr lang="nb-NO" sz="4000" dirty="0">
                <a:solidFill>
                  <a:schemeClr val="bg1"/>
                </a:solidFill>
                <a:latin typeface="Montserrat SemiBold"/>
                <a:cs typeface="Montserrat SemiBold"/>
              </a:rPr>
              <a:t>WHO ARE THE </a:t>
            </a:r>
            <a:r>
              <a:rPr lang="nb-NO" sz="4000" dirty="0">
                <a:solidFill>
                  <a:srgbClr val="FFFF00"/>
                </a:solidFill>
                <a:latin typeface="Montserrat SemiBold"/>
                <a:cs typeface="Montserrat SemiBold"/>
              </a:rPr>
              <a:t>ADVERSARIES</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4437449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62</a:t>
            </a:fld>
            <a:endParaRPr lang="nb-NO"/>
          </a:p>
        </p:txBody>
      </p:sp>
      <p:pic>
        <p:nvPicPr>
          <p:cNvPr id="3" name="Picture 2" descr="adversar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100" y="0"/>
            <a:ext cx="5500325" cy="6858000"/>
          </a:xfrm>
          <a:prstGeom prst="rect">
            <a:avLst/>
          </a:prstGeom>
        </p:spPr>
      </p:pic>
    </p:spTree>
    <p:extLst>
      <p:ext uri="{BB962C8B-B14F-4D97-AF65-F5344CB8AC3E}">
        <p14:creationId xmlns:p14="http://schemas.microsoft.com/office/powerpoint/2010/main" val="4157256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63</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RESPECT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9169604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64</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RESPECT</a:t>
            </a:r>
            <a:endParaRPr lang="nb-NO" sz="4000" dirty="0">
              <a:solidFill>
                <a:srgbClr val="FFFF00"/>
              </a:solidFill>
              <a:latin typeface="Montserrat SemiBold"/>
              <a:cs typeface="Montserrat SemiBold"/>
            </a:endParaRPr>
          </a:p>
        </p:txBody>
      </p:sp>
      <p:sp>
        <p:nvSpPr>
          <p:cNvPr id="7" name="Content Placeholder 2">
            <a:extLst>
              <a:ext uri="{FF2B5EF4-FFF2-40B4-BE49-F238E27FC236}">
                <a16:creationId xmlns:a16="http://schemas.microsoft.com/office/drawing/2014/main" xmlns="" id="{B8DFB500-212F-4EE2-8D2F-20F0EC896A01}"/>
              </a:ext>
            </a:extLst>
          </p:cNvPr>
          <p:cNvSpPr txBox="1">
            <a:spLocks/>
          </p:cNvSpPr>
          <p:nvPr/>
        </p:nvSpPr>
        <p:spPr>
          <a:xfrm>
            <a:off x="-179280" y="3121200"/>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SELF</a:t>
            </a:r>
          </a:p>
        </p:txBody>
      </p:sp>
    </p:spTree>
    <p:extLst>
      <p:ext uri="{BB962C8B-B14F-4D97-AF65-F5344CB8AC3E}">
        <p14:creationId xmlns:p14="http://schemas.microsoft.com/office/powerpoint/2010/main" val="24945994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65</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RESPECT</a:t>
            </a:r>
            <a:endParaRPr lang="nb-NO" sz="4000" dirty="0">
              <a:solidFill>
                <a:srgbClr val="FFFF00"/>
              </a:solidFill>
              <a:latin typeface="Montserrat SemiBold"/>
              <a:cs typeface="Montserrat SemiBold"/>
            </a:endParaRPr>
          </a:p>
        </p:txBody>
      </p:sp>
      <p:sp>
        <p:nvSpPr>
          <p:cNvPr id="7" name="Content Placeholder 2">
            <a:extLst>
              <a:ext uri="{FF2B5EF4-FFF2-40B4-BE49-F238E27FC236}">
                <a16:creationId xmlns:a16="http://schemas.microsoft.com/office/drawing/2014/main" xmlns="" id="{B8DFB500-212F-4EE2-8D2F-20F0EC896A01}"/>
              </a:ext>
            </a:extLst>
          </p:cNvPr>
          <p:cNvSpPr txBox="1">
            <a:spLocks/>
          </p:cNvSpPr>
          <p:nvPr/>
        </p:nvSpPr>
        <p:spPr>
          <a:xfrm>
            <a:off x="3494880" y="3121200"/>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LESS</a:t>
            </a:r>
          </a:p>
        </p:txBody>
      </p:sp>
    </p:spTree>
    <p:extLst>
      <p:ext uri="{BB962C8B-B14F-4D97-AF65-F5344CB8AC3E}">
        <p14:creationId xmlns:p14="http://schemas.microsoft.com/office/powerpoint/2010/main" val="22331772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66</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516400"/>
            <a:ext cx="9144000" cy="617746"/>
          </a:xfrm>
        </p:spPr>
        <p:txBody>
          <a:bodyPr>
            <a:noAutofit/>
          </a:bodyPr>
          <a:lstStyle/>
          <a:p>
            <a:pPr marL="0" indent="0" algn="ctr">
              <a:buNone/>
            </a:pPr>
            <a:r>
              <a:rPr lang="nb-NO" sz="4000" dirty="0">
                <a:solidFill>
                  <a:schemeClr val="bg1"/>
                </a:solidFill>
                <a:latin typeface="Montserrat SemiBold"/>
                <a:cs typeface="Montserrat SemiBold"/>
              </a:rPr>
              <a:t>BUSINESS</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VS </a:t>
            </a:r>
            <a:br>
              <a:rPr lang="nb-NO" sz="4000" dirty="0">
                <a:solidFill>
                  <a:srgbClr val="FFFF00"/>
                </a:solidFill>
                <a:latin typeface="Montserrat SemiBold"/>
                <a:cs typeface="Montserrat SemiBold"/>
              </a:rPr>
            </a:br>
            <a:r>
              <a:rPr lang="nb-NO" sz="4000" dirty="0">
                <a:solidFill>
                  <a:schemeClr val="bg1"/>
                </a:solidFill>
                <a:latin typeface="Montserrat SemiBold"/>
                <a:cs typeface="Montserrat SemiBold"/>
              </a:rPr>
              <a:t>CRAFTSMAN</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2605487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67</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YE OLDE CRAFTSMAN’S SHOPPE</a:t>
            </a:r>
            <a:endParaRPr lang="nb-NO" sz="4000" dirty="0">
              <a:solidFill>
                <a:srgbClr val="FFFF00"/>
              </a:solidFill>
              <a:latin typeface="Montserrat SemiBold"/>
              <a:cs typeface="Montserrat SemiBold"/>
            </a:endParaRPr>
          </a:p>
        </p:txBody>
      </p:sp>
      <p:pic>
        <p:nvPicPr>
          <p:cNvPr id="3" name="Picture 2" descr="craftsmanshand.jpg"/>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3162300" y="4095750"/>
            <a:ext cx="2806700" cy="2260600"/>
          </a:xfrm>
          <a:prstGeom prst="rect">
            <a:avLst/>
          </a:prstGeom>
        </p:spPr>
      </p:pic>
    </p:spTree>
    <p:extLst>
      <p:ext uri="{BB962C8B-B14F-4D97-AF65-F5344CB8AC3E}">
        <p14:creationId xmlns:p14="http://schemas.microsoft.com/office/powerpoint/2010/main" val="25626703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68</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516400"/>
            <a:ext cx="9144000" cy="617746"/>
          </a:xfrm>
        </p:spPr>
        <p:txBody>
          <a:bodyPr>
            <a:noAutofit/>
          </a:bodyPr>
          <a:lstStyle/>
          <a:p>
            <a:pPr marL="0" indent="0" algn="ctr">
              <a:buNone/>
            </a:pPr>
            <a:r>
              <a:rPr lang="nb-NO" sz="4000" dirty="0">
                <a:solidFill>
                  <a:schemeClr val="bg1"/>
                </a:solidFill>
                <a:latin typeface="Montserrat SemiBold"/>
                <a:cs typeface="Montserrat SemiBold"/>
              </a:rPr>
              <a:t>HAND-CRAFTED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ARTISAN SOFTWARE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MADE TO ORDER</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6928177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69</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COMMUNICATION BECOMES </a:t>
            </a:r>
            <a:r>
              <a:rPr lang="nb-NO" sz="4000" dirty="0">
                <a:solidFill>
                  <a:srgbClr val="FFFF00"/>
                </a:solidFill>
                <a:latin typeface="Montserrat SemiBold"/>
                <a:cs typeface="Montserrat SemiBold"/>
              </a:rPr>
              <a:t>NEGOTIATION</a:t>
            </a:r>
          </a:p>
        </p:txBody>
      </p:sp>
    </p:spTree>
    <p:extLst>
      <p:ext uri="{BB962C8B-B14F-4D97-AF65-F5344CB8AC3E}">
        <p14:creationId xmlns:p14="http://schemas.microsoft.com/office/powerpoint/2010/main" val="320687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 AM NOT A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15561752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70</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BUT </a:t>
            </a:r>
            <a:r>
              <a:rPr lang="nb-NO" sz="4000" dirty="0">
                <a:solidFill>
                  <a:srgbClr val="FFFF00"/>
                </a:solidFill>
                <a:latin typeface="Montserrat SemiBold"/>
                <a:cs typeface="Montserrat SemiBold"/>
              </a:rPr>
              <a:t>WE</a:t>
            </a:r>
            <a:r>
              <a:rPr lang="nb-NO" sz="4000" dirty="0">
                <a:solidFill>
                  <a:schemeClr val="bg1"/>
                </a:solidFill>
                <a:latin typeface="Montserrat SemiBold"/>
                <a:cs typeface="Montserrat SemiBold"/>
              </a:rPr>
              <a:t> ARE THE BUSINESS</a:t>
            </a:r>
          </a:p>
        </p:txBody>
      </p:sp>
    </p:spTree>
    <p:extLst>
      <p:ext uri="{BB962C8B-B14F-4D97-AF65-F5344CB8AC3E}">
        <p14:creationId xmlns:p14="http://schemas.microsoft.com/office/powerpoint/2010/main" val="11345918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71</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COMMUNICATION SHOULD BE </a:t>
            </a:r>
            <a:r>
              <a:rPr lang="nb-NO" sz="4000" dirty="0">
                <a:solidFill>
                  <a:srgbClr val="FFFF00"/>
                </a:solidFill>
                <a:latin typeface="Montserrat SemiBold"/>
                <a:cs typeface="Montserrat SemiBold"/>
              </a:rPr>
              <a:t>COLLABORATION</a:t>
            </a:r>
          </a:p>
        </p:txBody>
      </p:sp>
    </p:spTree>
    <p:extLst>
      <p:ext uri="{BB962C8B-B14F-4D97-AF65-F5344CB8AC3E}">
        <p14:creationId xmlns:p14="http://schemas.microsoft.com/office/powerpoint/2010/main" val="20625016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72</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HOW TO BE </a:t>
            </a:r>
            <a:r>
              <a:rPr lang="nb-NO" sz="4000" dirty="0">
                <a:solidFill>
                  <a:srgbClr val="FFFF00"/>
                </a:solidFill>
                <a:latin typeface="Montserrat SemiBold"/>
                <a:cs typeface="Montserrat SemiBold"/>
              </a:rPr>
              <a:t>VALUABLE</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2601904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73</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164262" y="2786400"/>
            <a:ext cx="6743653" cy="617746"/>
          </a:xfrm>
        </p:spPr>
        <p:txBody>
          <a:bodyPr>
            <a:noAutofit/>
          </a:bodyPr>
          <a:lstStyle/>
          <a:p>
            <a:pPr marL="0" indent="0" algn="ctr">
              <a:buNone/>
            </a:pPr>
            <a:r>
              <a:rPr lang="nb-NO" sz="4000" dirty="0">
                <a:solidFill>
                  <a:srgbClr val="FFFF00"/>
                </a:solidFill>
                <a:latin typeface="Montserrat SemiBold"/>
                <a:cs typeface="Montserrat SemiBold"/>
              </a:rPr>
              <a:t>BEYOND</a:t>
            </a:r>
            <a:r>
              <a:rPr lang="nb-NO" sz="4000" dirty="0">
                <a:solidFill>
                  <a:schemeClr val="bg1"/>
                </a:solidFill>
                <a:latin typeface="Montserrat SemiBold"/>
                <a:cs typeface="Montserrat SemiBold"/>
              </a:rPr>
              <a:t>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TECHNICAL SKILL</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992064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74</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DOMAIN MODELLING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5288046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75</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SYSTEMS THINKING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6765579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76</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STRATEGIC ARCHITECTURE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1762823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77</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 MANY VALUABLE SKILLS!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8872924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78</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WHAT IS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4983718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79</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AM I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84015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a:t>
            </a:fld>
            <a:endParaRPr lang="nb-NO"/>
          </a:p>
        </p:txBody>
      </p:sp>
      <p:sp>
        <p:nvSpPr>
          <p:cNvPr id="5" name="Content Placeholder 2">
            <a:extLst>
              <a:ext uri="{FF2B5EF4-FFF2-40B4-BE49-F238E27FC236}">
                <a16:creationId xmlns:a16="http://schemas.microsoft.com/office/drawing/2014/main" xmlns=""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WHY NOT?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2267638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80</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WHAT IS MY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IDENTITY</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7262157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81</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a:t>
            </a:r>
            <a:r>
              <a:rPr lang="nb-NO" sz="4000" dirty="0">
                <a:solidFill>
                  <a:srgbClr val="FFFF00"/>
                </a:solidFill>
                <a:latin typeface="Montserrat SemiBold"/>
                <a:cs typeface="Montserrat SemiBold"/>
              </a:rPr>
              <a:t>INFIDELS</a:t>
            </a:r>
          </a:p>
        </p:txBody>
      </p:sp>
    </p:spTree>
    <p:extLst>
      <p:ext uri="{BB962C8B-B14F-4D97-AF65-F5344CB8AC3E}">
        <p14:creationId xmlns:p14="http://schemas.microsoft.com/office/powerpoint/2010/main" val="26910568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82</a:t>
            </a:fld>
            <a:endParaRPr lang="nb-NO"/>
          </a:p>
        </p:txBody>
      </p:sp>
      <p:pic>
        <p:nvPicPr>
          <p:cNvPr id="3" name="Picture 2" descr="the-nonexistent-knigh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327" y="846619"/>
            <a:ext cx="3446487" cy="5061351"/>
          </a:xfrm>
          <a:prstGeom prst="rect">
            <a:avLst/>
          </a:prstGeom>
        </p:spPr>
      </p:pic>
    </p:spTree>
    <p:extLst>
      <p:ext uri="{BB962C8B-B14F-4D97-AF65-F5344CB8AC3E}">
        <p14:creationId xmlns:p14="http://schemas.microsoft.com/office/powerpoint/2010/main" val="10291316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83</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SIR </a:t>
            </a:r>
            <a:r>
              <a:rPr lang="nb-NO" sz="4000" dirty="0">
                <a:solidFill>
                  <a:srgbClr val="FFFF00"/>
                </a:solidFill>
                <a:latin typeface="Montserrat SemiBold"/>
                <a:cs typeface="Montserrat SemiBold"/>
              </a:rPr>
              <a:t>AGILULF</a:t>
            </a:r>
          </a:p>
        </p:txBody>
      </p:sp>
    </p:spTree>
    <p:extLst>
      <p:ext uri="{BB962C8B-B14F-4D97-AF65-F5344CB8AC3E}">
        <p14:creationId xmlns:p14="http://schemas.microsoft.com/office/powerpoint/2010/main" val="3167858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84</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THE PERFECT KNIGHT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6325155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85</a:t>
            </a:fld>
            <a:endParaRPr lang="nb-NO"/>
          </a:p>
        </p:txBody>
      </p:sp>
      <p:sp>
        <p:nvSpPr>
          <p:cNvPr id="5"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AN EMPTY ARMOR</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490005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07/03/19</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a:t>
            </a:fld>
            <a:endParaRPr lang="nb-NO"/>
          </a:p>
        </p:txBody>
      </p:sp>
      <p:sp>
        <p:nvSpPr>
          <p:cNvPr id="8" name="Content Placeholder 2">
            <a:extLst>
              <a:ext uri="{FF2B5EF4-FFF2-40B4-BE49-F238E27FC236}">
                <a16:creationId xmlns:a16="http://schemas.microsoft.com/office/drawing/2014/main" xmlns=""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WHAT IS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027050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7402</TotalTime>
  <Words>2067</Words>
  <Application>Microsoft Macintosh PowerPoint</Application>
  <PresentationFormat>On-screen Show (4:3)</PresentationFormat>
  <Paragraphs>414</Paragraphs>
  <Slides>85</Slides>
  <Notes>82</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TECHNICAL DEBT?</dc:title>
  <dc:creator>Einar Høst</dc:creator>
  <cp:lastModifiedBy>Einar Høst</cp:lastModifiedBy>
  <cp:revision>1508</cp:revision>
  <dcterms:created xsi:type="dcterms:W3CDTF">2018-06-05T15:34:19Z</dcterms:created>
  <dcterms:modified xsi:type="dcterms:W3CDTF">2019-03-07T18:09:22Z</dcterms:modified>
</cp:coreProperties>
</file>