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8" r:id="rId2"/>
    <p:sldId id="661" r:id="rId3"/>
    <p:sldId id="687" r:id="rId4"/>
    <p:sldId id="634" r:id="rId5"/>
    <p:sldId id="682" r:id="rId6"/>
    <p:sldId id="636" r:id="rId7"/>
    <p:sldId id="637" r:id="rId8"/>
    <p:sldId id="689" r:id="rId9"/>
    <p:sldId id="658" r:id="rId10"/>
    <p:sldId id="638" r:id="rId11"/>
    <p:sldId id="631" r:id="rId12"/>
    <p:sldId id="641" r:id="rId13"/>
    <p:sldId id="652" r:id="rId14"/>
    <p:sldId id="648" r:id="rId15"/>
    <p:sldId id="642" r:id="rId16"/>
    <p:sldId id="643" r:id="rId17"/>
    <p:sldId id="644" r:id="rId18"/>
    <p:sldId id="645" r:id="rId19"/>
    <p:sldId id="639" r:id="rId20"/>
    <p:sldId id="646" r:id="rId21"/>
    <p:sldId id="647" r:id="rId22"/>
    <p:sldId id="655" r:id="rId23"/>
    <p:sldId id="656" r:id="rId24"/>
    <p:sldId id="649" r:id="rId25"/>
    <p:sldId id="660" r:id="rId26"/>
    <p:sldId id="662" r:id="rId27"/>
    <p:sldId id="659" r:id="rId28"/>
    <p:sldId id="651" r:id="rId29"/>
    <p:sldId id="683" r:id="rId30"/>
    <p:sldId id="684" r:id="rId31"/>
    <p:sldId id="685" r:id="rId32"/>
    <p:sldId id="672" r:id="rId33"/>
    <p:sldId id="674" r:id="rId34"/>
    <p:sldId id="679" r:id="rId35"/>
    <p:sldId id="680" r:id="rId36"/>
    <p:sldId id="676" r:id="rId37"/>
    <p:sldId id="686" r:id="rId38"/>
    <p:sldId id="688" r:id="rId39"/>
    <p:sldId id="690" r:id="rId40"/>
    <p:sldId id="691" r:id="rId41"/>
    <p:sldId id="65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FF06"/>
    <a:srgbClr val="657786"/>
    <a:srgbClr val="E6ECF0"/>
    <a:srgbClr val="88FF08"/>
    <a:srgbClr val="14A3C7"/>
    <a:srgbClr val="FC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8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A154-3D18-244E-845E-143E1D114C09}" type="datetimeFigureOut">
              <a:rPr lang="en-US" smtClean="0"/>
              <a:t>11/09/19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64AA-4A57-FC44-AB57-3E38CB51D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519160" y="5960432"/>
            <a:ext cx="610147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4000" dirty="0">
                <a:solidFill>
                  <a:srgbClr val="FF0000"/>
                </a:solidFill>
                <a:latin typeface="Bebas Neue"/>
                <a:cs typeface="Bebas Neue"/>
              </a:rPr>
              <a:t>@EINARWH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NAMES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&amp;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THINGS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02659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53759" y="845804"/>
            <a:ext cx="7906569" cy="5279687"/>
          </a:xfrm>
          <a:prstGeom prst="roundRect">
            <a:avLst>
              <a:gd name="adj" fmla="val 1770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10</a:t>
            </a:fld>
            <a:endParaRPr lang="nb-NO"/>
          </a:p>
        </p:txBody>
      </p:sp>
      <p:sp>
        <p:nvSpPr>
          <p:cNvPr id="8" name="TextBox 7"/>
          <p:cNvSpPr txBox="1"/>
          <p:nvPr/>
        </p:nvSpPr>
        <p:spPr>
          <a:xfrm>
            <a:off x="1482101" y="1720825"/>
            <a:ext cx="6675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"/>
                <a:cs typeface="Helvetica Neue"/>
              </a:rPr>
              <a:t>Why did they NAME IT you don’t NAME THINGS LIKE THIS you BURY THEM and HOPE THEY CAN’T DIG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66609" y="938308"/>
            <a:ext cx="399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Neue"/>
                <a:cs typeface="Helvetica Neue"/>
              </a:rPr>
              <a:t>Jared </a:t>
            </a:r>
            <a:r>
              <a:rPr lang="en-US" sz="2000" b="1" dirty="0" err="1">
                <a:latin typeface="Helvetica Neue"/>
                <a:cs typeface="Helvetica Neue"/>
              </a:rPr>
              <a:t>Pechacek</a:t>
            </a:r>
            <a:endParaRPr lang="en-US" sz="2000" b="1" dirty="0">
              <a:latin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6609" y="1276458"/>
            <a:ext cx="399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57786"/>
                </a:solidFill>
                <a:latin typeface="Helvetica Neue"/>
                <a:cs typeface="Helvetica Neue"/>
              </a:rPr>
              <a:t>@</a:t>
            </a:r>
            <a:r>
              <a:rPr lang="en-US" sz="1400" dirty="0" err="1">
                <a:solidFill>
                  <a:srgbClr val="657786"/>
                </a:solidFill>
                <a:latin typeface="Helvetica Neue"/>
                <a:cs typeface="Helvetica Neue"/>
              </a:rPr>
              <a:t>vandroidhelsing</a:t>
            </a:r>
            <a:endParaRPr lang="en-US" sz="1400" dirty="0">
              <a:solidFill>
                <a:srgbClr val="657786"/>
              </a:solidFill>
              <a:latin typeface="Helvetica Neue"/>
              <a:cs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6878" y="3723647"/>
            <a:ext cx="446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"/>
                <a:cs typeface="Helvetica Neue"/>
              </a:rPr>
              <a:t>The ‘Old Gentleman’ of </a:t>
            </a:r>
            <a:r>
              <a:rPr lang="en-US" sz="1400" dirty="0" err="1">
                <a:latin typeface="Helvetica Neue"/>
                <a:cs typeface="Helvetica Neue"/>
              </a:rPr>
              <a:t>Raahe</a:t>
            </a:r>
            <a:r>
              <a:rPr lang="en-US" sz="1400" dirty="0">
                <a:latin typeface="Helvetica Neue"/>
                <a:cs typeface="Helvetica Neue"/>
              </a:rPr>
              <a:t> </a:t>
            </a:r>
            <a:r>
              <a:rPr lang="nb-NO" sz="1400" dirty="0">
                <a:latin typeface="Helvetica Neue"/>
                <a:cs typeface="Helvetica Neue"/>
              </a:rPr>
              <a:t>-</a:t>
            </a:r>
            <a:r>
              <a:rPr lang="en-US" sz="1400" dirty="0">
                <a:latin typeface="Helvetica Neue"/>
                <a:cs typeface="Helvetica Neue"/>
              </a:rPr>
              <a:t> the oldest surviving Diving Suit in the world, early 18th Century Finland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2101" y="5642017"/>
            <a:ext cx="1471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/>
                <a:cs typeface="Helvetica Neue"/>
              </a:rPr>
              <a:t>1,731</a:t>
            </a:r>
            <a:r>
              <a:rPr lang="en-US" sz="1400" dirty="0">
                <a:latin typeface="Helvetica Neue"/>
                <a:cs typeface="Helvetica Neue"/>
              </a:rPr>
              <a:t> </a:t>
            </a:r>
            <a:r>
              <a:rPr lang="en-US" sz="1400" dirty="0" err="1">
                <a:solidFill>
                  <a:srgbClr val="657786"/>
                </a:solidFill>
                <a:latin typeface="Helvetica Neue"/>
                <a:cs typeface="Helvetica Neue"/>
              </a:rPr>
              <a:t>Retweets</a:t>
            </a:r>
            <a:endParaRPr lang="en-US" sz="1400" dirty="0">
              <a:solidFill>
                <a:srgbClr val="657786"/>
              </a:solidFill>
              <a:latin typeface="Helvetica Neue"/>
              <a:cs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4800" y="5642017"/>
            <a:ext cx="1471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/>
                <a:cs typeface="Helvetica Neue"/>
              </a:rPr>
              <a:t>7,119</a:t>
            </a:r>
            <a:r>
              <a:rPr lang="en-US" sz="1400" dirty="0">
                <a:latin typeface="Helvetica Neue"/>
                <a:cs typeface="Helvetica Neue"/>
              </a:rPr>
              <a:t> </a:t>
            </a:r>
            <a:r>
              <a:rPr lang="en-US" sz="1400" dirty="0">
                <a:solidFill>
                  <a:srgbClr val="657786"/>
                </a:solidFill>
                <a:latin typeface="Helvetica Neue"/>
                <a:cs typeface="Helvetica Neue"/>
              </a:rPr>
              <a:t>Likes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587941" y="3300596"/>
            <a:ext cx="6551620" cy="1595590"/>
          </a:xfrm>
          <a:prstGeom prst="roundRect">
            <a:avLst>
              <a:gd name="adj" fmla="val 5989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vandroidhelsing-circ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9" y="953425"/>
            <a:ext cx="660271" cy="660271"/>
          </a:xfrm>
          <a:prstGeom prst="ellipse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36878" y="3453851"/>
            <a:ext cx="3998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"/>
                <a:cs typeface="Helvetica Neue"/>
              </a:rPr>
              <a:t>41 Strange </a:t>
            </a:r>
            <a:r>
              <a:rPr lang="en-US" sz="1400" dirty="0">
                <a:solidFill>
                  <a:srgbClr val="657786"/>
                </a:solidFill>
                <a:latin typeface="Helvetica Neue"/>
                <a:cs typeface="Helvetica Neue"/>
              </a:rPr>
              <a:t>@41Strange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82101" y="5053626"/>
            <a:ext cx="338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57786"/>
                </a:solidFill>
                <a:latin typeface="Helvetica Neue"/>
                <a:cs typeface="Helvetica Neue"/>
              </a:rPr>
              <a:t>8:24 PM - 10 Mar 2019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572821" y="5512583"/>
            <a:ext cx="655162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old-gentleman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537" y="3453851"/>
            <a:ext cx="927703" cy="12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11</a:t>
            </a:fld>
            <a:endParaRPr lang="nb-NO"/>
          </a:p>
        </p:txBody>
      </p:sp>
      <p:pic>
        <p:nvPicPr>
          <p:cNvPr id="2" name="Picture 1" descr="oldge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69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12</a:t>
            </a:fld>
            <a:endParaRPr lang="nb-NO"/>
          </a:p>
        </p:txBody>
      </p:sp>
      <p:pic>
        <p:nvPicPr>
          <p:cNvPr id="2" name="Picture 1" descr="oldge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2646" y="272473"/>
            <a:ext cx="8558089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IS IT A</a:t>
            </a:r>
            <a:r>
              <a:rPr lang="mr-IN" sz="8000" dirty="0">
                <a:solidFill>
                  <a:schemeClr val="bg1"/>
                </a:solidFill>
                <a:latin typeface="Montserrat Black"/>
                <a:cs typeface="Montserrat Black"/>
              </a:rPr>
              <a:t>…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34136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13</a:t>
            </a:fld>
            <a:endParaRPr lang="nb-NO"/>
          </a:p>
        </p:txBody>
      </p:sp>
      <p:pic>
        <p:nvPicPr>
          <p:cNvPr id="2" name="Picture 1" descr="oldge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2646" y="272473"/>
            <a:ext cx="8558089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IS IT A</a:t>
            </a:r>
            <a:r>
              <a:rPr lang="mr-IN" sz="8000" dirty="0">
                <a:solidFill>
                  <a:schemeClr val="bg1"/>
                </a:solidFill>
                <a:latin typeface="Montserrat Black"/>
                <a:cs typeface="Montserrat Black"/>
              </a:rPr>
              <a:t>…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2646" y="5120858"/>
            <a:ext cx="8558089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MANAGER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73055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14</a:t>
            </a:fld>
            <a:endParaRPr lang="nb-NO"/>
          </a:p>
        </p:txBody>
      </p:sp>
      <p:pic>
        <p:nvPicPr>
          <p:cNvPr id="2" name="Picture 1" descr="oldge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2646" y="272473"/>
            <a:ext cx="8558089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IS IT A</a:t>
            </a:r>
            <a:r>
              <a:rPr lang="mr-IN" sz="8000" dirty="0">
                <a:solidFill>
                  <a:schemeClr val="bg1"/>
                </a:solidFill>
                <a:latin typeface="Montserrat Black"/>
                <a:cs typeface="Montserrat Black"/>
              </a:rPr>
              <a:t>…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2646" y="5120858"/>
            <a:ext cx="8558089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SERVICE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12526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15</a:t>
            </a:fld>
            <a:endParaRPr lang="nb-NO"/>
          </a:p>
        </p:txBody>
      </p:sp>
      <p:pic>
        <p:nvPicPr>
          <p:cNvPr id="2" name="Picture 1" descr="oldgen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2646" y="272473"/>
            <a:ext cx="8558089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IS IT A</a:t>
            </a:r>
            <a:r>
              <a:rPr lang="mr-IN" sz="8000" dirty="0">
                <a:solidFill>
                  <a:schemeClr val="bg1"/>
                </a:solidFill>
                <a:latin typeface="Montserrat Black"/>
                <a:cs typeface="Montserrat Black"/>
              </a:rPr>
              <a:t>…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2646" y="5120858"/>
            <a:ext cx="8558089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HELPER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56445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WRONG QUESTION!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789955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SOME THINGS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SHOULD NOT BE NAMED</a:t>
            </a:r>
          </a:p>
        </p:txBody>
      </p:sp>
    </p:spTree>
    <p:extLst>
      <p:ext uri="{BB962C8B-B14F-4D97-AF65-F5344CB8AC3E}">
        <p14:creationId xmlns:p14="http://schemas.microsoft.com/office/powerpoint/2010/main" val="109631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SOME THINGS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SHOULD NOT BE MENTIONED</a:t>
            </a:r>
          </a:p>
        </p:txBody>
      </p:sp>
    </p:spTree>
    <p:extLst>
      <p:ext uri="{BB962C8B-B14F-4D97-AF65-F5344CB8AC3E}">
        <p14:creationId xmlns:p14="http://schemas.microsoft.com/office/powerpoint/2010/main" val="321975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19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SOME THINGS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SHOULD NOT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EVEN EXIST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0646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984416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NAMING IS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IMPORTANT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11938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A BETTER QUESTION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51606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WHY DOES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IT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EXIST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70339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22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WHY DID YOU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MAKE IT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28873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23</a:t>
            </a:fld>
            <a:endParaRPr lang="nb-NO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120" y="1569600"/>
            <a:ext cx="912888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STOP MAKING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THE STUFF OF </a:t>
            </a:r>
            <a:r>
              <a:rPr lang="nb-NO" sz="8000" dirty="0" smtClean="0">
                <a:solidFill>
                  <a:srgbClr val="FF0000"/>
                </a:solidFill>
                <a:latin typeface="Montserrat Black"/>
                <a:cs typeface="Montserrat Black"/>
              </a:rPr>
              <a:t>NIGHTMARES</a:t>
            </a:r>
            <a:endParaRPr lang="nb-NO" sz="8000" dirty="0">
              <a:solidFill>
                <a:srgbClr val="FF00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57949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20" y="1569600"/>
            <a:ext cx="912888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MAKE THINGS THAT ARE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EASY TO NAME</a:t>
            </a:r>
          </a:p>
        </p:txBody>
      </p:sp>
    </p:spTree>
    <p:extLst>
      <p:ext uri="{BB962C8B-B14F-4D97-AF65-F5344CB8AC3E}">
        <p14:creationId xmlns:p14="http://schemas.microsoft.com/office/powerpoint/2010/main" val="139171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20" y="1569600"/>
            <a:ext cx="912888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NAMING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&amp; 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/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THINGING</a:t>
            </a:r>
          </a:p>
        </p:txBody>
      </p:sp>
    </p:spTree>
    <p:extLst>
      <p:ext uri="{BB962C8B-B14F-4D97-AF65-F5344CB8AC3E}">
        <p14:creationId xmlns:p14="http://schemas.microsoft.com/office/powerpoint/2010/main" val="170179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IS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THINGING</a:t>
            </a: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 DIFFICULT?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13725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20" y="1569600"/>
            <a:ext cx="912888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WHAT IF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NAMING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ISN’T THE PROBLEM?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49778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20" y="541562"/>
            <a:ext cx="912888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7200" dirty="0">
                <a:solidFill>
                  <a:schemeClr val="bg1"/>
                </a:solidFill>
                <a:latin typeface="Montserrat Black"/>
                <a:cs typeface="Montserrat Black"/>
              </a:rPr>
              <a:t>WHAT IF THE </a:t>
            </a:r>
            <a:r>
              <a:rPr lang="nb-NO" sz="7200" dirty="0">
                <a:solidFill>
                  <a:srgbClr val="3DFF06"/>
                </a:solidFill>
                <a:latin typeface="Montserrat Black"/>
                <a:cs typeface="Montserrat Black"/>
              </a:rPr>
              <a:t>REAL PROBLEM </a:t>
            </a:r>
            <a:r>
              <a:rPr lang="nb-NO" sz="7200" dirty="0">
                <a:solidFill>
                  <a:schemeClr val="bg1"/>
                </a:solidFill>
                <a:latin typeface="Montserrat Black"/>
                <a:cs typeface="Montserrat Black"/>
              </a:rPr>
              <a:t>IS COMING UP WITH </a:t>
            </a:r>
            <a:r>
              <a:rPr lang="nb-NO" sz="7200" dirty="0">
                <a:solidFill>
                  <a:srgbClr val="3DFF06"/>
                </a:solidFill>
                <a:latin typeface="Montserrat Black"/>
                <a:cs typeface="Montserrat Black"/>
              </a:rPr>
              <a:t>GOOD ABSTRACTIONS</a:t>
            </a:r>
            <a:r>
              <a:rPr lang="nb-NO" sz="72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  <a:endParaRPr lang="nb-NO" sz="72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0558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29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WHY DO WE ABSTRACT?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45988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984416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NAMING IS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DIFFICULT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4216494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TO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DIVIDE</a:t>
            </a: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 </a:t>
            </a:r>
            <a:b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AND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CONQUER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85674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TO CONTAIN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COMPLEXITY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95241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32</a:t>
            </a:fld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2449488" y="1980486"/>
            <a:ext cx="4324405" cy="2691042"/>
          </a:xfrm>
          <a:prstGeom prst="rect">
            <a:avLst/>
          </a:prstGeom>
          <a:noFill/>
          <a:ln w="1270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01376" y="3310889"/>
            <a:ext cx="1496909" cy="15118"/>
          </a:xfrm>
          <a:prstGeom prst="straightConnector1">
            <a:avLst/>
          </a:prstGeom>
          <a:ln w="1270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94856" y="3327225"/>
            <a:ext cx="1496909" cy="15118"/>
          </a:xfrm>
          <a:prstGeom prst="straightConnector1">
            <a:avLst/>
          </a:prstGeom>
          <a:ln w="1270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0" y="3002016"/>
            <a:ext cx="912888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mr-IN" sz="36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…</a:t>
            </a:r>
            <a:endParaRPr lang="nb-NO" sz="36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0365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33</a:t>
            </a:fld>
            <a:endParaRPr lang="nb-NO"/>
          </a:p>
        </p:txBody>
      </p:sp>
      <p:sp>
        <p:nvSpPr>
          <p:cNvPr id="10" name="Rectangle 9"/>
          <p:cNvSpPr/>
          <p:nvPr/>
        </p:nvSpPr>
        <p:spPr>
          <a:xfrm>
            <a:off x="4008076" y="3023642"/>
            <a:ext cx="1208427" cy="66641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3482897" y="3356852"/>
            <a:ext cx="525179" cy="0"/>
          </a:xfrm>
          <a:prstGeom prst="straightConnector1">
            <a:avLst/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/>
          <p:cNvCxnSpPr>
            <a:stCxn id="10" idx="3"/>
          </p:cNvCxnSpPr>
          <p:nvPr/>
        </p:nvCxnSpPr>
        <p:spPr>
          <a:xfrm>
            <a:off x="5216503" y="3356852"/>
            <a:ext cx="555419" cy="0"/>
          </a:xfrm>
          <a:prstGeom prst="straightConnector1">
            <a:avLst/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0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34</a:t>
            </a:fld>
            <a:endParaRPr lang="nb-NO"/>
          </a:p>
        </p:txBody>
      </p:sp>
      <p:sp>
        <p:nvSpPr>
          <p:cNvPr id="10" name="Rectangle 9"/>
          <p:cNvSpPr/>
          <p:nvPr/>
        </p:nvSpPr>
        <p:spPr>
          <a:xfrm>
            <a:off x="3115979" y="2479386"/>
            <a:ext cx="1208427" cy="66641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15979" y="3478738"/>
            <a:ext cx="1208427" cy="66641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01371" y="2994015"/>
            <a:ext cx="1208427" cy="66641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590800" y="2812596"/>
            <a:ext cx="525179" cy="499510"/>
          </a:xfrm>
          <a:prstGeom prst="bentConnector3">
            <a:avLst>
              <a:gd name="adj1" fmla="val 50000"/>
            </a:avLst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>
            <a:endCxn id="11" idx="1"/>
          </p:cNvCxnSpPr>
          <p:nvPr/>
        </p:nvCxnSpPr>
        <p:spPr>
          <a:xfrm rot="16200000" flipH="1">
            <a:off x="2741716" y="3437684"/>
            <a:ext cx="485939" cy="262588"/>
          </a:xfrm>
          <a:prstGeom prst="bentConnector2">
            <a:avLst/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2"/>
          <p:cNvCxnSpPr>
            <a:stCxn id="11" idx="3"/>
          </p:cNvCxnSpPr>
          <p:nvPr/>
        </p:nvCxnSpPr>
        <p:spPr>
          <a:xfrm flipV="1">
            <a:off x="4324406" y="3478738"/>
            <a:ext cx="555419" cy="333210"/>
          </a:xfrm>
          <a:prstGeom prst="bentConnector3">
            <a:avLst>
              <a:gd name="adj1" fmla="val 50000"/>
            </a:avLst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/>
          <p:cNvCxnSpPr>
            <a:stCxn id="10" idx="3"/>
          </p:cNvCxnSpPr>
          <p:nvPr/>
        </p:nvCxnSpPr>
        <p:spPr>
          <a:xfrm>
            <a:off x="4324406" y="2812596"/>
            <a:ext cx="555419" cy="356052"/>
          </a:xfrm>
          <a:prstGeom prst="bentConnector3">
            <a:avLst>
              <a:gd name="adj1" fmla="val 50000"/>
            </a:avLst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2"/>
          <p:cNvCxnSpPr/>
          <p:nvPr/>
        </p:nvCxnSpPr>
        <p:spPr>
          <a:xfrm>
            <a:off x="6109798" y="3326007"/>
            <a:ext cx="528015" cy="0"/>
          </a:xfrm>
          <a:prstGeom prst="straightConnector1">
            <a:avLst/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18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35</a:t>
            </a:fld>
            <a:endParaRPr lang="nb-NO"/>
          </a:p>
        </p:txBody>
      </p:sp>
      <p:sp>
        <p:nvSpPr>
          <p:cNvPr id="2" name="Rectangle 1"/>
          <p:cNvSpPr/>
          <p:nvPr/>
        </p:nvSpPr>
        <p:spPr>
          <a:xfrm>
            <a:off x="2449488" y="1980486"/>
            <a:ext cx="4324405" cy="2691042"/>
          </a:xfrm>
          <a:prstGeom prst="rect">
            <a:avLst/>
          </a:prstGeom>
          <a:noFill/>
          <a:ln w="1270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01376" y="3310889"/>
            <a:ext cx="1496909" cy="15118"/>
          </a:xfrm>
          <a:prstGeom prst="straightConnector1">
            <a:avLst/>
          </a:prstGeom>
          <a:ln w="1270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94856" y="3327225"/>
            <a:ext cx="1496909" cy="15118"/>
          </a:xfrm>
          <a:prstGeom prst="straightConnector1">
            <a:avLst/>
          </a:prstGeom>
          <a:ln w="1270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115979" y="2479386"/>
            <a:ext cx="1208427" cy="66641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15979" y="3478738"/>
            <a:ext cx="1208427" cy="66641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01371" y="2994015"/>
            <a:ext cx="1208427" cy="66641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0" idx="1"/>
          </p:cNvCxnSpPr>
          <p:nvPr/>
        </p:nvCxnSpPr>
        <p:spPr>
          <a:xfrm flipV="1">
            <a:off x="2590800" y="2812596"/>
            <a:ext cx="525179" cy="499510"/>
          </a:xfrm>
          <a:prstGeom prst="bentConnector3">
            <a:avLst>
              <a:gd name="adj1" fmla="val 50000"/>
            </a:avLst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>
            <a:endCxn id="11" idx="1"/>
          </p:cNvCxnSpPr>
          <p:nvPr/>
        </p:nvCxnSpPr>
        <p:spPr>
          <a:xfrm rot="16200000" flipH="1">
            <a:off x="2741716" y="3437684"/>
            <a:ext cx="485939" cy="262588"/>
          </a:xfrm>
          <a:prstGeom prst="bentConnector2">
            <a:avLst/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2"/>
          <p:cNvCxnSpPr>
            <a:stCxn id="11" idx="3"/>
          </p:cNvCxnSpPr>
          <p:nvPr/>
        </p:nvCxnSpPr>
        <p:spPr>
          <a:xfrm flipV="1">
            <a:off x="4324406" y="3478738"/>
            <a:ext cx="555419" cy="333210"/>
          </a:xfrm>
          <a:prstGeom prst="bentConnector3">
            <a:avLst>
              <a:gd name="adj1" fmla="val 50000"/>
            </a:avLst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/>
          <p:cNvCxnSpPr>
            <a:stCxn id="10" idx="3"/>
          </p:cNvCxnSpPr>
          <p:nvPr/>
        </p:nvCxnSpPr>
        <p:spPr>
          <a:xfrm>
            <a:off x="4324406" y="2812596"/>
            <a:ext cx="555419" cy="356052"/>
          </a:xfrm>
          <a:prstGeom prst="bentConnector3">
            <a:avLst>
              <a:gd name="adj1" fmla="val 50000"/>
            </a:avLst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2"/>
          <p:cNvCxnSpPr/>
          <p:nvPr/>
        </p:nvCxnSpPr>
        <p:spPr>
          <a:xfrm>
            <a:off x="6109798" y="3326007"/>
            <a:ext cx="528015" cy="0"/>
          </a:xfrm>
          <a:prstGeom prst="straightConnector1">
            <a:avLst/>
          </a:prstGeom>
          <a:ln w="38100">
            <a:solidFill>
              <a:srgbClr val="3DFF06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6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20" y="1569600"/>
            <a:ext cx="912888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WHAT DO WE CALL THIS PROCESS?</a:t>
            </a:r>
            <a:endParaRPr lang="nb-NO" sz="8000" dirty="0">
              <a:solidFill>
                <a:schemeClr val="bg1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59339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MODELLING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81653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12/09/19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MODELLING</a:t>
            </a: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 IS </a:t>
            </a: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THE PROBLEM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74132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12/09/19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39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NAMING</a:t>
            </a: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 ISN’T DIFFICULT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870161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8008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BUT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WHY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04315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12/09/19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40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2127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smtClean="0">
                <a:solidFill>
                  <a:srgbClr val="3DFF06"/>
                </a:solidFill>
                <a:latin typeface="Montserrat Black"/>
                <a:cs typeface="Montserrat Black"/>
              </a:rPr>
              <a:t>MODELLING </a:t>
            </a:r>
            <a:r>
              <a:rPr lang="nb-NO" sz="8000" smtClean="0">
                <a:solidFill>
                  <a:schemeClr val="bg1"/>
                </a:solidFill>
                <a:latin typeface="Montserrat Black"/>
                <a:cs typeface="Montserrat Black"/>
              </a:rPr>
              <a:t>IS </a:t>
            </a:r>
            <a:r>
              <a:rPr lang="nb-NO" sz="8000" dirty="0" smtClean="0">
                <a:solidFill>
                  <a:schemeClr val="bg1"/>
                </a:solidFill>
                <a:latin typeface="Montserrat Black"/>
                <a:cs typeface="Montserrat Black"/>
              </a:rPr>
              <a:t>DIFFICULT</a:t>
            </a:r>
            <a:endParaRPr lang="nb-NO" sz="8000" dirty="0">
              <a:solidFill>
                <a:srgbClr val="3DFF06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3106903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41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120" y="951854"/>
            <a:ext cx="912888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NAMING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IS </a:t>
            </a:r>
            <a:b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</a:b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A TERRIBLE NAME FOR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3803576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984416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WHY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IS NAMING DIFFICULT?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08258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IS NAMING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ALWAYS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DIFFICULT?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50579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WHAT </a:t>
            </a: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MAKES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NAMING DIFFICULT?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172719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12/09/19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984416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 smtClean="0">
                <a:solidFill>
                  <a:srgbClr val="3DFF06"/>
                </a:solidFill>
                <a:latin typeface="Montserrat Black"/>
                <a:cs typeface="Montserrat Black"/>
              </a:rPr>
              <a:t>WHAT IS </a:t>
            </a:r>
            <a:r>
              <a:rPr lang="nb-NO" sz="8000" dirty="0" smtClean="0">
                <a:solidFill>
                  <a:srgbClr val="FFFFFF"/>
                </a:solidFill>
                <a:latin typeface="Montserrat Black"/>
                <a:cs typeface="Montserrat Black"/>
              </a:rPr>
              <a:t>NAMING?</a:t>
            </a:r>
            <a:endParaRPr lang="nb-NO" sz="8000" dirty="0">
              <a:solidFill>
                <a:srgbClr val="FFFFFF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232915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33C6-CE76-9346-9C31-FB1A33117428}" type="datetime1">
              <a:rPr lang="nb-NO" smtClean="0"/>
              <a:pPr/>
              <a:t>11/09/19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C1B66-DFC1-9944-B08C-571264751923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569600"/>
            <a:ext cx="9144000" cy="61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nb-NO" sz="8000" dirty="0">
                <a:solidFill>
                  <a:srgbClr val="3DFF06"/>
                </a:solidFill>
                <a:latin typeface="Montserrat Black"/>
                <a:cs typeface="Montserrat Black"/>
              </a:rPr>
              <a:t>THINGS</a:t>
            </a:r>
            <a:r>
              <a:rPr lang="nb-NO" sz="8000" dirty="0">
                <a:solidFill>
                  <a:schemeClr val="bg1"/>
                </a:solidFill>
                <a:latin typeface="Montserrat Black"/>
                <a:cs typeface="Montserrat Black"/>
              </a:rPr>
              <a:t> MAKE NAMING DIFFICULT</a:t>
            </a:r>
            <a:endParaRPr lang="nb-NO" sz="8000" dirty="0">
              <a:solidFill>
                <a:srgbClr val="FFFF00"/>
              </a:solidFill>
              <a:latin typeface="Montserrat Black"/>
              <a:cs typeface="Montserrat Black"/>
            </a:endParaRPr>
          </a:p>
        </p:txBody>
      </p:sp>
    </p:spTree>
    <p:extLst>
      <p:ext uri="{BB962C8B-B14F-4D97-AF65-F5344CB8AC3E}">
        <p14:creationId xmlns:p14="http://schemas.microsoft.com/office/powerpoint/2010/main" val="815074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6414</TotalTime>
  <Words>294</Words>
  <Application>Microsoft Macintosh PowerPoint</Application>
  <PresentationFormat>On-screen Show (4:3)</PresentationFormat>
  <Paragraphs>128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NAMES AND THINGS</dc:title>
  <dc:subject/>
  <dc:creator>Einar Høst</dc:creator>
  <cp:keywords/>
  <dc:description/>
  <cp:lastModifiedBy>Einar Høst</cp:lastModifiedBy>
  <cp:revision>944</cp:revision>
  <dcterms:created xsi:type="dcterms:W3CDTF">2018-06-05T15:34:19Z</dcterms:created>
  <dcterms:modified xsi:type="dcterms:W3CDTF">2019-09-12T08:05:25Z</dcterms:modified>
  <cp:category/>
</cp:coreProperties>
</file>