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488" r:id="rId2"/>
    <p:sldId id="914" r:id="rId3"/>
    <p:sldId id="1005" r:id="rId4"/>
    <p:sldId id="996" r:id="rId5"/>
    <p:sldId id="991" r:id="rId6"/>
    <p:sldId id="1007" r:id="rId7"/>
    <p:sldId id="997" r:id="rId8"/>
    <p:sldId id="1011" r:id="rId9"/>
    <p:sldId id="1009" r:id="rId10"/>
    <p:sldId id="992" r:id="rId11"/>
    <p:sldId id="995" r:id="rId12"/>
    <p:sldId id="1012" r:id="rId13"/>
    <p:sldId id="1003" r:id="rId14"/>
    <p:sldId id="1004" r:id="rId15"/>
    <p:sldId id="1013" r:id="rId16"/>
    <p:sldId id="1014" r:id="rId17"/>
    <p:sldId id="1018" r:id="rId18"/>
    <p:sldId id="1016" r:id="rId19"/>
    <p:sldId id="101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A3C7"/>
    <a:srgbClr val="FC47F6"/>
    <a:srgbClr val="88FF08"/>
    <a:srgbClr val="FC0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84" autoAdjust="0"/>
  </p:normalViewPr>
  <p:slideViewPr>
    <p:cSldViewPr snapToGrid="0" snapToObjects="1">
      <p:cViewPr varScale="1">
        <p:scale>
          <a:sx n="117" d="100"/>
          <a:sy n="117" d="100"/>
        </p:scale>
        <p:origin x="225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D5112-18CD-7642-A1F5-05C9DEDCD3D2}" type="datetimeFigureOut">
              <a:rPr lang="en-US" smtClean="0"/>
              <a:t>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F97E3-BB5E-FB4B-AC24-777A50BB00C4}" type="slidenum">
              <a:rPr lang="en-US" smtClean="0"/>
              <a:t>‹#›</a:t>
            </a:fld>
            <a:endParaRPr lang="en-US"/>
          </a:p>
        </p:txBody>
      </p:sp>
    </p:spTree>
    <p:extLst>
      <p:ext uri="{BB962C8B-B14F-4D97-AF65-F5344CB8AC3E}">
        <p14:creationId xmlns:p14="http://schemas.microsoft.com/office/powerpoint/2010/main" val="3253085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Hi, </a:t>
            </a:r>
            <a:r>
              <a:rPr lang="nb-NO" dirty="0" err="1"/>
              <a:t>thanks</a:t>
            </a:r>
            <a:r>
              <a:rPr lang="nb-NO" dirty="0"/>
              <a:t> for </a:t>
            </a:r>
            <a:r>
              <a:rPr lang="nb-NO" dirty="0" err="1"/>
              <a:t>having</a:t>
            </a:r>
            <a:r>
              <a:rPr lang="nb-NO" dirty="0"/>
              <a:t> </a:t>
            </a:r>
            <a:r>
              <a:rPr lang="nb-NO" dirty="0" err="1"/>
              <a:t>me</a:t>
            </a:r>
            <a:r>
              <a:rPr lang="nb-NO" dirty="0"/>
              <a:t>. My </a:t>
            </a:r>
            <a:r>
              <a:rPr lang="nb-NO" dirty="0" err="1"/>
              <a:t>name</a:t>
            </a:r>
            <a:r>
              <a:rPr lang="nb-NO" dirty="0"/>
              <a:t> is Einar, </a:t>
            </a:r>
            <a:r>
              <a:rPr lang="nb-NO" dirty="0" err="1"/>
              <a:t>I’m</a:t>
            </a:r>
            <a:r>
              <a:rPr lang="nb-NO" dirty="0"/>
              <a:t> a software </a:t>
            </a:r>
            <a:r>
              <a:rPr lang="nb-NO" dirty="0" err="1"/>
              <a:t>developer</a:t>
            </a:r>
            <a:r>
              <a:rPr lang="nb-NO" dirty="0"/>
              <a:t>. I </a:t>
            </a:r>
            <a:r>
              <a:rPr lang="nb-NO" dirty="0" err="1"/>
              <a:t>work</a:t>
            </a:r>
            <a:r>
              <a:rPr lang="nb-NO" dirty="0"/>
              <a:t> for NRK TV, </a:t>
            </a:r>
            <a:r>
              <a:rPr lang="nb-NO" dirty="0" err="1"/>
              <a:t>the</a:t>
            </a:r>
            <a:r>
              <a:rPr lang="nb-NO" dirty="0"/>
              <a:t> </a:t>
            </a:r>
            <a:r>
              <a:rPr lang="nb-NO" dirty="0" err="1"/>
              <a:t>public</a:t>
            </a:r>
            <a:r>
              <a:rPr lang="nb-NO" dirty="0"/>
              <a:t> </a:t>
            </a:r>
            <a:r>
              <a:rPr lang="nb-NO" dirty="0" err="1"/>
              <a:t>broadcaster</a:t>
            </a:r>
            <a:r>
              <a:rPr lang="nb-NO" dirty="0"/>
              <a:t> in Norway.</a:t>
            </a:r>
          </a:p>
        </p:txBody>
      </p:sp>
      <p:sp>
        <p:nvSpPr>
          <p:cNvPr id="4" name="Plassholder for lysbildenummer 3"/>
          <p:cNvSpPr>
            <a:spLocks noGrp="1"/>
          </p:cNvSpPr>
          <p:nvPr>
            <p:ph type="sldNum" sz="quarter" idx="5"/>
          </p:nvPr>
        </p:nvSpPr>
        <p:spPr/>
        <p:txBody>
          <a:bodyPr/>
          <a:lstStyle/>
          <a:p>
            <a:fld id="{95AF97E3-BB5E-FB4B-AC24-777A50BB00C4}" type="slidenum">
              <a:rPr lang="en-US" smtClean="0"/>
              <a:t>1</a:t>
            </a:fld>
            <a:endParaRPr lang="en-US"/>
          </a:p>
        </p:txBody>
      </p:sp>
    </p:spTree>
    <p:extLst>
      <p:ext uri="{BB962C8B-B14F-4D97-AF65-F5344CB8AC3E}">
        <p14:creationId xmlns:p14="http://schemas.microsoft.com/office/powerpoint/2010/main" val="2200997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software is easy.</a:t>
            </a:r>
          </a:p>
        </p:txBody>
      </p:sp>
      <p:sp>
        <p:nvSpPr>
          <p:cNvPr id="4" name="Slide Number Placeholder 3"/>
          <p:cNvSpPr>
            <a:spLocks noGrp="1"/>
          </p:cNvSpPr>
          <p:nvPr>
            <p:ph type="sldNum" sz="quarter" idx="10"/>
          </p:nvPr>
        </p:nvSpPr>
        <p:spPr/>
        <p:txBody>
          <a:bodyPr/>
          <a:lstStyle/>
          <a:p>
            <a:fld id="{95AF97E3-BB5E-FB4B-AC24-777A50BB00C4}" type="slidenum">
              <a:rPr lang="en-US" smtClean="0"/>
              <a:t>10</a:t>
            </a:fld>
            <a:endParaRPr lang="en-US"/>
          </a:p>
        </p:txBody>
      </p:sp>
    </p:spTree>
    <p:extLst>
      <p:ext uri="{BB962C8B-B14F-4D97-AF65-F5344CB8AC3E}">
        <p14:creationId xmlns:p14="http://schemas.microsoft.com/office/powerpoint/2010/main" val="3963521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to be able to keep writing software. To evolve and refine the product.</a:t>
            </a:r>
          </a:p>
        </p:txBody>
      </p:sp>
      <p:sp>
        <p:nvSpPr>
          <p:cNvPr id="4" name="Slide Number Placeholder 3"/>
          <p:cNvSpPr>
            <a:spLocks noGrp="1"/>
          </p:cNvSpPr>
          <p:nvPr>
            <p:ph type="sldNum" sz="quarter" idx="10"/>
          </p:nvPr>
        </p:nvSpPr>
        <p:spPr/>
        <p:txBody>
          <a:bodyPr/>
          <a:lstStyle/>
          <a:p>
            <a:fld id="{95AF97E3-BB5E-FB4B-AC24-777A50BB00C4}" type="slidenum">
              <a:rPr lang="en-US" smtClean="0"/>
              <a:t>11</a:t>
            </a:fld>
            <a:endParaRPr lang="en-US"/>
          </a:p>
        </p:txBody>
      </p:sp>
    </p:spTree>
    <p:extLst>
      <p:ext uri="{BB962C8B-B14F-4D97-AF65-F5344CB8AC3E}">
        <p14:creationId xmlns:p14="http://schemas.microsoft.com/office/powerpoint/2010/main" val="4129274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of it as Tetris. It’s a fast-paced game that can’t be won, is easy to lose, and the goal is to play as long as possible.</a:t>
            </a:r>
          </a:p>
        </p:txBody>
      </p:sp>
      <p:sp>
        <p:nvSpPr>
          <p:cNvPr id="4" name="Slide Number Placeholder 3"/>
          <p:cNvSpPr>
            <a:spLocks noGrp="1"/>
          </p:cNvSpPr>
          <p:nvPr>
            <p:ph type="sldNum" sz="quarter" idx="10"/>
          </p:nvPr>
        </p:nvSpPr>
        <p:spPr/>
        <p:txBody>
          <a:bodyPr/>
          <a:lstStyle/>
          <a:p>
            <a:fld id="{95AF97E3-BB5E-FB4B-AC24-777A50BB00C4}" type="slidenum">
              <a:rPr lang="en-US" smtClean="0"/>
              <a:t>12</a:t>
            </a:fld>
            <a:endParaRPr lang="en-US"/>
          </a:p>
        </p:txBody>
      </p:sp>
    </p:spTree>
    <p:extLst>
      <p:ext uri="{BB962C8B-B14F-4D97-AF65-F5344CB8AC3E}">
        <p14:creationId xmlns:p14="http://schemas.microsoft.com/office/powerpoint/2010/main" val="3225649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Unwitting assumption.</a:t>
            </a:r>
          </a:p>
          <a:p>
            <a:r>
              <a:rPr lang="en-US" dirty="0"/>
              <a:t>Some indecision about architecture</a:t>
            </a:r>
          </a:p>
          <a:p>
            <a:r>
              <a:rPr lang="en-US" dirty="0"/>
              <a:t>Bet against the future</a:t>
            </a:r>
          </a:p>
          <a:p>
            <a:r>
              <a:rPr lang="en-US" dirty="0"/>
              <a:t>Some ambiguity of domain terms</a:t>
            </a:r>
          </a:p>
          <a:p>
            <a:r>
              <a:rPr lang="en-US" dirty="0"/>
              <a:t>Misunderstanding between teams</a:t>
            </a:r>
          </a:p>
          <a:p>
            <a:r>
              <a:rPr lang="en-US" dirty="0"/>
              <a:t>Conflict of vision</a:t>
            </a:r>
          </a:p>
        </p:txBody>
      </p:sp>
      <p:sp>
        <p:nvSpPr>
          <p:cNvPr id="4" name="Slide Number Placeholder 3"/>
          <p:cNvSpPr>
            <a:spLocks noGrp="1"/>
          </p:cNvSpPr>
          <p:nvPr>
            <p:ph type="sldNum" sz="quarter" idx="10"/>
          </p:nvPr>
        </p:nvSpPr>
        <p:spPr/>
        <p:txBody>
          <a:bodyPr/>
          <a:lstStyle/>
          <a:p>
            <a:fld id="{95AF97E3-BB5E-FB4B-AC24-777A50BB00C4}" type="slidenum">
              <a:rPr lang="en-US" smtClean="0"/>
              <a:t>13</a:t>
            </a:fld>
            <a:endParaRPr lang="en-US"/>
          </a:p>
        </p:txBody>
      </p:sp>
    </p:spTree>
    <p:extLst>
      <p:ext uri="{BB962C8B-B14F-4D97-AF65-F5344CB8AC3E}">
        <p14:creationId xmlns:p14="http://schemas.microsoft.com/office/powerpoint/2010/main" val="540830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14</a:t>
            </a:fld>
            <a:endParaRPr lang="en-US"/>
          </a:p>
        </p:txBody>
      </p:sp>
    </p:spTree>
    <p:extLst>
      <p:ext uri="{BB962C8B-B14F-4D97-AF65-F5344CB8AC3E}">
        <p14:creationId xmlns:p14="http://schemas.microsoft.com/office/powerpoint/2010/main" val="59065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realize that this isn’t about factoring code the right way. There is no right factoring when people’s mental models are out of sync. </a:t>
            </a:r>
          </a:p>
        </p:txBody>
      </p:sp>
      <p:sp>
        <p:nvSpPr>
          <p:cNvPr id="4" name="Slide Number Placeholder 3"/>
          <p:cNvSpPr>
            <a:spLocks noGrp="1"/>
          </p:cNvSpPr>
          <p:nvPr>
            <p:ph type="sldNum" sz="quarter" idx="10"/>
          </p:nvPr>
        </p:nvSpPr>
        <p:spPr/>
        <p:txBody>
          <a:bodyPr/>
          <a:lstStyle/>
          <a:p>
            <a:fld id="{95AF97E3-BB5E-FB4B-AC24-777A50BB00C4}" type="slidenum">
              <a:rPr lang="en-US" smtClean="0"/>
              <a:t>15</a:t>
            </a:fld>
            <a:endParaRPr lang="en-US"/>
          </a:p>
        </p:txBody>
      </p:sp>
    </p:spTree>
    <p:extLst>
      <p:ext uri="{BB962C8B-B14F-4D97-AF65-F5344CB8AC3E}">
        <p14:creationId xmlns:p14="http://schemas.microsoft.com/office/powerpoint/2010/main" val="1936883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at the things that cause problems over time, it’s the sediments of communication problems, organization dysfunctions and broken models. </a:t>
            </a:r>
          </a:p>
        </p:txBody>
      </p:sp>
      <p:sp>
        <p:nvSpPr>
          <p:cNvPr id="4" name="Slide Number Placeholder 3"/>
          <p:cNvSpPr>
            <a:spLocks noGrp="1"/>
          </p:cNvSpPr>
          <p:nvPr>
            <p:ph type="sldNum" sz="quarter" idx="10"/>
          </p:nvPr>
        </p:nvSpPr>
        <p:spPr/>
        <p:txBody>
          <a:bodyPr/>
          <a:lstStyle/>
          <a:p>
            <a:fld id="{95AF97E3-BB5E-FB4B-AC24-777A50BB00C4}" type="slidenum">
              <a:rPr lang="en-US" smtClean="0"/>
              <a:t>16</a:t>
            </a:fld>
            <a:endParaRPr lang="en-US"/>
          </a:p>
        </p:txBody>
      </p:sp>
    </p:spTree>
    <p:extLst>
      <p:ext uri="{BB962C8B-B14F-4D97-AF65-F5344CB8AC3E}">
        <p14:creationId xmlns:p14="http://schemas.microsoft.com/office/powerpoint/2010/main" val="1996681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it’s really about facilitating communication, that’s our only hope, because communication is comparing mental models. And I must say that personally, that’s a huge disappointment. I didn’t become a software developer because I love to talk to people. I don’t. People exhaust me. But it must be done. Experience has taught me that pretending that the problem is technical is not going to help.</a:t>
            </a:r>
          </a:p>
        </p:txBody>
      </p:sp>
      <p:sp>
        <p:nvSpPr>
          <p:cNvPr id="4" name="Slide Number Placeholder 3"/>
          <p:cNvSpPr>
            <a:spLocks noGrp="1"/>
          </p:cNvSpPr>
          <p:nvPr>
            <p:ph type="sldNum" sz="quarter" idx="10"/>
          </p:nvPr>
        </p:nvSpPr>
        <p:spPr/>
        <p:txBody>
          <a:bodyPr/>
          <a:lstStyle/>
          <a:p>
            <a:fld id="{95AF97E3-BB5E-FB4B-AC24-777A50BB00C4}" type="slidenum">
              <a:rPr lang="en-US" smtClean="0"/>
              <a:t>17</a:t>
            </a:fld>
            <a:endParaRPr lang="en-US"/>
          </a:p>
        </p:txBody>
      </p:sp>
    </p:spTree>
    <p:extLst>
      <p:ext uri="{BB962C8B-B14F-4D97-AF65-F5344CB8AC3E}">
        <p14:creationId xmlns:p14="http://schemas.microsoft.com/office/powerpoint/2010/main" val="1263400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it’s better to be honest about it and try to tackle it head-on. To me, a drafter is someone who actively seeks out these problems in order to mitigate them. </a:t>
            </a:r>
          </a:p>
        </p:txBody>
      </p:sp>
      <p:sp>
        <p:nvSpPr>
          <p:cNvPr id="4" name="Slide Number Placeholder 3"/>
          <p:cNvSpPr>
            <a:spLocks noGrp="1"/>
          </p:cNvSpPr>
          <p:nvPr>
            <p:ph type="sldNum" sz="quarter" idx="10"/>
          </p:nvPr>
        </p:nvSpPr>
        <p:spPr/>
        <p:txBody>
          <a:bodyPr/>
          <a:lstStyle/>
          <a:p>
            <a:fld id="{95AF97E3-BB5E-FB4B-AC24-777A50BB00C4}" type="slidenum">
              <a:rPr lang="en-US" smtClean="0"/>
              <a:t>18</a:t>
            </a:fld>
            <a:endParaRPr lang="en-US"/>
          </a:p>
        </p:txBody>
      </p:sp>
    </p:spTree>
    <p:extLst>
      <p:ext uri="{BB962C8B-B14F-4D97-AF65-F5344CB8AC3E}">
        <p14:creationId xmlns:p14="http://schemas.microsoft.com/office/powerpoint/2010/main" val="3230784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you’re disappointed because you really want to be a crafter, rest assured that drafting is craft too. There’s real skill involved, and we need to practice it to do better. Thank you.</a:t>
            </a:r>
          </a:p>
        </p:txBody>
      </p:sp>
      <p:sp>
        <p:nvSpPr>
          <p:cNvPr id="4" name="Slide Number Placeholder 3"/>
          <p:cNvSpPr>
            <a:spLocks noGrp="1"/>
          </p:cNvSpPr>
          <p:nvPr>
            <p:ph type="sldNum" sz="quarter" idx="10"/>
          </p:nvPr>
        </p:nvSpPr>
        <p:spPr/>
        <p:txBody>
          <a:bodyPr/>
          <a:lstStyle/>
          <a:p>
            <a:fld id="{95AF97E3-BB5E-FB4B-AC24-777A50BB00C4}" type="slidenum">
              <a:rPr lang="en-US" smtClean="0"/>
              <a:t>19</a:t>
            </a:fld>
            <a:endParaRPr lang="en-US"/>
          </a:p>
        </p:txBody>
      </p:sp>
    </p:spTree>
    <p:extLst>
      <p:ext uri="{BB962C8B-B14F-4D97-AF65-F5344CB8AC3E}">
        <p14:creationId xmlns:p14="http://schemas.microsoft.com/office/powerpoint/2010/main" val="225517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much time, so let’s get right to it. I think we have too many crafters in the industry.</a:t>
            </a:r>
          </a:p>
        </p:txBody>
      </p:sp>
      <p:sp>
        <p:nvSpPr>
          <p:cNvPr id="4" name="Slide Number Placeholder 3"/>
          <p:cNvSpPr>
            <a:spLocks noGrp="1"/>
          </p:cNvSpPr>
          <p:nvPr>
            <p:ph type="sldNum" sz="quarter" idx="10"/>
          </p:nvPr>
        </p:nvSpPr>
        <p:spPr/>
        <p:txBody>
          <a:bodyPr/>
          <a:lstStyle/>
          <a:p>
            <a:fld id="{95AF97E3-BB5E-FB4B-AC24-777A50BB00C4}" type="slidenum">
              <a:rPr lang="en-US" smtClean="0"/>
              <a:t>2</a:t>
            </a:fld>
            <a:endParaRPr lang="en-US"/>
          </a:p>
        </p:txBody>
      </p:sp>
    </p:spTree>
    <p:extLst>
      <p:ext uri="{BB962C8B-B14F-4D97-AF65-F5344CB8AC3E}">
        <p14:creationId xmlns:p14="http://schemas.microsoft.com/office/powerpoint/2010/main" val="276337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a talk at </a:t>
            </a:r>
            <a:r>
              <a:rPr lang="en-US" dirty="0" err="1"/>
              <a:t>Kandddinksy</a:t>
            </a:r>
            <a:r>
              <a:rPr lang="en-US" dirty="0"/>
              <a:t> called death of a craftsman, where I talked about my identity crisis as a software developer, and why I’m a recovering crafter.</a:t>
            </a:r>
          </a:p>
        </p:txBody>
      </p:sp>
      <p:sp>
        <p:nvSpPr>
          <p:cNvPr id="4" name="Slide Number Placeholder 3"/>
          <p:cNvSpPr>
            <a:spLocks noGrp="1"/>
          </p:cNvSpPr>
          <p:nvPr>
            <p:ph type="sldNum" sz="quarter" idx="10"/>
          </p:nvPr>
        </p:nvSpPr>
        <p:spPr/>
        <p:txBody>
          <a:bodyPr/>
          <a:lstStyle/>
          <a:p>
            <a:fld id="{95AF97E3-BB5E-FB4B-AC24-777A50BB00C4}" type="slidenum">
              <a:rPr lang="en-US" smtClean="0"/>
              <a:t>3</a:t>
            </a:fld>
            <a:endParaRPr lang="en-US"/>
          </a:p>
        </p:txBody>
      </p:sp>
    </p:spTree>
    <p:extLst>
      <p:ext uri="{BB962C8B-B14F-4D97-AF65-F5344CB8AC3E}">
        <p14:creationId xmlns:p14="http://schemas.microsoft.com/office/powerpoint/2010/main" val="241217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questions I asked in that talk was, what is the craft? Who is the crafter? Because it seems to me that there are multiple crafts involved in software development. But craft is always code-centric. Only programmers can be crafters. And I think that’s wrong. </a:t>
            </a:r>
          </a:p>
        </p:txBody>
      </p:sp>
      <p:sp>
        <p:nvSpPr>
          <p:cNvPr id="4" name="Slide Number Placeholder 3"/>
          <p:cNvSpPr>
            <a:spLocks noGrp="1"/>
          </p:cNvSpPr>
          <p:nvPr>
            <p:ph type="sldNum" sz="quarter" idx="10"/>
          </p:nvPr>
        </p:nvSpPr>
        <p:spPr/>
        <p:txBody>
          <a:bodyPr/>
          <a:lstStyle/>
          <a:p>
            <a:fld id="{95AF97E3-BB5E-FB4B-AC24-777A50BB00C4}" type="slidenum">
              <a:rPr lang="en-US" smtClean="0"/>
              <a:t>4</a:t>
            </a:fld>
            <a:endParaRPr lang="en-US"/>
          </a:p>
        </p:txBody>
      </p:sp>
    </p:spTree>
    <p:extLst>
      <p:ext uri="{BB962C8B-B14F-4D97-AF65-F5344CB8AC3E}">
        <p14:creationId xmlns:p14="http://schemas.microsoft.com/office/powerpoint/2010/main" val="465942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think we still have too much focus on crafting code. I want more focus on drafting.</a:t>
            </a:r>
          </a:p>
        </p:txBody>
      </p:sp>
      <p:sp>
        <p:nvSpPr>
          <p:cNvPr id="4" name="Slide Number Placeholder 3"/>
          <p:cNvSpPr>
            <a:spLocks noGrp="1"/>
          </p:cNvSpPr>
          <p:nvPr>
            <p:ph type="sldNum" sz="quarter" idx="10"/>
          </p:nvPr>
        </p:nvSpPr>
        <p:spPr/>
        <p:txBody>
          <a:bodyPr/>
          <a:lstStyle/>
          <a:p>
            <a:fld id="{95AF97E3-BB5E-FB4B-AC24-777A50BB00C4}" type="slidenum">
              <a:rPr lang="en-US" smtClean="0"/>
              <a:t>5</a:t>
            </a:fld>
            <a:endParaRPr lang="en-US"/>
          </a:p>
        </p:txBody>
      </p:sp>
    </p:spTree>
    <p:extLst>
      <p:ext uri="{BB962C8B-B14F-4D97-AF65-F5344CB8AC3E}">
        <p14:creationId xmlns:p14="http://schemas.microsoft.com/office/powerpoint/2010/main" val="231666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say I want more drafters, I mean more people who are good at externalizing mental models. Doesn’t have to be programmers, could be</a:t>
            </a:r>
            <a:r>
              <a:rPr lang="en-US"/>
              <a:t>, ideally everyone.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a:t>
            </a:fld>
            <a:endParaRPr lang="en-US"/>
          </a:p>
        </p:txBody>
      </p:sp>
    </p:spTree>
    <p:extLst>
      <p:ext uri="{BB962C8B-B14F-4D97-AF65-F5344CB8AC3E}">
        <p14:creationId xmlns:p14="http://schemas.microsoft.com/office/powerpoint/2010/main" val="88533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agree that software development is a multi-disciplinary cross-team effort, then collaborative modelling is at the core of it. It needs to be a meeting of minds. Our success relies on the ability to compare and reconcile our mental models, and for that they need to be made as visible and tangible as possible. </a:t>
            </a:r>
          </a:p>
        </p:txBody>
      </p:sp>
      <p:sp>
        <p:nvSpPr>
          <p:cNvPr id="4" name="Slide Number Placeholder 3"/>
          <p:cNvSpPr>
            <a:spLocks noGrp="1"/>
          </p:cNvSpPr>
          <p:nvPr>
            <p:ph type="sldNum" sz="quarter" idx="10"/>
          </p:nvPr>
        </p:nvSpPr>
        <p:spPr/>
        <p:txBody>
          <a:bodyPr/>
          <a:lstStyle/>
          <a:p>
            <a:fld id="{95AF97E3-BB5E-FB4B-AC24-777A50BB00C4}" type="slidenum">
              <a:rPr lang="en-US" smtClean="0"/>
              <a:t>7</a:t>
            </a:fld>
            <a:endParaRPr lang="en-US"/>
          </a:p>
        </p:txBody>
      </p:sp>
    </p:spTree>
    <p:extLst>
      <p:ext uri="{BB962C8B-B14F-4D97-AF65-F5344CB8AC3E}">
        <p14:creationId xmlns:p14="http://schemas.microsoft.com/office/powerpoint/2010/main" val="360841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wonderful paper from 1968 by JCR </a:t>
            </a:r>
            <a:r>
              <a:rPr lang="en-US" dirty="0" err="1"/>
              <a:t>Licklider</a:t>
            </a:r>
            <a:r>
              <a:rPr lang="en-US" dirty="0"/>
              <a:t> that I recommend reading called the computer as a communication device, where </a:t>
            </a:r>
            <a:r>
              <a:rPr lang="en-US" dirty="0" err="1"/>
              <a:t>Licklider</a:t>
            </a:r>
            <a:r>
              <a:rPr lang="en-US" dirty="0"/>
              <a:t> defines communication as the comparison of models.</a:t>
            </a:r>
          </a:p>
        </p:txBody>
      </p:sp>
      <p:sp>
        <p:nvSpPr>
          <p:cNvPr id="4" name="Slide Number Placeholder 3"/>
          <p:cNvSpPr>
            <a:spLocks noGrp="1"/>
          </p:cNvSpPr>
          <p:nvPr>
            <p:ph type="sldNum" sz="quarter" idx="10"/>
          </p:nvPr>
        </p:nvSpPr>
        <p:spPr/>
        <p:txBody>
          <a:bodyPr/>
          <a:lstStyle/>
          <a:p>
            <a:fld id="{95AF97E3-BB5E-FB4B-AC24-777A50BB00C4}" type="slidenum">
              <a:rPr lang="en-US" smtClean="0"/>
              <a:t>8</a:t>
            </a:fld>
            <a:endParaRPr lang="en-US"/>
          </a:p>
        </p:txBody>
      </p:sp>
    </p:spTree>
    <p:extLst>
      <p:ext uri="{BB962C8B-B14F-4D97-AF65-F5344CB8AC3E}">
        <p14:creationId xmlns:p14="http://schemas.microsoft.com/office/powerpoint/2010/main" val="359595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a drafter is someone who is good at externalizing mental models, both their own and those of others, then a drafter can act as a catalyst for the communication necessary for successful software development. </a:t>
            </a:r>
          </a:p>
        </p:txBody>
      </p:sp>
      <p:sp>
        <p:nvSpPr>
          <p:cNvPr id="4" name="Slide Number Placeholder 3"/>
          <p:cNvSpPr>
            <a:spLocks noGrp="1"/>
          </p:cNvSpPr>
          <p:nvPr>
            <p:ph type="sldNum" sz="quarter" idx="10"/>
          </p:nvPr>
        </p:nvSpPr>
        <p:spPr/>
        <p:txBody>
          <a:bodyPr/>
          <a:lstStyle/>
          <a:p>
            <a:fld id="{95AF97E3-BB5E-FB4B-AC24-777A50BB00C4}" type="slidenum">
              <a:rPr lang="en-US" smtClean="0"/>
              <a:t>9</a:t>
            </a:fld>
            <a:endParaRPr lang="en-US"/>
          </a:p>
        </p:txBody>
      </p:sp>
    </p:spTree>
    <p:extLst>
      <p:ext uri="{BB962C8B-B14F-4D97-AF65-F5344CB8AC3E}">
        <p14:creationId xmlns:p14="http://schemas.microsoft.com/office/powerpoint/2010/main" val="1935856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2204229"/>
            <a:ext cx="9144000" cy="617746"/>
          </a:xfrm>
        </p:spPr>
        <p:txBody>
          <a:bodyPr>
            <a:noAutofit/>
          </a:bodyPr>
          <a:lstStyle/>
          <a:p>
            <a:pPr marL="0" indent="0" algn="ctr">
              <a:buNone/>
            </a:pPr>
            <a:r>
              <a:rPr lang="nb-NO" sz="6000" dirty="0">
                <a:solidFill>
                  <a:schemeClr val="bg1"/>
                </a:solidFill>
                <a:latin typeface="Montserrat SemiBold" panose="00000700000000000000" pitchFamily="2" charset="0"/>
                <a:cs typeface="Leelawadee" panose="020B0502040204020203" pitchFamily="34" charset="-34"/>
              </a:rPr>
              <a:t>DEARTH OF A DRAFTER</a:t>
            </a:r>
          </a:p>
        </p:txBody>
      </p:sp>
      <p:sp>
        <p:nvSpPr>
          <p:cNvPr id="3" name="Content Placeholder 2"/>
          <p:cNvSpPr txBox="1">
            <a:spLocks/>
          </p:cNvSpPr>
          <p:nvPr/>
        </p:nvSpPr>
        <p:spPr>
          <a:xfrm>
            <a:off x="0" y="465377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14A3C7"/>
                </a:solidFill>
                <a:latin typeface="Bebas Neue"/>
                <a:cs typeface="Bebas Neue"/>
              </a:rPr>
              <a:t>@EINARWH</a:t>
            </a:r>
          </a:p>
        </p:txBody>
      </p:sp>
    </p:spTree>
    <p:extLst>
      <p:ext uri="{BB962C8B-B14F-4D97-AF65-F5344CB8AC3E}">
        <p14:creationId xmlns:p14="http://schemas.microsoft.com/office/powerpoint/2010/main" val="402659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0" y="3120127"/>
            <a:ext cx="9143999"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WRITING SOFTWARE IS EASY</a:t>
            </a:r>
          </a:p>
        </p:txBody>
      </p:sp>
    </p:spTree>
    <p:extLst>
      <p:ext uri="{BB962C8B-B14F-4D97-AF65-F5344CB8AC3E}">
        <p14:creationId xmlns:p14="http://schemas.microsoft.com/office/powerpoint/2010/main" val="288543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0" y="280718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THE PROBLEM IS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TO KEEP WRITING</a:t>
            </a:r>
          </a:p>
        </p:txBody>
      </p:sp>
    </p:spTree>
    <p:extLst>
      <p:ext uri="{BB962C8B-B14F-4D97-AF65-F5344CB8AC3E}">
        <p14:creationId xmlns:p14="http://schemas.microsoft.com/office/powerpoint/2010/main" val="3781464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TETRIS</a:t>
            </a:r>
          </a:p>
        </p:txBody>
      </p:sp>
    </p:spTree>
    <p:extLst>
      <p:ext uri="{BB962C8B-B14F-4D97-AF65-F5344CB8AC3E}">
        <p14:creationId xmlns:p14="http://schemas.microsoft.com/office/powerpoint/2010/main" val="129507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a:t>
            </a:fld>
            <a:endParaRPr lang="nb-NO"/>
          </a:p>
        </p:txBody>
      </p:sp>
      <p:grpSp>
        <p:nvGrpSpPr>
          <p:cNvPr id="119" name="Gruppe 118">
            <a:extLst>
              <a:ext uri="{FF2B5EF4-FFF2-40B4-BE49-F238E27FC236}">
                <a16:creationId xmlns:a16="http://schemas.microsoft.com/office/drawing/2014/main" id="{5049E0F9-D3E2-49B4-AB20-2ED3877BD81B}"/>
              </a:ext>
            </a:extLst>
          </p:cNvPr>
          <p:cNvGrpSpPr/>
          <p:nvPr/>
        </p:nvGrpSpPr>
        <p:grpSpPr>
          <a:xfrm>
            <a:off x="3353282" y="5744877"/>
            <a:ext cx="2437435" cy="578498"/>
            <a:chOff x="5142392" y="4859189"/>
            <a:chExt cx="2437435" cy="578498"/>
          </a:xfrm>
        </p:grpSpPr>
        <p:sp>
          <p:nvSpPr>
            <p:cNvPr id="86" name="Rektangel 85">
              <a:extLst>
                <a:ext uri="{FF2B5EF4-FFF2-40B4-BE49-F238E27FC236}">
                  <a16:creationId xmlns:a16="http://schemas.microsoft.com/office/drawing/2014/main" id="{B04E74DE-D674-437E-B8ED-0F1083B8CA1A}"/>
                </a:ext>
              </a:extLst>
            </p:cNvPr>
            <p:cNvSpPr/>
            <p:nvPr/>
          </p:nvSpPr>
          <p:spPr>
            <a:xfrm>
              <a:off x="5142392"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87" name="Rektangel 86">
              <a:extLst>
                <a:ext uri="{FF2B5EF4-FFF2-40B4-BE49-F238E27FC236}">
                  <a16:creationId xmlns:a16="http://schemas.microsoft.com/office/drawing/2014/main" id="{295BE0FF-084C-4C7F-8837-E4F56CCBDE3F}"/>
                </a:ext>
              </a:extLst>
            </p:cNvPr>
            <p:cNvSpPr/>
            <p:nvPr/>
          </p:nvSpPr>
          <p:spPr>
            <a:xfrm>
              <a:off x="5761063"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2" name="Rektangel 111">
              <a:extLst>
                <a:ext uri="{FF2B5EF4-FFF2-40B4-BE49-F238E27FC236}">
                  <a16:creationId xmlns:a16="http://schemas.microsoft.com/office/drawing/2014/main" id="{90B7F14E-BE65-44FA-9FD7-2E26ADEF2E11}"/>
                </a:ext>
              </a:extLst>
            </p:cNvPr>
            <p:cNvSpPr/>
            <p:nvPr/>
          </p:nvSpPr>
          <p:spPr>
            <a:xfrm>
              <a:off x="6381750"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3" name="Rektangel 112">
              <a:extLst>
                <a:ext uri="{FF2B5EF4-FFF2-40B4-BE49-F238E27FC236}">
                  <a16:creationId xmlns:a16="http://schemas.microsoft.com/office/drawing/2014/main" id="{E088C305-3D5F-435E-A05B-CA687D7FBBB8}"/>
                </a:ext>
              </a:extLst>
            </p:cNvPr>
            <p:cNvSpPr/>
            <p:nvPr/>
          </p:nvSpPr>
          <p:spPr>
            <a:xfrm>
              <a:off x="7001329"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3" name="Gruppe 2">
            <a:extLst>
              <a:ext uri="{FF2B5EF4-FFF2-40B4-BE49-F238E27FC236}">
                <a16:creationId xmlns:a16="http://schemas.microsoft.com/office/drawing/2014/main" id="{96DB2F76-B12A-4609-AD5E-558E4E60CA4A}"/>
              </a:ext>
            </a:extLst>
          </p:cNvPr>
          <p:cNvGrpSpPr/>
          <p:nvPr/>
        </p:nvGrpSpPr>
        <p:grpSpPr>
          <a:xfrm>
            <a:off x="1490956" y="4509869"/>
            <a:ext cx="3672724" cy="1200537"/>
            <a:chOff x="1490956" y="4509869"/>
            <a:chExt cx="3672724" cy="1200537"/>
          </a:xfrm>
        </p:grpSpPr>
        <p:grpSp>
          <p:nvGrpSpPr>
            <p:cNvPr id="146" name="Gruppe 145">
              <a:extLst>
                <a:ext uri="{FF2B5EF4-FFF2-40B4-BE49-F238E27FC236}">
                  <a16:creationId xmlns:a16="http://schemas.microsoft.com/office/drawing/2014/main" id="{B1256A04-CD92-4247-8A56-2C25D0A7017D}"/>
                </a:ext>
              </a:extLst>
            </p:cNvPr>
            <p:cNvGrpSpPr/>
            <p:nvPr/>
          </p:nvGrpSpPr>
          <p:grpSpPr>
            <a:xfrm>
              <a:off x="3353282" y="4509869"/>
              <a:ext cx="1810398" cy="1200537"/>
              <a:chOff x="2943330" y="2828731"/>
              <a:chExt cx="1810398" cy="1200537"/>
            </a:xfrm>
          </p:grpSpPr>
          <p:sp>
            <p:nvSpPr>
              <p:cNvPr id="126" name="Rektangel 125">
                <a:extLst>
                  <a:ext uri="{FF2B5EF4-FFF2-40B4-BE49-F238E27FC236}">
                    <a16:creationId xmlns:a16="http://schemas.microsoft.com/office/drawing/2014/main" id="{45C24574-73D7-48FB-9A50-EDFB58DFC154}"/>
                  </a:ext>
                </a:extLst>
              </p:cNvPr>
              <p:cNvSpPr/>
              <p:nvPr/>
            </p:nvSpPr>
            <p:spPr>
              <a:xfrm>
                <a:off x="2943330" y="282873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7" name="Rektangel 126">
                <a:extLst>
                  <a:ext uri="{FF2B5EF4-FFF2-40B4-BE49-F238E27FC236}">
                    <a16:creationId xmlns:a16="http://schemas.microsoft.com/office/drawing/2014/main" id="{F460CDD3-FF9B-458C-9FAA-100A2DECCAA6}"/>
                  </a:ext>
                </a:extLst>
              </p:cNvPr>
              <p:cNvSpPr/>
              <p:nvPr/>
            </p:nvSpPr>
            <p:spPr>
              <a:xfrm>
                <a:off x="2943330"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8" name="Rektangel 127">
                <a:extLst>
                  <a:ext uri="{FF2B5EF4-FFF2-40B4-BE49-F238E27FC236}">
                    <a16:creationId xmlns:a16="http://schemas.microsoft.com/office/drawing/2014/main" id="{3B6E3F38-3BB0-496E-B762-05C7F728EA52}"/>
                  </a:ext>
                </a:extLst>
              </p:cNvPr>
              <p:cNvSpPr/>
              <p:nvPr/>
            </p:nvSpPr>
            <p:spPr>
              <a:xfrm>
                <a:off x="3562001"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9" name="Rektangel 128">
                <a:extLst>
                  <a:ext uri="{FF2B5EF4-FFF2-40B4-BE49-F238E27FC236}">
                    <a16:creationId xmlns:a16="http://schemas.microsoft.com/office/drawing/2014/main" id="{E5960C21-14F0-4B22-B66A-AE1AD0AEDDE0}"/>
                  </a:ext>
                </a:extLst>
              </p:cNvPr>
              <p:cNvSpPr/>
              <p:nvPr/>
            </p:nvSpPr>
            <p:spPr>
              <a:xfrm>
                <a:off x="4175230"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sp>
          <p:nvSpPr>
            <p:cNvPr id="2" name="TekstSylinder 1">
              <a:extLst>
                <a:ext uri="{FF2B5EF4-FFF2-40B4-BE49-F238E27FC236}">
                  <a16:creationId xmlns:a16="http://schemas.microsoft.com/office/drawing/2014/main" id="{6D384184-48D0-433C-AC95-23B2EB41C595}"/>
                </a:ext>
              </a:extLst>
            </p:cNvPr>
            <p:cNvSpPr txBox="1"/>
            <p:nvPr/>
          </p:nvSpPr>
          <p:spPr>
            <a:xfrm>
              <a:off x="1490956" y="4831921"/>
              <a:ext cx="1765227" cy="584775"/>
            </a:xfrm>
            <a:prstGeom prst="rect">
              <a:avLst/>
            </a:prstGeom>
            <a:noFill/>
          </p:spPr>
          <p:txBody>
            <a:bodyPr wrap="none" rtlCol="0">
              <a:spAutoFit/>
            </a:bodyPr>
            <a:lstStyle/>
            <a:p>
              <a:r>
                <a:rPr lang="nb-NO" sz="3200" dirty="0" err="1">
                  <a:solidFill>
                    <a:srgbClr val="FF0000"/>
                  </a:solidFill>
                  <a:latin typeface="Bebas Neue" panose="020B0606020202050201" pitchFamily="34" charset="0"/>
                </a:rPr>
                <a:t>Assumption</a:t>
              </a:r>
              <a:endParaRPr lang="nb-NO" sz="3200" dirty="0">
                <a:solidFill>
                  <a:srgbClr val="FF0000"/>
                </a:solidFill>
                <a:latin typeface="Bebas Neue" panose="020B0606020202050201" pitchFamily="34" charset="0"/>
              </a:endParaRPr>
            </a:p>
          </p:txBody>
        </p:sp>
      </p:grpSp>
      <p:grpSp>
        <p:nvGrpSpPr>
          <p:cNvPr id="7" name="Gruppe 6">
            <a:extLst>
              <a:ext uri="{FF2B5EF4-FFF2-40B4-BE49-F238E27FC236}">
                <a16:creationId xmlns:a16="http://schemas.microsoft.com/office/drawing/2014/main" id="{6B5A64EB-589A-4F7C-9F55-A5282B88DDE1}"/>
              </a:ext>
            </a:extLst>
          </p:cNvPr>
          <p:cNvGrpSpPr/>
          <p:nvPr/>
        </p:nvGrpSpPr>
        <p:grpSpPr>
          <a:xfrm>
            <a:off x="3972407" y="2650759"/>
            <a:ext cx="3514794" cy="1200537"/>
            <a:chOff x="3972407" y="2650759"/>
            <a:chExt cx="3514794" cy="1200537"/>
          </a:xfrm>
        </p:grpSpPr>
        <p:grpSp>
          <p:nvGrpSpPr>
            <p:cNvPr id="152" name="Gruppe 151">
              <a:extLst>
                <a:ext uri="{FF2B5EF4-FFF2-40B4-BE49-F238E27FC236}">
                  <a16:creationId xmlns:a16="http://schemas.microsoft.com/office/drawing/2014/main" id="{92DBEBEE-D435-49B9-AF4D-4B579D6C1DFC}"/>
                </a:ext>
              </a:extLst>
            </p:cNvPr>
            <p:cNvGrpSpPr/>
            <p:nvPr/>
          </p:nvGrpSpPr>
          <p:grpSpPr>
            <a:xfrm>
              <a:off x="3972407" y="2650759"/>
              <a:ext cx="1816748" cy="1200537"/>
              <a:chOff x="5531466" y="3113380"/>
              <a:chExt cx="1816748" cy="1200537"/>
            </a:xfrm>
          </p:grpSpPr>
          <p:sp>
            <p:nvSpPr>
              <p:cNvPr id="148" name="Rektangel 147">
                <a:extLst>
                  <a:ext uri="{FF2B5EF4-FFF2-40B4-BE49-F238E27FC236}">
                    <a16:creationId xmlns:a16="http://schemas.microsoft.com/office/drawing/2014/main" id="{2E1BA0F9-B266-4339-8222-16FBE827617F}"/>
                  </a:ext>
                </a:extLst>
              </p:cNvPr>
              <p:cNvSpPr/>
              <p:nvPr/>
            </p:nvSpPr>
            <p:spPr>
              <a:xfrm>
                <a:off x="6151045" y="311338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49" name="Rektangel 148">
                <a:extLst>
                  <a:ext uri="{FF2B5EF4-FFF2-40B4-BE49-F238E27FC236}">
                    <a16:creationId xmlns:a16="http://schemas.microsoft.com/office/drawing/2014/main" id="{257E452C-0DF0-4043-9138-B229209AD2E6}"/>
                  </a:ext>
                </a:extLst>
              </p:cNvPr>
              <p:cNvSpPr/>
              <p:nvPr/>
            </p:nvSpPr>
            <p:spPr>
              <a:xfrm>
                <a:off x="6151045"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0" name="Rektangel 149">
                <a:extLst>
                  <a:ext uri="{FF2B5EF4-FFF2-40B4-BE49-F238E27FC236}">
                    <a16:creationId xmlns:a16="http://schemas.microsoft.com/office/drawing/2014/main" id="{F558F140-22D8-41B0-A2CB-D740A558BDC9}"/>
                  </a:ext>
                </a:extLst>
              </p:cNvPr>
              <p:cNvSpPr/>
              <p:nvPr/>
            </p:nvSpPr>
            <p:spPr>
              <a:xfrm>
                <a:off x="676971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1" name="Rektangel 150">
                <a:extLst>
                  <a:ext uri="{FF2B5EF4-FFF2-40B4-BE49-F238E27FC236}">
                    <a16:creationId xmlns:a16="http://schemas.microsoft.com/office/drawing/2014/main" id="{441C5283-E205-4012-953B-8ECD8D13B973}"/>
                  </a:ext>
                </a:extLst>
              </p:cNvPr>
              <p:cNvSpPr/>
              <p:nvPr/>
            </p:nvSpPr>
            <p:spPr>
              <a:xfrm>
                <a:off x="553146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sp>
          <p:nvSpPr>
            <p:cNvPr id="64" name="TekstSylinder 63">
              <a:extLst>
                <a:ext uri="{FF2B5EF4-FFF2-40B4-BE49-F238E27FC236}">
                  <a16:creationId xmlns:a16="http://schemas.microsoft.com/office/drawing/2014/main" id="{0AE6EB0B-2ACB-4E15-8426-BE295C7147CE}"/>
                </a:ext>
              </a:extLst>
            </p:cNvPr>
            <p:cNvSpPr txBox="1"/>
            <p:nvPr/>
          </p:nvSpPr>
          <p:spPr>
            <a:xfrm>
              <a:off x="5239470" y="2688999"/>
              <a:ext cx="2247731"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GENERALIZATION</a:t>
              </a:r>
            </a:p>
          </p:txBody>
        </p:sp>
      </p:grpSp>
      <p:grpSp>
        <p:nvGrpSpPr>
          <p:cNvPr id="8" name="Gruppe 7">
            <a:extLst>
              <a:ext uri="{FF2B5EF4-FFF2-40B4-BE49-F238E27FC236}">
                <a16:creationId xmlns:a16="http://schemas.microsoft.com/office/drawing/2014/main" id="{0FBB925D-A123-4FDB-9EB9-6A3253D95C3E}"/>
              </a:ext>
            </a:extLst>
          </p:cNvPr>
          <p:cNvGrpSpPr/>
          <p:nvPr/>
        </p:nvGrpSpPr>
        <p:grpSpPr>
          <a:xfrm>
            <a:off x="1721742" y="2034511"/>
            <a:ext cx="2828176" cy="1200537"/>
            <a:chOff x="1721742" y="2034511"/>
            <a:chExt cx="2828176" cy="1200537"/>
          </a:xfrm>
        </p:grpSpPr>
        <p:grpSp>
          <p:nvGrpSpPr>
            <p:cNvPr id="136" name="Gruppe 135">
              <a:extLst>
                <a:ext uri="{FF2B5EF4-FFF2-40B4-BE49-F238E27FC236}">
                  <a16:creationId xmlns:a16="http://schemas.microsoft.com/office/drawing/2014/main" id="{8049D528-92A5-49AB-BEAB-C2946BAD634D}"/>
                </a:ext>
              </a:extLst>
            </p:cNvPr>
            <p:cNvGrpSpPr/>
            <p:nvPr/>
          </p:nvGrpSpPr>
          <p:grpSpPr>
            <a:xfrm>
              <a:off x="3352749" y="2034511"/>
              <a:ext cx="1197169" cy="1200537"/>
              <a:chOff x="999150" y="4427363"/>
              <a:chExt cx="1197169" cy="1200537"/>
            </a:xfrm>
          </p:grpSpPr>
          <p:sp>
            <p:nvSpPr>
              <p:cNvPr id="137" name="Rektangel 136">
                <a:extLst>
                  <a:ext uri="{FF2B5EF4-FFF2-40B4-BE49-F238E27FC236}">
                    <a16:creationId xmlns:a16="http://schemas.microsoft.com/office/drawing/2014/main" id="{D5AE74EC-F40D-454E-ABB4-769854AB8DA7}"/>
                  </a:ext>
                </a:extLst>
              </p:cNvPr>
              <p:cNvSpPr/>
              <p:nvPr/>
            </p:nvSpPr>
            <p:spPr>
              <a:xfrm>
                <a:off x="999150" y="4427363"/>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8" name="Rektangel 137">
                <a:extLst>
                  <a:ext uri="{FF2B5EF4-FFF2-40B4-BE49-F238E27FC236}">
                    <a16:creationId xmlns:a16="http://schemas.microsoft.com/office/drawing/2014/main" id="{620A273C-926A-426C-A189-3711559B891F}"/>
                  </a:ext>
                </a:extLst>
              </p:cNvPr>
              <p:cNvSpPr/>
              <p:nvPr/>
            </p:nvSpPr>
            <p:spPr>
              <a:xfrm>
                <a:off x="999150" y="504940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9" name="Rektangel 138">
                <a:extLst>
                  <a:ext uri="{FF2B5EF4-FFF2-40B4-BE49-F238E27FC236}">
                    <a16:creationId xmlns:a16="http://schemas.microsoft.com/office/drawing/2014/main" id="{5A5EEFB7-5F8C-48F3-916A-E4CD3618AC96}"/>
                  </a:ext>
                </a:extLst>
              </p:cNvPr>
              <p:cNvSpPr/>
              <p:nvPr/>
            </p:nvSpPr>
            <p:spPr>
              <a:xfrm>
                <a:off x="1617821" y="504940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40" name="Rektangel 139">
                <a:extLst>
                  <a:ext uri="{FF2B5EF4-FFF2-40B4-BE49-F238E27FC236}">
                    <a16:creationId xmlns:a16="http://schemas.microsoft.com/office/drawing/2014/main" id="{008D1260-2893-4275-983A-E80D24430A35}"/>
                  </a:ext>
                </a:extLst>
              </p:cNvPr>
              <p:cNvSpPr/>
              <p:nvPr/>
            </p:nvSpPr>
            <p:spPr>
              <a:xfrm>
                <a:off x="1617821" y="4427363"/>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dirty="0"/>
              </a:p>
            </p:txBody>
          </p:sp>
        </p:grpSp>
        <p:sp>
          <p:nvSpPr>
            <p:cNvPr id="65" name="TekstSylinder 64">
              <a:extLst>
                <a:ext uri="{FF2B5EF4-FFF2-40B4-BE49-F238E27FC236}">
                  <a16:creationId xmlns:a16="http://schemas.microsoft.com/office/drawing/2014/main" id="{38ABDE6C-AACB-4F3C-A840-0B7296571F60}"/>
                </a:ext>
              </a:extLst>
            </p:cNvPr>
            <p:cNvSpPr txBox="1"/>
            <p:nvPr/>
          </p:nvSpPr>
          <p:spPr>
            <a:xfrm>
              <a:off x="1721742" y="2350864"/>
              <a:ext cx="1529586"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AMBIGUITY</a:t>
              </a:r>
            </a:p>
          </p:txBody>
        </p:sp>
      </p:grpSp>
      <p:grpSp>
        <p:nvGrpSpPr>
          <p:cNvPr id="9" name="Gruppe 8">
            <a:extLst>
              <a:ext uri="{FF2B5EF4-FFF2-40B4-BE49-F238E27FC236}">
                <a16:creationId xmlns:a16="http://schemas.microsoft.com/office/drawing/2014/main" id="{82BDE6A1-8ED9-4DA8-8541-1B48C6EB6088}"/>
              </a:ext>
            </a:extLst>
          </p:cNvPr>
          <p:cNvGrpSpPr/>
          <p:nvPr/>
        </p:nvGrpSpPr>
        <p:grpSpPr>
          <a:xfrm>
            <a:off x="3971420" y="800062"/>
            <a:ext cx="4522460" cy="1228599"/>
            <a:chOff x="3971420" y="800062"/>
            <a:chExt cx="4522460" cy="1228599"/>
          </a:xfrm>
        </p:grpSpPr>
        <p:grpSp>
          <p:nvGrpSpPr>
            <p:cNvPr id="131" name="Gruppe 130">
              <a:extLst>
                <a:ext uri="{FF2B5EF4-FFF2-40B4-BE49-F238E27FC236}">
                  <a16:creationId xmlns:a16="http://schemas.microsoft.com/office/drawing/2014/main" id="{4478E36B-0AD0-48E1-A15B-C33627CC5A45}"/>
                </a:ext>
              </a:extLst>
            </p:cNvPr>
            <p:cNvGrpSpPr/>
            <p:nvPr/>
          </p:nvGrpSpPr>
          <p:grpSpPr>
            <a:xfrm>
              <a:off x="3971420" y="800062"/>
              <a:ext cx="1810398" cy="1200537"/>
              <a:chOff x="494904" y="608061"/>
              <a:chExt cx="1810398" cy="1200537"/>
            </a:xfrm>
          </p:grpSpPr>
          <p:sp>
            <p:nvSpPr>
              <p:cNvPr id="132" name="Rektangel 131">
                <a:extLst>
                  <a:ext uri="{FF2B5EF4-FFF2-40B4-BE49-F238E27FC236}">
                    <a16:creationId xmlns:a16="http://schemas.microsoft.com/office/drawing/2014/main" id="{23894FDC-A2A0-4469-A13A-68F2ACA31E73}"/>
                  </a:ext>
                </a:extLst>
              </p:cNvPr>
              <p:cNvSpPr/>
              <p:nvPr/>
            </p:nvSpPr>
            <p:spPr>
              <a:xfrm>
                <a:off x="1726804" y="60806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3" name="Rektangel 132">
                <a:extLst>
                  <a:ext uri="{FF2B5EF4-FFF2-40B4-BE49-F238E27FC236}">
                    <a16:creationId xmlns:a16="http://schemas.microsoft.com/office/drawing/2014/main" id="{137FACC1-60BC-4510-BE78-740E24300E34}"/>
                  </a:ext>
                </a:extLst>
              </p:cNvPr>
              <p:cNvSpPr/>
              <p:nvPr/>
            </p:nvSpPr>
            <p:spPr>
              <a:xfrm>
                <a:off x="494904"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4" name="Rektangel 133">
                <a:extLst>
                  <a:ext uri="{FF2B5EF4-FFF2-40B4-BE49-F238E27FC236}">
                    <a16:creationId xmlns:a16="http://schemas.microsoft.com/office/drawing/2014/main" id="{4B10FB90-91DE-439D-B79B-B0D860FB6C63}"/>
                  </a:ext>
                </a:extLst>
              </p:cNvPr>
              <p:cNvSpPr/>
              <p:nvPr/>
            </p:nvSpPr>
            <p:spPr>
              <a:xfrm>
                <a:off x="1113575"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5" name="Rektangel 134">
                <a:extLst>
                  <a:ext uri="{FF2B5EF4-FFF2-40B4-BE49-F238E27FC236}">
                    <a16:creationId xmlns:a16="http://schemas.microsoft.com/office/drawing/2014/main" id="{8B45E623-B4DF-46E2-B454-5A07553AA6B9}"/>
                  </a:ext>
                </a:extLst>
              </p:cNvPr>
              <p:cNvSpPr/>
              <p:nvPr/>
            </p:nvSpPr>
            <p:spPr>
              <a:xfrm>
                <a:off x="1726804"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sp>
          <p:nvSpPr>
            <p:cNvPr id="66" name="TekstSylinder 65">
              <a:extLst>
                <a:ext uri="{FF2B5EF4-FFF2-40B4-BE49-F238E27FC236}">
                  <a16:creationId xmlns:a16="http://schemas.microsoft.com/office/drawing/2014/main" id="{255DA80B-6FEA-4F0F-A4A4-7EE3890BE410}"/>
                </a:ext>
              </a:extLst>
            </p:cNvPr>
            <p:cNvSpPr txBox="1"/>
            <p:nvPr/>
          </p:nvSpPr>
          <p:spPr>
            <a:xfrm>
              <a:off x="5814942" y="1443886"/>
              <a:ext cx="2678938"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MISUNDERSTANDING</a:t>
              </a:r>
            </a:p>
          </p:txBody>
        </p:sp>
      </p:grpSp>
      <p:grpSp>
        <p:nvGrpSpPr>
          <p:cNvPr id="10" name="Gruppe 9">
            <a:extLst>
              <a:ext uri="{FF2B5EF4-FFF2-40B4-BE49-F238E27FC236}">
                <a16:creationId xmlns:a16="http://schemas.microsoft.com/office/drawing/2014/main" id="{DF7776DC-1303-4ACF-989B-87171E5D06BD}"/>
              </a:ext>
            </a:extLst>
          </p:cNvPr>
          <p:cNvGrpSpPr/>
          <p:nvPr/>
        </p:nvGrpSpPr>
        <p:grpSpPr>
          <a:xfrm>
            <a:off x="2006438" y="175960"/>
            <a:ext cx="3162151" cy="1200537"/>
            <a:chOff x="2006438" y="175960"/>
            <a:chExt cx="3162151" cy="1200537"/>
          </a:xfrm>
        </p:grpSpPr>
        <p:grpSp>
          <p:nvGrpSpPr>
            <p:cNvPr id="54" name="Gruppe 53">
              <a:extLst>
                <a:ext uri="{FF2B5EF4-FFF2-40B4-BE49-F238E27FC236}">
                  <a16:creationId xmlns:a16="http://schemas.microsoft.com/office/drawing/2014/main" id="{0BC993B4-F7DE-4228-B9F3-670C86E207D6}"/>
                </a:ext>
              </a:extLst>
            </p:cNvPr>
            <p:cNvGrpSpPr/>
            <p:nvPr/>
          </p:nvGrpSpPr>
          <p:grpSpPr>
            <a:xfrm>
              <a:off x="3351841" y="175960"/>
              <a:ext cx="1816748" cy="1200537"/>
              <a:chOff x="5531466" y="3113380"/>
              <a:chExt cx="1816748" cy="1200537"/>
            </a:xfrm>
          </p:grpSpPr>
          <p:sp>
            <p:nvSpPr>
              <p:cNvPr id="55" name="Rektangel 54">
                <a:extLst>
                  <a:ext uri="{FF2B5EF4-FFF2-40B4-BE49-F238E27FC236}">
                    <a16:creationId xmlns:a16="http://schemas.microsoft.com/office/drawing/2014/main" id="{44BFA72E-6E63-4D71-8D1B-B6ADD2646F8A}"/>
                  </a:ext>
                </a:extLst>
              </p:cNvPr>
              <p:cNvSpPr/>
              <p:nvPr/>
            </p:nvSpPr>
            <p:spPr>
              <a:xfrm>
                <a:off x="6151045" y="311338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6" name="Rektangel 55">
                <a:extLst>
                  <a:ext uri="{FF2B5EF4-FFF2-40B4-BE49-F238E27FC236}">
                    <a16:creationId xmlns:a16="http://schemas.microsoft.com/office/drawing/2014/main" id="{6544B1CD-5325-4ED0-995A-09CA9F6D259A}"/>
                  </a:ext>
                </a:extLst>
              </p:cNvPr>
              <p:cNvSpPr/>
              <p:nvPr/>
            </p:nvSpPr>
            <p:spPr>
              <a:xfrm>
                <a:off x="6151045"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7" name="Rektangel 56">
                <a:extLst>
                  <a:ext uri="{FF2B5EF4-FFF2-40B4-BE49-F238E27FC236}">
                    <a16:creationId xmlns:a16="http://schemas.microsoft.com/office/drawing/2014/main" id="{A1716AD6-7447-49EA-977E-DBC03AD0B892}"/>
                  </a:ext>
                </a:extLst>
              </p:cNvPr>
              <p:cNvSpPr/>
              <p:nvPr/>
            </p:nvSpPr>
            <p:spPr>
              <a:xfrm>
                <a:off x="676971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8" name="Rektangel 57">
                <a:extLst>
                  <a:ext uri="{FF2B5EF4-FFF2-40B4-BE49-F238E27FC236}">
                    <a16:creationId xmlns:a16="http://schemas.microsoft.com/office/drawing/2014/main" id="{50BCF908-E77E-447B-A990-4EC334278D6A}"/>
                  </a:ext>
                </a:extLst>
              </p:cNvPr>
              <p:cNvSpPr/>
              <p:nvPr/>
            </p:nvSpPr>
            <p:spPr>
              <a:xfrm>
                <a:off x="553146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sp>
          <p:nvSpPr>
            <p:cNvPr id="67" name="TekstSylinder 66">
              <a:extLst>
                <a:ext uri="{FF2B5EF4-FFF2-40B4-BE49-F238E27FC236}">
                  <a16:creationId xmlns:a16="http://schemas.microsoft.com/office/drawing/2014/main" id="{A2E81B3D-0CD3-427B-A6E1-8E8DD1E202FE}"/>
                </a:ext>
              </a:extLst>
            </p:cNvPr>
            <p:cNvSpPr txBox="1"/>
            <p:nvPr/>
          </p:nvSpPr>
          <p:spPr>
            <a:xfrm>
              <a:off x="2006438" y="178753"/>
              <a:ext cx="1346844"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CONFLICT</a:t>
              </a:r>
            </a:p>
          </p:txBody>
        </p:sp>
      </p:grpSp>
      <p:grpSp>
        <p:nvGrpSpPr>
          <p:cNvPr id="5" name="Gruppe 4">
            <a:extLst>
              <a:ext uri="{FF2B5EF4-FFF2-40B4-BE49-F238E27FC236}">
                <a16:creationId xmlns:a16="http://schemas.microsoft.com/office/drawing/2014/main" id="{41E9E1AE-7C07-4CEC-8208-971878616983}"/>
              </a:ext>
            </a:extLst>
          </p:cNvPr>
          <p:cNvGrpSpPr/>
          <p:nvPr/>
        </p:nvGrpSpPr>
        <p:grpSpPr>
          <a:xfrm>
            <a:off x="3971969" y="3887830"/>
            <a:ext cx="3465497" cy="1200537"/>
            <a:chOff x="3971969" y="3887830"/>
            <a:chExt cx="3465497" cy="1200537"/>
          </a:xfrm>
        </p:grpSpPr>
        <p:grpSp>
          <p:nvGrpSpPr>
            <p:cNvPr id="94" name="Gruppe 93">
              <a:extLst>
                <a:ext uri="{FF2B5EF4-FFF2-40B4-BE49-F238E27FC236}">
                  <a16:creationId xmlns:a16="http://schemas.microsoft.com/office/drawing/2014/main" id="{1B06C0C6-473B-4370-A0F3-B1DCBBF56DFE}"/>
                </a:ext>
              </a:extLst>
            </p:cNvPr>
            <p:cNvGrpSpPr/>
            <p:nvPr/>
          </p:nvGrpSpPr>
          <p:grpSpPr>
            <a:xfrm>
              <a:off x="3971969" y="3887830"/>
              <a:ext cx="1810398" cy="1200537"/>
              <a:chOff x="2455372" y="1389342"/>
              <a:chExt cx="1810398" cy="1200537"/>
            </a:xfrm>
          </p:grpSpPr>
          <p:sp>
            <p:nvSpPr>
              <p:cNvPr id="90" name="Rektangel 89">
                <a:extLst>
                  <a:ext uri="{FF2B5EF4-FFF2-40B4-BE49-F238E27FC236}">
                    <a16:creationId xmlns:a16="http://schemas.microsoft.com/office/drawing/2014/main" id="{8D5290C4-0584-4158-97DD-51E959C22C7A}"/>
                  </a:ext>
                </a:extLst>
              </p:cNvPr>
              <p:cNvSpPr/>
              <p:nvPr/>
            </p:nvSpPr>
            <p:spPr>
              <a:xfrm>
                <a:off x="3687272" y="138934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1" name="Rektangel 90">
                <a:extLst>
                  <a:ext uri="{FF2B5EF4-FFF2-40B4-BE49-F238E27FC236}">
                    <a16:creationId xmlns:a16="http://schemas.microsoft.com/office/drawing/2014/main" id="{48D12E19-A9C3-439E-B7A8-341F9EC7AD65}"/>
                  </a:ext>
                </a:extLst>
              </p:cNvPr>
              <p:cNvSpPr/>
              <p:nvPr/>
            </p:nvSpPr>
            <p:spPr>
              <a:xfrm>
                <a:off x="2455372" y="201138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2" name="Rektangel 91">
                <a:extLst>
                  <a:ext uri="{FF2B5EF4-FFF2-40B4-BE49-F238E27FC236}">
                    <a16:creationId xmlns:a16="http://schemas.microsoft.com/office/drawing/2014/main" id="{785384A6-0CEE-4849-899B-A78764101D42}"/>
                  </a:ext>
                </a:extLst>
              </p:cNvPr>
              <p:cNvSpPr/>
              <p:nvPr/>
            </p:nvSpPr>
            <p:spPr>
              <a:xfrm>
                <a:off x="3074043" y="201138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3" name="Rektangel 92">
                <a:extLst>
                  <a:ext uri="{FF2B5EF4-FFF2-40B4-BE49-F238E27FC236}">
                    <a16:creationId xmlns:a16="http://schemas.microsoft.com/office/drawing/2014/main" id="{A56F1C7A-35E4-4EA8-9A97-92DF33635873}"/>
                  </a:ext>
                </a:extLst>
              </p:cNvPr>
              <p:cNvSpPr/>
              <p:nvPr/>
            </p:nvSpPr>
            <p:spPr>
              <a:xfrm>
                <a:off x="3074043" y="138934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sp>
          <p:nvSpPr>
            <p:cNvPr id="68" name="TekstSylinder 67">
              <a:extLst>
                <a:ext uri="{FF2B5EF4-FFF2-40B4-BE49-F238E27FC236}">
                  <a16:creationId xmlns:a16="http://schemas.microsoft.com/office/drawing/2014/main" id="{003A2CD0-794E-40E6-A268-B6FBB4D071F6}"/>
                </a:ext>
              </a:extLst>
            </p:cNvPr>
            <p:cNvSpPr txBox="1"/>
            <p:nvPr/>
          </p:nvSpPr>
          <p:spPr>
            <a:xfrm>
              <a:off x="5879026" y="4177079"/>
              <a:ext cx="1558440"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INDECISION</a:t>
              </a:r>
            </a:p>
          </p:txBody>
        </p:sp>
      </p:grpSp>
    </p:spTree>
    <p:extLst>
      <p:ext uri="{BB962C8B-B14F-4D97-AF65-F5344CB8AC3E}">
        <p14:creationId xmlns:p14="http://schemas.microsoft.com/office/powerpoint/2010/main" val="298267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a:t>
            </a:fld>
            <a:endParaRPr lang="nb-NO"/>
          </a:p>
        </p:txBody>
      </p:sp>
      <p:grpSp>
        <p:nvGrpSpPr>
          <p:cNvPr id="94" name="Gruppe 93">
            <a:extLst>
              <a:ext uri="{FF2B5EF4-FFF2-40B4-BE49-F238E27FC236}">
                <a16:creationId xmlns:a16="http://schemas.microsoft.com/office/drawing/2014/main" id="{1B06C0C6-473B-4370-A0F3-B1DCBBF56DFE}"/>
              </a:ext>
            </a:extLst>
          </p:cNvPr>
          <p:cNvGrpSpPr/>
          <p:nvPr/>
        </p:nvGrpSpPr>
        <p:grpSpPr>
          <a:xfrm>
            <a:off x="3971969" y="3887830"/>
            <a:ext cx="1810398" cy="1200537"/>
            <a:chOff x="2455372" y="1389342"/>
            <a:chExt cx="1810398" cy="1200537"/>
          </a:xfrm>
        </p:grpSpPr>
        <p:sp>
          <p:nvSpPr>
            <p:cNvPr id="90" name="Rektangel 89">
              <a:extLst>
                <a:ext uri="{FF2B5EF4-FFF2-40B4-BE49-F238E27FC236}">
                  <a16:creationId xmlns:a16="http://schemas.microsoft.com/office/drawing/2014/main" id="{8D5290C4-0584-4158-97DD-51E959C22C7A}"/>
                </a:ext>
              </a:extLst>
            </p:cNvPr>
            <p:cNvSpPr/>
            <p:nvPr/>
          </p:nvSpPr>
          <p:spPr>
            <a:xfrm>
              <a:off x="3687272" y="138934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1" name="Rektangel 90">
              <a:extLst>
                <a:ext uri="{FF2B5EF4-FFF2-40B4-BE49-F238E27FC236}">
                  <a16:creationId xmlns:a16="http://schemas.microsoft.com/office/drawing/2014/main" id="{48D12E19-A9C3-439E-B7A8-341F9EC7AD65}"/>
                </a:ext>
              </a:extLst>
            </p:cNvPr>
            <p:cNvSpPr/>
            <p:nvPr/>
          </p:nvSpPr>
          <p:spPr>
            <a:xfrm>
              <a:off x="2455372" y="201138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2" name="Rektangel 91">
              <a:extLst>
                <a:ext uri="{FF2B5EF4-FFF2-40B4-BE49-F238E27FC236}">
                  <a16:creationId xmlns:a16="http://schemas.microsoft.com/office/drawing/2014/main" id="{785384A6-0CEE-4849-899B-A78764101D42}"/>
                </a:ext>
              </a:extLst>
            </p:cNvPr>
            <p:cNvSpPr/>
            <p:nvPr/>
          </p:nvSpPr>
          <p:spPr>
            <a:xfrm>
              <a:off x="3074043" y="201138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3" name="Rektangel 92">
              <a:extLst>
                <a:ext uri="{FF2B5EF4-FFF2-40B4-BE49-F238E27FC236}">
                  <a16:creationId xmlns:a16="http://schemas.microsoft.com/office/drawing/2014/main" id="{A56F1C7A-35E4-4EA8-9A97-92DF33635873}"/>
                </a:ext>
              </a:extLst>
            </p:cNvPr>
            <p:cNvSpPr/>
            <p:nvPr/>
          </p:nvSpPr>
          <p:spPr>
            <a:xfrm>
              <a:off x="3074043" y="138934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119" name="Gruppe 118">
            <a:extLst>
              <a:ext uri="{FF2B5EF4-FFF2-40B4-BE49-F238E27FC236}">
                <a16:creationId xmlns:a16="http://schemas.microsoft.com/office/drawing/2014/main" id="{5049E0F9-D3E2-49B4-AB20-2ED3877BD81B}"/>
              </a:ext>
            </a:extLst>
          </p:cNvPr>
          <p:cNvGrpSpPr/>
          <p:nvPr/>
        </p:nvGrpSpPr>
        <p:grpSpPr>
          <a:xfrm>
            <a:off x="3353282" y="5744877"/>
            <a:ext cx="2437435" cy="578498"/>
            <a:chOff x="5142392" y="4859189"/>
            <a:chExt cx="2437435" cy="578498"/>
          </a:xfrm>
        </p:grpSpPr>
        <p:sp>
          <p:nvSpPr>
            <p:cNvPr id="86" name="Rektangel 85">
              <a:extLst>
                <a:ext uri="{FF2B5EF4-FFF2-40B4-BE49-F238E27FC236}">
                  <a16:creationId xmlns:a16="http://schemas.microsoft.com/office/drawing/2014/main" id="{B04E74DE-D674-437E-B8ED-0F1083B8CA1A}"/>
                </a:ext>
              </a:extLst>
            </p:cNvPr>
            <p:cNvSpPr/>
            <p:nvPr/>
          </p:nvSpPr>
          <p:spPr>
            <a:xfrm>
              <a:off x="5142392"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87" name="Rektangel 86">
              <a:extLst>
                <a:ext uri="{FF2B5EF4-FFF2-40B4-BE49-F238E27FC236}">
                  <a16:creationId xmlns:a16="http://schemas.microsoft.com/office/drawing/2014/main" id="{295BE0FF-084C-4C7F-8837-E4F56CCBDE3F}"/>
                </a:ext>
              </a:extLst>
            </p:cNvPr>
            <p:cNvSpPr/>
            <p:nvPr/>
          </p:nvSpPr>
          <p:spPr>
            <a:xfrm>
              <a:off x="5761063"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2" name="Rektangel 111">
              <a:extLst>
                <a:ext uri="{FF2B5EF4-FFF2-40B4-BE49-F238E27FC236}">
                  <a16:creationId xmlns:a16="http://schemas.microsoft.com/office/drawing/2014/main" id="{90B7F14E-BE65-44FA-9FD7-2E26ADEF2E11}"/>
                </a:ext>
              </a:extLst>
            </p:cNvPr>
            <p:cNvSpPr/>
            <p:nvPr/>
          </p:nvSpPr>
          <p:spPr>
            <a:xfrm>
              <a:off x="6381750"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3" name="Rektangel 112">
              <a:extLst>
                <a:ext uri="{FF2B5EF4-FFF2-40B4-BE49-F238E27FC236}">
                  <a16:creationId xmlns:a16="http://schemas.microsoft.com/office/drawing/2014/main" id="{E088C305-3D5F-435E-A05B-CA687D7FBBB8}"/>
                </a:ext>
              </a:extLst>
            </p:cNvPr>
            <p:cNvSpPr/>
            <p:nvPr/>
          </p:nvSpPr>
          <p:spPr>
            <a:xfrm>
              <a:off x="7001329"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146" name="Gruppe 145">
            <a:extLst>
              <a:ext uri="{FF2B5EF4-FFF2-40B4-BE49-F238E27FC236}">
                <a16:creationId xmlns:a16="http://schemas.microsoft.com/office/drawing/2014/main" id="{B1256A04-CD92-4247-8A56-2C25D0A7017D}"/>
              </a:ext>
            </a:extLst>
          </p:cNvPr>
          <p:cNvGrpSpPr/>
          <p:nvPr/>
        </p:nvGrpSpPr>
        <p:grpSpPr>
          <a:xfrm>
            <a:off x="3353282" y="4509869"/>
            <a:ext cx="1810398" cy="1200537"/>
            <a:chOff x="2943330" y="2828731"/>
            <a:chExt cx="1810398" cy="1200537"/>
          </a:xfrm>
        </p:grpSpPr>
        <p:sp>
          <p:nvSpPr>
            <p:cNvPr id="126" name="Rektangel 125">
              <a:extLst>
                <a:ext uri="{FF2B5EF4-FFF2-40B4-BE49-F238E27FC236}">
                  <a16:creationId xmlns:a16="http://schemas.microsoft.com/office/drawing/2014/main" id="{45C24574-73D7-48FB-9A50-EDFB58DFC154}"/>
                </a:ext>
              </a:extLst>
            </p:cNvPr>
            <p:cNvSpPr/>
            <p:nvPr/>
          </p:nvSpPr>
          <p:spPr>
            <a:xfrm>
              <a:off x="2943330" y="282873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7" name="Rektangel 126">
              <a:extLst>
                <a:ext uri="{FF2B5EF4-FFF2-40B4-BE49-F238E27FC236}">
                  <a16:creationId xmlns:a16="http://schemas.microsoft.com/office/drawing/2014/main" id="{F460CDD3-FF9B-458C-9FAA-100A2DECCAA6}"/>
                </a:ext>
              </a:extLst>
            </p:cNvPr>
            <p:cNvSpPr/>
            <p:nvPr/>
          </p:nvSpPr>
          <p:spPr>
            <a:xfrm>
              <a:off x="2943330"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8" name="Rektangel 127">
              <a:extLst>
                <a:ext uri="{FF2B5EF4-FFF2-40B4-BE49-F238E27FC236}">
                  <a16:creationId xmlns:a16="http://schemas.microsoft.com/office/drawing/2014/main" id="{3B6E3F38-3BB0-496E-B762-05C7F728EA52}"/>
                </a:ext>
              </a:extLst>
            </p:cNvPr>
            <p:cNvSpPr/>
            <p:nvPr/>
          </p:nvSpPr>
          <p:spPr>
            <a:xfrm>
              <a:off x="3562001"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9" name="Rektangel 128">
              <a:extLst>
                <a:ext uri="{FF2B5EF4-FFF2-40B4-BE49-F238E27FC236}">
                  <a16:creationId xmlns:a16="http://schemas.microsoft.com/office/drawing/2014/main" id="{E5960C21-14F0-4B22-B66A-AE1AD0AEDDE0}"/>
                </a:ext>
              </a:extLst>
            </p:cNvPr>
            <p:cNvSpPr/>
            <p:nvPr/>
          </p:nvSpPr>
          <p:spPr>
            <a:xfrm>
              <a:off x="4175230"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131" name="Gruppe 130">
            <a:extLst>
              <a:ext uri="{FF2B5EF4-FFF2-40B4-BE49-F238E27FC236}">
                <a16:creationId xmlns:a16="http://schemas.microsoft.com/office/drawing/2014/main" id="{4478E36B-0AD0-48E1-A15B-C33627CC5A45}"/>
              </a:ext>
            </a:extLst>
          </p:cNvPr>
          <p:cNvGrpSpPr/>
          <p:nvPr/>
        </p:nvGrpSpPr>
        <p:grpSpPr>
          <a:xfrm>
            <a:off x="3971420" y="800062"/>
            <a:ext cx="1810398" cy="1200537"/>
            <a:chOff x="494904" y="608061"/>
            <a:chExt cx="1810398" cy="1200537"/>
          </a:xfrm>
        </p:grpSpPr>
        <p:sp>
          <p:nvSpPr>
            <p:cNvPr id="132" name="Rektangel 131">
              <a:extLst>
                <a:ext uri="{FF2B5EF4-FFF2-40B4-BE49-F238E27FC236}">
                  <a16:creationId xmlns:a16="http://schemas.microsoft.com/office/drawing/2014/main" id="{23894FDC-A2A0-4469-A13A-68F2ACA31E73}"/>
                </a:ext>
              </a:extLst>
            </p:cNvPr>
            <p:cNvSpPr/>
            <p:nvPr/>
          </p:nvSpPr>
          <p:spPr>
            <a:xfrm>
              <a:off x="1726804" y="60806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3" name="Rektangel 132">
              <a:extLst>
                <a:ext uri="{FF2B5EF4-FFF2-40B4-BE49-F238E27FC236}">
                  <a16:creationId xmlns:a16="http://schemas.microsoft.com/office/drawing/2014/main" id="{137FACC1-60BC-4510-BE78-740E24300E34}"/>
                </a:ext>
              </a:extLst>
            </p:cNvPr>
            <p:cNvSpPr/>
            <p:nvPr/>
          </p:nvSpPr>
          <p:spPr>
            <a:xfrm>
              <a:off x="494904"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4" name="Rektangel 133">
              <a:extLst>
                <a:ext uri="{FF2B5EF4-FFF2-40B4-BE49-F238E27FC236}">
                  <a16:creationId xmlns:a16="http://schemas.microsoft.com/office/drawing/2014/main" id="{4B10FB90-91DE-439D-B79B-B0D860FB6C63}"/>
                </a:ext>
              </a:extLst>
            </p:cNvPr>
            <p:cNvSpPr/>
            <p:nvPr/>
          </p:nvSpPr>
          <p:spPr>
            <a:xfrm>
              <a:off x="1113575"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5" name="Rektangel 134">
              <a:extLst>
                <a:ext uri="{FF2B5EF4-FFF2-40B4-BE49-F238E27FC236}">
                  <a16:creationId xmlns:a16="http://schemas.microsoft.com/office/drawing/2014/main" id="{8B45E623-B4DF-46E2-B454-5A07553AA6B9}"/>
                </a:ext>
              </a:extLst>
            </p:cNvPr>
            <p:cNvSpPr/>
            <p:nvPr/>
          </p:nvSpPr>
          <p:spPr>
            <a:xfrm>
              <a:off x="1726804"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136" name="Gruppe 135">
            <a:extLst>
              <a:ext uri="{FF2B5EF4-FFF2-40B4-BE49-F238E27FC236}">
                <a16:creationId xmlns:a16="http://schemas.microsoft.com/office/drawing/2014/main" id="{8049D528-92A5-49AB-BEAB-C2946BAD634D}"/>
              </a:ext>
            </a:extLst>
          </p:cNvPr>
          <p:cNvGrpSpPr/>
          <p:nvPr/>
        </p:nvGrpSpPr>
        <p:grpSpPr>
          <a:xfrm>
            <a:off x="3352749" y="2034511"/>
            <a:ext cx="1197169" cy="1200537"/>
            <a:chOff x="999150" y="4427363"/>
            <a:chExt cx="1197169" cy="1200537"/>
          </a:xfrm>
        </p:grpSpPr>
        <p:sp>
          <p:nvSpPr>
            <p:cNvPr id="137" name="Rektangel 136">
              <a:extLst>
                <a:ext uri="{FF2B5EF4-FFF2-40B4-BE49-F238E27FC236}">
                  <a16:creationId xmlns:a16="http://schemas.microsoft.com/office/drawing/2014/main" id="{D5AE74EC-F40D-454E-ABB4-769854AB8DA7}"/>
                </a:ext>
              </a:extLst>
            </p:cNvPr>
            <p:cNvSpPr/>
            <p:nvPr/>
          </p:nvSpPr>
          <p:spPr>
            <a:xfrm>
              <a:off x="999150" y="4427363"/>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8" name="Rektangel 137">
              <a:extLst>
                <a:ext uri="{FF2B5EF4-FFF2-40B4-BE49-F238E27FC236}">
                  <a16:creationId xmlns:a16="http://schemas.microsoft.com/office/drawing/2014/main" id="{620A273C-926A-426C-A189-3711559B891F}"/>
                </a:ext>
              </a:extLst>
            </p:cNvPr>
            <p:cNvSpPr/>
            <p:nvPr/>
          </p:nvSpPr>
          <p:spPr>
            <a:xfrm>
              <a:off x="999150" y="504940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9" name="Rektangel 138">
              <a:extLst>
                <a:ext uri="{FF2B5EF4-FFF2-40B4-BE49-F238E27FC236}">
                  <a16:creationId xmlns:a16="http://schemas.microsoft.com/office/drawing/2014/main" id="{5A5EEFB7-5F8C-48F3-916A-E4CD3618AC96}"/>
                </a:ext>
              </a:extLst>
            </p:cNvPr>
            <p:cNvSpPr/>
            <p:nvPr/>
          </p:nvSpPr>
          <p:spPr>
            <a:xfrm>
              <a:off x="1617821" y="504940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40" name="Rektangel 139">
              <a:extLst>
                <a:ext uri="{FF2B5EF4-FFF2-40B4-BE49-F238E27FC236}">
                  <a16:creationId xmlns:a16="http://schemas.microsoft.com/office/drawing/2014/main" id="{008D1260-2893-4275-983A-E80D24430A35}"/>
                </a:ext>
              </a:extLst>
            </p:cNvPr>
            <p:cNvSpPr/>
            <p:nvPr/>
          </p:nvSpPr>
          <p:spPr>
            <a:xfrm>
              <a:off x="1617821" y="4427363"/>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dirty="0"/>
            </a:p>
          </p:txBody>
        </p:sp>
      </p:grpSp>
      <p:grpSp>
        <p:nvGrpSpPr>
          <p:cNvPr id="152" name="Gruppe 151">
            <a:extLst>
              <a:ext uri="{FF2B5EF4-FFF2-40B4-BE49-F238E27FC236}">
                <a16:creationId xmlns:a16="http://schemas.microsoft.com/office/drawing/2014/main" id="{92DBEBEE-D435-49B9-AF4D-4B579D6C1DFC}"/>
              </a:ext>
            </a:extLst>
          </p:cNvPr>
          <p:cNvGrpSpPr/>
          <p:nvPr/>
        </p:nvGrpSpPr>
        <p:grpSpPr>
          <a:xfrm>
            <a:off x="3972407" y="2650759"/>
            <a:ext cx="1816748" cy="1200537"/>
            <a:chOff x="5531466" y="3113380"/>
            <a:chExt cx="1816748" cy="1200537"/>
          </a:xfrm>
        </p:grpSpPr>
        <p:sp>
          <p:nvSpPr>
            <p:cNvPr id="148" name="Rektangel 147">
              <a:extLst>
                <a:ext uri="{FF2B5EF4-FFF2-40B4-BE49-F238E27FC236}">
                  <a16:creationId xmlns:a16="http://schemas.microsoft.com/office/drawing/2014/main" id="{2E1BA0F9-B266-4339-8222-16FBE827617F}"/>
                </a:ext>
              </a:extLst>
            </p:cNvPr>
            <p:cNvSpPr/>
            <p:nvPr/>
          </p:nvSpPr>
          <p:spPr>
            <a:xfrm>
              <a:off x="6151045" y="311338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49" name="Rektangel 148">
              <a:extLst>
                <a:ext uri="{FF2B5EF4-FFF2-40B4-BE49-F238E27FC236}">
                  <a16:creationId xmlns:a16="http://schemas.microsoft.com/office/drawing/2014/main" id="{257E452C-0DF0-4043-9138-B229209AD2E6}"/>
                </a:ext>
              </a:extLst>
            </p:cNvPr>
            <p:cNvSpPr/>
            <p:nvPr/>
          </p:nvSpPr>
          <p:spPr>
            <a:xfrm>
              <a:off x="6151045"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0" name="Rektangel 149">
              <a:extLst>
                <a:ext uri="{FF2B5EF4-FFF2-40B4-BE49-F238E27FC236}">
                  <a16:creationId xmlns:a16="http://schemas.microsoft.com/office/drawing/2014/main" id="{F558F140-22D8-41B0-A2CB-D740A558BDC9}"/>
                </a:ext>
              </a:extLst>
            </p:cNvPr>
            <p:cNvSpPr/>
            <p:nvPr/>
          </p:nvSpPr>
          <p:spPr>
            <a:xfrm>
              <a:off x="676971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1" name="Rektangel 150">
              <a:extLst>
                <a:ext uri="{FF2B5EF4-FFF2-40B4-BE49-F238E27FC236}">
                  <a16:creationId xmlns:a16="http://schemas.microsoft.com/office/drawing/2014/main" id="{441C5283-E205-4012-953B-8ECD8D13B973}"/>
                </a:ext>
              </a:extLst>
            </p:cNvPr>
            <p:cNvSpPr/>
            <p:nvPr/>
          </p:nvSpPr>
          <p:spPr>
            <a:xfrm>
              <a:off x="553146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54" name="Gruppe 53">
            <a:extLst>
              <a:ext uri="{FF2B5EF4-FFF2-40B4-BE49-F238E27FC236}">
                <a16:creationId xmlns:a16="http://schemas.microsoft.com/office/drawing/2014/main" id="{0BC993B4-F7DE-4228-B9F3-670C86E207D6}"/>
              </a:ext>
            </a:extLst>
          </p:cNvPr>
          <p:cNvGrpSpPr/>
          <p:nvPr/>
        </p:nvGrpSpPr>
        <p:grpSpPr>
          <a:xfrm>
            <a:off x="3351841" y="175960"/>
            <a:ext cx="1816748" cy="1200537"/>
            <a:chOff x="5531466" y="3113380"/>
            <a:chExt cx="1816748" cy="1200537"/>
          </a:xfrm>
        </p:grpSpPr>
        <p:sp>
          <p:nvSpPr>
            <p:cNvPr id="55" name="Rektangel 54">
              <a:extLst>
                <a:ext uri="{FF2B5EF4-FFF2-40B4-BE49-F238E27FC236}">
                  <a16:creationId xmlns:a16="http://schemas.microsoft.com/office/drawing/2014/main" id="{44BFA72E-6E63-4D71-8D1B-B6ADD2646F8A}"/>
                </a:ext>
              </a:extLst>
            </p:cNvPr>
            <p:cNvSpPr/>
            <p:nvPr/>
          </p:nvSpPr>
          <p:spPr>
            <a:xfrm>
              <a:off x="6151045" y="311338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6" name="Rektangel 55">
              <a:extLst>
                <a:ext uri="{FF2B5EF4-FFF2-40B4-BE49-F238E27FC236}">
                  <a16:creationId xmlns:a16="http://schemas.microsoft.com/office/drawing/2014/main" id="{6544B1CD-5325-4ED0-995A-09CA9F6D259A}"/>
                </a:ext>
              </a:extLst>
            </p:cNvPr>
            <p:cNvSpPr/>
            <p:nvPr/>
          </p:nvSpPr>
          <p:spPr>
            <a:xfrm>
              <a:off x="6151045"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7" name="Rektangel 56">
              <a:extLst>
                <a:ext uri="{FF2B5EF4-FFF2-40B4-BE49-F238E27FC236}">
                  <a16:creationId xmlns:a16="http://schemas.microsoft.com/office/drawing/2014/main" id="{A1716AD6-7447-49EA-977E-DBC03AD0B892}"/>
                </a:ext>
              </a:extLst>
            </p:cNvPr>
            <p:cNvSpPr/>
            <p:nvPr/>
          </p:nvSpPr>
          <p:spPr>
            <a:xfrm>
              <a:off x="676971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8" name="Rektangel 57">
              <a:extLst>
                <a:ext uri="{FF2B5EF4-FFF2-40B4-BE49-F238E27FC236}">
                  <a16:creationId xmlns:a16="http://schemas.microsoft.com/office/drawing/2014/main" id="{50BCF908-E77E-447B-A990-4EC334278D6A}"/>
                </a:ext>
              </a:extLst>
            </p:cNvPr>
            <p:cNvSpPr/>
            <p:nvPr/>
          </p:nvSpPr>
          <p:spPr>
            <a:xfrm>
              <a:off x="553146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sp>
        <p:nvSpPr>
          <p:cNvPr id="2" name="TekstSylinder 1">
            <a:extLst>
              <a:ext uri="{FF2B5EF4-FFF2-40B4-BE49-F238E27FC236}">
                <a16:creationId xmlns:a16="http://schemas.microsoft.com/office/drawing/2014/main" id="{6D384184-48D0-433C-AC95-23B2EB41C595}"/>
              </a:ext>
            </a:extLst>
          </p:cNvPr>
          <p:cNvSpPr txBox="1"/>
          <p:nvPr/>
        </p:nvSpPr>
        <p:spPr>
          <a:xfrm>
            <a:off x="1490956" y="4831921"/>
            <a:ext cx="1765227" cy="584775"/>
          </a:xfrm>
          <a:prstGeom prst="rect">
            <a:avLst/>
          </a:prstGeom>
          <a:noFill/>
        </p:spPr>
        <p:txBody>
          <a:bodyPr wrap="none" rtlCol="0">
            <a:spAutoFit/>
          </a:bodyPr>
          <a:lstStyle/>
          <a:p>
            <a:r>
              <a:rPr lang="nb-NO" sz="3200" dirty="0" err="1">
                <a:solidFill>
                  <a:srgbClr val="FF0000"/>
                </a:solidFill>
                <a:latin typeface="Bebas Neue" panose="020B0606020202050201" pitchFamily="34" charset="0"/>
              </a:rPr>
              <a:t>Assumption</a:t>
            </a:r>
            <a:endParaRPr lang="nb-NO" sz="3200" dirty="0">
              <a:solidFill>
                <a:srgbClr val="FF0000"/>
              </a:solidFill>
              <a:latin typeface="Bebas Neue" panose="020B0606020202050201" pitchFamily="34" charset="0"/>
            </a:endParaRPr>
          </a:p>
        </p:txBody>
      </p:sp>
      <p:sp>
        <p:nvSpPr>
          <p:cNvPr id="64" name="TekstSylinder 63">
            <a:extLst>
              <a:ext uri="{FF2B5EF4-FFF2-40B4-BE49-F238E27FC236}">
                <a16:creationId xmlns:a16="http://schemas.microsoft.com/office/drawing/2014/main" id="{0AE6EB0B-2ACB-4E15-8426-BE295C7147CE}"/>
              </a:ext>
            </a:extLst>
          </p:cNvPr>
          <p:cNvSpPr txBox="1"/>
          <p:nvPr/>
        </p:nvSpPr>
        <p:spPr>
          <a:xfrm>
            <a:off x="5239470" y="2688999"/>
            <a:ext cx="2247731"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GENERALIZATION</a:t>
            </a:r>
          </a:p>
        </p:txBody>
      </p:sp>
      <p:sp>
        <p:nvSpPr>
          <p:cNvPr id="65" name="TekstSylinder 64">
            <a:extLst>
              <a:ext uri="{FF2B5EF4-FFF2-40B4-BE49-F238E27FC236}">
                <a16:creationId xmlns:a16="http://schemas.microsoft.com/office/drawing/2014/main" id="{38ABDE6C-AACB-4F3C-A840-0B7296571F60}"/>
              </a:ext>
            </a:extLst>
          </p:cNvPr>
          <p:cNvSpPr txBox="1"/>
          <p:nvPr/>
        </p:nvSpPr>
        <p:spPr>
          <a:xfrm>
            <a:off x="1721742" y="2350864"/>
            <a:ext cx="1529586"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AMBIGUITY</a:t>
            </a:r>
          </a:p>
        </p:txBody>
      </p:sp>
      <p:sp>
        <p:nvSpPr>
          <p:cNvPr id="66" name="TekstSylinder 65">
            <a:extLst>
              <a:ext uri="{FF2B5EF4-FFF2-40B4-BE49-F238E27FC236}">
                <a16:creationId xmlns:a16="http://schemas.microsoft.com/office/drawing/2014/main" id="{255DA80B-6FEA-4F0F-A4A4-7EE3890BE410}"/>
              </a:ext>
            </a:extLst>
          </p:cNvPr>
          <p:cNvSpPr txBox="1"/>
          <p:nvPr/>
        </p:nvSpPr>
        <p:spPr>
          <a:xfrm>
            <a:off x="5814942" y="1443886"/>
            <a:ext cx="2678938"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MISUNDERSTANDING</a:t>
            </a:r>
          </a:p>
        </p:txBody>
      </p:sp>
      <p:sp>
        <p:nvSpPr>
          <p:cNvPr id="67" name="TekstSylinder 66">
            <a:extLst>
              <a:ext uri="{FF2B5EF4-FFF2-40B4-BE49-F238E27FC236}">
                <a16:creationId xmlns:a16="http://schemas.microsoft.com/office/drawing/2014/main" id="{A2E81B3D-0CD3-427B-A6E1-8E8DD1E202FE}"/>
              </a:ext>
            </a:extLst>
          </p:cNvPr>
          <p:cNvSpPr txBox="1"/>
          <p:nvPr/>
        </p:nvSpPr>
        <p:spPr>
          <a:xfrm>
            <a:off x="2005200" y="180000"/>
            <a:ext cx="1346844"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CONFLICT</a:t>
            </a:r>
          </a:p>
        </p:txBody>
      </p:sp>
      <p:sp>
        <p:nvSpPr>
          <p:cNvPr id="68" name="TekstSylinder 67">
            <a:extLst>
              <a:ext uri="{FF2B5EF4-FFF2-40B4-BE49-F238E27FC236}">
                <a16:creationId xmlns:a16="http://schemas.microsoft.com/office/drawing/2014/main" id="{003A2CD0-794E-40E6-A268-B6FBB4D071F6}"/>
              </a:ext>
            </a:extLst>
          </p:cNvPr>
          <p:cNvSpPr txBox="1"/>
          <p:nvPr/>
        </p:nvSpPr>
        <p:spPr>
          <a:xfrm>
            <a:off x="5879026" y="4177079"/>
            <a:ext cx="1558440"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INDECISION</a:t>
            </a:r>
          </a:p>
        </p:txBody>
      </p:sp>
      <p:sp>
        <p:nvSpPr>
          <p:cNvPr id="5" name="Rektangel 4">
            <a:extLst>
              <a:ext uri="{FF2B5EF4-FFF2-40B4-BE49-F238E27FC236}">
                <a16:creationId xmlns:a16="http://schemas.microsoft.com/office/drawing/2014/main" id="{5D2FBDB4-2F93-456A-9D4A-D7D4E3063FE6}"/>
              </a:ext>
            </a:extLst>
          </p:cNvPr>
          <p:cNvSpPr/>
          <p:nvPr/>
        </p:nvSpPr>
        <p:spPr>
          <a:xfrm>
            <a:off x="-65848" y="-105306"/>
            <a:ext cx="9432098" cy="7052206"/>
          </a:xfrm>
          <a:prstGeom prst="rect">
            <a:avLst/>
          </a:prstGeom>
          <a:solidFill>
            <a:schemeClr val="bg1">
              <a:alpha val="7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dirty="0"/>
          </a:p>
        </p:txBody>
      </p:sp>
      <p:sp>
        <p:nvSpPr>
          <p:cNvPr id="3" name="TekstSylinder 2">
            <a:extLst>
              <a:ext uri="{FF2B5EF4-FFF2-40B4-BE49-F238E27FC236}">
                <a16:creationId xmlns:a16="http://schemas.microsoft.com/office/drawing/2014/main" id="{3850A1D7-CE3A-437A-AE65-F673F0539FA9}"/>
              </a:ext>
            </a:extLst>
          </p:cNvPr>
          <p:cNvSpPr txBox="1"/>
          <p:nvPr/>
        </p:nvSpPr>
        <p:spPr>
          <a:xfrm>
            <a:off x="2329491" y="2563878"/>
            <a:ext cx="6735773" cy="1569660"/>
          </a:xfrm>
          <a:prstGeom prst="rect">
            <a:avLst/>
          </a:prstGeom>
          <a:noFill/>
        </p:spPr>
        <p:txBody>
          <a:bodyPr wrap="square" rtlCol="0">
            <a:spAutoFit/>
          </a:bodyPr>
          <a:lstStyle/>
          <a:p>
            <a:r>
              <a:rPr lang="nb-NO" sz="9600" dirty="0">
                <a:solidFill>
                  <a:srgbClr val="FF0000"/>
                </a:solidFill>
                <a:latin typeface="Bebas Neue" panose="020B0606020202050201" pitchFamily="34" charset="0"/>
              </a:rPr>
              <a:t>GAME OVER</a:t>
            </a:r>
          </a:p>
        </p:txBody>
      </p:sp>
    </p:spTree>
    <p:extLst>
      <p:ext uri="{BB962C8B-B14F-4D97-AF65-F5344CB8AC3E}">
        <p14:creationId xmlns:p14="http://schemas.microsoft.com/office/powerpoint/2010/main" val="257225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NOT ABOUT FACTORING CODE</a:t>
            </a:r>
          </a:p>
        </p:txBody>
      </p:sp>
    </p:spTree>
    <p:extLst>
      <p:ext uri="{BB962C8B-B14F-4D97-AF65-F5344CB8AC3E}">
        <p14:creationId xmlns:p14="http://schemas.microsoft.com/office/powerpoint/2010/main" val="444927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a:t>
            </a:fld>
            <a:endParaRPr lang="nb-NO"/>
          </a:p>
        </p:txBody>
      </p:sp>
      <p:grpSp>
        <p:nvGrpSpPr>
          <p:cNvPr id="94" name="Gruppe 93">
            <a:extLst>
              <a:ext uri="{FF2B5EF4-FFF2-40B4-BE49-F238E27FC236}">
                <a16:creationId xmlns:a16="http://schemas.microsoft.com/office/drawing/2014/main" id="{1B06C0C6-473B-4370-A0F3-B1DCBBF56DFE}"/>
              </a:ext>
            </a:extLst>
          </p:cNvPr>
          <p:cNvGrpSpPr/>
          <p:nvPr/>
        </p:nvGrpSpPr>
        <p:grpSpPr>
          <a:xfrm>
            <a:off x="3971969" y="3887830"/>
            <a:ext cx="1810398" cy="1200537"/>
            <a:chOff x="2455372" y="1389342"/>
            <a:chExt cx="1810398" cy="1200537"/>
          </a:xfrm>
        </p:grpSpPr>
        <p:sp>
          <p:nvSpPr>
            <p:cNvPr id="90" name="Rektangel 89">
              <a:extLst>
                <a:ext uri="{FF2B5EF4-FFF2-40B4-BE49-F238E27FC236}">
                  <a16:creationId xmlns:a16="http://schemas.microsoft.com/office/drawing/2014/main" id="{8D5290C4-0584-4158-97DD-51E959C22C7A}"/>
                </a:ext>
              </a:extLst>
            </p:cNvPr>
            <p:cNvSpPr/>
            <p:nvPr/>
          </p:nvSpPr>
          <p:spPr>
            <a:xfrm>
              <a:off x="3687272" y="138934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1" name="Rektangel 90">
              <a:extLst>
                <a:ext uri="{FF2B5EF4-FFF2-40B4-BE49-F238E27FC236}">
                  <a16:creationId xmlns:a16="http://schemas.microsoft.com/office/drawing/2014/main" id="{48D12E19-A9C3-439E-B7A8-341F9EC7AD65}"/>
                </a:ext>
              </a:extLst>
            </p:cNvPr>
            <p:cNvSpPr/>
            <p:nvPr/>
          </p:nvSpPr>
          <p:spPr>
            <a:xfrm>
              <a:off x="2455372" y="201138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2" name="Rektangel 91">
              <a:extLst>
                <a:ext uri="{FF2B5EF4-FFF2-40B4-BE49-F238E27FC236}">
                  <a16:creationId xmlns:a16="http://schemas.microsoft.com/office/drawing/2014/main" id="{785384A6-0CEE-4849-899B-A78764101D42}"/>
                </a:ext>
              </a:extLst>
            </p:cNvPr>
            <p:cNvSpPr/>
            <p:nvPr/>
          </p:nvSpPr>
          <p:spPr>
            <a:xfrm>
              <a:off x="3074043" y="201138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3" name="Rektangel 92">
              <a:extLst>
                <a:ext uri="{FF2B5EF4-FFF2-40B4-BE49-F238E27FC236}">
                  <a16:creationId xmlns:a16="http://schemas.microsoft.com/office/drawing/2014/main" id="{A56F1C7A-35E4-4EA8-9A97-92DF33635873}"/>
                </a:ext>
              </a:extLst>
            </p:cNvPr>
            <p:cNvSpPr/>
            <p:nvPr/>
          </p:nvSpPr>
          <p:spPr>
            <a:xfrm>
              <a:off x="3074043" y="138934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119" name="Gruppe 118">
            <a:extLst>
              <a:ext uri="{FF2B5EF4-FFF2-40B4-BE49-F238E27FC236}">
                <a16:creationId xmlns:a16="http://schemas.microsoft.com/office/drawing/2014/main" id="{5049E0F9-D3E2-49B4-AB20-2ED3877BD81B}"/>
              </a:ext>
            </a:extLst>
          </p:cNvPr>
          <p:cNvGrpSpPr/>
          <p:nvPr/>
        </p:nvGrpSpPr>
        <p:grpSpPr>
          <a:xfrm>
            <a:off x="3353282" y="5744877"/>
            <a:ext cx="2437435" cy="578498"/>
            <a:chOff x="5142392" y="4859189"/>
            <a:chExt cx="2437435" cy="578498"/>
          </a:xfrm>
        </p:grpSpPr>
        <p:sp>
          <p:nvSpPr>
            <p:cNvPr id="86" name="Rektangel 85">
              <a:extLst>
                <a:ext uri="{FF2B5EF4-FFF2-40B4-BE49-F238E27FC236}">
                  <a16:creationId xmlns:a16="http://schemas.microsoft.com/office/drawing/2014/main" id="{B04E74DE-D674-437E-B8ED-0F1083B8CA1A}"/>
                </a:ext>
              </a:extLst>
            </p:cNvPr>
            <p:cNvSpPr/>
            <p:nvPr/>
          </p:nvSpPr>
          <p:spPr>
            <a:xfrm>
              <a:off x="5142392"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87" name="Rektangel 86">
              <a:extLst>
                <a:ext uri="{FF2B5EF4-FFF2-40B4-BE49-F238E27FC236}">
                  <a16:creationId xmlns:a16="http://schemas.microsoft.com/office/drawing/2014/main" id="{295BE0FF-084C-4C7F-8837-E4F56CCBDE3F}"/>
                </a:ext>
              </a:extLst>
            </p:cNvPr>
            <p:cNvSpPr/>
            <p:nvPr/>
          </p:nvSpPr>
          <p:spPr>
            <a:xfrm>
              <a:off x="5761063"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2" name="Rektangel 111">
              <a:extLst>
                <a:ext uri="{FF2B5EF4-FFF2-40B4-BE49-F238E27FC236}">
                  <a16:creationId xmlns:a16="http://schemas.microsoft.com/office/drawing/2014/main" id="{90B7F14E-BE65-44FA-9FD7-2E26ADEF2E11}"/>
                </a:ext>
              </a:extLst>
            </p:cNvPr>
            <p:cNvSpPr/>
            <p:nvPr/>
          </p:nvSpPr>
          <p:spPr>
            <a:xfrm>
              <a:off x="6381750"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3" name="Rektangel 112">
              <a:extLst>
                <a:ext uri="{FF2B5EF4-FFF2-40B4-BE49-F238E27FC236}">
                  <a16:creationId xmlns:a16="http://schemas.microsoft.com/office/drawing/2014/main" id="{E088C305-3D5F-435E-A05B-CA687D7FBBB8}"/>
                </a:ext>
              </a:extLst>
            </p:cNvPr>
            <p:cNvSpPr/>
            <p:nvPr/>
          </p:nvSpPr>
          <p:spPr>
            <a:xfrm>
              <a:off x="7001329" y="485918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146" name="Gruppe 145">
            <a:extLst>
              <a:ext uri="{FF2B5EF4-FFF2-40B4-BE49-F238E27FC236}">
                <a16:creationId xmlns:a16="http://schemas.microsoft.com/office/drawing/2014/main" id="{B1256A04-CD92-4247-8A56-2C25D0A7017D}"/>
              </a:ext>
            </a:extLst>
          </p:cNvPr>
          <p:cNvGrpSpPr/>
          <p:nvPr/>
        </p:nvGrpSpPr>
        <p:grpSpPr>
          <a:xfrm>
            <a:off x="3353282" y="4509869"/>
            <a:ext cx="1810398" cy="1200537"/>
            <a:chOff x="2943330" y="2828731"/>
            <a:chExt cx="1810398" cy="1200537"/>
          </a:xfrm>
        </p:grpSpPr>
        <p:sp>
          <p:nvSpPr>
            <p:cNvPr id="126" name="Rektangel 125">
              <a:extLst>
                <a:ext uri="{FF2B5EF4-FFF2-40B4-BE49-F238E27FC236}">
                  <a16:creationId xmlns:a16="http://schemas.microsoft.com/office/drawing/2014/main" id="{45C24574-73D7-48FB-9A50-EDFB58DFC154}"/>
                </a:ext>
              </a:extLst>
            </p:cNvPr>
            <p:cNvSpPr/>
            <p:nvPr/>
          </p:nvSpPr>
          <p:spPr>
            <a:xfrm>
              <a:off x="2943330" y="282873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7" name="Rektangel 126">
              <a:extLst>
                <a:ext uri="{FF2B5EF4-FFF2-40B4-BE49-F238E27FC236}">
                  <a16:creationId xmlns:a16="http://schemas.microsoft.com/office/drawing/2014/main" id="{F460CDD3-FF9B-458C-9FAA-100A2DECCAA6}"/>
                </a:ext>
              </a:extLst>
            </p:cNvPr>
            <p:cNvSpPr/>
            <p:nvPr/>
          </p:nvSpPr>
          <p:spPr>
            <a:xfrm>
              <a:off x="2943330"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8" name="Rektangel 127">
              <a:extLst>
                <a:ext uri="{FF2B5EF4-FFF2-40B4-BE49-F238E27FC236}">
                  <a16:creationId xmlns:a16="http://schemas.microsoft.com/office/drawing/2014/main" id="{3B6E3F38-3BB0-496E-B762-05C7F728EA52}"/>
                </a:ext>
              </a:extLst>
            </p:cNvPr>
            <p:cNvSpPr/>
            <p:nvPr/>
          </p:nvSpPr>
          <p:spPr>
            <a:xfrm>
              <a:off x="3562001"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9" name="Rektangel 128">
              <a:extLst>
                <a:ext uri="{FF2B5EF4-FFF2-40B4-BE49-F238E27FC236}">
                  <a16:creationId xmlns:a16="http://schemas.microsoft.com/office/drawing/2014/main" id="{E5960C21-14F0-4B22-B66A-AE1AD0AEDDE0}"/>
                </a:ext>
              </a:extLst>
            </p:cNvPr>
            <p:cNvSpPr/>
            <p:nvPr/>
          </p:nvSpPr>
          <p:spPr>
            <a:xfrm>
              <a:off x="4175230" y="345077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131" name="Gruppe 130">
            <a:extLst>
              <a:ext uri="{FF2B5EF4-FFF2-40B4-BE49-F238E27FC236}">
                <a16:creationId xmlns:a16="http://schemas.microsoft.com/office/drawing/2014/main" id="{4478E36B-0AD0-48E1-A15B-C33627CC5A45}"/>
              </a:ext>
            </a:extLst>
          </p:cNvPr>
          <p:cNvGrpSpPr/>
          <p:nvPr/>
        </p:nvGrpSpPr>
        <p:grpSpPr>
          <a:xfrm>
            <a:off x="3971420" y="800062"/>
            <a:ext cx="1810398" cy="1200537"/>
            <a:chOff x="494904" y="608061"/>
            <a:chExt cx="1810398" cy="1200537"/>
          </a:xfrm>
        </p:grpSpPr>
        <p:sp>
          <p:nvSpPr>
            <p:cNvPr id="132" name="Rektangel 131">
              <a:extLst>
                <a:ext uri="{FF2B5EF4-FFF2-40B4-BE49-F238E27FC236}">
                  <a16:creationId xmlns:a16="http://schemas.microsoft.com/office/drawing/2014/main" id="{23894FDC-A2A0-4469-A13A-68F2ACA31E73}"/>
                </a:ext>
              </a:extLst>
            </p:cNvPr>
            <p:cNvSpPr/>
            <p:nvPr/>
          </p:nvSpPr>
          <p:spPr>
            <a:xfrm>
              <a:off x="1726804" y="608061"/>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3" name="Rektangel 132">
              <a:extLst>
                <a:ext uri="{FF2B5EF4-FFF2-40B4-BE49-F238E27FC236}">
                  <a16:creationId xmlns:a16="http://schemas.microsoft.com/office/drawing/2014/main" id="{137FACC1-60BC-4510-BE78-740E24300E34}"/>
                </a:ext>
              </a:extLst>
            </p:cNvPr>
            <p:cNvSpPr/>
            <p:nvPr/>
          </p:nvSpPr>
          <p:spPr>
            <a:xfrm>
              <a:off x="494904"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4" name="Rektangel 133">
              <a:extLst>
                <a:ext uri="{FF2B5EF4-FFF2-40B4-BE49-F238E27FC236}">
                  <a16:creationId xmlns:a16="http://schemas.microsoft.com/office/drawing/2014/main" id="{4B10FB90-91DE-439D-B79B-B0D860FB6C63}"/>
                </a:ext>
              </a:extLst>
            </p:cNvPr>
            <p:cNvSpPr/>
            <p:nvPr/>
          </p:nvSpPr>
          <p:spPr>
            <a:xfrm>
              <a:off x="1113575"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5" name="Rektangel 134">
              <a:extLst>
                <a:ext uri="{FF2B5EF4-FFF2-40B4-BE49-F238E27FC236}">
                  <a16:creationId xmlns:a16="http://schemas.microsoft.com/office/drawing/2014/main" id="{8B45E623-B4DF-46E2-B454-5A07553AA6B9}"/>
                </a:ext>
              </a:extLst>
            </p:cNvPr>
            <p:cNvSpPr/>
            <p:nvPr/>
          </p:nvSpPr>
          <p:spPr>
            <a:xfrm>
              <a:off x="1726804" y="123010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136" name="Gruppe 135">
            <a:extLst>
              <a:ext uri="{FF2B5EF4-FFF2-40B4-BE49-F238E27FC236}">
                <a16:creationId xmlns:a16="http://schemas.microsoft.com/office/drawing/2014/main" id="{8049D528-92A5-49AB-BEAB-C2946BAD634D}"/>
              </a:ext>
            </a:extLst>
          </p:cNvPr>
          <p:cNvGrpSpPr/>
          <p:nvPr/>
        </p:nvGrpSpPr>
        <p:grpSpPr>
          <a:xfrm>
            <a:off x="3352749" y="2034511"/>
            <a:ext cx="1197169" cy="1200537"/>
            <a:chOff x="999150" y="4427363"/>
            <a:chExt cx="1197169" cy="1200537"/>
          </a:xfrm>
        </p:grpSpPr>
        <p:sp>
          <p:nvSpPr>
            <p:cNvPr id="137" name="Rektangel 136">
              <a:extLst>
                <a:ext uri="{FF2B5EF4-FFF2-40B4-BE49-F238E27FC236}">
                  <a16:creationId xmlns:a16="http://schemas.microsoft.com/office/drawing/2014/main" id="{D5AE74EC-F40D-454E-ABB4-769854AB8DA7}"/>
                </a:ext>
              </a:extLst>
            </p:cNvPr>
            <p:cNvSpPr/>
            <p:nvPr/>
          </p:nvSpPr>
          <p:spPr>
            <a:xfrm>
              <a:off x="999150" y="4427363"/>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8" name="Rektangel 137">
              <a:extLst>
                <a:ext uri="{FF2B5EF4-FFF2-40B4-BE49-F238E27FC236}">
                  <a16:creationId xmlns:a16="http://schemas.microsoft.com/office/drawing/2014/main" id="{620A273C-926A-426C-A189-3711559B891F}"/>
                </a:ext>
              </a:extLst>
            </p:cNvPr>
            <p:cNvSpPr/>
            <p:nvPr/>
          </p:nvSpPr>
          <p:spPr>
            <a:xfrm>
              <a:off x="999150" y="504940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39" name="Rektangel 138">
              <a:extLst>
                <a:ext uri="{FF2B5EF4-FFF2-40B4-BE49-F238E27FC236}">
                  <a16:creationId xmlns:a16="http://schemas.microsoft.com/office/drawing/2014/main" id="{5A5EEFB7-5F8C-48F3-916A-E4CD3618AC96}"/>
                </a:ext>
              </a:extLst>
            </p:cNvPr>
            <p:cNvSpPr/>
            <p:nvPr/>
          </p:nvSpPr>
          <p:spPr>
            <a:xfrm>
              <a:off x="1617821" y="5049402"/>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40" name="Rektangel 139">
              <a:extLst>
                <a:ext uri="{FF2B5EF4-FFF2-40B4-BE49-F238E27FC236}">
                  <a16:creationId xmlns:a16="http://schemas.microsoft.com/office/drawing/2014/main" id="{008D1260-2893-4275-983A-E80D24430A35}"/>
                </a:ext>
              </a:extLst>
            </p:cNvPr>
            <p:cNvSpPr/>
            <p:nvPr/>
          </p:nvSpPr>
          <p:spPr>
            <a:xfrm>
              <a:off x="1617821" y="4427363"/>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dirty="0"/>
            </a:p>
          </p:txBody>
        </p:sp>
      </p:grpSp>
      <p:grpSp>
        <p:nvGrpSpPr>
          <p:cNvPr id="152" name="Gruppe 151">
            <a:extLst>
              <a:ext uri="{FF2B5EF4-FFF2-40B4-BE49-F238E27FC236}">
                <a16:creationId xmlns:a16="http://schemas.microsoft.com/office/drawing/2014/main" id="{92DBEBEE-D435-49B9-AF4D-4B579D6C1DFC}"/>
              </a:ext>
            </a:extLst>
          </p:cNvPr>
          <p:cNvGrpSpPr/>
          <p:nvPr/>
        </p:nvGrpSpPr>
        <p:grpSpPr>
          <a:xfrm>
            <a:off x="3972407" y="2650759"/>
            <a:ext cx="1816748" cy="1200537"/>
            <a:chOff x="5531466" y="3113380"/>
            <a:chExt cx="1816748" cy="1200537"/>
          </a:xfrm>
        </p:grpSpPr>
        <p:sp>
          <p:nvSpPr>
            <p:cNvPr id="148" name="Rektangel 147">
              <a:extLst>
                <a:ext uri="{FF2B5EF4-FFF2-40B4-BE49-F238E27FC236}">
                  <a16:creationId xmlns:a16="http://schemas.microsoft.com/office/drawing/2014/main" id="{2E1BA0F9-B266-4339-8222-16FBE827617F}"/>
                </a:ext>
              </a:extLst>
            </p:cNvPr>
            <p:cNvSpPr/>
            <p:nvPr/>
          </p:nvSpPr>
          <p:spPr>
            <a:xfrm>
              <a:off x="6151045" y="311338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49" name="Rektangel 148">
              <a:extLst>
                <a:ext uri="{FF2B5EF4-FFF2-40B4-BE49-F238E27FC236}">
                  <a16:creationId xmlns:a16="http://schemas.microsoft.com/office/drawing/2014/main" id="{257E452C-0DF0-4043-9138-B229209AD2E6}"/>
                </a:ext>
              </a:extLst>
            </p:cNvPr>
            <p:cNvSpPr/>
            <p:nvPr/>
          </p:nvSpPr>
          <p:spPr>
            <a:xfrm>
              <a:off x="6151045"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0" name="Rektangel 149">
              <a:extLst>
                <a:ext uri="{FF2B5EF4-FFF2-40B4-BE49-F238E27FC236}">
                  <a16:creationId xmlns:a16="http://schemas.microsoft.com/office/drawing/2014/main" id="{F558F140-22D8-41B0-A2CB-D740A558BDC9}"/>
                </a:ext>
              </a:extLst>
            </p:cNvPr>
            <p:cNvSpPr/>
            <p:nvPr/>
          </p:nvSpPr>
          <p:spPr>
            <a:xfrm>
              <a:off x="676971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1" name="Rektangel 150">
              <a:extLst>
                <a:ext uri="{FF2B5EF4-FFF2-40B4-BE49-F238E27FC236}">
                  <a16:creationId xmlns:a16="http://schemas.microsoft.com/office/drawing/2014/main" id="{441C5283-E205-4012-953B-8ECD8D13B973}"/>
                </a:ext>
              </a:extLst>
            </p:cNvPr>
            <p:cNvSpPr/>
            <p:nvPr/>
          </p:nvSpPr>
          <p:spPr>
            <a:xfrm>
              <a:off x="553146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grpSp>
        <p:nvGrpSpPr>
          <p:cNvPr id="54" name="Gruppe 53">
            <a:extLst>
              <a:ext uri="{FF2B5EF4-FFF2-40B4-BE49-F238E27FC236}">
                <a16:creationId xmlns:a16="http://schemas.microsoft.com/office/drawing/2014/main" id="{0BC993B4-F7DE-4228-B9F3-670C86E207D6}"/>
              </a:ext>
            </a:extLst>
          </p:cNvPr>
          <p:cNvGrpSpPr/>
          <p:nvPr/>
        </p:nvGrpSpPr>
        <p:grpSpPr>
          <a:xfrm>
            <a:off x="3351841" y="175960"/>
            <a:ext cx="1816748" cy="1200537"/>
            <a:chOff x="5531466" y="3113380"/>
            <a:chExt cx="1816748" cy="1200537"/>
          </a:xfrm>
        </p:grpSpPr>
        <p:sp>
          <p:nvSpPr>
            <p:cNvPr id="55" name="Rektangel 54">
              <a:extLst>
                <a:ext uri="{FF2B5EF4-FFF2-40B4-BE49-F238E27FC236}">
                  <a16:creationId xmlns:a16="http://schemas.microsoft.com/office/drawing/2014/main" id="{44BFA72E-6E63-4D71-8D1B-B6ADD2646F8A}"/>
                </a:ext>
              </a:extLst>
            </p:cNvPr>
            <p:cNvSpPr/>
            <p:nvPr/>
          </p:nvSpPr>
          <p:spPr>
            <a:xfrm>
              <a:off x="6151045" y="3113380"/>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6" name="Rektangel 55">
              <a:extLst>
                <a:ext uri="{FF2B5EF4-FFF2-40B4-BE49-F238E27FC236}">
                  <a16:creationId xmlns:a16="http://schemas.microsoft.com/office/drawing/2014/main" id="{6544B1CD-5325-4ED0-995A-09CA9F6D259A}"/>
                </a:ext>
              </a:extLst>
            </p:cNvPr>
            <p:cNvSpPr/>
            <p:nvPr/>
          </p:nvSpPr>
          <p:spPr>
            <a:xfrm>
              <a:off x="6151045"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7" name="Rektangel 56">
              <a:extLst>
                <a:ext uri="{FF2B5EF4-FFF2-40B4-BE49-F238E27FC236}">
                  <a16:creationId xmlns:a16="http://schemas.microsoft.com/office/drawing/2014/main" id="{A1716AD6-7447-49EA-977E-DBC03AD0B892}"/>
                </a:ext>
              </a:extLst>
            </p:cNvPr>
            <p:cNvSpPr/>
            <p:nvPr/>
          </p:nvSpPr>
          <p:spPr>
            <a:xfrm>
              <a:off x="676971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58" name="Rektangel 57">
              <a:extLst>
                <a:ext uri="{FF2B5EF4-FFF2-40B4-BE49-F238E27FC236}">
                  <a16:creationId xmlns:a16="http://schemas.microsoft.com/office/drawing/2014/main" id="{50BCF908-E77E-447B-A990-4EC334278D6A}"/>
                </a:ext>
              </a:extLst>
            </p:cNvPr>
            <p:cNvSpPr/>
            <p:nvPr/>
          </p:nvSpPr>
          <p:spPr>
            <a:xfrm>
              <a:off x="5531466" y="3735419"/>
              <a:ext cx="578498" cy="5784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grpSp>
      <p:sp>
        <p:nvSpPr>
          <p:cNvPr id="2" name="TekstSylinder 1">
            <a:extLst>
              <a:ext uri="{FF2B5EF4-FFF2-40B4-BE49-F238E27FC236}">
                <a16:creationId xmlns:a16="http://schemas.microsoft.com/office/drawing/2014/main" id="{6D384184-48D0-433C-AC95-23B2EB41C595}"/>
              </a:ext>
            </a:extLst>
          </p:cNvPr>
          <p:cNvSpPr txBox="1"/>
          <p:nvPr/>
        </p:nvSpPr>
        <p:spPr>
          <a:xfrm>
            <a:off x="1490956" y="4831921"/>
            <a:ext cx="1765227" cy="584775"/>
          </a:xfrm>
          <a:prstGeom prst="rect">
            <a:avLst/>
          </a:prstGeom>
          <a:noFill/>
        </p:spPr>
        <p:txBody>
          <a:bodyPr wrap="none" rtlCol="0">
            <a:spAutoFit/>
          </a:bodyPr>
          <a:lstStyle/>
          <a:p>
            <a:r>
              <a:rPr lang="nb-NO" sz="3200" dirty="0" err="1">
                <a:solidFill>
                  <a:srgbClr val="FF0000"/>
                </a:solidFill>
                <a:latin typeface="Bebas Neue" panose="020B0606020202050201" pitchFamily="34" charset="0"/>
              </a:rPr>
              <a:t>Assumption</a:t>
            </a:r>
            <a:endParaRPr lang="nb-NO" sz="3200" dirty="0">
              <a:solidFill>
                <a:srgbClr val="FF0000"/>
              </a:solidFill>
              <a:latin typeface="Bebas Neue" panose="020B0606020202050201" pitchFamily="34" charset="0"/>
            </a:endParaRPr>
          </a:p>
        </p:txBody>
      </p:sp>
      <p:sp>
        <p:nvSpPr>
          <p:cNvPr id="64" name="TekstSylinder 63">
            <a:extLst>
              <a:ext uri="{FF2B5EF4-FFF2-40B4-BE49-F238E27FC236}">
                <a16:creationId xmlns:a16="http://schemas.microsoft.com/office/drawing/2014/main" id="{0AE6EB0B-2ACB-4E15-8426-BE295C7147CE}"/>
              </a:ext>
            </a:extLst>
          </p:cNvPr>
          <p:cNvSpPr txBox="1"/>
          <p:nvPr/>
        </p:nvSpPr>
        <p:spPr>
          <a:xfrm>
            <a:off x="5239470" y="2688999"/>
            <a:ext cx="2247731"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GENERALIZATION</a:t>
            </a:r>
          </a:p>
        </p:txBody>
      </p:sp>
      <p:sp>
        <p:nvSpPr>
          <p:cNvPr id="65" name="TekstSylinder 64">
            <a:extLst>
              <a:ext uri="{FF2B5EF4-FFF2-40B4-BE49-F238E27FC236}">
                <a16:creationId xmlns:a16="http://schemas.microsoft.com/office/drawing/2014/main" id="{38ABDE6C-AACB-4F3C-A840-0B7296571F60}"/>
              </a:ext>
            </a:extLst>
          </p:cNvPr>
          <p:cNvSpPr txBox="1"/>
          <p:nvPr/>
        </p:nvSpPr>
        <p:spPr>
          <a:xfrm>
            <a:off x="1721742" y="2350864"/>
            <a:ext cx="1529586"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AMBIGUITY</a:t>
            </a:r>
          </a:p>
        </p:txBody>
      </p:sp>
      <p:sp>
        <p:nvSpPr>
          <p:cNvPr id="66" name="TekstSylinder 65">
            <a:extLst>
              <a:ext uri="{FF2B5EF4-FFF2-40B4-BE49-F238E27FC236}">
                <a16:creationId xmlns:a16="http://schemas.microsoft.com/office/drawing/2014/main" id="{255DA80B-6FEA-4F0F-A4A4-7EE3890BE410}"/>
              </a:ext>
            </a:extLst>
          </p:cNvPr>
          <p:cNvSpPr txBox="1"/>
          <p:nvPr/>
        </p:nvSpPr>
        <p:spPr>
          <a:xfrm>
            <a:off x="5814942" y="1443886"/>
            <a:ext cx="2678938"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MISUNDERSTANDING</a:t>
            </a:r>
          </a:p>
        </p:txBody>
      </p:sp>
      <p:sp>
        <p:nvSpPr>
          <p:cNvPr id="67" name="TekstSylinder 66">
            <a:extLst>
              <a:ext uri="{FF2B5EF4-FFF2-40B4-BE49-F238E27FC236}">
                <a16:creationId xmlns:a16="http://schemas.microsoft.com/office/drawing/2014/main" id="{A2E81B3D-0CD3-427B-A6E1-8E8DD1E202FE}"/>
              </a:ext>
            </a:extLst>
          </p:cNvPr>
          <p:cNvSpPr txBox="1"/>
          <p:nvPr/>
        </p:nvSpPr>
        <p:spPr>
          <a:xfrm>
            <a:off x="2005200" y="180000"/>
            <a:ext cx="1346844"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CONFLICT</a:t>
            </a:r>
          </a:p>
        </p:txBody>
      </p:sp>
      <p:sp>
        <p:nvSpPr>
          <p:cNvPr id="68" name="TekstSylinder 67">
            <a:extLst>
              <a:ext uri="{FF2B5EF4-FFF2-40B4-BE49-F238E27FC236}">
                <a16:creationId xmlns:a16="http://schemas.microsoft.com/office/drawing/2014/main" id="{003A2CD0-794E-40E6-A268-B6FBB4D071F6}"/>
              </a:ext>
            </a:extLst>
          </p:cNvPr>
          <p:cNvSpPr txBox="1"/>
          <p:nvPr/>
        </p:nvSpPr>
        <p:spPr>
          <a:xfrm>
            <a:off x="5879026" y="4177079"/>
            <a:ext cx="1558440" cy="584775"/>
          </a:xfrm>
          <a:prstGeom prst="rect">
            <a:avLst/>
          </a:prstGeom>
          <a:noFill/>
        </p:spPr>
        <p:txBody>
          <a:bodyPr wrap="none" rtlCol="0">
            <a:spAutoFit/>
          </a:bodyPr>
          <a:lstStyle/>
          <a:p>
            <a:r>
              <a:rPr lang="nb-NO" sz="3200" dirty="0">
                <a:solidFill>
                  <a:srgbClr val="FF0000"/>
                </a:solidFill>
                <a:latin typeface="Bebas Neue" panose="020B0606020202050201" pitchFamily="34" charset="0"/>
              </a:rPr>
              <a:t>INDECISION</a:t>
            </a:r>
          </a:p>
        </p:txBody>
      </p:sp>
    </p:spTree>
    <p:extLst>
      <p:ext uri="{BB962C8B-B14F-4D97-AF65-F5344CB8AC3E}">
        <p14:creationId xmlns:p14="http://schemas.microsoft.com/office/powerpoint/2010/main" val="229396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COMMUNICATION</a:t>
            </a:r>
          </a:p>
        </p:txBody>
      </p:sp>
    </p:spTree>
    <p:extLst>
      <p:ext uri="{BB962C8B-B14F-4D97-AF65-F5344CB8AC3E}">
        <p14:creationId xmlns:p14="http://schemas.microsoft.com/office/powerpoint/2010/main" val="334627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 y="2816706"/>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A DRAFTER SEEKS TO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EXPOSE PROBLEMS</a:t>
            </a:r>
          </a:p>
        </p:txBody>
      </p:sp>
    </p:spTree>
    <p:extLst>
      <p:ext uri="{BB962C8B-B14F-4D97-AF65-F5344CB8AC3E}">
        <p14:creationId xmlns:p14="http://schemas.microsoft.com/office/powerpoint/2010/main" val="66855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DRAFT IS CRAFT TOO</a:t>
            </a:r>
          </a:p>
        </p:txBody>
      </p:sp>
    </p:spTree>
    <p:extLst>
      <p:ext uri="{BB962C8B-B14F-4D97-AF65-F5344CB8AC3E}">
        <p14:creationId xmlns:p14="http://schemas.microsoft.com/office/powerpoint/2010/main" val="336044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145915" y="3120127"/>
            <a:ext cx="68521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TOO MANY CRAFTERS</a:t>
            </a:r>
          </a:p>
        </p:txBody>
      </p:sp>
    </p:spTree>
    <p:extLst>
      <p:ext uri="{BB962C8B-B14F-4D97-AF65-F5344CB8AC3E}">
        <p14:creationId xmlns:p14="http://schemas.microsoft.com/office/powerpoint/2010/main" val="369586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145915" y="3120127"/>
            <a:ext cx="730276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DEATH OF A CRAFTSMAN</a:t>
            </a:r>
          </a:p>
        </p:txBody>
      </p:sp>
    </p:spTree>
    <p:extLst>
      <p:ext uri="{BB962C8B-B14F-4D97-AF65-F5344CB8AC3E}">
        <p14:creationId xmlns:p14="http://schemas.microsoft.com/office/powerpoint/2010/main" val="3883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145915" y="3120127"/>
            <a:ext cx="68521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WHAT IS THE CRAFT?</a:t>
            </a:r>
          </a:p>
        </p:txBody>
      </p:sp>
    </p:spTree>
    <p:extLst>
      <p:ext uri="{BB962C8B-B14F-4D97-AF65-F5344CB8AC3E}">
        <p14:creationId xmlns:p14="http://schemas.microsoft.com/office/powerpoint/2010/main" val="142588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145915" y="3120127"/>
            <a:ext cx="68521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NOT ENOUGH DRAFTERS</a:t>
            </a:r>
          </a:p>
        </p:txBody>
      </p:sp>
    </p:spTree>
    <p:extLst>
      <p:ext uri="{BB962C8B-B14F-4D97-AF65-F5344CB8AC3E}">
        <p14:creationId xmlns:p14="http://schemas.microsoft.com/office/powerpoint/2010/main" val="360667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145915" y="3120127"/>
            <a:ext cx="68521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WHAT IS A DRAFTER?</a:t>
            </a:r>
          </a:p>
        </p:txBody>
      </p:sp>
    </p:spTree>
    <p:extLst>
      <p:ext uri="{BB962C8B-B14F-4D97-AF65-F5344CB8AC3E}">
        <p14:creationId xmlns:p14="http://schemas.microsoft.com/office/powerpoint/2010/main" val="346591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145915" y="2811254"/>
            <a:ext cx="68521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COLLABORATIVE MODELLING</a:t>
            </a:r>
          </a:p>
        </p:txBody>
      </p:sp>
    </p:spTree>
    <p:extLst>
      <p:ext uri="{BB962C8B-B14F-4D97-AF65-F5344CB8AC3E}">
        <p14:creationId xmlns:p14="http://schemas.microsoft.com/office/powerpoint/2010/main" val="351178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pic>
        <p:nvPicPr>
          <p:cNvPr id="3" name="Bilde 2" descr="Et bilde som inneholder mann, person, slips, vegg&#10;&#10;Automatisk generert beskrivelse">
            <a:extLst>
              <a:ext uri="{FF2B5EF4-FFF2-40B4-BE49-F238E27FC236}">
                <a16:creationId xmlns:a16="http://schemas.microsoft.com/office/drawing/2014/main" id="{9333A49E-4F18-4742-9935-42F60C45618A}"/>
              </a:ext>
            </a:extLst>
          </p:cNvPr>
          <p:cNvPicPr>
            <a:picLocks noChangeAspect="1"/>
          </p:cNvPicPr>
          <p:nvPr/>
        </p:nvPicPr>
        <p:blipFill>
          <a:blip r:embed="rId3"/>
          <a:stretch>
            <a:fillRect/>
          </a:stretch>
        </p:blipFill>
        <p:spPr>
          <a:xfrm>
            <a:off x="3244576" y="1555333"/>
            <a:ext cx="2654847" cy="3780046"/>
          </a:xfrm>
          <a:prstGeom prst="rect">
            <a:avLst/>
          </a:prstGeom>
        </p:spPr>
      </p:pic>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892045" y="136525"/>
            <a:ext cx="7359910" cy="1284496"/>
          </a:xfrm>
          <a:prstGeom prst="rect">
            <a:avLst/>
          </a:prstGeom>
          <a:solidFill>
            <a:schemeClr val="bg1"/>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latin typeface="Montserrat SemiBold"/>
                <a:cs typeface="Montserrat SemiBold"/>
              </a:rPr>
              <a:t>THE COMPUTER AS A COMMUNICATION DEVICE</a:t>
            </a:r>
          </a:p>
        </p:txBody>
      </p:sp>
      <p:sp>
        <p:nvSpPr>
          <p:cNvPr id="7" name="Content Placeholder 2">
            <a:extLst>
              <a:ext uri="{FF2B5EF4-FFF2-40B4-BE49-F238E27FC236}">
                <a16:creationId xmlns:a16="http://schemas.microsoft.com/office/drawing/2014/main" id="{E9637DC4-3E74-4F2F-AEC3-267981F68FC7}"/>
              </a:ext>
            </a:extLst>
          </p:cNvPr>
          <p:cNvSpPr txBox="1">
            <a:spLocks/>
          </p:cNvSpPr>
          <p:nvPr/>
        </p:nvSpPr>
        <p:spPr>
          <a:xfrm>
            <a:off x="958720" y="5521325"/>
            <a:ext cx="7359910" cy="649079"/>
          </a:xfrm>
          <a:prstGeom prst="rect">
            <a:avLst/>
          </a:prstGeom>
          <a:solidFill>
            <a:schemeClr val="bg1"/>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latin typeface="Montserrat SemiBold"/>
                <a:cs typeface="Montserrat SemiBold"/>
              </a:rPr>
              <a:t>JCR LICKLIDER</a:t>
            </a:r>
          </a:p>
        </p:txBody>
      </p:sp>
    </p:spTree>
    <p:extLst>
      <p:ext uri="{BB962C8B-B14F-4D97-AF65-F5344CB8AC3E}">
        <p14:creationId xmlns:p14="http://schemas.microsoft.com/office/powerpoint/2010/main" val="395640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03.02.2021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0" y="2797656"/>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A DRAFTER IS A CATALYST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FOR COMMUNICATION</a:t>
            </a:r>
          </a:p>
        </p:txBody>
      </p:sp>
    </p:spTree>
    <p:extLst>
      <p:ext uri="{BB962C8B-B14F-4D97-AF65-F5344CB8AC3E}">
        <p14:creationId xmlns:p14="http://schemas.microsoft.com/office/powerpoint/2010/main" val="631848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9690</TotalTime>
  <Words>745</Words>
  <Application>Microsoft Office PowerPoint</Application>
  <PresentationFormat>Skjermfremvisning (4:3)</PresentationFormat>
  <Paragraphs>115</Paragraphs>
  <Slides>19</Slides>
  <Notes>19</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19</vt:i4>
      </vt:variant>
    </vt:vector>
  </HeadingPairs>
  <TitlesOfParts>
    <vt:vector size="24" baseType="lpstr">
      <vt:lpstr>Arial</vt:lpstr>
      <vt:lpstr>Bebas Neue</vt:lpstr>
      <vt:lpstr>Calibri</vt:lpstr>
      <vt:lpstr>Montserrat SemiBold</vt:lpstr>
      <vt:lpstr>Office Theme</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2136</cp:revision>
  <dcterms:created xsi:type="dcterms:W3CDTF">2018-06-05T15:34:19Z</dcterms:created>
  <dcterms:modified xsi:type="dcterms:W3CDTF">2021-02-04T07:40:58Z</dcterms:modified>
</cp:coreProperties>
</file>