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0"/>
  </p:notesMasterIdLst>
  <p:sldIdLst>
    <p:sldId id="488" r:id="rId2"/>
    <p:sldId id="993" r:id="rId3"/>
    <p:sldId id="1002" r:id="rId4"/>
    <p:sldId id="998" r:id="rId5"/>
    <p:sldId id="1000" r:id="rId6"/>
    <p:sldId id="1048" r:id="rId7"/>
    <p:sldId id="1001" r:id="rId8"/>
    <p:sldId id="1003" r:id="rId9"/>
    <p:sldId id="995" r:id="rId10"/>
    <p:sldId id="996" r:id="rId11"/>
    <p:sldId id="997" r:id="rId12"/>
    <p:sldId id="1004" r:id="rId13"/>
    <p:sldId id="1005" r:id="rId14"/>
    <p:sldId id="1026" r:id="rId15"/>
    <p:sldId id="1006" r:id="rId16"/>
    <p:sldId id="1008" r:id="rId17"/>
    <p:sldId id="1128" r:id="rId18"/>
    <p:sldId id="1010" r:id="rId19"/>
    <p:sldId id="1009" r:id="rId20"/>
    <p:sldId id="1027" r:id="rId21"/>
    <p:sldId id="1082" r:id="rId22"/>
    <p:sldId id="1011" r:id="rId23"/>
    <p:sldId id="1015" r:id="rId24"/>
    <p:sldId id="1022" r:id="rId25"/>
    <p:sldId id="1120" r:id="rId26"/>
    <p:sldId id="1014" r:id="rId27"/>
    <p:sldId id="1133" r:id="rId28"/>
    <p:sldId id="1136" r:id="rId29"/>
    <p:sldId id="1134" r:id="rId30"/>
    <p:sldId id="1135" r:id="rId31"/>
    <p:sldId id="1185" r:id="rId32"/>
    <p:sldId id="1083" r:id="rId33"/>
    <p:sldId id="1137" r:id="rId34"/>
    <p:sldId id="1138" r:id="rId35"/>
    <p:sldId id="1152" r:id="rId36"/>
    <p:sldId id="1149" r:id="rId37"/>
    <p:sldId id="1139" r:id="rId38"/>
    <p:sldId id="1012" r:id="rId39"/>
    <p:sldId id="1140" r:id="rId40"/>
    <p:sldId id="1141" r:id="rId41"/>
    <p:sldId id="1142" r:id="rId42"/>
    <p:sldId id="1143" r:id="rId43"/>
    <p:sldId id="1144" r:id="rId44"/>
    <p:sldId id="1145" r:id="rId45"/>
    <p:sldId id="1147" r:id="rId46"/>
    <p:sldId id="1148" r:id="rId47"/>
    <p:sldId id="1024" r:id="rId48"/>
    <p:sldId id="1186" r:id="rId49"/>
    <p:sldId id="1187" r:id="rId50"/>
    <p:sldId id="1020" r:id="rId51"/>
    <p:sldId id="1021" r:id="rId52"/>
    <p:sldId id="1129" r:id="rId53"/>
    <p:sldId id="1029" r:id="rId54"/>
    <p:sldId id="1049" r:id="rId55"/>
    <p:sldId id="1084" r:id="rId56"/>
    <p:sldId id="1085" r:id="rId57"/>
    <p:sldId id="1050" r:id="rId58"/>
    <p:sldId id="1054" r:id="rId59"/>
    <p:sldId id="1121" r:id="rId60"/>
    <p:sldId id="1122" r:id="rId61"/>
    <p:sldId id="1123" r:id="rId62"/>
    <p:sldId id="1124" r:id="rId63"/>
    <p:sldId id="1055" r:id="rId64"/>
    <p:sldId id="1056" r:id="rId65"/>
    <p:sldId id="1086" r:id="rId66"/>
    <p:sldId id="1051" r:id="rId67"/>
    <p:sldId id="1057" r:id="rId68"/>
    <p:sldId id="1063" r:id="rId69"/>
    <p:sldId id="1060" r:id="rId70"/>
    <p:sldId id="1068" r:id="rId71"/>
    <p:sldId id="1059" r:id="rId72"/>
    <p:sldId id="1062" r:id="rId73"/>
    <p:sldId id="1188" r:id="rId74"/>
    <p:sldId id="1065" r:id="rId75"/>
    <p:sldId id="1064" r:id="rId76"/>
    <p:sldId id="1061" r:id="rId77"/>
    <p:sldId id="1066" r:id="rId78"/>
    <p:sldId id="1071" r:id="rId79"/>
    <p:sldId id="1077" r:id="rId80"/>
    <p:sldId id="1078" r:id="rId81"/>
    <p:sldId id="1080" r:id="rId82"/>
    <p:sldId id="1079" r:id="rId83"/>
    <p:sldId id="1081" r:id="rId84"/>
    <p:sldId id="1067" r:id="rId85"/>
    <p:sldId id="1087" r:id="rId86"/>
    <p:sldId id="1070" r:id="rId87"/>
    <p:sldId id="1069" r:id="rId88"/>
    <p:sldId id="1088" r:id="rId89"/>
    <p:sldId id="1193" r:id="rId90"/>
    <p:sldId id="1194" r:id="rId91"/>
    <p:sldId id="1028" r:id="rId92"/>
    <p:sldId id="1076" r:id="rId93"/>
    <p:sldId id="1098" r:id="rId94"/>
    <p:sldId id="1099" r:id="rId95"/>
    <p:sldId id="1100" r:id="rId96"/>
    <p:sldId id="1101" r:id="rId97"/>
    <p:sldId id="1097" r:id="rId98"/>
    <p:sldId id="1107" r:id="rId99"/>
    <p:sldId id="1108" r:id="rId100"/>
    <p:sldId id="1102" r:id="rId101"/>
    <p:sldId id="1103" r:id="rId102"/>
    <p:sldId id="1031" r:id="rId103"/>
    <p:sldId id="1032" r:id="rId104"/>
    <p:sldId id="1033" r:id="rId105"/>
    <p:sldId id="1089" r:id="rId106"/>
    <p:sldId id="1090" r:id="rId107"/>
    <p:sldId id="1091" r:id="rId108"/>
    <p:sldId id="1094" r:id="rId109"/>
    <p:sldId id="1153" r:id="rId110"/>
    <p:sldId id="1154" r:id="rId111"/>
    <p:sldId id="1095" r:id="rId112"/>
    <p:sldId id="1039" r:id="rId113"/>
    <p:sldId id="1167" r:id="rId114"/>
    <p:sldId id="1104" r:id="rId115"/>
    <p:sldId id="1112" r:id="rId116"/>
    <p:sldId id="1110" r:id="rId117"/>
    <p:sldId id="1111" r:id="rId118"/>
    <p:sldId id="1109" r:id="rId119"/>
    <p:sldId id="1106" r:id="rId120"/>
    <p:sldId id="1105" r:id="rId121"/>
    <p:sldId id="1113" r:id="rId122"/>
    <p:sldId id="1114" r:id="rId123"/>
    <p:sldId id="1040" r:id="rId124"/>
    <p:sldId id="1130" r:id="rId125"/>
    <p:sldId id="1196" r:id="rId126"/>
    <p:sldId id="1131" r:id="rId127"/>
    <p:sldId id="1201" r:id="rId128"/>
    <p:sldId id="1195" r:id="rId129"/>
    <p:sldId id="1042" r:id="rId130"/>
    <p:sldId id="1197" r:id="rId131"/>
    <p:sldId id="1119" r:id="rId132"/>
    <p:sldId id="1115" r:id="rId133"/>
    <p:sldId id="1117" r:id="rId134"/>
    <p:sldId id="1116" r:id="rId135"/>
    <p:sldId id="1041" r:id="rId136"/>
    <p:sldId id="1118" r:id="rId137"/>
    <p:sldId id="1044" r:id="rId138"/>
    <p:sldId id="1046" r:id="rId139"/>
    <p:sldId id="1047" r:id="rId140"/>
    <p:sldId id="1125" r:id="rId141"/>
    <p:sldId id="1155" r:id="rId142"/>
    <p:sldId id="1156" r:id="rId143"/>
    <p:sldId id="1158" r:id="rId144"/>
    <p:sldId id="1159" r:id="rId145"/>
    <p:sldId id="1161" r:id="rId146"/>
    <p:sldId id="1190" r:id="rId147"/>
    <p:sldId id="1168" r:id="rId148"/>
    <p:sldId id="1170" r:id="rId149"/>
    <p:sldId id="1189" r:id="rId150"/>
    <p:sldId id="1169" r:id="rId151"/>
    <p:sldId id="1177" r:id="rId152"/>
    <p:sldId id="1178" r:id="rId153"/>
    <p:sldId id="1179" r:id="rId154"/>
    <p:sldId id="1180" r:id="rId155"/>
    <p:sldId id="1162" r:id="rId156"/>
    <p:sldId id="1164" r:id="rId157"/>
    <p:sldId id="1163" r:id="rId158"/>
    <p:sldId id="1171" r:id="rId159"/>
    <p:sldId id="1160" r:id="rId160"/>
    <p:sldId id="1174" r:id="rId161"/>
    <p:sldId id="1175" r:id="rId162"/>
    <p:sldId id="1176" r:id="rId163"/>
    <p:sldId id="1198" r:id="rId164"/>
    <p:sldId id="1173" r:id="rId165"/>
    <p:sldId id="1165" r:id="rId166"/>
    <p:sldId id="1181" r:id="rId167"/>
    <p:sldId id="1184" r:id="rId168"/>
    <p:sldId id="1191" r:id="rId169"/>
    <p:sldId id="1183" r:id="rId170"/>
    <p:sldId id="1192" r:id="rId171"/>
    <p:sldId id="1126" r:id="rId172"/>
    <p:sldId id="1200" r:id="rId173"/>
    <p:sldId id="1202" r:id="rId174"/>
    <p:sldId id="1203" r:id="rId175"/>
    <p:sldId id="1205" r:id="rId176"/>
    <p:sldId id="1207" r:id="rId177"/>
    <p:sldId id="1206" r:id="rId178"/>
    <p:sldId id="1208" r:id="rId1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FF06"/>
    <a:srgbClr val="FF53DA"/>
    <a:srgbClr val="B3FFD5"/>
    <a:srgbClr val="BCB48A"/>
    <a:srgbClr val="FFA7EC"/>
    <a:srgbClr val="FFB7F0"/>
    <a:srgbClr val="B5A6CA"/>
    <a:srgbClr val="FFD44B"/>
    <a:srgbClr val="E6A984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 autoAdjust="0"/>
    <p:restoredTop sz="75709" autoAdjust="0"/>
  </p:normalViewPr>
  <p:slideViewPr>
    <p:cSldViewPr snapToGrid="0" snapToObjects="1">
      <p:cViewPr varScale="1">
        <p:scale>
          <a:sx n="48" d="100"/>
          <a:sy n="48" d="100"/>
        </p:scale>
        <p:origin x="1770" y="24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CE4E7-4565-6A4D-80A5-4471200E0461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3287F-8B97-1B43-AF72-7B5379A80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9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Hi! Welcome to this talk on socio-technical leadership. I added a subtitle, because what I really wanted to get at with my talk was how to have impact as a software developer. Socio-technical leadership might sound quite abstract and vague, but I have a very concrete goal in mind when I talk about socio-technical leadership, and that is to have impact, to give direction. You can do that in a formal role as a tech lead or an architect, but you can do that as regular developer as well.</a:t>
            </a:r>
            <a:endParaRPr lang="nb-NO" b="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first is «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?»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mean</a:t>
            </a:r>
            <a:r>
              <a:rPr lang="nb-NO" dirty="0"/>
              <a:t> for a system to be </a:t>
            </a:r>
            <a:r>
              <a:rPr lang="nb-NO" dirty="0" err="1"/>
              <a:t>socio-technical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732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 a </a:t>
            </a:r>
            <a:r>
              <a:rPr lang="nb-NO" dirty="0" err="1"/>
              <a:t>sense</a:t>
            </a:r>
            <a:r>
              <a:rPr lang="nb-NO" dirty="0"/>
              <a:t>, </a:t>
            </a:r>
            <a:r>
              <a:rPr lang="nb-NO" dirty="0" err="1"/>
              <a:t>me</a:t>
            </a:r>
            <a:r>
              <a:rPr lang="nb-NO" dirty="0"/>
              <a:t> is just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smallest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tendencies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mentioned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, </a:t>
            </a:r>
            <a:r>
              <a:rPr lang="nb-NO" dirty="0" err="1"/>
              <a:t>complete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biases</a:t>
            </a:r>
            <a:r>
              <a:rPr lang="nb-NO" dirty="0"/>
              <a:t> and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308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messy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55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key</a:t>
            </a:r>
            <a:r>
              <a:rPr lang="nb-NO" dirty="0"/>
              <a:t> element is trust.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</a:t>
            </a:r>
            <a:r>
              <a:rPr lang="nb-NO" dirty="0" err="1"/>
              <a:t>communicate</a:t>
            </a:r>
            <a:r>
              <a:rPr lang="nb-NO" dirty="0"/>
              <a:t> and </a:t>
            </a:r>
            <a:r>
              <a:rPr lang="nb-NO" dirty="0" err="1"/>
              <a:t>collaborate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trust.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798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mentioned</a:t>
            </a:r>
            <a:r>
              <a:rPr lang="nb-NO" dirty="0"/>
              <a:t>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, and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is </a:t>
            </a:r>
            <a:r>
              <a:rPr lang="nb-NO" dirty="0" err="1"/>
              <a:t>rhetoric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2033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a </a:t>
            </a:r>
            <a:r>
              <a:rPr lang="nb-NO" dirty="0" err="1"/>
              <a:t>technical</a:t>
            </a:r>
            <a:r>
              <a:rPr lang="nb-NO" dirty="0"/>
              <a:t> </a:t>
            </a:r>
            <a:r>
              <a:rPr lang="nb-NO" dirty="0" err="1"/>
              <a:t>discussion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kind</a:t>
            </a:r>
            <a:r>
              <a:rPr lang="nb-NO" dirty="0"/>
              <a:t>,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it done a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, 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do </a:t>
            </a:r>
            <a:r>
              <a:rPr lang="nb-NO" dirty="0" err="1"/>
              <a:t>X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126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do it, for </a:t>
            </a:r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, and so I </a:t>
            </a:r>
            <a:r>
              <a:rPr lang="nb-NO" dirty="0" err="1"/>
              <a:t>say</a:t>
            </a:r>
            <a:r>
              <a:rPr lang="nb-NO" dirty="0"/>
              <a:t> YAGNI.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ain’t</a:t>
            </a:r>
            <a:r>
              <a:rPr lang="nb-NO" dirty="0"/>
              <a:t> </a:t>
            </a:r>
            <a:r>
              <a:rPr lang="nb-NO" dirty="0" err="1"/>
              <a:t>gonna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it. And </a:t>
            </a:r>
            <a:r>
              <a:rPr lang="nb-NO" dirty="0" err="1"/>
              <a:t>that’s</a:t>
            </a:r>
            <a:r>
              <a:rPr lang="nb-NO" dirty="0"/>
              <a:t> like a catch-</a:t>
            </a:r>
            <a:r>
              <a:rPr lang="nb-NO" dirty="0" err="1"/>
              <a:t>phrase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came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Agile </a:t>
            </a:r>
            <a:r>
              <a:rPr lang="nb-NO" dirty="0" err="1"/>
              <a:t>movement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early</a:t>
            </a:r>
            <a:r>
              <a:rPr lang="nb-NO" dirty="0"/>
              <a:t> 2000s </a:t>
            </a:r>
            <a:r>
              <a:rPr lang="nb-NO" dirty="0" err="1"/>
              <a:t>when</a:t>
            </a:r>
            <a:r>
              <a:rPr lang="nb-NO" dirty="0"/>
              <a:t> I </a:t>
            </a:r>
            <a:r>
              <a:rPr lang="nb-NO" dirty="0" err="1"/>
              <a:t>was</a:t>
            </a:r>
            <a:r>
              <a:rPr lang="nb-NO" dirty="0"/>
              <a:t> just </a:t>
            </a:r>
            <a:r>
              <a:rPr lang="nb-NO" dirty="0" err="1"/>
              <a:t>starting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as a programmer, and it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ever </a:t>
            </a:r>
            <a:r>
              <a:rPr lang="nb-NO" dirty="0" err="1"/>
              <a:t>since</a:t>
            </a:r>
            <a:r>
              <a:rPr lang="nb-NO" dirty="0"/>
              <a:t>. It’s a </a:t>
            </a:r>
            <a:r>
              <a:rPr lang="nb-NO" dirty="0" err="1"/>
              <a:t>deeply</a:t>
            </a:r>
            <a:r>
              <a:rPr lang="nb-NO" dirty="0"/>
              <a:t> </a:t>
            </a:r>
            <a:r>
              <a:rPr lang="nb-NO" dirty="0" err="1"/>
              <a:t>ingrained</a:t>
            </a:r>
            <a:r>
              <a:rPr lang="nb-NO" dirty="0"/>
              <a:t> </a:t>
            </a:r>
            <a:r>
              <a:rPr lang="nb-NO" dirty="0" err="1"/>
              <a:t>heuristic</a:t>
            </a:r>
            <a:r>
              <a:rPr lang="nb-NO" dirty="0"/>
              <a:t> in software </a:t>
            </a:r>
            <a:r>
              <a:rPr lang="nb-NO" dirty="0" err="1"/>
              <a:t>development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like an </a:t>
            </a:r>
            <a:r>
              <a:rPr lang="nb-NO" dirty="0" err="1"/>
              <a:t>incantation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it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you’d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 cross to turn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undead</a:t>
            </a:r>
            <a:r>
              <a:rPr lang="nb-NO" dirty="0"/>
              <a:t>.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supposed</a:t>
            </a:r>
            <a:r>
              <a:rPr lang="nb-NO" dirty="0"/>
              <a:t> to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away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70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rhetoric</a:t>
            </a:r>
            <a:r>
              <a:rPr lang="nb-NO" dirty="0"/>
              <a:t> game as </a:t>
            </a:r>
            <a:r>
              <a:rPr lang="nb-NO" dirty="0" err="1"/>
              <a:t>well</a:t>
            </a:r>
            <a:r>
              <a:rPr lang="nb-NO" dirty="0"/>
              <a:t>, 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counter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by </a:t>
            </a:r>
            <a:r>
              <a:rPr lang="nb-NO" dirty="0" err="1"/>
              <a:t>saying</a:t>
            </a:r>
            <a:r>
              <a:rPr lang="nb-NO" dirty="0"/>
              <a:t> «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best </a:t>
            </a:r>
            <a:r>
              <a:rPr lang="nb-NO" dirty="0" err="1"/>
              <a:t>practice</a:t>
            </a:r>
            <a:r>
              <a:rPr lang="nb-NO" dirty="0"/>
              <a:t>». So I </a:t>
            </a:r>
            <a:r>
              <a:rPr lang="nb-NO" dirty="0" err="1"/>
              <a:t>dealt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 punch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decided</a:t>
            </a:r>
            <a:r>
              <a:rPr lang="nb-NO" dirty="0"/>
              <a:t> to punch back.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83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 still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do it,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«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gold plating» or «</a:t>
            </a:r>
            <a:r>
              <a:rPr lang="nb-NO" dirty="0" err="1"/>
              <a:t>it’s</a:t>
            </a:r>
            <a:r>
              <a:rPr lang="nb-NO" dirty="0"/>
              <a:t> over </a:t>
            </a:r>
            <a:r>
              <a:rPr lang="nb-NO" dirty="0" err="1"/>
              <a:t>engineering</a:t>
            </a:r>
            <a:r>
              <a:rPr lang="nb-NO" dirty="0"/>
              <a:t>».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876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double </a:t>
            </a:r>
            <a:r>
              <a:rPr lang="nb-NO" dirty="0" err="1"/>
              <a:t>down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 and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a </a:t>
            </a:r>
            <a:r>
              <a:rPr lang="nb-NO" dirty="0" err="1"/>
              <a:t>pattern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076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so I resort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higher</a:t>
            </a:r>
            <a:r>
              <a:rPr lang="nb-NO" dirty="0"/>
              <a:t> gods, I </a:t>
            </a:r>
            <a:r>
              <a:rPr lang="nb-NO" dirty="0" err="1"/>
              <a:t>say</a:t>
            </a:r>
            <a:r>
              <a:rPr lang="nb-NO" dirty="0"/>
              <a:t> my </a:t>
            </a:r>
            <a:r>
              <a:rPr lang="nb-NO" dirty="0" err="1"/>
              <a:t>uncle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is «so </a:t>
            </a:r>
            <a:r>
              <a:rPr lang="nb-NO" dirty="0" err="1"/>
              <a:t>what</a:t>
            </a:r>
            <a:r>
              <a:rPr lang="nb-NO" dirty="0"/>
              <a:t>?». </a:t>
            </a:r>
            <a:r>
              <a:rPr lang="nb-NO" dirty="0" err="1"/>
              <a:t>That</a:t>
            </a:r>
            <a:r>
              <a:rPr lang="nb-NO" dirty="0"/>
              <a:t> is, ok,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accept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software is </a:t>
            </a:r>
            <a:r>
              <a:rPr lang="nb-NO" dirty="0" err="1"/>
              <a:t>socio-technical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consequences</a:t>
            </a:r>
            <a:r>
              <a:rPr lang="nb-NO" dirty="0"/>
              <a:t> and </a:t>
            </a:r>
            <a:r>
              <a:rPr lang="nb-NO" dirty="0" err="1"/>
              <a:t>implications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In </a:t>
            </a:r>
            <a:r>
              <a:rPr lang="nb-NO" dirty="0" err="1"/>
              <a:t>particular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consequences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topic</a:t>
            </a:r>
            <a:r>
              <a:rPr lang="nb-NO" dirty="0"/>
              <a:t> at hand. How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technical</a:t>
            </a:r>
            <a:r>
              <a:rPr lang="nb-NO" dirty="0"/>
              <a:t> </a:t>
            </a:r>
            <a:r>
              <a:rPr lang="nb-NO" dirty="0" err="1"/>
              <a:t>leadership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,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have </a:t>
            </a:r>
            <a:r>
              <a:rPr lang="nb-NO" dirty="0" err="1"/>
              <a:t>impact</a:t>
            </a:r>
            <a:r>
              <a:rPr lang="nb-NO" dirty="0"/>
              <a:t> as software </a:t>
            </a:r>
            <a:r>
              <a:rPr lang="nb-NO" dirty="0" err="1"/>
              <a:t>developers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952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 my </a:t>
            </a:r>
            <a:r>
              <a:rPr lang="nb-NO" dirty="0" err="1"/>
              <a:t>aunt</a:t>
            </a:r>
            <a:r>
              <a:rPr lang="nb-NO" dirty="0"/>
              <a:t> </a:t>
            </a:r>
            <a:r>
              <a:rPr lang="nb-NO" dirty="0" err="1"/>
              <a:t>says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8485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like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not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fruitful</a:t>
            </a:r>
            <a:r>
              <a:rPr lang="nb-NO" dirty="0"/>
              <a:t>. </a:t>
            </a:r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is, </a:t>
            </a:r>
            <a:r>
              <a:rPr lang="nb-NO" dirty="0" err="1"/>
              <a:t>it’s</a:t>
            </a:r>
            <a:r>
              <a:rPr lang="nb-NO" dirty="0"/>
              <a:t> not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. In </a:t>
            </a:r>
            <a:r>
              <a:rPr lang="nb-NO" dirty="0" err="1"/>
              <a:t>fact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a </a:t>
            </a:r>
            <a:r>
              <a:rPr lang="nb-NO" dirty="0" err="1"/>
              <a:t>communication</a:t>
            </a:r>
            <a:r>
              <a:rPr lang="nb-NO" dirty="0"/>
              <a:t> anti-</a:t>
            </a:r>
            <a:r>
              <a:rPr lang="nb-NO" dirty="0" err="1"/>
              <a:t>pattern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throw</a:t>
            </a:r>
            <a:r>
              <a:rPr lang="nb-NO" dirty="0"/>
              <a:t> </a:t>
            </a:r>
            <a:r>
              <a:rPr lang="nb-NO" dirty="0" err="1"/>
              <a:t>rhetoric</a:t>
            </a:r>
            <a:r>
              <a:rPr lang="nb-NO" dirty="0"/>
              <a:t> </a:t>
            </a:r>
            <a:r>
              <a:rPr lang="nb-NO" dirty="0" err="1"/>
              <a:t>devices</a:t>
            </a:r>
            <a:r>
              <a:rPr lang="nb-NO" dirty="0"/>
              <a:t> and </a:t>
            </a:r>
            <a:r>
              <a:rPr lang="nb-NO" dirty="0" err="1"/>
              <a:t>cliches</a:t>
            </a:r>
            <a:r>
              <a:rPr lang="nb-NO" dirty="0"/>
              <a:t> at </a:t>
            </a:r>
            <a:r>
              <a:rPr lang="nb-NO" dirty="0" err="1"/>
              <a:t>other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hope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yield</a:t>
            </a:r>
            <a:r>
              <a:rPr lang="nb-NO" dirty="0"/>
              <a:t>. It’s a sort </a:t>
            </a:r>
            <a:r>
              <a:rPr lang="nb-NO" dirty="0" err="1"/>
              <a:t>of</a:t>
            </a:r>
            <a:r>
              <a:rPr lang="nb-NO" dirty="0"/>
              <a:t> appeal to </a:t>
            </a:r>
            <a:r>
              <a:rPr lang="nb-NO" dirty="0" err="1"/>
              <a:t>authority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is like appeal to sound bite.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591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do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. </a:t>
            </a:r>
            <a:r>
              <a:rPr lang="nb-NO" dirty="0" err="1"/>
              <a:t>Communication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to </a:t>
            </a:r>
            <a:r>
              <a:rPr lang="nb-NO" dirty="0" err="1"/>
              <a:t>better</a:t>
            </a:r>
            <a:r>
              <a:rPr lang="nb-NO" dirty="0"/>
              <a:t> software </a:t>
            </a:r>
            <a:r>
              <a:rPr lang="nb-NO" dirty="0" err="1"/>
              <a:t>development</a:t>
            </a:r>
            <a:r>
              <a:rPr lang="nb-NO" dirty="0"/>
              <a:t>, and </a:t>
            </a:r>
            <a:r>
              <a:rPr lang="nb-NO" dirty="0" err="1"/>
              <a:t>this</a:t>
            </a:r>
            <a:r>
              <a:rPr lang="nb-NO" dirty="0"/>
              <a:t> is terrible </a:t>
            </a:r>
            <a:r>
              <a:rPr lang="nb-NO" dirty="0" err="1"/>
              <a:t>communication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5175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to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win</a:t>
            </a:r>
            <a:r>
              <a:rPr lang="nb-NO" dirty="0"/>
              <a:t> by fighting </a:t>
            </a:r>
            <a:r>
              <a:rPr lang="nb-NO" dirty="0" err="1"/>
              <a:t>people’s</a:t>
            </a:r>
            <a:r>
              <a:rPr lang="nb-NO" dirty="0"/>
              <a:t> narratives.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235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worth</a:t>
            </a:r>
            <a:r>
              <a:rPr lang="nb-NO" dirty="0"/>
              <a:t> </a:t>
            </a:r>
            <a:r>
              <a:rPr lang="nb-NO" dirty="0" err="1"/>
              <a:t>asking</a:t>
            </a:r>
            <a:r>
              <a:rPr lang="nb-NO" dirty="0"/>
              <a:t> is «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do </a:t>
            </a:r>
            <a:r>
              <a:rPr lang="nb-NO" dirty="0" err="1"/>
              <a:t>X</a:t>
            </a:r>
            <a:r>
              <a:rPr lang="nb-NO" dirty="0"/>
              <a:t>?»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46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reasons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 is a bad </a:t>
            </a:r>
            <a:r>
              <a:rPr lang="nb-NO" dirty="0" err="1"/>
              <a:t>idea</a:t>
            </a:r>
            <a:r>
              <a:rPr lang="nb-NO" dirty="0"/>
              <a:t> in general.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850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 is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context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a bad </a:t>
            </a:r>
            <a:r>
              <a:rPr lang="nb-NO" dirty="0" err="1"/>
              <a:t>idea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647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Or </a:t>
            </a:r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would</a:t>
            </a:r>
            <a:r>
              <a:rPr lang="nb-NO" dirty="0"/>
              <a:t> like to do </a:t>
            </a:r>
            <a:r>
              <a:rPr lang="nb-NO" dirty="0" err="1"/>
              <a:t>X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556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not </a:t>
            </a:r>
            <a:r>
              <a:rPr lang="nb-NO" dirty="0" err="1"/>
              <a:t>confident</a:t>
            </a:r>
            <a:r>
              <a:rPr lang="nb-NO" dirty="0"/>
              <a:t> I </a:t>
            </a:r>
            <a:r>
              <a:rPr lang="nb-NO" dirty="0" err="1"/>
              <a:t>could</a:t>
            </a:r>
            <a:r>
              <a:rPr lang="nb-NO" dirty="0"/>
              <a:t> do </a:t>
            </a:r>
            <a:r>
              <a:rPr lang="nb-NO" dirty="0" err="1"/>
              <a:t>X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my </a:t>
            </a:r>
            <a:r>
              <a:rPr lang="nb-NO" dirty="0" err="1"/>
              <a:t>own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86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quite</a:t>
            </a:r>
            <a:r>
              <a:rPr lang="nb-NO" dirty="0"/>
              <a:t> understand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heard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it </a:t>
            </a:r>
            <a:r>
              <a:rPr lang="nb-NO" dirty="0" err="1"/>
              <a:t>but</a:t>
            </a:r>
            <a:r>
              <a:rPr lang="nb-NO" dirty="0"/>
              <a:t> never </a:t>
            </a:r>
            <a:r>
              <a:rPr lang="nb-NO" dirty="0" err="1"/>
              <a:t>quite</a:t>
            </a:r>
            <a:r>
              <a:rPr lang="nb-NO" dirty="0"/>
              <a:t> </a:t>
            </a:r>
            <a:r>
              <a:rPr lang="nb-NO" dirty="0" err="1"/>
              <a:t>got</a:t>
            </a:r>
            <a:r>
              <a:rPr lang="nb-NO" dirty="0"/>
              <a:t> it.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socio-technical</a:t>
            </a:r>
            <a:r>
              <a:rPr lang="nb-NO" dirty="0"/>
              <a:t> systems?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073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Or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 </a:t>
            </a:r>
            <a:r>
              <a:rPr lang="nb-NO" dirty="0" err="1"/>
              <a:t>isn’t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well-defined</a:t>
            </a:r>
            <a:r>
              <a:rPr lang="nb-NO" dirty="0"/>
              <a:t>,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asked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 to do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unclear</a:t>
            </a:r>
            <a:r>
              <a:rPr lang="nb-NO" dirty="0"/>
              <a:t> or </a:t>
            </a:r>
            <a:r>
              <a:rPr lang="nb-NO" dirty="0" err="1"/>
              <a:t>ambiguous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573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case,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I </a:t>
            </a:r>
            <a:r>
              <a:rPr lang="nb-NO" dirty="0" err="1"/>
              <a:t>say</a:t>
            </a:r>
            <a:r>
              <a:rPr lang="nb-NO" dirty="0"/>
              <a:t> so? </a:t>
            </a:r>
            <a:r>
              <a:rPr lang="nb-NO" dirty="0" err="1"/>
              <a:t>Why</a:t>
            </a:r>
            <a:r>
              <a:rPr lang="nb-NO" dirty="0"/>
              <a:t> do I resort to </a:t>
            </a:r>
            <a:r>
              <a:rPr lang="nb-NO" dirty="0" err="1"/>
              <a:t>cliches</a:t>
            </a:r>
            <a:r>
              <a:rPr lang="nb-NO" dirty="0"/>
              <a:t> and sound bites?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395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problem is trust. I </a:t>
            </a:r>
            <a:r>
              <a:rPr lang="nb-NO" dirty="0" err="1"/>
              <a:t>may</a:t>
            </a:r>
            <a:r>
              <a:rPr lang="nb-NO" dirty="0"/>
              <a:t> not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dare</a:t>
            </a:r>
            <a:r>
              <a:rPr lang="nb-NO" dirty="0"/>
              <a:t> ask a </a:t>
            </a:r>
            <a:r>
              <a:rPr lang="nb-NO" dirty="0" err="1"/>
              <a:t>question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trust </a:t>
            </a:r>
            <a:r>
              <a:rPr lang="nb-NO" dirty="0" err="1"/>
              <a:t>you</a:t>
            </a:r>
            <a:r>
              <a:rPr lang="nb-NO" dirty="0"/>
              <a:t>. The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mutual trust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determines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kind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comfortable</a:t>
            </a:r>
            <a:r>
              <a:rPr lang="nb-NO" dirty="0"/>
              <a:t> </a:t>
            </a:r>
            <a:r>
              <a:rPr lang="nb-NO" dirty="0" err="1"/>
              <a:t>saying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5288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trust. </a:t>
            </a:r>
            <a:r>
              <a:rPr lang="nb-NO" dirty="0" err="1"/>
              <a:t>Because</a:t>
            </a:r>
            <a:r>
              <a:rPr lang="nb-NO" dirty="0"/>
              <a:t> trust must be </a:t>
            </a:r>
            <a:r>
              <a:rPr lang="nb-NO" dirty="0" err="1"/>
              <a:t>built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not </a:t>
            </a:r>
            <a:r>
              <a:rPr lang="nb-NO" dirty="0" err="1"/>
              <a:t>there</a:t>
            </a:r>
            <a:r>
              <a:rPr lang="nb-NO" dirty="0"/>
              <a:t> by </a:t>
            </a:r>
            <a:r>
              <a:rPr lang="nb-NO" dirty="0" err="1"/>
              <a:t>default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honesty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bootstrapping</a:t>
            </a:r>
            <a:r>
              <a:rPr lang="nb-NO" dirty="0"/>
              <a:t> problem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facing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have </a:t>
            </a:r>
            <a:r>
              <a:rPr lang="nb-NO" dirty="0" err="1"/>
              <a:t>honesty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trust.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39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start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curiosity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curious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around</a:t>
            </a:r>
            <a:r>
              <a:rPr lang="nb-NO" dirty="0"/>
              <a:t> us.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311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empathy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prepared</a:t>
            </a:r>
            <a:r>
              <a:rPr lang="nb-NO" dirty="0"/>
              <a:t> to </a:t>
            </a:r>
            <a:r>
              <a:rPr lang="nb-NO" dirty="0" err="1"/>
              <a:t>take</a:t>
            </a:r>
            <a:r>
              <a:rPr lang="nb-NO" dirty="0"/>
              <a:t> in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else’s</a:t>
            </a:r>
            <a:r>
              <a:rPr lang="nb-NO" dirty="0"/>
              <a:t> </a:t>
            </a:r>
            <a:r>
              <a:rPr lang="nb-NO" dirty="0" err="1"/>
              <a:t>reality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4088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show a </a:t>
            </a:r>
            <a:r>
              <a:rPr lang="nb-NO" dirty="0" err="1"/>
              <a:t>little</a:t>
            </a:r>
            <a:r>
              <a:rPr lang="nb-NO" dirty="0"/>
              <a:t> bit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humility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493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required</a:t>
            </a:r>
            <a:r>
              <a:rPr lang="nb-NO" dirty="0"/>
              <a:t> to make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able</a:t>
            </a:r>
            <a:r>
              <a:rPr lang="nb-NO" dirty="0"/>
              <a:t> to listen.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101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have to start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yourself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prepared</a:t>
            </a:r>
            <a:r>
              <a:rPr lang="nb-NO" dirty="0"/>
              <a:t> to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expect</a:t>
            </a:r>
            <a:r>
              <a:rPr lang="nb-NO" dirty="0"/>
              <a:t> </a:t>
            </a:r>
            <a:r>
              <a:rPr lang="nb-NO" dirty="0" err="1"/>
              <a:t>yourself</a:t>
            </a:r>
            <a:r>
              <a:rPr lang="nb-NO" dirty="0"/>
              <a:t> to be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remains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same, and 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 to match </a:t>
            </a:r>
            <a:r>
              <a:rPr lang="nb-NO" dirty="0" err="1"/>
              <a:t>you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6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Simply</a:t>
            </a:r>
            <a:r>
              <a:rPr lang="nb-NO" dirty="0"/>
              <a:t>, </a:t>
            </a:r>
            <a:r>
              <a:rPr lang="nb-NO" dirty="0" err="1"/>
              <a:t>socio-technical</a:t>
            </a:r>
            <a:r>
              <a:rPr lang="nb-NO" dirty="0"/>
              <a:t> systems </a:t>
            </a:r>
            <a:r>
              <a:rPr lang="nb-NO" dirty="0" err="1"/>
              <a:t>are</a:t>
            </a:r>
            <a:r>
              <a:rPr lang="nb-NO" dirty="0"/>
              <a:t> systems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interplay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technical</a:t>
            </a:r>
            <a:r>
              <a:rPr lang="nb-NO" dirty="0"/>
              <a:t> in </a:t>
            </a:r>
            <a:r>
              <a:rPr lang="nb-NO" dirty="0" err="1"/>
              <a:t>broad</a:t>
            </a:r>
            <a:r>
              <a:rPr lang="nb-NO" dirty="0"/>
              <a:t> terms.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aspects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includes</a:t>
            </a:r>
            <a:r>
              <a:rPr lang="nb-NO" dirty="0"/>
              <a:t> human </a:t>
            </a:r>
            <a:r>
              <a:rPr lang="nb-NO" dirty="0" err="1"/>
              <a:t>psychology</a:t>
            </a:r>
            <a:r>
              <a:rPr lang="nb-NO" dirty="0"/>
              <a:t>,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and in </a:t>
            </a:r>
            <a:r>
              <a:rPr lang="nb-NO" dirty="0" err="1"/>
              <a:t>groups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technical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includes</a:t>
            </a:r>
            <a:r>
              <a:rPr lang="nb-NO" dirty="0"/>
              <a:t> not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technology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have to do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, </a:t>
            </a:r>
            <a:r>
              <a:rPr lang="nb-NO" dirty="0" err="1"/>
              <a:t>procedures</a:t>
            </a:r>
            <a:r>
              <a:rPr lang="nb-NO" dirty="0"/>
              <a:t>, </a:t>
            </a:r>
            <a:r>
              <a:rPr lang="nb-NO" dirty="0" err="1"/>
              <a:t>processes</a:t>
            </a:r>
            <a:r>
              <a:rPr lang="nb-NO" dirty="0"/>
              <a:t> and so </a:t>
            </a:r>
            <a:r>
              <a:rPr lang="nb-NO" dirty="0" err="1"/>
              <a:t>forth</a:t>
            </a:r>
            <a:r>
              <a:rPr lang="nb-NO" dirty="0"/>
              <a:t>.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relationships </a:t>
            </a:r>
            <a:r>
              <a:rPr lang="nb-NO" dirty="0" err="1"/>
              <a:t>may</a:t>
            </a:r>
            <a:r>
              <a:rPr lang="nb-NO" dirty="0"/>
              <a:t> be simple linear relationships,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complex</a:t>
            </a:r>
            <a:r>
              <a:rPr lang="nb-NO" dirty="0"/>
              <a:t> or </a:t>
            </a:r>
            <a:r>
              <a:rPr lang="nb-NO" dirty="0" err="1"/>
              <a:t>chaotic</a:t>
            </a:r>
            <a:r>
              <a:rPr lang="nb-NO" dirty="0"/>
              <a:t> relationships.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68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fact</a:t>
            </a:r>
            <a:r>
              <a:rPr lang="nb-NO" dirty="0"/>
              <a:t> </a:t>
            </a:r>
            <a:r>
              <a:rPr lang="nb-NO" dirty="0" err="1"/>
              <a:t>showing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and do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 is a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build</a:t>
            </a:r>
            <a:r>
              <a:rPr lang="nb-NO" dirty="0"/>
              <a:t> trust. If </a:t>
            </a:r>
            <a:r>
              <a:rPr lang="nb-NO" dirty="0" err="1"/>
              <a:t>you</a:t>
            </a:r>
            <a:r>
              <a:rPr lang="nb-NO" dirty="0"/>
              <a:t> show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trust </a:t>
            </a:r>
            <a:r>
              <a:rPr lang="nb-NO" dirty="0" err="1"/>
              <a:t>them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easier</a:t>
            </a:r>
            <a:r>
              <a:rPr lang="nb-NO" dirty="0"/>
              <a:t> for </a:t>
            </a:r>
            <a:r>
              <a:rPr lang="nb-NO" dirty="0" err="1"/>
              <a:t>them</a:t>
            </a:r>
            <a:r>
              <a:rPr lang="nb-NO" dirty="0"/>
              <a:t> to trust </a:t>
            </a:r>
            <a:r>
              <a:rPr lang="nb-NO" dirty="0" err="1"/>
              <a:t>you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01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practical</a:t>
            </a:r>
            <a:r>
              <a:rPr lang="nb-NO" dirty="0"/>
              <a:t> </a:t>
            </a:r>
            <a:r>
              <a:rPr lang="nb-NO" dirty="0" err="1"/>
              <a:t>techniques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, and it has to do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techniques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to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in </a:t>
            </a:r>
            <a:r>
              <a:rPr lang="nb-NO" dirty="0" err="1"/>
              <a:t>your</a:t>
            </a:r>
            <a:r>
              <a:rPr lang="nb-NO" dirty="0"/>
              <a:t> in, and, </a:t>
            </a:r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trust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. It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influence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itself</a:t>
            </a:r>
            <a:r>
              <a:rPr lang="nb-NO" dirty="0"/>
              <a:t>. As a </a:t>
            </a:r>
            <a:r>
              <a:rPr lang="nb-NO" dirty="0" err="1"/>
              <a:t>consultant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short</a:t>
            </a:r>
            <a:r>
              <a:rPr lang="nb-NO" dirty="0"/>
              <a:t> </a:t>
            </a:r>
            <a:r>
              <a:rPr lang="nb-NO" dirty="0" err="1"/>
              <a:t>contract</a:t>
            </a:r>
            <a:r>
              <a:rPr lang="nb-NO" dirty="0"/>
              <a:t>, in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customer</a:t>
            </a:r>
            <a:r>
              <a:rPr lang="nb-NO" dirty="0"/>
              <a:t> </a:t>
            </a:r>
            <a:r>
              <a:rPr lang="nb-NO" dirty="0" err="1"/>
              <a:t>isn’t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mature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respect</a:t>
            </a:r>
            <a:r>
              <a:rPr lang="nb-NO" dirty="0"/>
              <a:t> to software </a:t>
            </a:r>
            <a:r>
              <a:rPr lang="nb-NO" dirty="0" err="1"/>
              <a:t>development</a:t>
            </a:r>
            <a:r>
              <a:rPr lang="nb-NO" dirty="0"/>
              <a:t>,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not be </a:t>
            </a:r>
            <a:r>
              <a:rPr lang="nb-NO" dirty="0" err="1"/>
              <a:t>options</a:t>
            </a:r>
            <a:r>
              <a:rPr lang="nb-NO" dirty="0"/>
              <a:t> for </a:t>
            </a:r>
            <a:r>
              <a:rPr lang="nb-NO" dirty="0" err="1"/>
              <a:t>you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,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until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ask.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881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 is </a:t>
            </a:r>
            <a:r>
              <a:rPr lang="nb-NO" dirty="0" err="1"/>
              <a:t>coaching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basically</a:t>
            </a:r>
            <a:r>
              <a:rPr lang="nb-NO" dirty="0"/>
              <a:t> just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843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make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, </a:t>
            </a:r>
            <a:r>
              <a:rPr lang="nb-NO" dirty="0" err="1"/>
              <a:t>they’re</a:t>
            </a:r>
            <a:r>
              <a:rPr lang="nb-NO" dirty="0"/>
              <a:t> just </a:t>
            </a:r>
            <a:r>
              <a:rPr lang="nb-NO" dirty="0" err="1"/>
              <a:t>going</a:t>
            </a:r>
            <a:r>
              <a:rPr lang="nb-NO" dirty="0"/>
              <a:t> to resent </a:t>
            </a:r>
            <a:r>
              <a:rPr lang="nb-NO" dirty="0" err="1"/>
              <a:t>you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324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tell </a:t>
            </a:r>
            <a:r>
              <a:rPr lang="nb-NO" dirty="0" err="1"/>
              <a:t>people</a:t>
            </a:r>
            <a:r>
              <a:rPr lang="nb-NO" dirty="0"/>
              <a:t> to </a:t>
            </a:r>
            <a:r>
              <a:rPr lang="nb-NO" dirty="0" err="1"/>
              <a:t>agree</a:t>
            </a:r>
            <a:r>
              <a:rPr lang="nb-NO" dirty="0"/>
              <a:t>. If </a:t>
            </a:r>
            <a:r>
              <a:rPr lang="nb-NO" dirty="0" err="1"/>
              <a:t>you</a:t>
            </a:r>
            <a:r>
              <a:rPr lang="nb-NO" dirty="0"/>
              <a:t> force </a:t>
            </a:r>
            <a:r>
              <a:rPr lang="nb-NO" dirty="0" err="1"/>
              <a:t>someone</a:t>
            </a:r>
            <a:r>
              <a:rPr lang="nb-NO" dirty="0"/>
              <a:t> to do </a:t>
            </a:r>
            <a:r>
              <a:rPr lang="nb-NO" dirty="0" err="1"/>
              <a:t>X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to, </a:t>
            </a:r>
            <a:r>
              <a:rPr lang="nb-NO" dirty="0" err="1"/>
              <a:t>they’ll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arrogant and stupid, </a:t>
            </a:r>
            <a:r>
              <a:rPr lang="nb-NO" dirty="0" err="1"/>
              <a:t>they’ll</a:t>
            </a:r>
            <a:r>
              <a:rPr lang="nb-NO" dirty="0"/>
              <a:t> do </a:t>
            </a:r>
            <a:r>
              <a:rPr lang="nb-NO" dirty="0" err="1"/>
              <a:t>X</a:t>
            </a:r>
            <a:r>
              <a:rPr lang="nb-NO" dirty="0"/>
              <a:t> </a:t>
            </a:r>
            <a:r>
              <a:rPr lang="nb-NO" dirty="0" err="1"/>
              <a:t>poorly</a:t>
            </a:r>
            <a:r>
              <a:rPr lang="nb-NO" dirty="0"/>
              <a:t>, </a:t>
            </a:r>
            <a:r>
              <a:rPr lang="nb-NO" dirty="0" err="1"/>
              <a:t>X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fail</a:t>
            </a:r>
            <a:r>
              <a:rPr lang="nb-NO" dirty="0"/>
              <a:t>, and </a:t>
            </a:r>
            <a:r>
              <a:rPr lang="nb-NO" dirty="0" err="1"/>
              <a:t>they’ll</a:t>
            </a:r>
            <a:r>
              <a:rPr lang="nb-NO" dirty="0"/>
              <a:t> </a:t>
            </a:r>
            <a:r>
              <a:rPr lang="nb-NO" dirty="0" err="1"/>
              <a:t>feel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wrong</a:t>
            </a:r>
            <a:r>
              <a:rPr lang="nb-NO" dirty="0"/>
              <a:t> and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right,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feel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incompetent</a:t>
            </a:r>
            <a:r>
              <a:rPr lang="nb-NO" dirty="0"/>
              <a:t> and </a:t>
            </a:r>
            <a:r>
              <a:rPr lang="nb-NO" dirty="0" err="1"/>
              <a:t>messed</a:t>
            </a:r>
            <a:r>
              <a:rPr lang="nb-NO" dirty="0"/>
              <a:t> up, and </a:t>
            </a:r>
            <a:r>
              <a:rPr lang="nb-NO" dirty="0" err="1"/>
              <a:t>the</a:t>
            </a:r>
            <a:r>
              <a:rPr lang="nb-NO" dirty="0"/>
              <a:t> trust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have </a:t>
            </a:r>
            <a:r>
              <a:rPr lang="nb-NO" dirty="0" err="1"/>
              <a:t>eroded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052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instead</a:t>
            </a:r>
            <a:r>
              <a:rPr lang="nb-NO" dirty="0"/>
              <a:t>, a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 is to </a:t>
            </a:r>
            <a:r>
              <a:rPr lang="nb-NO" dirty="0" err="1"/>
              <a:t>help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be </a:t>
            </a:r>
            <a:r>
              <a:rPr lang="nb-NO" dirty="0" err="1"/>
              <a:t>successful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5450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someone</a:t>
            </a:r>
            <a:r>
              <a:rPr lang="nb-NO" dirty="0"/>
              <a:t> to do </a:t>
            </a:r>
            <a:r>
              <a:rPr lang="nb-NO" dirty="0" err="1"/>
              <a:t>X</a:t>
            </a:r>
            <a:r>
              <a:rPr lang="nb-NO" dirty="0"/>
              <a:t>, show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be </a:t>
            </a:r>
            <a:r>
              <a:rPr lang="nb-NO" dirty="0" err="1"/>
              <a:t>successful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120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If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opportunity</a:t>
            </a:r>
            <a:r>
              <a:rPr lang="nb-NO" dirty="0"/>
              <a:t>,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problems, in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,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learn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5283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have to start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yourself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prepared</a:t>
            </a:r>
            <a:r>
              <a:rPr lang="nb-NO" dirty="0"/>
              <a:t> to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2224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have to start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yourself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be </a:t>
            </a:r>
            <a:r>
              <a:rPr lang="nb-NO" dirty="0" err="1"/>
              <a:t>prepared</a:t>
            </a:r>
            <a:r>
              <a:rPr lang="nb-NO" dirty="0"/>
              <a:t> to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own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manifestation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Conways’ </a:t>
            </a:r>
            <a:r>
              <a:rPr lang="nb-NO" dirty="0" err="1"/>
              <a:t>law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</a:t>
            </a:r>
            <a:r>
              <a:rPr lang="nb-NO" dirty="0" err="1"/>
              <a:t>heard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. </a:t>
            </a:r>
            <a:r>
              <a:rPr lang="nb-NO" dirty="0" err="1"/>
              <a:t>Conway’s</a:t>
            </a:r>
            <a:r>
              <a:rPr lang="nb-NO" dirty="0"/>
              <a:t> </a:t>
            </a:r>
            <a:r>
              <a:rPr lang="nb-NO" dirty="0" err="1"/>
              <a:t>law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observation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organizations</a:t>
            </a:r>
            <a:r>
              <a:rPr lang="nb-NO" dirty="0"/>
              <a:t> </a:t>
            </a:r>
            <a:r>
              <a:rPr lang="nb-NO" dirty="0" err="1"/>
              <a:t>tend</a:t>
            </a:r>
            <a:r>
              <a:rPr lang="nb-NO" dirty="0"/>
              <a:t> to make systems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mirror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 </a:t>
            </a:r>
            <a:r>
              <a:rPr lang="nb-NO" dirty="0" err="1"/>
              <a:t>patterns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. The </a:t>
            </a:r>
            <a:r>
              <a:rPr lang="nb-NO" dirty="0" err="1"/>
              <a:t>famous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research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8 </a:t>
            </a:r>
            <a:r>
              <a:rPr lang="nb-NO" dirty="0" err="1"/>
              <a:t>developers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compilers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for COBOL and </a:t>
            </a:r>
            <a:r>
              <a:rPr lang="nb-NO" dirty="0" err="1"/>
              <a:t>one</a:t>
            </a:r>
            <a:r>
              <a:rPr lang="nb-NO" dirty="0"/>
              <a:t> for ALGOL.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assigned</a:t>
            </a:r>
            <a:r>
              <a:rPr lang="nb-NO" dirty="0"/>
              <a:t> 5 </a:t>
            </a:r>
            <a:r>
              <a:rPr lang="nb-NO" dirty="0" err="1"/>
              <a:t>people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COBOL </a:t>
            </a:r>
            <a:r>
              <a:rPr lang="nb-NO" dirty="0" err="1"/>
              <a:t>compiler</a:t>
            </a:r>
            <a:r>
              <a:rPr lang="nb-NO" dirty="0"/>
              <a:t> and 3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ALGOL </a:t>
            </a:r>
            <a:r>
              <a:rPr lang="nb-NO" dirty="0" err="1"/>
              <a:t>compiler</a:t>
            </a:r>
            <a:r>
              <a:rPr lang="nb-NO" dirty="0"/>
              <a:t>. The COBOL </a:t>
            </a:r>
            <a:r>
              <a:rPr lang="nb-NO" dirty="0" err="1"/>
              <a:t>compiler</a:t>
            </a:r>
            <a:r>
              <a:rPr lang="nb-NO" dirty="0"/>
              <a:t> </a:t>
            </a:r>
            <a:r>
              <a:rPr lang="nb-NO" dirty="0" err="1"/>
              <a:t>turned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to be a 5-phase </a:t>
            </a:r>
            <a:r>
              <a:rPr lang="nb-NO" dirty="0" err="1"/>
              <a:t>compiler</a:t>
            </a:r>
            <a:r>
              <a:rPr lang="nb-NO" dirty="0"/>
              <a:t>, </a:t>
            </a:r>
            <a:r>
              <a:rPr lang="nb-NO" dirty="0" err="1"/>
              <a:t>whereas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ALGOL </a:t>
            </a:r>
            <a:r>
              <a:rPr lang="nb-NO" dirty="0" err="1"/>
              <a:t>compiler</a:t>
            </a:r>
            <a:r>
              <a:rPr lang="nb-NO" dirty="0"/>
              <a:t> </a:t>
            </a:r>
            <a:r>
              <a:rPr lang="nb-NO" dirty="0" err="1"/>
              <a:t>had</a:t>
            </a:r>
            <a:r>
              <a:rPr lang="nb-NO" dirty="0"/>
              <a:t>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phases</a:t>
            </a:r>
            <a:r>
              <a:rPr lang="nb-NO" dirty="0"/>
              <a:t>. 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,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phase</a:t>
            </a:r>
            <a:r>
              <a:rPr lang="nb-NO" dirty="0"/>
              <a:t> per </a:t>
            </a:r>
            <a:r>
              <a:rPr lang="nb-NO" dirty="0" err="1"/>
              <a:t>developer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4595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generalization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to </a:t>
            </a:r>
            <a:r>
              <a:rPr lang="nb-NO" dirty="0" err="1"/>
              <a:t>work</a:t>
            </a:r>
            <a:r>
              <a:rPr lang="nb-NO" dirty="0"/>
              <a:t> in </a:t>
            </a:r>
            <a:r>
              <a:rPr lang="nb-NO" dirty="0" err="1"/>
              <a:t>mobs</a:t>
            </a:r>
            <a:r>
              <a:rPr lang="nb-NO" dirty="0"/>
              <a:t> or ensembles. </a:t>
            </a:r>
            <a:r>
              <a:rPr lang="nb-NO" dirty="0" err="1"/>
              <a:t>That’s</a:t>
            </a:r>
            <a:r>
              <a:rPr lang="nb-NO" dirty="0"/>
              <a:t> in a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multi-directional</a:t>
            </a:r>
            <a:r>
              <a:rPr lang="nb-NO" dirty="0"/>
              <a:t> </a:t>
            </a:r>
            <a:r>
              <a:rPr lang="nb-NO" dirty="0" err="1"/>
              <a:t>coaching</a:t>
            </a:r>
            <a:r>
              <a:rPr lang="nb-NO" dirty="0"/>
              <a:t>.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constantly</a:t>
            </a:r>
            <a:r>
              <a:rPr lang="nb-NO" dirty="0"/>
              <a:t> </a:t>
            </a:r>
            <a:r>
              <a:rPr lang="nb-NO" dirty="0" err="1"/>
              <a:t>showing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do </a:t>
            </a:r>
            <a:r>
              <a:rPr lang="nb-NO" dirty="0" err="1"/>
              <a:t>X</a:t>
            </a:r>
            <a:r>
              <a:rPr lang="nb-NO" dirty="0"/>
              <a:t> or Y or Z.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100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have to talk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reluctance</a:t>
            </a:r>
            <a:r>
              <a:rPr lang="nb-NO" dirty="0"/>
              <a:t> to talk. The </a:t>
            </a:r>
            <a:r>
              <a:rPr lang="nb-NO" dirty="0" err="1"/>
              <a:t>typical</a:t>
            </a:r>
            <a:r>
              <a:rPr lang="nb-NO" dirty="0"/>
              <a:t> software </a:t>
            </a:r>
            <a:r>
              <a:rPr lang="nb-NO" dirty="0" err="1"/>
              <a:t>developer’s</a:t>
            </a:r>
            <a:r>
              <a:rPr lang="nb-NO" dirty="0"/>
              <a:t> </a:t>
            </a:r>
            <a:r>
              <a:rPr lang="nb-NO" dirty="0" err="1"/>
              <a:t>typical</a:t>
            </a:r>
            <a:r>
              <a:rPr lang="nb-NO" dirty="0"/>
              <a:t> </a:t>
            </a:r>
            <a:r>
              <a:rPr lang="nb-NO" dirty="0" err="1"/>
              <a:t>reluctance</a:t>
            </a:r>
            <a:r>
              <a:rPr lang="nb-NO" dirty="0"/>
              <a:t> to talk.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7018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 as an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again</a:t>
            </a:r>
            <a:r>
              <a:rPr lang="nb-NO" dirty="0"/>
              <a:t>. This is </a:t>
            </a:r>
            <a:r>
              <a:rPr lang="nb-NO" dirty="0" err="1"/>
              <a:t>me</a:t>
            </a:r>
            <a:r>
              <a:rPr lang="nb-NO" dirty="0"/>
              <a:t>, sitting at my desk. </a:t>
            </a:r>
            <a:r>
              <a:rPr lang="nb-NO" dirty="0" err="1"/>
              <a:t>I’m</a:t>
            </a:r>
            <a:r>
              <a:rPr lang="nb-NO" dirty="0"/>
              <a:t> not a </a:t>
            </a:r>
            <a:r>
              <a:rPr lang="nb-NO" dirty="0" err="1"/>
              <a:t>graphical</a:t>
            </a:r>
            <a:r>
              <a:rPr lang="nb-NO" dirty="0"/>
              <a:t> designer, </a:t>
            </a:r>
            <a:r>
              <a:rPr lang="nb-NO" dirty="0" err="1"/>
              <a:t>I’m</a:t>
            </a:r>
            <a:r>
              <a:rPr lang="nb-NO" dirty="0"/>
              <a:t> a </a:t>
            </a:r>
            <a:r>
              <a:rPr lang="nb-NO" dirty="0" err="1"/>
              <a:t>backend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, I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keep</a:t>
            </a:r>
            <a:r>
              <a:rPr lang="nb-NO" dirty="0"/>
              <a:t> it simple. I have a </a:t>
            </a:r>
            <a:r>
              <a:rPr lang="nb-NO" dirty="0" err="1"/>
              <a:t>Jira</a:t>
            </a:r>
            <a:r>
              <a:rPr lang="nb-NO" dirty="0"/>
              <a:t> </a:t>
            </a:r>
            <a:r>
              <a:rPr lang="nb-NO" dirty="0" err="1"/>
              <a:t>ticket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682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 </a:t>
            </a:r>
            <a:r>
              <a:rPr lang="nb-NO" dirty="0" err="1"/>
              <a:t>discover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there’s</a:t>
            </a:r>
            <a:r>
              <a:rPr lang="nb-NO" dirty="0"/>
              <a:t> an </a:t>
            </a:r>
            <a:r>
              <a:rPr lang="nb-NO" dirty="0" err="1"/>
              <a:t>ambiguity</a:t>
            </a:r>
            <a:r>
              <a:rPr lang="nb-NO" dirty="0"/>
              <a:t>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is </a:t>
            </a:r>
            <a:r>
              <a:rPr lang="nb-NO" dirty="0" err="1"/>
              <a:t>unclear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supposed</a:t>
            </a:r>
            <a:r>
              <a:rPr lang="nb-NO" dirty="0"/>
              <a:t> to do?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different </a:t>
            </a:r>
            <a:r>
              <a:rPr lang="nb-NO" dirty="0" err="1"/>
              <a:t>qualities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08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be under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strongest</a:t>
            </a:r>
            <a:r>
              <a:rPr lang="nb-NO" dirty="0"/>
              <a:t> force a </a:t>
            </a:r>
            <a:r>
              <a:rPr lang="nb-NO" dirty="0" err="1"/>
              <a:t>developer</a:t>
            </a:r>
            <a:r>
              <a:rPr lang="nb-NO" dirty="0"/>
              <a:t> </a:t>
            </a:r>
            <a:r>
              <a:rPr lang="nb-NO" dirty="0" err="1"/>
              <a:t>knows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desk force.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248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am joking, </a:t>
            </a:r>
            <a:r>
              <a:rPr lang="nb-NO" dirty="0" err="1"/>
              <a:t>but</a:t>
            </a:r>
            <a:r>
              <a:rPr lang="nb-NO" dirty="0"/>
              <a:t> I </a:t>
            </a:r>
            <a:r>
              <a:rPr lang="nb-NO" dirty="0" err="1"/>
              <a:t>shouldn’t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leaving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desk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entering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unknown</a:t>
            </a:r>
            <a:r>
              <a:rPr lang="nb-NO" dirty="0"/>
              <a:t> trust. I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should</a:t>
            </a:r>
            <a:r>
              <a:rPr lang="nb-NO" dirty="0"/>
              <a:t> talk to </a:t>
            </a:r>
            <a:r>
              <a:rPr lang="nb-NO" dirty="0" err="1"/>
              <a:t>someone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I </a:t>
            </a:r>
            <a:r>
              <a:rPr lang="nb-NO" dirty="0" err="1"/>
              <a:t>should</a:t>
            </a:r>
            <a:r>
              <a:rPr lang="nb-NO" dirty="0"/>
              <a:t> talk to, </a:t>
            </a:r>
            <a:r>
              <a:rPr lang="nb-NO" dirty="0" err="1"/>
              <a:t>maybe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I have an </a:t>
            </a:r>
            <a:r>
              <a:rPr lang="nb-NO" dirty="0" err="1"/>
              <a:t>idea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I </a:t>
            </a:r>
            <a:r>
              <a:rPr lang="nb-NO" dirty="0" err="1"/>
              <a:t>should</a:t>
            </a:r>
            <a:r>
              <a:rPr lang="nb-NO" dirty="0"/>
              <a:t> talk to. Is </a:t>
            </a:r>
            <a:r>
              <a:rPr lang="nb-NO" dirty="0" err="1"/>
              <a:t>that</a:t>
            </a:r>
            <a:r>
              <a:rPr lang="nb-NO" dirty="0"/>
              <a:t> a person I trust? How </a:t>
            </a:r>
            <a:r>
              <a:rPr lang="nb-NO" dirty="0" err="1"/>
              <a:t>comfortable</a:t>
            </a:r>
            <a:r>
              <a:rPr lang="nb-NO" dirty="0"/>
              <a:t> am I </a:t>
            </a:r>
            <a:r>
              <a:rPr lang="nb-NO" dirty="0" err="1"/>
              <a:t>talking</a:t>
            </a:r>
            <a:r>
              <a:rPr lang="nb-NO" dirty="0"/>
              <a:t> to </a:t>
            </a:r>
            <a:r>
              <a:rPr lang="nb-NO" dirty="0" err="1"/>
              <a:t>that</a:t>
            </a:r>
            <a:r>
              <a:rPr lang="nb-NO" dirty="0"/>
              <a:t> person,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to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comfortable</a:t>
            </a:r>
            <a:r>
              <a:rPr lang="nb-NO" dirty="0"/>
              <a:t> I am </a:t>
            </a:r>
            <a:r>
              <a:rPr lang="nb-NO" dirty="0" err="1"/>
              <a:t>talking</a:t>
            </a:r>
            <a:r>
              <a:rPr lang="nb-NO" dirty="0"/>
              <a:t> to.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57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Chances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encounter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like </a:t>
            </a:r>
            <a:r>
              <a:rPr lang="nb-NO" dirty="0" err="1"/>
              <a:t>you</a:t>
            </a:r>
            <a:r>
              <a:rPr lang="nb-NO" dirty="0"/>
              <a:t>,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reluctant</a:t>
            </a:r>
            <a:r>
              <a:rPr lang="nb-NO" dirty="0"/>
              <a:t> to talk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835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start a </a:t>
            </a:r>
            <a:r>
              <a:rPr lang="nb-NO" dirty="0" err="1"/>
              <a:t>conversation</a:t>
            </a:r>
            <a:r>
              <a:rPr lang="nb-NO" dirty="0"/>
              <a:t>, it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articulate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problem so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understand </a:t>
            </a:r>
            <a:r>
              <a:rPr lang="nb-NO" dirty="0" err="1"/>
              <a:t>you</a:t>
            </a:r>
            <a:r>
              <a:rPr lang="nb-NO" dirty="0"/>
              <a:t>.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, or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make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feel</a:t>
            </a:r>
            <a:r>
              <a:rPr lang="nb-NO" dirty="0"/>
              <a:t> stupid for </a:t>
            </a:r>
            <a:r>
              <a:rPr lang="nb-NO" dirty="0" err="1"/>
              <a:t>asking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07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have to </a:t>
            </a:r>
            <a:r>
              <a:rPr lang="nb-NO" dirty="0" err="1"/>
              <a:t>justify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opinions.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9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have to </a:t>
            </a:r>
            <a:r>
              <a:rPr lang="nb-NO" dirty="0" err="1"/>
              <a:t>enter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discussions</a:t>
            </a:r>
            <a:r>
              <a:rPr lang="nb-NO" dirty="0"/>
              <a:t> and </a:t>
            </a:r>
            <a:r>
              <a:rPr lang="nb-NO" dirty="0" err="1"/>
              <a:t>negotations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all, </a:t>
            </a:r>
            <a:r>
              <a:rPr lang="nb-NO" dirty="0" err="1"/>
              <a:t>there</a:t>
            </a:r>
            <a:r>
              <a:rPr lang="nb-NO" dirty="0"/>
              <a:t> is an </a:t>
            </a:r>
            <a:r>
              <a:rPr lang="nb-NO" dirty="0" err="1"/>
              <a:t>ambiguity</a:t>
            </a:r>
            <a:r>
              <a:rPr lang="nb-NO" dirty="0"/>
              <a:t> to </a:t>
            </a:r>
            <a:r>
              <a:rPr lang="nb-NO" dirty="0" err="1"/>
              <a:t>resolve</a:t>
            </a:r>
            <a:r>
              <a:rPr lang="nb-NO" dirty="0"/>
              <a:t>, so a </a:t>
            </a:r>
            <a:r>
              <a:rPr lang="nb-NO" dirty="0" err="1"/>
              <a:t>resolution</a:t>
            </a:r>
            <a:r>
              <a:rPr lang="nb-NO" dirty="0"/>
              <a:t> must be </a:t>
            </a:r>
            <a:r>
              <a:rPr lang="nb-NO" dirty="0" err="1"/>
              <a:t>reached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5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socio-technical</a:t>
            </a:r>
            <a:r>
              <a:rPr lang="nb-NO" dirty="0"/>
              <a:t> systems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seek</a:t>
            </a:r>
            <a:r>
              <a:rPr lang="nb-NO" dirty="0"/>
              <a:t> joint </a:t>
            </a:r>
            <a:r>
              <a:rPr lang="nb-NO" dirty="0" err="1"/>
              <a:t>optimization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and </a:t>
            </a:r>
            <a:r>
              <a:rPr lang="nb-NO" dirty="0" err="1"/>
              <a:t>technical</a:t>
            </a:r>
            <a:r>
              <a:rPr lang="nb-NO" dirty="0"/>
              <a:t> </a:t>
            </a:r>
            <a:r>
              <a:rPr lang="nb-NO" dirty="0" err="1"/>
              <a:t>aspects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. The more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optimize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and </a:t>
            </a:r>
            <a:r>
              <a:rPr lang="nb-NO" dirty="0" err="1"/>
              <a:t>ignore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more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have </a:t>
            </a:r>
            <a:r>
              <a:rPr lang="nb-NO" dirty="0" err="1"/>
              <a:t>weird</a:t>
            </a:r>
            <a:r>
              <a:rPr lang="nb-NO" dirty="0"/>
              <a:t>, </a:t>
            </a:r>
            <a:r>
              <a:rPr lang="nb-NO" dirty="0" err="1"/>
              <a:t>chaotic</a:t>
            </a:r>
            <a:r>
              <a:rPr lang="nb-NO" dirty="0"/>
              <a:t> and </a:t>
            </a:r>
            <a:r>
              <a:rPr lang="nb-NO" dirty="0" err="1"/>
              <a:t>detrimental</a:t>
            </a:r>
            <a:r>
              <a:rPr lang="nb-NO" dirty="0"/>
              <a:t> </a:t>
            </a:r>
            <a:r>
              <a:rPr lang="nb-NO" dirty="0" err="1"/>
              <a:t>effects</a:t>
            </a:r>
            <a:r>
              <a:rPr lang="nb-NO" dirty="0"/>
              <a:t>. It’s hard 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high-quality</a:t>
            </a:r>
            <a:r>
              <a:rPr lang="nb-NO" dirty="0"/>
              <a:t> software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unhappy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, and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low-quality</a:t>
            </a:r>
            <a:r>
              <a:rPr lang="nb-NO" dirty="0"/>
              <a:t> software makes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unhappy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10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 </a:t>
            </a:r>
            <a:r>
              <a:rPr lang="nb-NO" dirty="0" err="1"/>
              <a:t>here</a:t>
            </a:r>
            <a:r>
              <a:rPr lang="nb-NO" dirty="0"/>
              <a:t> is a </a:t>
            </a:r>
            <a:r>
              <a:rPr lang="nb-NO" dirty="0" err="1"/>
              <a:t>potential</a:t>
            </a:r>
            <a:r>
              <a:rPr lang="nb-NO" dirty="0"/>
              <a:t> for </a:t>
            </a:r>
            <a:r>
              <a:rPr lang="nb-NO" dirty="0" err="1"/>
              <a:t>conflict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unwittingly</a:t>
            </a:r>
            <a:r>
              <a:rPr lang="nb-NO" dirty="0"/>
              <a:t> </a:t>
            </a:r>
            <a:r>
              <a:rPr lang="nb-NO" dirty="0" err="1"/>
              <a:t>march</a:t>
            </a:r>
            <a:r>
              <a:rPr lang="nb-NO" dirty="0"/>
              <a:t> straight </a:t>
            </a:r>
            <a:r>
              <a:rPr lang="nb-NO" dirty="0" err="1"/>
              <a:t>into</a:t>
            </a:r>
            <a:r>
              <a:rPr lang="nb-NO" dirty="0"/>
              <a:t> a </a:t>
            </a:r>
            <a:r>
              <a:rPr lang="nb-NO" dirty="0" err="1"/>
              <a:t>minefield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 </a:t>
            </a:r>
            <a:r>
              <a:rPr lang="nb-NO" dirty="0" err="1"/>
              <a:t>politics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14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is </a:t>
            </a:r>
            <a:r>
              <a:rPr lang="nb-NO" dirty="0" err="1"/>
              <a:t>there</a:t>
            </a:r>
            <a:r>
              <a:rPr lang="nb-NO" dirty="0"/>
              <a:t> an </a:t>
            </a:r>
            <a:r>
              <a:rPr lang="nb-NO" dirty="0" err="1"/>
              <a:t>ambiguity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place</a:t>
            </a:r>
            <a:r>
              <a:rPr lang="nb-NO" dirty="0"/>
              <a:t>?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isn’t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clear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702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 </a:t>
            </a:r>
            <a:r>
              <a:rPr lang="nb-NO" dirty="0" err="1"/>
              <a:t>could</a:t>
            </a:r>
            <a:r>
              <a:rPr lang="nb-NO" dirty="0"/>
              <a:t> be,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whoever</a:t>
            </a:r>
            <a:r>
              <a:rPr lang="nb-NO" dirty="0"/>
              <a:t> </a:t>
            </a:r>
            <a:r>
              <a:rPr lang="nb-NO" dirty="0" err="1"/>
              <a:t>wrote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 is bad at </a:t>
            </a:r>
            <a:r>
              <a:rPr lang="nb-NO" dirty="0" err="1"/>
              <a:t>expressing</a:t>
            </a:r>
            <a:r>
              <a:rPr lang="nb-NO" dirty="0"/>
              <a:t> </a:t>
            </a:r>
            <a:r>
              <a:rPr lang="nb-NO" dirty="0" err="1"/>
              <a:t>themselves</a:t>
            </a:r>
            <a:r>
              <a:rPr lang="nb-NO" dirty="0"/>
              <a:t>, or </a:t>
            </a:r>
            <a:r>
              <a:rPr lang="nb-NO" dirty="0" err="1"/>
              <a:t>didn’t</a:t>
            </a:r>
            <a:r>
              <a:rPr lang="nb-NO" dirty="0"/>
              <a:t>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sufficient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5146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it </a:t>
            </a:r>
            <a:r>
              <a:rPr lang="nb-NO" dirty="0" err="1"/>
              <a:t>could</a:t>
            </a:r>
            <a:r>
              <a:rPr lang="nb-NO" dirty="0"/>
              <a:t> be a </a:t>
            </a:r>
            <a:r>
              <a:rPr lang="nb-NO" dirty="0" err="1"/>
              <a:t>deeper</a:t>
            </a:r>
            <a:r>
              <a:rPr lang="nb-NO" dirty="0"/>
              <a:t> problem: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 </a:t>
            </a:r>
            <a:r>
              <a:rPr lang="nb-NO" dirty="0" err="1"/>
              <a:t>hasn’t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up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mind</a:t>
            </a:r>
            <a:r>
              <a:rPr lang="nb-NO" dirty="0"/>
              <a:t> or </a:t>
            </a:r>
            <a:r>
              <a:rPr lang="nb-NO" dirty="0" err="1"/>
              <a:t>reached</a:t>
            </a:r>
            <a:r>
              <a:rPr lang="nb-NO" dirty="0"/>
              <a:t> an </a:t>
            </a:r>
            <a:r>
              <a:rPr lang="nb-NO" dirty="0" err="1"/>
              <a:t>agreement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there’s</a:t>
            </a:r>
            <a:r>
              <a:rPr lang="nb-NO" dirty="0"/>
              <a:t> </a:t>
            </a:r>
            <a:r>
              <a:rPr lang="nb-NO" dirty="0" err="1"/>
              <a:t>indecision</a:t>
            </a:r>
            <a:r>
              <a:rPr lang="nb-NO" dirty="0"/>
              <a:t> and </a:t>
            </a:r>
            <a:r>
              <a:rPr lang="nb-NO" dirty="0" err="1"/>
              <a:t>conflict</a:t>
            </a:r>
            <a:r>
              <a:rPr lang="nb-NO" dirty="0"/>
              <a:t> </a:t>
            </a:r>
            <a:r>
              <a:rPr lang="nb-NO" dirty="0" err="1"/>
              <a:t>hiding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stakeholders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task</a:t>
            </a:r>
            <a:r>
              <a:rPr lang="nb-NO" dirty="0"/>
              <a:t> to be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, and </a:t>
            </a:r>
            <a:r>
              <a:rPr lang="nb-NO" dirty="0" err="1"/>
              <a:t>other</a:t>
            </a:r>
            <a:r>
              <a:rPr lang="nb-NO" dirty="0"/>
              <a:t> stakeholders </a:t>
            </a:r>
            <a:r>
              <a:rPr lang="nb-NO" dirty="0" err="1"/>
              <a:t>want</a:t>
            </a:r>
            <a:r>
              <a:rPr lang="nb-NO" dirty="0"/>
              <a:t> it to be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in </a:t>
            </a:r>
            <a:r>
              <a:rPr lang="nb-NO" dirty="0" err="1"/>
              <a:t>natural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01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Do I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risk </a:t>
            </a:r>
            <a:r>
              <a:rPr lang="nb-NO" dirty="0" err="1"/>
              <a:t>triggering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497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so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kick in, in </a:t>
            </a:r>
            <a:r>
              <a:rPr lang="nb-NO" dirty="0" err="1"/>
              <a:t>the</a:t>
            </a:r>
            <a:r>
              <a:rPr lang="nb-NO" dirty="0"/>
              <a:t> form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rationalizations</a:t>
            </a:r>
            <a:r>
              <a:rPr lang="nb-NO" dirty="0"/>
              <a:t> for not </a:t>
            </a:r>
            <a:r>
              <a:rPr lang="nb-NO" dirty="0" err="1"/>
              <a:t>talking</a:t>
            </a:r>
            <a:r>
              <a:rPr lang="nb-NO" dirty="0"/>
              <a:t> to </a:t>
            </a:r>
            <a:r>
              <a:rPr lang="nb-NO" dirty="0" err="1"/>
              <a:t>people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09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we</a:t>
            </a:r>
            <a:r>
              <a:rPr lang="nb-NO" dirty="0"/>
              <a:t> make up </a:t>
            </a:r>
            <a:r>
              <a:rPr lang="nb-NO" dirty="0" err="1"/>
              <a:t>excuses</a:t>
            </a:r>
            <a:r>
              <a:rPr lang="nb-NO" dirty="0"/>
              <a:t> in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heads</a:t>
            </a:r>
            <a:r>
              <a:rPr lang="nb-NO" dirty="0"/>
              <a:t>, for not </a:t>
            </a:r>
            <a:r>
              <a:rPr lang="nb-NO" dirty="0" err="1"/>
              <a:t>leaving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desk and </a:t>
            </a:r>
            <a:r>
              <a:rPr lang="nb-NO" dirty="0" err="1"/>
              <a:t>seeking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talking</a:t>
            </a:r>
            <a:r>
              <a:rPr lang="nb-NO" dirty="0"/>
              <a:t> to, </a:t>
            </a:r>
            <a:r>
              <a:rPr lang="nb-NO" dirty="0" err="1"/>
              <a:t>discussing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, </a:t>
            </a:r>
            <a:r>
              <a:rPr lang="nb-NO" dirty="0" err="1"/>
              <a:t>negotiating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. </a:t>
            </a:r>
            <a:r>
              <a:rPr lang="nb-NO" dirty="0" err="1"/>
              <a:t>They’re</a:t>
            </a:r>
            <a:r>
              <a:rPr lang="nb-NO" dirty="0"/>
              <a:t> </a:t>
            </a:r>
            <a:r>
              <a:rPr lang="nb-NO" dirty="0" err="1"/>
              <a:t>probably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busy</a:t>
            </a:r>
            <a:r>
              <a:rPr lang="nb-NO" dirty="0"/>
              <a:t>, and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674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possibly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they’ll</a:t>
            </a:r>
            <a:r>
              <a:rPr lang="nb-NO" dirty="0"/>
              <a:t> </a:t>
            </a:r>
            <a:r>
              <a:rPr lang="nb-NO" dirty="0" err="1"/>
              <a:t>laugh</a:t>
            </a:r>
            <a:r>
              <a:rPr lang="nb-NO" dirty="0"/>
              <a:t> at </a:t>
            </a:r>
            <a:r>
              <a:rPr lang="nb-NO" dirty="0" err="1"/>
              <a:t>me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30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besides</a:t>
            </a:r>
            <a:r>
              <a:rPr lang="nb-NO" dirty="0"/>
              <a:t> </a:t>
            </a:r>
            <a:r>
              <a:rPr lang="nb-NO" dirty="0" err="1"/>
              <a:t>no-one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asks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kinds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questions, </a:t>
            </a:r>
            <a:r>
              <a:rPr lang="nb-NO" dirty="0" err="1"/>
              <a:t>they</a:t>
            </a:r>
            <a:r>
              <a:rPr lang="nb-NO" dirty="0"/>
              <a:t> just </a:t>
            </a:r>
            <a:r>
              <a:rPr lang="nb-NO" dirty="0" err="1"/>
              <a:t>figure</a:t>
            </a:r>
            <a:r>
              <a:rPr lang="nb-NO" dirty="0"/>
              <a:t> it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somehow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097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so </a:t>
            </a:r>
            <a:r>
              <a:rPr lang="nb-NO" dirty="0" err="1"/>
              <a:t>your</a:t>
            </a:r>
            <a:r>
              <a:rPr lang="nb-NO" dirty="0"/>
              <a:t> brilliant </a:t>
            </a:r>
            <a:r>
              <a:rPr lang="nb-NO" dirty="0" err="1"/>
              <a:t>mind</a:t>
            </a:r>
            <a:r>
              <a:rPr lang="nb-NO" dirty="0"/>
              <a:t> </a:t>
            </a:r>
            <a:r>
              <a:rPr lang="nb-NO" dirty="0" err="1"/>
              <a:t>comes</a:t>
            </a:r>
            <a:r>
              <a:rPr lang="nb-NO" dirty="0"/>
              <a:t> up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to </a:t>
            </a:r>
            <a:r>
              <a:rPr lang="nb-NO" dirty="0" err="1"/>
              <a:t>solve</a:t>
            </a:r>
            <a:r>
              <a:rPr lang="nb-NO" dirty="0"/>
              <a:t> it by </a:t>
            </a:r>
            <a:r>
              <a:rPr lang="nb-NO" dirty="0" err="1"/>
              <a:t>making</a:t>
            </a:r>
            <a:r>
              <a:rPr lang="nb-NO" dirty="0"/>
              <a:t> an </a:t>
            </a:r>
            <a:r>
              <a:rPr lang="nb-NO" dirty="0" err="1"/>
              <a:t>assumption</a:t>
            </a:r>
            <a:r>
              <a:rPr lang="nb-NO" dirty="0"/>
              <a:t> to </a:t>
            </a:r>
            <a:r>
              <a:rPr lang="nb-NO" dirty="0" err="1"/>
              <a:t>resolve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ambiguity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implications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problem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impact</a:t>
            </a:r>
            <a:r>
              <a:rPr lang="nb-NO" dirty="0"/>
              <a:t> as a </a:t>
            </a:r>
            <a:r>
              <a:rPr lang="nb-NO" dirty="0" err="1"/>
              <a:t>developer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16452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call</a:t>
            </a:r>
            <a:r>
              <a:rPr lang="nb-NO" dirty="0"/>
              <a:t> it an </a:t>
            </a:r>
            <a:r>
              <a:rPr lang="nb-NO" dirty="0" err="1"/>
              <a:t>assumption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sounds </a:t>
            </a:r>
            <a:r>
              <a:rPr lang="nb-NO" dirty="0" err="1"/>
              <a:t>nice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a </a:t>
            </a:r>
            <a:r>
              <a:rPr lang="nb-NO" dirty="0" err="1"/>
              <a:t>reasonable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 to do.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924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 sounds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guessing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028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Not to </a:t>
            </a:r>
            <a:r>
              <a:rPr lang="nb-NO" dirty="0" err="1"/>
              <a:t>mention</a:t>
            </a:r>
            <a:r>
              <a:rPr lang="nb-NO" dirty="0"/>
              <a:t>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stuff</a:t>
            </a:r>
            <a:r>
              <a:rPr lang="nb-NO" dirty="0"/>
              <a:t> up.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82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run my </a:t>
            </a:r>
            <a:r>
              <a:rPr lang="nb-NO" dirty="0" err="1"/>
              <a:t>assumption</a:t>
            </a:r>
            <a:r>
              <a:rPr lang="nb-NO" dirty="0"/>
              <a:t> by a </a:t>
            </a:r>
            <a:r>
              <a:rPr lang="nb-NO" dirty="0" err="1"/>
              <a:t>proxy</a:t>
            </a:r>
            <a:r>
              <a:rPr lang="nb-NO" dirty="0"/>
              <a:t> person, </a:t>
            </a:r>
            <a:r>
              <a:rPr lang="nb-NO" dirty="0" err="1"/>
              <a:t>someone</a:t>
            </a:r>
            <a:r>
              <a:rPr lang="nb-NO" dirty="0"/>
              <a:t> I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closely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,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,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trust </a:t>
            </a:r>
            <a:r>
              <a:rPr lang="nb-NO" dirty="0" err="1"/>
              <a:t>level</a:t>
            </a:r>
            <a:r>
              <a:rPr lang="nb-NO" dirty="0"/>
              <a:t> is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, and I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, «is </a:t>
            </a:r>
            <a:r>
              <a:rPr lang="nb-NO" dirty="0" err="1"/>
              <a:t>this</a:t>
            </a:r>
            <a:r>
              <a:rPr lang="nb-NO" dirty="0"/>
              <a:t> a </a:t>
            </a:r>
            <a:r>
              <a:rPr lang="nb-NO" dirty="0" err="1"/>
              <a:t>reasonable</a:t>
            </a:r>
            <a:r>
              <a:rPr lang="nb-NO" dirty="0"/>
              <a:t> </a:t>
            </a:r>
            <a:r>
              <a:rPr lang="nb-NO" dirty="0" err="1"/>
              <a:t>assumption</a:t>
            </a:r>
            <a:r>
              <a:rPr lang="nb-NO" dirty="0"/>
              <a:t>»?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-risk </a:t>
            </a:r>
            <a:r>
              <a:rPr lang="nb-NO" dirty="0" err="1"/>
              <a:t>thing</a:t>
            </a:r>
            <a:r>
              <a:rPr lang="nb-NO" dirty="0"/>
              <a:t> to ask, and </a:t>
            </a:r>
            <a:r>
              <a:rPr lang="nb-NO" dirty="0" err="1"/>
              <a:t>chances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they’ll</a:t>
            </a:r>
            <a:r>
              <a:rPr lang="nb-NO" dirty="0"/>
              <a:t>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yes</a:t>
            </a:r>
            <a:r>
              <a:rPr lang="nb-NO" dirty="0"/>
              <a:t>, </a:t>
            </a:r>
            <a:r>
              <a:rPr lang="nb-NO" dirty="0" err="1"/>
              <a:t>they</a:t>
            </a:r>
            <a:r>
              <a:rPr lang="nb-NO" dirty="0"/>
              <a:t> have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skin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game.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672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if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do </a:t>
            </a:r>
            <a:r>
              <a:rPr lang="nb-NO" dirty="0" err="1"/>
              <a:t>that</a:t>
            </a:r>
            <a:r>
              <a:rPr lang="nb-NO" dirty="0"/>
              <a:t>, </a:t>
            </a:r>
            <a:r>
              <a:rPr lang="nb-NO" dirty="0" err="1"/>
              <a:t>everything</a:t>
            </a:r>
            <a:r>
              <a:rPr lang="nb-NO" dirty="0"/>
              <a:t> is fine </a:t>
            </a:r>
            <a:r>
              <a:rPr lang="nb-NO" dirty="0" err="1"/>
              <a:t>again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004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bets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future</a:t>
            </a:r>
            <a:r>
              <a:rPr lang="nb-NO" dirty="0"/>
              <a:t>. If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wrong</a:t>
            </a:r>
            <a:r>
              <a:rPr lang="nb-NO" dirty="0"/>
              <a:t>, it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back to </a:t>
            </a:r>
            <a:r>
              <a:rPr lang="nb-NO" dirty="0" err="1"/>
              <a:t>haunt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. 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is an </a:t>
            </a:r>
            <a:r>
              <a:rPr lang="nb-NO" dirty="0" err="1"/>
              <a:t>unresolved</a:t>
            </a:r>
            <a:r>
              <a:rPr lang="nb-NO" dirty="0"/>
              <a:t> </a:t>
            </a:r>
            <a:r>
              <a:rPr lang="nb-NO" dirty="0" err="1"/>
              <a:t>conflict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in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ambiguity</a:t>
            </a:r>
            <a:r>
              <a:rPr lang="nb-NO" dirty="0"/>
              <a:t>, </a:t>
            </a:r>
            <a:r>
              <a:rPr lang="nb-NO" dirty="0" err="1"/>
              <a:t>that’s</a:t>
            </a:r>
            <a:r>
              <a:rPr lang="nb-NO" dirty="0"/>
              <a:t> not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away</a:t>
            </a:r>
            <a:r>
              <a:rPr lang="nb-NO" dirty="0"/>
              <a:t> </a:t>
            </a:r>
            <a:r>
              <a:rPr lang="nb-NO" dirty="0" err="1"/>
              <a:t>either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757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reasons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I like </a:t>
            </a:r>
            <a:r>
              <a:rPr lang="nb-NO" dirty="0" err="1"/>
              <a:t>mobs</a:t>
            </a:r>
            <a:r>
              <a:rPr lang="nb-NO" dirty="0"/>
              <a:t> or ensembles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a </a:t>
            </a:r>
            <a:r>
              <a:rPr lang="nb-NO" dirty="0" err="1"/>
              <a:t>counterforce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desk force.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93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Mobs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harder</a:t>
            </a:r>
            <a:r>
              <a:rPr lang="nb-NO" dirty="0"/>
              <a:t> to </a:t>
            </a:r>
            <a:r>
              <a:rPr lang="nb-NO" dirty="0" err="1"/>
              <a:t>fool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yourself</a:t>
            </a:r>
            <a:r>
              <a:rPr lang="nb-NO" dirty="0"/>
              <a:t>. If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mob</a:t>
            </a:r>
            <a:r>
              <a:rPr lang="nb-NO" dirty="0"/>
              <a:t> </a:t>
            </a:r>
            <a:r>
              <a:rPr lang="nb-NO" dirty="0" err="1"/>
              <a:t>discovers</a:t>
            </a:r>
            <a:r>
              <a:rPr lang="nb-NO" dirty="0"/>
              <a:t> an </a:t>
            </a:r>
            <a:r>
              <a:rPr lang="nb-NO" dirty="0" err="1"/>
              <a:t>ambiguous</a:t>
            </a:r>
            <a:r>
              <a:rPr lang="nb-NO" dirty="0"/>
              <a:t> </a:t>
            </a:r>
            <a:r>
              <a:rPr lang="nb-NO" dirty="0" err="1"/>
              <a:t>requirement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harder</a:t>
            </a:r>
            <a:r>
              <a:rPr lang="nb-NO" dirty="0"/>
              <a:t> to cover it up.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78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Mobs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at </a:t>
            </a:r>
            <a:r>
              <a:rPr lang="nb-NO" dirty="0" err="1"/>
              <a:t>figuring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to talk to, </a:t>
            </a:r>
            <a:r>
              <a:rPr lang="nb-NO" dirty="0" err="1"/>
              <a:t>simply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more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involved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285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Mobs</a:t>
            </a:r>
            <a:r>
              <a:rPr lang="nb-NO" dirty="0"/>
              <a:t> </a:t>
            </a:r>
            <a:r>
              <a:rPr lang="nb-NO" dirty="0" err="1"/>
              <a:t>overcome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awkwardness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approaching</a:t>
            </a:r>
            <a:r>
              <a:rPr lang="nb-NO" dirty="0"/>
              <a:t>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as a </a:t>
            </a:r>
            <a:r>
              <a:rPr lang="nb-NO" dirty="0" err="1"/>
              <a:t>group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lends </a:t>
            </a:r>
            <a:r>
              <a:rPr lang="nb-NO" dirty="0" err="1"/>
              <a:t>credibility</a:t>
            </a:r>
            <a:r>
              <a:rPr lang="nb-NO" dirty="0"/>
              <a:t> and </a:t>
            </a:r>
            <a:r>
              <a:rPr lang="nb-NO" dirty="0" err="1"/>
              <a:t>lessens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burden</a:t>
            </a:r>
            <a:r>
              <a:rPr lang="nb-NO" dirty="0"/>
              <a:t>. It’s like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friends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0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leadership</a:t>
            </a:r>
            <a:r>
              <a:rPr lang="nb-NO" dirty="0"/>
              <a:t>? And </a:t>
            </a:r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when</a:t>
            </a:r>
            <a:r>
              <a:rPr lang="nb-NO" dirty="0"/>
              <a:t> I talk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leadership</a:t>
            </a:r>
            <a:r>
              <a:rPr lang="nb-NO" dirty="0"/>
              <a:t>,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 telling </a:t>
            </a:r>
            <a:r>
              <a:rPr lang="nb-NO" dirty="0" err="1"/>
              <a:t>others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to do. I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influence</a:t>
            </a:r>
            <a:r>
              <a:rPr lang="nb-NO" dirty="0"/>
              <a:t>, and giving </a:t>
            </a:r>
            <a:r>
              <a:rPr lang="nb-NO" dirty="0" err="1"/>
              <a:t>direction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have to be an </a:t>
            </a:r>
            <a:r>
              <a:rPr lang="nb-NO" dirty="0" err="1"/>
              <a:t>architect</a:t>
            </a:r>
            <a:r>
              <a:rPr lang="nb-NO" dirty="0"/>
              <a:t> or a </a:t>
            </a:r>
            <a:r>
              <a:rPr lang="nb-NO" dirty="0" err="1"/>
              <a:t>tech</a:t>
            </a:r>
            <a:r>
              <a:rPr lang="nb-NO" dirty="0"/>
              <a:t> lead for </a:t>
            </a:r>
            <a:r>
              <a:rPr lang="nb-NO" dirty="0" err="1"/>
              <a:t>that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have to be a senior </a:t>
            </a:r>
            <a:r>
              <a:rPr lang="nb-NO" dirty="0" err="1"/>
              <a:t>developer</a:t>
            </a:r>
            <a:r>
              <a:rPr lang="nb-NO" dirty="0"/>
              <a:t>. </a:t>
            </a:r>
            <a:r>
              <a:rPr lang="nb-NO" dirty="0" err="1"/>
              <a:t>Anyone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do </a:t>
            </a:r>
            <a:r>
              <a:rPr lang="nb-NO" dirty="0" err="1"/>
              <a:t>that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9172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in a </a:t>
            </a:r>
            <a:r>
              <a:rPr lang="nb-NO" dirty="0" err="1"/>
              <a:t>sense</a:t>
            </a:r>
            <a:r>
              <a:rPr lang="nb-NO" dirty="0"/>
              <a:t> </a:t>
            </a:r>
            <a:r>
              <a:rPr lang="nb-NO" dirty="0" err="1"/>
              <a:t>mobs</a:t>
            </a:r>
            <a:r>
              <a:rPr lang="nb-NO" dirty="0"/>
              <a:t> </a:t>
            </a:r>
            <a:r>
              <a:rPr lang="nb-NO" dirty="0" err="1"/>
              <a:t>overcome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reluctance</a:t>
            </a:r>
            <a:r>
              <a:rPr lang="nb-NO" dirty="0"/>
              <a:t> to talk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already</a:t>
            </a:r>
            <a:r>
              <a:rPr lang="nb-NO" dirty="0"/>
              <a:t> an on-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conversation</a:t>
            </a:r>
            <a:r>
              <a:rPr lang="nb-NO" dirty="0"/>
              <a:t>. All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is </a:t>
            </a:r>
            <a:r>
              <a:rPr lang="nb-NO" dirty="0" err="1"/>
              <a:t>including</a:t>
            </a:r>
            <a:r>
              <a:rPr lang="nb-NO" dirty="0"/>
              <a:t> more </a:t>
            </a:r>
            <a:r>
              <a:rPr lang="nb-NO" dirty="0" err="1"/>
              <a:t>people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conversation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7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Finally</a:t>
            </a:r>
            <a:r>
              <a:rPr lang="nb-NO" dirty="0"/>
              <a:t> 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mention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storming. Are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familiar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?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, has </a:t>
            </a:r>
            <a:r>
              <a:rPr lang="nb-NO" dirty="0" err="1"/>
              <a:t>anyone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done </a:t>
            </a:r>
            <a:r>
              <a:rPr lang="nb-NO" dirty="0" err="1"/>
              <a:t>event</a:t>
            </a:r>
            <a:r>
              <a:rPr lang="nb-NO" dirty="0"/>
              <a:t> storming? </a:t>
            </a:r>
            <a:r>
              <a:rPr lang="nb-NO" dirty="0" err="1"/>
              <a:t>Facilitated</a:t>
            </a:r>
            <a:r>
              <a:rPr lang="nb-NO" dirty="0"/>
              <a:t> an </a:t>
            </a:r>
            <a:r>
              <a:rPr lang="nb-NO" dirty="0" err="1"/>
              <a:t>event</a:t>
            </a:r>
            <a:r>
              <a:rPr lang="nb-NO" dirty="0"/>
              <a:t> storming </a:t>
            </a:r>
            <a:r>
              <a:rPr lang="nb-NO" dirty="0" err="1"/>
              <a:t>session</a:t>
            </a:r>
            <a:r>
              <a:rPr lang="nb-NO" dirty="0"/>
              <a:t>? So just in case </a:t>
            </a:r>
            <a:r>
              <a:rPr lang="nb-NO" dirty="0" err="1"/>
              <a:t>you’re</a:t>
            </a:r>
            <a:r>
              <a:rPr lang="nb-NO" dirty="0"/>
              <a:t> not </a:t>
            </a:r>
            <a:r>
              <a:rPr lang="nb-NO" dirty="0" err="1"/>
              <a:t>familiar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storming, </a:t>
            </a:r>
            <a:r>
              <a:rPr lang="nb-NO" dirty="0" err="1"/>
              <a:t>it’s</a:t>
            </a:r>
            <a:r>
              <a:rPr lang="nb-NO" dirty="0"/>
              <a:t> a workshop </a:t>
            </a:r>
            <a:r>
              <a:rPr lang="nb-NO" dirty="0" err="1"/>
              <a:t>technique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by Alberto </a:t>
            </a:r>
            <a:r>
              <a:rPr lang="nb-NO" dirty="0" err="1"/>
              <a:t>Brandolini</a:t>
            </a:r>
            <a:r>
              <a:rPr lang="nb-NO" dirty="0"/>
              <a:t>. The </a:t>
            </a:r>
            <a:r>
              <a:rPr lang="nb-NO" dirty="0" err="1"/>
              <a:t>idea</a:t>
            </a:r>
            <a:r>
              <a:rPr lang="nb-NO" dirty="0"/>
              <a:t> is to bring in 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perspective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software, and </a:t>
            </a:r>
            <a:r>
              <a:rPr lang="nb-NO" dirty="0" err="1"/>
              <a:t>every</a:t>
            </a:r>
            <a:r>
              <a:rPr lang="nb-NO" dirty="0"/>
              <a:t> stakeholder in a </a:t>
            </a:r>
            <a:r>
              <a:rPr lang="nb-NO" dirty="0" err="1"/>
              <a:t>room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big</a:t>
            </a:r>
            <a:r>
              <a:rPr lang="nb-NO" dirty="0"/>
              <a:t> </a:t>
            </a:r>
            <a:r>
              <a:rPr lang="nb-NO" dirty="0" err="1"/>
              <a:t>wall</a:t>
            </a:r>
            <a:r>
              <a:rPr lang="nb-NO" dirty="0"/>
              <a:t> and </a:t>
            </a:r>
            <a:r>
              <a:rPr lang="nb-NO" dirty="0" err="1"/>
              <a:t>lots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post-its</a:t>
            </a:r>
            <a:r>
              <a:rPr lang="nb-NO" dirty="0"/>
              <a:t>. Alberto </a:t>
            </a:r>
            <a:r>
              <a:rPr lang="nb-NO" dirty="0" err="1"/>
              <a:t>says</a:t>
            </a:r>
            <a:r>
              <a:rPr lang="nb-NO" dirty="0"/>
              <a:t> «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knows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questions to ask and 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». And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idea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contributes</a:t>
            </a:r>
            <a:r>
              <a:rPr lang="nb-NO" dirty="0"/>
              <a:t> to </a:t>
            </a:r>
            <a:r>
              <a:rPr lang="nb-NO" dirty="0" err="1"/>
              <a:t>uncovering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software by </a:t>
            </a:r>
            <a:r>
              <a:rPr lang="nb-NO" dirty="0" err="1"/>
              <a:t>documenting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, </a:t>
            </a:r>
            <a:r>
              <a:rPr lang="nb-NO" dirty="0" err="1"/>
              <a:t>commands</a:t>
            </a:r>
            <a:r>
              <a:rPr lang="nb-NO" dirty="0"/>
              <a:t> and </a:t>
            </a:r>
            <a:r>
              <a:rPr lang="nb-NO" dirty="0" err="1"/>
              <a:t>views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956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 I </a:t>
            </a:r>
            <a:r>
              <a:rPr lang="nb-NO" dirty="0" err="1"/>
              <a:t>mention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event</a:t>
            </a:r>
            <a:r>
              <a:rPr lang="nb-NO" dirty="0"/>
              <a:t> storming </a:t>
            </a:r>
            <a:r>
              <a:rPr lang="nb-NO" dirty="0" err="1"/>
              <a:t>process</a:t>
            </a:r>
            <a:r>
              <a:rPr lang="nb-NO" dirty="0"/>
              <a:t> not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clarifies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 and </a:t>
            </a:r>
            <a:r>
              <a:rPr lang="nb-NO" dirty="0" err="1"/>
              <a:t>gives</a:t>
            </a:r>
            <a:r>
              <a:rPr lang="nb-NO" dirty="0"/>
              <a:t> </a:t>
            </a:r>
            <a:r>
              <a:rPr lang="nb-NO" dirty="0" err="1"/>
              <a:t>insight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it </a:t>
            </a:r>
            <a:r>
              <a:rPr lang="nb-NO" dirty="0" err="1"/>
              <a:t>also</a:t>
            </a:r>
            <a:r>
              <a:rPr lang="nb-NO" dirty="0"/>
              <a:t> starts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conversation</a:t>
            </a:r>
            <a:r>
              <a:rPr lang="nb-NO" dirty="0"/>
              <a:t> and introduces </a:t>
            </a:r>
            <a:r>
              <a:rPr lang="nb-NO" dirty="0" err="1"/>
              <a:t>people</a:t>
            </a:r>
            <a:r>
              <a:rPr lang="nb-NO" dirty="0"/>
              <a:t> to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. It’s a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place</a:t>
            </a:r>
            <a:r>
              <a:rPr lang="nb-NO" dirty="0"/>
              <a:t>, it </a:t>
            </a:r>
            <a:r>
              <a:rPr lang="nb-NO" dirty="0" err="1"/>
              <a:t>creates</a:t>
            </a:r>
            <a:r>
              <a:rPr lang="nb-NO" dirty="0"/>
              <a:t> </a:t>
            </a:r>
            <a:r>
              <a:rPr lang="nb-NO" dirty="0" err="1"/>
              <a:t>connections</a:t>
            </a:r>
            <a:r>
              <a:rPr lang="nb-NO" dirty="0"/>
              <a:t>, and is a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start </a:t>
            </a:r>
            <a:r>
              <a:rPr lang="nb-NO" dirty="0" err="1"/>
              <a:t>building</a:t>
            </a:r>
            <a:r>
              <a:rPr lang="nb-NO" dirty="0"/>
              <a:t> trust. So </a:t>
            </a:r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leverage</a:t>
            </a:r>
            <a:r>
              <a:rPr lang="nb-NO" dirty="0"/>
              <a:t> to do it, I </a:t>
            </a:r>
            <a:r>
              <a:rPr lang="nb-NO" dirty="0" err="1"/>
              <a:t>suggest</a:t>
            </a:r>
            <a:r>
              <a:rPr lang="nb-NO" dirty="0"/>
              <a:t> giving it a </a:t>
            </a:r>
            <a:r>
              <a:rPr lang="nb-NO" dirty="0" err="1"/>
              <a:t>try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definitely</a:t>
            </a:r>
            <a:r>
              <a:rPr lang="nb-NO" dirty="0"/>
              <a:t> do it for </a:t>
            </a:r>
            <a:r>
              <a:rPr lang="nb-NO" dirty="0" err="1"/>
              <a:t>existing</a:t>
            </a:r>
            <a:r>
              <a:rPr lang="nb-NO" dirty="0"/>
              <a:t> systems as </a:t>
            </a:r>
            <a:r>
              <a:rPr lang="nb-NO" dirty="0" err="1"/>
              <a:t>well</a:t>
            </a:r>
            <a:r>
              <a:rPr lang="nb-NO" dirty="0"/>
              <a:t>, systems </a:t>
            </a:r>
            <a:r>
              <a:rPr lang="nb-NO" dirty="0" err="1"/>
              <a:t>that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in </a:t>
            </a:r>
            <a:r>
              <a:rPr lang="nb-NO" dirty="0" err="1"/>
              <a:t>production</a:t>
            </a:r>
            <a:r>
              <a:rPr lang="nb-NO" dirty="0"/>
              <a:t> for </a:t>
            </a:r>
            <a:r>
              <a:rPr lang="nb-NO" dirty="0" err="1"/>
              <a:t>years</a:t>
            </a:r>
            <a:r>
              <a:rPr lang="nb-NO" dirty="0"/>
              <a:t>. It’s </a:t>
            </a:r>
            <a:r>
              <a:rPr lang="nb-NO" dirty="0" err="1"/>
              <a:t>great</a:t>
            </a:r>
            <a:r>
              <a:rPr lang="nb-NO" dirty="0"/>
              <a:t> for </a:t>
            </a:r>
            <a:r>
              <a:rPr lang="nb-NO" dirty="0" err="1"/>
              <a:t>that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796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to </a:t>
            </a:r>
            <a:r>
              <a:rPr lang="nb-NO" dirty="0" err="1"/>
              <a:t>wrap</a:t>
            </a:r>
            <a:r>
              <a:rPr lang="nb-NO" dirty="0"/>
              <a:t> up </a:t>
            </a:r>
            <a:r>
              <a:rPr lang="nb-NO" dirty="0" err="1"/>
              <a:t>now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364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thing</a:t>
            </a:r>
            <a:r>
              <a:rPr lang="nb-NO" dirty="0"/>
              <a:t>. Software is </a:t>
            </a:r>
            <a:r>
              <a:rPr lang="nb-NO" dirty="0" err="1"/>
              <a:t>socio-technical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369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lead and have </a:t>
            </a:r>
            <a:r>
              <a:rPr lang="nb-NO" dirty="0" err="1"/>
              <a:t>impact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038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all human, for </a:t>
            </a:r>
            <a:r>
              <a:rPr lang="nb-NO" dirty="0" err="1"/>
              <a:t>good</a:t>
            </a:r>
            <a:r>
              <a:rPr lang="nb-NO" dirty="0"/>
              <a:t> and bad.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protect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self</a:t>
            </a:r>
            <a:r>
              <a:rPr lang="nb-NO" dirty="0"/>
              <a:t>-images </a:t>
            </a:r>
            <a:r>
              <a:rPr lang="nb-NO" dirty="0" err="1"/>
              <a:t>fiercely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731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Trust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to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 and </a:t>
            </a:r>
            <a:r>
              <a:rPr lang="nb-NO" dirty="0" err="1"/>
              <a:t>collaboration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532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 to </a:t>
            </a:r>
            <a:r>
              <a:rPr lang="nb-NO" dirty="0" err="1"/>
              <a:t>build</a:t>
            </a:r>
            <a:r>
              <a:rPr lang="nb-NO" dirty="0"/>
              <a:t> trust.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0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starting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as a </a:t>
            </a:r>
            <a:r>
              <a:rPr lang="nb-NO" dirty="0" err="1"/>
              <a:t>developer</a:t>
            </a:r>
            <a:r>
              <a:rPr lang="nb-NO" dirty="0"/>
              <a:t>, or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customer</a:t>
            </a:r>
            <a:r>
              <a:rPr lang="nb-NO" dirty="0"/>
              <a:t> as a </a:t>
            </a:r>
            <a:r>
              <a:rPr lang="nb-NO" dirty="0" err="1"/>
              <a:t>consultant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8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you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blue</a:t>
            </a:r>
            <a:r>
              <a:rPr lang="nb-NO" dirty="0"/>
              <a:t> </a:t>
            </a:r>
            <a:r>
              <a:rPr lang="nb-NO" dirty="0" err="1"/>
              <a:t>dot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grey</a:t>
            </a:r>
            <a:r>
              <a:rPr lang="nb-NO" dirty="0"/>
              <a:t> </a:t>
            </a:r>
            <a:r>
              <a:rPr lang="nb-NO" dirty="0" err="1"/>
              <a:t>dots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, so </a:t>
            </a:r>
            <a:r>
              <a:rPr lang="nb-NO" dirty="0" err="1"/>
              <a:t>they’re</a:t>
            </a:r>
            <a:r>
              <a:rPr lang="nb-NO" dirty="0"/>
              <a:t> </a:t>
            </a:r>
            <a:r>
              <a:rPr lang="nb-NO" dirty="0" err="1"/>
              <a:t>neutral</a:t>
            </a:r>
            <a:r>
              <a:rPr lang="nb-NO" dirty="0"/>
              <a:t> to </a:t>
            </a:r>
            <a:r>
              <a:rPr lang="nb-NO" dirty="0" err="1"/>
              <a:t>you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 hopes and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ambitions</a:t>
            </a:r>
            <a:r>
              <a:rPr lang="nb-NO" dirty="0"/>
              <a:t>, and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employer</a:t>
            </a:r>
            <a:r>
              <a:rPr lang="nb-NO" dirty="0"/>
              <a:t> has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expectations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2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who</a:t>
            </a:r>
            <a:r>
              <a:rPr lang="nb-NO" dirty="0"/>
              <a:t> am I? My </a:t>
            </a:r>
            <a:r>
              <a:rPr lang="nb-NO" dirty="0" err="1"/>
              <a:t>name</a:t>
            </a:r>
            <a:r>
              <a:rPr lang="nb-NO" dirty="0"/>
              <a:t> is Einar Høst, and </a:t>
            </a:r>
            <a:r>
              <a:rPr lang="nb-NO" dirty="0" err="1"/>
              <a:t>I’m</a:t>
            </a:r>
            <a:r>
              <a:rPr lang="nb-NO" dirty="0"/>
              <a:t> a software </a:t>
            </a:r>
            <a:r>
              <a:rPr lang="nb-NO" dirty="0" err="1"/>
              <a:t>developer</a:t>
            </a:r>
            <a:r>
              <a:rPr lang="nb-NO" dirty="0"/>
              <a:t>. </a:t>
            </a:r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been</a:t>
            </a:r>
            <a:r>
              <a:rPr lang="nb-NO" dirty="0"/>
              <a:t> a programmer for </a:t>
            </a:r>
            <a:r>
              <a:rPr lang="nb-NO" dirty="0" err="1"/>
              <a:t>almost</a:t>
            </a:r>
            <a:r>
              <a:rPr lang="nb-NO" dirty="0"/>
              <a:t> 20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7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how</a:t>
            </a:r>
            <a:r>
              <a:rPr lang="nb-NO" dirty="0"/>
              <a:t> is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play </a:t>
            </a:r>
            <a:r>
              <a:rPr lang="nb-NO" dirty="0" err="1"/>
              <a:t>out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consultants</a:t>
            </a:r>
            <a:r>
              <a:rPr lang="nb-NO" dirty="0"/>
              <a:t>, 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9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? </a:t>
            </a:r>
            <a:r>
              <a:rPr lang="nb-NO" dirty="0" err="1"/>
              <a:t>Well</a:t>
            </a:r>
            <a:r>
              <a:rPr lang="nb-NO" dirty="0"/>
              <a:t>, </a:t>
            </a:r>
            <a:r>
              <a:rPr lang="nb-NO" dirty="0" err="1"/>
              <a:t>you’re</a:t>
            </a:r>
            <a:r>
              <a:rPr lang="nb-NO" dirty="0"/>
              <a:t> an </a:t>
            </a:r>
            <a:r>
              <a:rPr lang="nb-NO" dirty="0" err="1"/>
              <a:t>excellent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, </a:t>
            </a:r>
            <a:r>
              <a:rPr lang="nb-NO" dirty="0" err="1"/>
              <a:t>obviously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best in </a:t>
            </a:r>
            <a:r>
              <a:rPr lang="nb-NO" dirty="0" err="1"/>
              <a:t>the</a:t>
            </a:r>
            <a:r>
              <a:rPr lang="nb-NO" dirty="0"/>
              <a:t> Northern </a:t>
            </a:r>
            <a:r>
              <a:rPr lang="nb-NO" dirty="0" err="1"/>
              <a:t>hemisphere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tell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, </a:t>
            </a:r>
            <a:r>
              <a:rPr lang="nb-NO" dirty="0" err="1"/>
              <a:t>really</a:t>
            </a:r>
            <a:r>
              <a:rPr lang="nb-NO" dirty="0"/>
              <a:t>,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know</a:t>
            </a:r>
            <a:r>
              <a:rPr lang="nb-NO" dirty="0"/>
              <a:t> more. So </a:t>
            </a:r>
            <a:r>
              <a:rPr lang="nb-NO" dirty="0" err="1"/>
              <a:t>you’re</a:t>
            </a:r>
            <a:r>
              <a:rPr lang="nb-NO" dirty="0"/>
              <a:t> an </a:t>
            </a:r>
            <a:r>
              <a:rPr lang="nb-NO" dirty="0" err="1"/>
              <a:t>unknown</a:t>
            </a:r>
            <a:r>
              <a:rPr lang="nb-NO" dirty="0"/>
              <a:t> in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picture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8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more </a:t>
            </a:r>
            <a:r>
              <a:rPr lang="nb-NO" dirty="0" err="1"/>
              <a:t>unknowns</a:t>
            </a:r>
            <a:r>
              <a:rPr lang="nb-NO" dirty="0"/>
              <a:t>: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, and </a:t>
            </a:r>
            <a:r>
              <a:rPr lang="nb-NO" dirty="0" err="1"/>
              <a:t>what</a:t>
            </a:r>
            <a:r>
              <a:rPr lang="nb-NO" dirty="0"/>
              <a:t> do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9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obviously</a:t>
            </a:r>
            <a:r>
              <a:rPr lang="nb-NO" dirty="0"/>
              <a:t> it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</a:t>
            </a:r>
            <a:r>
              <a:rPr lang="nb-NO" dirty="0" err="1"/>
              <a:t>everyone</a:t>
            </a:r>
            <a:r>
              <a:rPr lang="nb-NO" dirty="0"/>
              <a:t> is in.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8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place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4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role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be?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74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be an </a:t>
            </a:r>
            <a:r>
              <a:rPr lang="nb-NO" dirty="0" err="1"/>
              <a:t>architect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7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</a:t>
            </a:r>
            <a:r>
              <a:rPr lang="nb-NO" dirty="0" err="1"/>
              <a:t>tech</a:t>
            </a:r>
            <a:r>
              <a:rPr lang="nb-NO" dirty="0"/>
              <a:t> lead?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8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senior </a:t>
            </a:r>
            <a:r>
              <a:rPr lang="nb-NO" dirty="0" err="1"/>
              <a:t>developer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8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work</a:t>
            </a:r>
            <a:r>
              <a:rPr lang="nb-NO" dirty="0"/>
              <a:t> for NRK TV,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basically</a:t>
            </a:r>
            <a:r>
              <a:rPr lang="nb-NO" dirty="0"/>
              <a:t> SVT for Norway. I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at NRK for </a:t>
            </a:r>
            <a:r>
              <a:rPr lang="nb-NO" dirty="0" err="1"/>
              <a:t>the</a:t>
            </a:r>
            <a:r>
              <a:rPr lang="nb-NO" dirty="0"/>
              <a:t> last 6 </a:t>
            </a:r>
            <a:r>
              <a:rPr lang="nb-NO" dirty="0" err="1"/>
              <a:t>years</a:t>
            </a:r>
            <a:r>
              <a:rPr lang="nb-NO" dirty="0"/>
              <a:t>.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, I </a:t>
            </a:r>
            <a:r>
              <a:rPr lang="nb-NO" dirty="0" err="1"/>
              <a:t>was</a:t>
            </a:r>
            <a:r>
              <a:rPr lang="nb-NO" dirty="0"/>
              <a:t> a </a:t>
            </a:r>
            <a:r>
              <a:rPr lang="nb-NO" dirty="0" err="1"/>
              <a:t>consultant</a:t>
            </a:r>
            <a:r>
              <a:rPr lang="nb-NO" dirty="0"/>
              <a:t> for 7 </a:t>
            </a:r>
            <a:r>
              <a:rPr lang="nb-NO" dirty="0" err="1"/>
              <a:t>years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I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basically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 </a:t>
            </a:r>
            <a:r>
              <a:rPr lang="nb-NO" dirty="0" err="1"/>
              <a:t>imagine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do. </a:t>
            </a:r>
            <a:r>
              <a:rPr lang="nb-NO" dirty="0" err="1"/>
              <a:t>Before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did</a:t>
            </a:r>
            <a:r>
              <a:rPr lang="nb-NO" dirty="0"/>
              <a:t> my </a:t>
            </a:r>
            <a:r>
              <a:rPr lang="nb-NO" dirty="0" err="1"/>
              <a:t>PhD</a:t>
            </a:r>
            <a:r>
              <a:rPr lang="nb-NO" dirty="0"/>
              <a:t> at Norsk Regnesentral,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computing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</a:t>
            </a:r>
            <a:r>
              <a:rPr lang="nb-NO" dirty="0" err="1"/>
              <a:t>birthplace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object-oriented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, SIMULA. I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learned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in SIMULA at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University</a:t>
            </a:r>
            <a:r>
              <a:rPr lang="nb-NO" dirty="0"/>
              <a:t>. It’s not so different from Java or C#, in </a:t>
            </a:r>
            <a:r>
              <a:rPr lang="nb-NO" dirty="0" err="1"/>
              <a:t>fact</a:t>
            </a:r>
            <a:r>
              <a:rPr lang="nb-NO" dirty="0"/>
              <a:t>, </a:t>
            </a:r>
            <a:r>
              <a:rPr lang="nb-NO" dirty="0" err="1"/>
              <a:t>learning</a:t>
            </a:r>
            <a:r>
              <a:rPr lang="nb-NO" dirty="0"/>
              <a:t> Java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straightforward </a:t>
            </a:r>
            <a:r>
              <a:rPr lang="nb-NO" dirty="0" err="1"/>
              <a:t>coming</a:t>
            </a:r>
            <a:r>
              <a:rPr lang="nb-NO" dirty="0"/>
              <a:t> from SIMULA.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just </a:t>
            </a:r>
            <a:r>
              <a:rPr lang="nb-NO" dirty="0" err="1"/>
              <a:t>tells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old, </a:t>
            </a:r>
            <a:r>
              <a:rPr lang="nb-NO" dirty="0" err="1"/>
              <a:t>let’s</a:t>
            </a:r>
            <a:r>
              <a:rPr lang="nb-NO" dirty="0"/>
              <a:t> not </a:t>
            </a:r>
            <a:r>
              <a:rPr lang="nb-NO" dirty="0" err="1"/>
              <a:t>dwell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7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 junior </a:t>
            </a:r>
            <a:r>
              <a:rPr lang="nb-NO" dirty="0" err="1"/>
              <a:t>developer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else</a:t>
            </a:r>
            <a:r>
              <a:rPr lang="nb-NO" dirty="0"/>
              <a:t>? </a:t>
            </a:r>
            <a:r>
              <a:rPr lang="nb-NO" dirty="0" err="1"/>
              <a:t>Anyone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doesn’t</a:t>
            </a:r>
            <a:r>
              <a:rPr lang="nb-NO" dirty="0"/>
              <a:t>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? Project leaders, 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, </a:t>
            </a:r>
            <a:r>
              <a:rPr lang="nb-NO" dirty="0" err="1"/>
              <a:t>graphical</a:t>
            </a:r>
            <a:r>
              <a:rPr lang="nb-NO" dirty="0"/>
              <a:t> designers, testers? It </a:t>
            </a:r>
            <a:r>
              <a:rPr lang="nb-NO" dirty="0" err="1"/>
              <a:t>doesn’t</a:t>
            </a:r>
            <a:r>
              <a:rPr lang="nb-NO" dirty="0"/>
              <a:t> matter,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paid</a:t>
            </a:r>
            <a:r>
              <a:rPr lang="nb-NO" dirty="0"/>
              <a:t> to do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contributes</a:t>
            </a:r>
            <a:r>
              <a:rPr lang="nb-NO" dirty="0"/>
              <a:t> to </a:t>
            </a:r>
            <a:r>
              <a:rPr lang="nb-NO" dirty="0" err="1"/>
              <a:t>producing</a:t>
            </a:r>
            <a:r>
              <a:rPr lang="nb-NO" dirty="0"/>
              <a:t> software, </a:t>
            </a:r>
            <a:r>
              <a:rPr lang="nb-NO" dirty="0" err="1"/>
              <a:t>you’re</a:t>
            </a:r>
            <a:r>
              <a:rPr lang="nb-NO" dirty="0"/>
              <a:t> all software </a:t>
            </a:r>
            <a:r>
              <a:rPr lang="nb-NO" dirty="0" err="1"/>
              <a:t>developers</a:t>
            </a:r>
            <a:r>
              <a:rPr lang="nb-NO" dirty="0"/>
              <a:t> to </a:t>
            </a:r>
            <a:r>
              <a:rPr lang="nb-NO" dirty="0" err="1"/>
              <a:t>me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97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expected</a:t>
            </a:r>
            <a:r>
              <a:rPr lang="nb-NO" dirty="0"/>
              <a:t> from </a:t>
            </a:r>
            <a:r>
              <a:rPr lang="nb-NO" dirty="0" err="1"/>
              <a:t>you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7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to be </a:t>
            </a:r>
            <a:r>
              <a:rPr lang="nb-NO" dirty="0" err="1"/>
              <a:t>the</a:t>
            </a:r>
            <a:r>
              <a:rPr lang="nb-NO" dirty="0"/>
              <a:t> elite </a:t>
            </a:r>
            <a:r>
              <a:rPr lang="nb-NO" dirty="0" err="1"/>
              <a:t>dev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fix</a:t>
            </a:r>
            <a:r>
              <a:rPr lang="nb-NO" dirty="0"/>
              <a:t> </a:t>
            </a:r>
            <a:r>
              <a:rPr lang="nb-NO" dirty="0" err="1"/>
              <a:t>everything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42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to be </a:t>
            </a:r>
            <a:r>
              <a:rPr lang="nb-NO" dirty="0" err="1"/>
              <a:t>the</a:t>
            </a:r>
            <a:r>
              <a:rPr lang="nb-NO" dirty="0"/>
              <a:t> fastest </a:t>
            </a:r>
            <a:r>
              <a:rPr lang="nb-NO" dirty="0" err="1"/>
              <a:t>Jira</a:t>
            </a:r>
            <a:r>
              <a:rPr lang="nb-NO" dirty="0"/>
              <a:t> </a:t>
            </a:r>
            <a:r>
              <a:rPr lang="nb-NO" dirty="0" err="1"/>
              <a:t>ticket</a:t>
            </a:r>
            <a:r>
              <a:rPr lang="nb-NO" dirty="0"/>
              <a:t> </a:t>
            </a:r>
            <a:r>
              <a:rPr lang="nb-NO" dirty="0" err="1"/>
              <a:t>processing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north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51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there</a:t>
            </a:r>
            <a:r>
              <a:rPr lang="nb-NO" dirty="0"/>
              <a:t> to </a:t>
            </a:r>
            <a:r>
              <a:rPr lang="nb-NO" dirty="0" err="1"/>
              <a:t>coach</a:t>
            </a:r>
            <a:r>
              <a:rPr lang="nb-NO" dirty="0"/>
              <a:t> a team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developers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in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a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8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help</a:t>
            </a:r>
            <a:r>
              <a:rPr lang="nb-NO" dirty="0"/>
              <a:t> to </a:t>
            </a:r>
            <a:r>
              <a:rPr lang="nb-NO" dirty="0" err="1"/>
              <a:t>build</a:t>
            </a:r>
            <a:r>
              <a:rPr lang="nb-NO" dirty="0"/>
              <a:t> a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 </a:t>
            </a:r>
            <a:r>
              <a:rPr lang="nb-NO" dirty="0" err="1"/>
              <a:t>culture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6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goals?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5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</a:t>
            </a:r>
            <a:r>
              <a:rPr lang="nb-NO" dirty="0" err="1"/>
              <a:t>conference</a:t>
            </a:r>
            <a:r>
              <a:rPr lang="nb-NO" dirty="0"/>
              <a:t> talks for just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ten</a:t>
            </a:r>
            <a:r>
              <a:rPr lang="nb-NO" dirty="0"/>
              <a:t>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. I </a:t>
            </a:r>
            <a:r>
              <a:rPr lang="nb-NO" dirty="0" err="1"/>
              <a:t>believe</a:t>
            </a:r>
            <a:r>
              <a:rPr lang="nb-NO" dirty="0"/>
              <a:t> in </a:t>
            </a:r>
            <a:r>
              <a:rPr lang="nb-NO" dirty="0" err="1"/>
              <a:t>transparency</a:t>
            </a:r>
            <a:r>
              <a:rPr lang="nb-NO" dirty="0"/>
              <a:t>, so I </a:t>
            </a:r>
            <a:r>
              <a:rPr lang="nb-NO" dirty="0" err="1"/>
              <a:t>publish</a:t>
            </a:r>
            <a:r>
              <a:rPr lang="nb-NO" dirty="0"/>
              <a:t> all my talk submissions, all my </a:t>
            </a:r>
            <a:r>
              <a:rPr lang="nb-NO" dirty="0" err="1"/>
              <a:t>accepted</a:t>
            </a:r>
            <a:r>
              <a:rPr lang="nb-NO" dirty="0"/>
              <a:t> talks and all my </a:t>
            </a:r>
            <a:r>
              <a:rPr lang="nb-NO" dirty="0" err="1"/>
              <a:t>rejected</a:t>
            </a:r>
            <a:r>
              <a:rPr lang="nb-NO" dirty="0"/>
              <a:t> talks online in a </a:t>
            </a:r>
            <a:r>
              <a:rPr lang="nb-NO" dirty="0" err="1"/>
              <a:t>Tiddlywiki</a:t>
            </a:r>
            <a:r>
              <a:rPr lang="nb-NO" dirty="0"/>
              <a:t>. I </a:t>
            </a:r>
            <a:r>
              <a:rPr lang="nb-NO" dirty="0" err="1"/>
              <a:t>even</a:t>
            </a:r>
            <a:r>
              <a:rPr lang="nb-NO" dirty="0"/>
              <a:t> </a:t>
            </a:r>
            <a:r>
              <a:rPr lang="nb-NO" dirty="0" err="1"/>
              <a:t>put</a:t>
            </a:r>
            <a:r>
              <a:rPr lang="nb-NO" dirty="0"/>
              <a:t> my drafts up </a:t>
            </a:r>
            <a:r>
              <a:rPr lang="nb-NO" dirty="0" err="1"/>
              <a:t>there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not </a:t>
            </a:r>
            <a:r>
              <a:rPr lang="nb-NO" dirty="0" err="1"/>
              <a:t>terribly</a:t>
            </a:r>
            <a:r>
              <a:rPr lang="nb-NO" dirty="0"/>
              <a:t> </a:t>
            </a:r>
            <a:r>
              <a:rPr lang="nb-NO" dirty="0" err="1"/>
              <a:t>concerned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steal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steal</a:t>
            </a:r>
            <a:r>
              <a:rPr lang="nb-NO" dirty="0"/>
              <a:t> </a:t>
            </a:r>
            <a:r>
              <a:rPr lang="nb-NO" dirty="0" err="1"/>
              <a:t>someone’s</a:t>
            </a:r>
            <a:r>
              <a:rPr lang="nb-NO" dirty="0"/>
              <a:t> narrative and </a:t>
            </a:r>
            <a:r>
              <a:rPr lang="nb-NO" dirty="0" err="1"/>
              <a:t>perspective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4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87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67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7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4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your</a:t>
            </a:r>
            <a:r>
              <a:rPr lang="nb-NO" dirty="0"/>
              <a:t> time </a:t>
            </a:r>
            <a:r>
              <a:rPr lang="nb-NO" dirty="0" err="1"/>
              <a:t>frame</a:t>
            </a:r>
            <a:r>
              <a:rPr lang="nb-NO" dirty="0"/>
              <a:t>? For </a:t>
            </a:r>
            <a:r>
              <a:rPr lang="nb-NO" dirty="0" err="1"/>
              <a:t>consultants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time </a:t>
            </a:r>
            <a:r>
              <a:rPr lang="nb-NO" dirty="0" err="1"/>
              <a:t>frame</a:t>
            </a:r>
            <a:r>
              <a:rPr lang="nb-NO" dirty="0"/>
              <a:t> is </a:t>
            </a:r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limited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hired</a:t>
            </a:r>
            <a:r>
              <a:rPr lang="nb-NO" dirty="0"/>
              <a:t> for a </a:t>
            </a:r>
            <a:r>
              <a:rPr lang="nb-NO" dirty="0" err="1"/>
              <a:t>year</a:t>
            </a:r>
            <a:r>
              <a:rPr lang="nb-NO" dirty="0"/>
              <a:t>, and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contract</a:t>
            </a:r>
            <a:r>
              <a:rPr lang="nb-NO" dirty="0"/>
              <a:t> for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year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so, </a:t>
            </a:r>
            <a:r>
              <a:rPr lang="nb-NO" dirty="0" err="1"/>
              <a:t>it’s</a:t>
            </a:r>
            <a:r>
              <a:rPr lang="nb-NO" dirty="0"/>
              <a:t> different from </a:t>
            </a:r>
            <a:r>
              <a:rPr lang="nb-NO" dirty="0" err="1"/>
              <a:t>being</a:t>
            </a:r>
            <a:r>
              <a:rPr lang="nb-NO" dirty="0"/>
              <a:t> a </a:t>
            </a:r>
            <a:r>
              <a:rPr lang="nb-NO" dirty="0" err="1"/>
              <a:t>regular</a:t>
            </a:r>
            <a:r>
              <a:rPr lang="nb-NO" dirty="0"/>
              <a:t> </a:t>
            </a:r>
            <a:r>
              <a:rPr lang="nb-NO" dirty="0" err="1"/>
              <a:t>employee</a:t>
            </a:r>
            <a:r>
              <a:rPr lang="nb-NO" dirty="0"/>
              <a:t>, and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customer</a:t>
            </a:r>
            <a:r>
              <a:rPr lang="nb-NO" dirty="0"/>
              <a:t> </a:t>
            </a:r>
            <a:r>
              <a:rPr lang="nb-NO" dirty="0" err="1"/>
              <a:t>thinks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your</a:t>
            </a:r>
            <a:r>
              <a:rPr lang="nb-NO" dirty="0"/>
              <a:t> time </a:t>
            </a:r>
            <a:r>
              <a:rPr lang="nb-NO" dirty="0" err="1"/>
              <a:t>frame</a:t>
            </a:r>
            <a:r>
              <a:rPr lang="nb-NO" dirty="0"/>
              <a:t>? For </a:t>
            </a:r>
            <a:r>
              <a:rPr lang="nb-NO" dirty="0" err="1"/>
              <a:t>consultants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time </a:t>
            </a:r>
            <a:r>
              <a:rPr lang="nb-NO" dirty="0" err="1"/>
              <a:t>frame</a:t>
            </a:r>
            <a:r>
              <a:rPr lang="nb-NO" dirty="0"/>
              <a:t> is </a:t>
            </a:r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limited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hired</a:t>
            </a:r>
            <a:r>
              <a:rPr lang="nb-NO" dirty="0"/>
              <a:t> for a </a:t>
            </a:r>
            <a:r>
              <a:rPr lang="nb-NO" dirty="0" err="1"/>
              <a:t>year</a:t>
            </a:r>
            <a:r>
              <a:rPr lang="nb-NO" dirty="0"/>
              <a:t>, and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contract</a:t>
            </a:r>
            <a:r>
              <a:rPr lang="nb-NO" dirty="0"/>
              <a:t> for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year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so, </a:t>
            </a:r>
            <a:r>
              <a:rPr lang="nb-NO" dirty="0" err="1"/>
              <a:t>it’s</a:t>
            </a:r>
            <a:r>
              <a:rPr lang="nb-NO" dirty="0"/>
              <a:t> different from </a:t>
            </a:r>
            <a:r>
              <a:rPr lang="nb-NO" dirty="0" err="1"/>
              <a:t>being</a:t>
            </a:r>
            <a:r>
              <a:rPr lang="nb-NO" dirty="0"/>
              <a:t> a </a:t>
            </a:r>
            <a:r>
              <a:rPr lang="nb-NO" dirty="0" err="1"/>
              <a:t>regular</a:t>
            </a:r>
            <a:r>
              <a:rPr lang="nb-NO" dirty="0"/>
              <a:t> </a:t>
            </a:r>
            <a:r>
              <a:rPr lang="nb-NO" dirty="0" err="1"/>
              <a:t>employee</a:t>
            </a:r>
            <a:r>
              <a:rPr lang="nb-NO" dirty="0"/>
              <a:t>, and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customer</a:t>
            </a:r>
            <a:r>
              <a:rPr lang="nb-NO" dirty="0"/>
              <a:t> </a:t>
            </a:r>
            <a:r>
              <a:rPr lang="nb-NO" dirty="0" err="1"/>
              <a:t>thinks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8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your</a:t>
            </a:r>
            <a:r>
              <a:rPr lang="nb-NO" dirty="0"/>
              <a:t> time </a:t>
            </a:r>
            <a:r>
              <a:rPr lang="nb-NO" dirty="0" err="1"/>
              <a:t>frame</a:t>
            </a:r>
            <a:r>
              <a:rPr lang="nb-NO" dirty="0"/>
              <a:t>? For </a:t>
            </a:r>
            <a:r>
              <a:rPr lang="nb-NO" dirty="0" err="1"/>
              <a:t>consultants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time </a:t>
            </a:r>
            <a:r>
              <a:rPr lang="nb-NO" dirty="0" err="1"/>
              <a:t>frame</a:t>
            </a:r>
            <a:r>
              <a:rPr lang="nb-NO" dirty="0"/>
              <a:t> is </a:t>
            </a:r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limited</a:t>
            </a:r>
            <a:r>
              <a:rPr lang="nb-NO" dirty="0"/>
              <a:t>.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hired</a:t>
            </a:r>
            <a:r>
              <a:rPr lang="nb-NO" dirty="0"/>
              <a:t> for a </a:t>
            </a:r>
            <a:r>
              <a:rPr lang="nb-NO" dirty="0" err="1"/>
              <a:t>year</a:t>
            </a:r>
            <a:r>
              <a:rPr lang="nb-NO" dirty="0"/>
              <a:t>, and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you’ll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contract</a:t>
            </a:r>
            <a:r>
              <a:rPr lang="nb-NO" dirty="0"/>
              <a:t> for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year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so, </a:t>
            </a:r>
            <a:r>
              <a:rPr lang="nb-NO" dirty="0" err="1"/>
              <a:t>it’s</a:t>
            </a:r>
            <a:r>
              <a:rPr lang="nb-NO" dirty="0"/>
              <a:t> different from </a:t>
            </a:r>
            <a:r>
              <a:rPr lang="nb-NO" dirty="0" err="1"/>
              <a:t>being</a:t>
            </a:r>
            <a:r>
              <a:rPr lang="nb-NO" dirty="0"/>
              <a:t> a </a:t>
            </a:r>
            <a:r>
              <a:rPr lang="nb-NO" dirty="0" err="1"/>
              <a:t>regular</a:t>
            </a:r>
            <a:r>
              <a:rPr lang="nb-NO" dirty="0"/>
              <a:t> </a:t>
            </a:r>
            <a:r>
              <a:rPr lang="nb-NO" dirty="0" err="1"/>
              <a:t>employee</a:t>
            </a:r>
            <a:r>
              <a:rPr lang="nb-NO" dirty="0"/>
              <a:t>, and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customer</a:t>
            </a:r>
            <a:r>
              <a:rPr lang="nb-NO" dirty="0"/>
              <a:t> </a:t>
            </a:r>
            <a:r>
              <a:rPr lang="nb-NO" dirty="0" err="1"/>
              <a:t>thinks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0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a </a:t>
            </a:r>
            <a:r>
              <a:rPr lang="nb-NO" dirty="0" err="1"/>
              <a:t>blog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I </a:t>
            </a:r>
            <a:r>
              <a:rPr lang="nb-NO" dirty="0" err="1"/>
              <a:t>write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passionate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. It </a:t>
            </a:r>
            <a:r>
              <a:rPr lang="nb-NO" dirty="0" err="1"/>
              <a:t>tends</a:t>
            </a:r>
            <a:r>
              <a:rPr lang="nb-NO" dirty="0"/>
              <a:t> to be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things</a:t>
            </a:r>
            <a:r>
              <a:rPr lang="nb-NO" dirty="0"/>
              <a:t> I talk </a:t>
            </a:r>
            <a:r>
              <a:rPr lang="nb-NO" dirty="0" err="1"/>
              <a:t>about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5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make a simple </a:t>
            </a:r>
            <a:r>
              <a:rPr lang="nb-NO" dirty="0" err="1"/>
              <a:t>assumption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41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sort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impact</a:t>
            </a:r>
            <a:r>
              <a:rPr lang="nb-NO" dirty="0"/>
              <a:t>.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contribute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best </a:t>
            </a:r>
            <a:r>
              <a:rPr lang="nb-NO" dirty="0" err="1"/>
              <a:t>work</a:t>
            </a:r>
            <a:r>
              <a:rPr lang="nb-NO" dirty="0"/>
              <a:t>,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done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25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again</a:t>
            </a:r>
            <a:r>
              <a:rPr lang="nb-NO" dirty="0"/>
              <a:t>, </a:t>
            </a:r>
            <a:r>
              <a:rPr lang="nb-NO" dirty="0" err="1"/>
              <a:t>context</a:t>
            </a:r>
            <a:r>
              <a:rPr lang="nb-NO" dirty="0"/>
              <a:t> </a:t>
            </a:r>
            <a:r>
              <a:rPr lang="nb-NO" dirty="0" err="1"/>
              <a:t>trumps</a:t>
            </a:r>
            <a:r>
              <a:rPr lang="nb-NO" dirty="0"/>
              <a:t> </a:t>
            </a:r>
            <a:r>
              <a:rPr lang="nb-NO" dirty="0" err="1"/>
              <a:t>everything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not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in a </a:t>
            </a:r>
            <a:r>
              <a:rPr lang="nb-NO" dirty="0" err="1"/>
              <a:t>position</a:t>
            </a:r>
            <a:r>
              <a:rPr lang="nb-NO" dirty="0"/>
              <a:t> to have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impact</a:t>
            </a:r>
            <a:r>
              <a:rPr lang="nb-NO" dirty="0"/>
              <a:t>, and </a:t>
            </a:r>
            <a:r>
              <a:rPr lang="nb-NO" dirty="0" err="1"/>
              <a:t>that’s</a:t>
            </a:r>
            <a:r>
              <a:rPr lang="nb-NO" dirty="0"/>
              <a:t> just </a:t>
            </a:r>
            <a:r>
              <a:rPr lang="nb-NO" dirty="0" err="1"/>
              <a:t>how</a:t>
            </a:r>
            <a:r>
              <a:rPr lang="nb-NO" dirty="0"/>
              <a:t> it is.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9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consider</a:t>
            </a:r>
            <a:r>
              <a:rPr lang="nb-NO" dirty="0"/>
              <a:t> a </a:t>
            </a:r>
            <a:r>
              <a:rPr lang="nb-NO" dirty="0" err="1"/>
              <a:t>concrete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29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concrete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150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,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little</a:t>
            </a:r>
            <a:r>
              <a:rPr lang="nb-NO" dirty="0"/>
              <a:t> </a:t>
            </a:r>
            <a:r>
              <a:rPr lang="nb-NO" dirty="0" err="1"/>
              <a:t>blue</a:t>
            </a:r>
            <a:r>
              <a:rPr lang="nb-NO" dirty="0"/>
              <a:t> </a:t>
            </a:r>
            <a:r>
              <a:rPr lang="nb-NO" dirty="0" err="1"/>
              <a:t>dot</a:t>
            </a:r>
            <a:r>
              <a:rPr lang="nb-NO" dirty="0"/>
              <a:t>. And I start my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TV </a:t>
            </a:r>
            <a:r>
              <a:rPr lang="nb-NO" dirty="0" err="1"/>
              <a:t>streaming</a:t>
            </a:r>
            <a:r>
              <a:rPr lang="nb-NO" dirty="0"/>
              <a:t> service. I bring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 15 </a:t>
            </a:r>
            <a:r>
              <a:rPr lang="nb-NO" dirty="0" err="1"/>
              <a:t>years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software </a:t>
            </a:r>
            <a:r>
              <a:rPr lang="nb-NO" dirty="0" err="1"/>
              <a:t>development</a:t>
            </a:r>
            <a:r>
              <a:rPr lang="nb-NO" dirty="0"/>
              <a:t>, and I </a:t>
            </a:r>
            <a:r>
              <a:rPr lang="nb-NO" dirty="0" err="1"/>
              <a:t>want</a:t>
            </a:r>
            <a:r>
              <a:rPr lang="nb-NO" dirty="0"/>
              <a:t> to have </a:t>
            </a:r>
            <a:r>
              <a:rPr lang="nb-NO" dirty="0" err="1"/>
              <a:t>impact</a:t>
            </a:r>
            <a:r>
              <a:rPr lang="nb-NO" dirty="0"/>
              <a:t>. 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my </a:t>
            </a:r>
            <a:r>
              <a:rPr lang="nb-NO" dirty="0" err="1"/>
              <a:t>knowledge</a:t>
            </a:r>
            <a:r>
              <a:rPr lang="nb-NO" dirty="0"/>
              <a:t> and </a:t>
            </a:r>
            <a:r>
              <a:rPr lang="nb-NO" dirty="0" err="1"/>
              <a:t>experience</a:t>
            </a:r>
            <a:r>
              <a:rPr lang="nb-NO" dirty="0"/>
              <a:t> to do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1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I </a:t>
            </a:r>
            <a:r>
              <a:rPr lang="nb-NO" dirty="0" err="1"/>
              <a:t>come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opinions.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46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 </a:t>
            </a:r>
            <a:r>
              <a:rPr lang="nb-NO" dirty="0" err="1"/>
              <a:t>instance</a:t>
            </a:r>
            <a:r>
              <a:rPr lang="nb-NO" dirty="0"/>
              <a:t>, I </a:t>
            </a:r>
            <a:r>
              <a:rPr lang="nb-NO" dirty="0" err="1"/>
              <a:t>believe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domain</a:t>
            </a:r>
            <a:r>
              <a:rPr lang="nb-NO" dirty="0"/>
              <a:t>-driven design is </a:t>
            </a:r>
            <a:r>
              <a:rPr lang="nb-NO" dirty="0" err="1"/>
              <a:t>important</a:t>
            </a:r>
            <a:r>
              <a:rPr lang="nb-NO" dirty="0"/>
              <a:t>, and a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address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problem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accumulating</a:t>
            </a:r>
            <a:r>
              <a:rPr lang="nb-NO" dirty="0"/>
              <a:t> </a:t>
            </a:r>
            <a:r>
              <a:rPr lang="nb-NO" dirty="0" err="1"/>
              <a:t>complexity</a:t>
            </a:r>
            <a:r>
              <a:rPr lang="nb-NO" dirty="0"/>
              <a:t> in software.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not </a:t>
            </a:r>
            <a:r>
              <a:rPr lang="nb-NO" dirty="0" err="1"/>
              <a:t>agree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,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had</a:t>
            </a:r>
            <a:r>
              <a:rPr lang="nb-NO" dirty="0"/>
              <a:t> bad </a:t>
            </a:r>
            <a:r>
              <a:rPr lang="nb-NO" dirty="0" err="1"/>
              <a:t>experiences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DDD, and </a:t>
            </a:r>
            <a:r>
              <a:rPr lang="nb-NO" dirty="0" err="1"/>
              <a:t>that’s</a:t>
            </a:r>
            <a:r>
              <a:rPr lang="nb-NO" dirty="0"/>
              <a:t> fine.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have to </a:t>
            </a:r>
            <a:r>
              <a:rPr lang="nb-NO" dirty="0" err="1"/>
              <a:t>agree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And in </a:t>
            </a:r>
            <a:r>
              <a:rPr lang="nb-NO" dirty="0" err="1"/>
              <a:t>fact</a:t>
            </a:r>
            <a:r>
              <a:rPr lang="nb-NO" dirty="0"/>
              <a:t>,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point</a:t>
            </a:r>
            <a:r>
              <a:rPr lang="nb-NO" dirty="0"/>
              <a:t>. </a:t>
            </a:r>
            <a:r>
              <a:rPr lang="nb-NO" dirty="0" err="1"/>
              <a:t>When</a:t>
            </a:r>
            <a:r>
              <a:rPr lang="nb-NO" dirty="0"/>
              <a:t> I start my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,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skeptical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believe</a:t>
            </a:r>
            <a:r>
              <a:rPr lang="nb-NO" dirty="0"/>
              <a:t> in. And </a:t>
            </a:r>
            <a:r>
              <a:rPr lang="nb-NO" dirty="0" err="1"/>
              <a:t>we’re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have to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41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am </a:t>
            </a:r>
            <a:r>
              <a:rPr lang="nb-NO" dirty="0" err="1"/>
              <a:t>skeptical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 </a:t>
            </a:r>
            <a:r>
              <a:rPr lang="nb-NO" dirty="0" err="1"/>
              <a:t>call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theatre</a:t>
            </a:r>
            <a:r>
              <a:rPr lang="nb-NO" dirty="0"/>
              <a:t>. A lot </a:t>
            </a:r>
            <a:r>
              <a:rPr lang="nb-NO" dirty="0" err="1"/>
              <a:t>of</a:t>
            </a:r>
            <a:r>
              <a:rPr lang="nb-NO" dirty="0"/>
              <a:t> so-</a:t>
            </a:r>
            <a:r>
              <a:rPr lang="nb-NO" dirty="0" err="1"/>
              <a:t>called</a:t>
            </a:r>
            <a:r>
              <a:rPr lang="nb-NO" dirty="0"/>
              <a:t> Agile </a:t>
            </a:r>
            <a:r>
              <a:rPr lang="nb-NO" dirty="0" err="1"/>
              <a:t>processes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shallow</a:t>
            </a:r>
            <a:r>
              <a:rPr lang="nb-NO" dirty="0"/>
              <a:t> </a:t>
            </a:r>
            <a:r>
              <a:rPr lang="nb-NO" dirty="0" err="1"/>
              <a:t>acts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cargo </a:t>
            </a:r>
            <a:r>
              <a:rPr lang="nb-NO" dirty="0" err="1"/>
              <a:t>culting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little</a:t>
            </a:r>
            <a:r>
              <a:rPr lang="nb-NO" dirty="0"/>
              <a:t> true </a:t>
            </a:r>
            <a:r>
              <a:rPr lang="nb-NO" dirty="0" err="1"/>
              <a:t>agility</a:t>
            </a:r>
            <a:r>
              <a:rPr lang="nb-NO" dirty="0"/>
              <a:t> </a:t>
            </a:r>
            <a:r>
              <a:rPr lang="nb-NO" dirty="0" err="1"/>
              <a:t>involved</a:t>
            </a:r>
            <a:r>
              <a:rPr lang="nb-NO" dirty="0"/>
              <a:t> – </a:t>
            </a:r>
            <a:r>
              <a:rPr lang="nb-NO" dirty="0" err="1"/>
              <a:t>little</a:t>
            </a:r>
            <a:r>
              <a:rPr lang="nb-NO" dirty="0"/>
              <a:t> in turns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adaptability</a:t>
            </a:r>
            <a:r>
              <a:rPr lang="nb-NO" dirty="0"/>
              <a:t>, </a:t>
            </a:r>
            <a:r>
              <a:rPr lang="nb-NO" dirty="0" err="1"/>
              <a:t>little</a:t>
            </a:r>
            <a:r>
              <a:rPr lang="nb-NO" dirty="0"/>
              <a:t> in turns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autonomy</a:t>
            </a:r>
            <a:r>
              <a:rPr lang="nb-NO" dirty="0"/>
              <a:t>. It’s not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agile,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pretending</a:t>
            </a:r>
            <a:r>
              <a:rPr lang="nb-NO" dirty="0"/>
              <a:t> to be agile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not.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4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believe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for </a:t>
            </a:r>
            <a:r>
              <a:rPr lang="nb-NO" dirty="0" err="1"/>
              <a:t>leadership</a:t>
            </a:r>
            <a:r>
              <a:rPr lang="nb-NO" dirty="0"/>
              <a:t> and </a:t>
            </a:r>
            <a:r>
              <a:rPr lang="nb-NO" dirty="0" err="1"/>
              <a:t>strategy</a:t>
            </a:r>
            <a:r>
              <a:rPr lang="nb-NO" dirty="0"/>
              <a:t>.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have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initiative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lack</a:t>
            </a:r>
            <a:r>
              <a:rPr lang="nb-NO" dirty="0"/>
              <a:t> </a:t>
            </a:r>
            <a:r>
              <a:rPr lang="nb-NO" dirty="0" err="1"/>
              <a:t>direction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my </a:t>
            </a:r>
            <a:r>
              <a:rPr lang="nb-NO" dirty="0" err="1"/>
              <a:t>github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interested</a:t>
            </a:r>
            <a:r>
              <a:rPr lang="nb-NO" dirty="0"/>
              <a:t>. I have </a:t>
            </a:r>
            <a:r>
              <a:rPr lang="nb-NO" dirty="0" err="1"/>
              <a:t>some</a:t>
            </a:r>
            <a:r>
              <a:rPr lang="nb-NO" dirty="0"/>
              <a:t> different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, an Elm workshop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teaches</a:t>
            </a:r>
            <a:r>
              <a:rPr lang="nb-NO" dirty="0"/>
              <a:t> </a:t>
            </a:r>
            <a:r>
              <a:rPr lang="nb-NO" dirty="0" err="1"/>
              <a:t>functional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recursive</a:t>
            </a:r>
            <a:r>
              <a:rPr lang="nb-NO" dirty="0"/>
              <a:t> art, a </a:t>
            </a:r>
            <a:r>
              <a:rPr lang="nb-NO" dirty="0" err="1"/>
              <a:t>couple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hypermedia </a:t>
            </a:r>
            <a:r>
              <a:rPr lang="nb-NO" dirty="0" err="1"/>
              <a:t>adventure</a:t>
            </a:r>
            <a:r>
              <a:rPr lang="nb-NO" dirty="0"/>
              <a:t> games, a lambda calculus interpreter and so </a:t>
            </a:r>
            <a:r>
              <a:rPr lang="nb-NO" dirty="0" err="1"/>
              <a:t>on</a:t>
            </a:r>
            <a:r>
              <a:rPr lang="nb-NO" dirty="0"/>
              <a:t> and so </a:t>
            </a:r>
            <a:r>
              <a:rPr lang="nb-NO" dirty="0" err="1"/>
              <a:t>forth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telling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mostly</a:t>
            </a:r>
            <a:r>
              <a:rPr lang="nb-NO" dirty="0"/>
              <a:t> to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credibility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, and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a so-</a:t>
            </a:r>
            <a:r>
              <a:rPr lang="nb-NO" dirty="0" err="1"/>
              <a:t>called</a:t>
            </a:r>
            <a:r>
              <a:rPr lang="nb-NO" dirty="0"/>
              <a:t> soft talk so I </a:t>
            </a:r>
            <a:r>
              <a:rPr lang="nb-NO" dirty="0" err="1"/>
              <a:t>thought</a:t>
            </a:r>
            <a:r>
              <a:rPr lang="nb-NO" dirty="0"/>
              <a:t> it </a:t>
            </a:r>
            <a:r>
              <a:rPr lang="nb-NO" dirty="0" err="1"/>
              <a:t>would</a:t>
            </a:r>
            <a:r>
              <a:rPr lang="nb-NO" dirty="0"/>
              <a:t> be </a:t>
            </a:r>
            <a:r>
              <a:rPr lang="nb-NO" dirty="0" err="1"/>
              <a:t>wise</a:t>
            </a:r>
            <a:r>
              <a:rPr lang="nb-NO" dirty="0"/>
              <a:t> to stress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a </a:t>
            </a:r>
            <a:r>
              <a:rPr lang="nb-NO" dirty="0" err="1"/>
              <a:t>coder</a:t>
            </a:r>
            <a:r>
              <a:rPr lang="nb-NO" dirty="0"/>
              <a:t>, </a:t>
            </a:r>
            <a:r>
              <a:rPr lang="nb-NO" dirty="0" err="1"/>
              <a:t>otherwise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so </a:t>
            </a:r>
            <a:r>
              <a:rPr lang="nb-NO" dirty="0" err="1"/>
              <a:t>easy</a:t>
            </a:r>
            <a:r>
              <a:rPr lang="nb-NO" dirty="0"/>
              <a:t> to dismiss </a:t>
            </a:r>
            <a:r>
              <a:rPr lang="nb-NO" dirty="0" err="1"/>
              <a:t>me</a:t>
            </a:r>
            <a:r>
              <a:rPr lang="nb-NO" dirty="0"/>
              <a:t> as irrelevant.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0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I am </a:t>
            </a:r>
            <a:r>
              <a:rPr lang="nb-NO" dirty="0" err="1"/>
              <a:t>skeptical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top-</a:t>
            </a:r>
            <a:r>
              <a:rPr lang="nb-NO" dirty="0" err="1"/>
              <a:t>down</a:t>
            </a:r>
            <a:r>
              <a:rPr lang="nb-NO" dirty="0"/>
              <a:t> </a:t>
            </a:r>
            <a:r>
              <a:rPr lang="nb-NO" dirty="0" err="1"/>
              <a:t>leadership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context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in. </a:t>
            </a:r>
            <a:r>
              <a:rPr lang="nb-NO" dirty="0" err="1"/>
              <a:t>There’s</a:t>
            </a:r>
            <a:r>
              <a:rPr lang="nb-NO" dirty="0"/>
              <a:t> a </a:t>
            </a:r>
            <a:r>
              <a:rPr lang="nb-NO" dirty="0" err="1"/>
              <a:t>great</a:t>
            </a:r>
            <a:r>
              <a:rPr lang="nb-NO" dirty="0"/>
              <a:t> book </a:t>
            </a:r>
            <a:r>
              <a:rPr lang="nb-NO" dirty="0" err="1"/>
              <a:t>called</a:t>
            </a:r>
            <a:r>
              <a:rPr lang="nb-NO" dirty="0"/>
              <a:t> </a:t>
            </a:r>
            <a:r>
              <a:rPr lang="nb-NO" dirty="0" err="1"/>
              <a:t>Seeing</a:t>
            </a:r>
            <a:r>
              <a:rPr lang="nb-NO" dirty="0"/>
              <a:t> Like a State </a:t>
            </a:r>
            <a:r>
              <a:rPr lang="nb-NO" dirty="0" err="1"/>
              <a:t>that</a:t>
            </a:r>
            <a:r>
              <a:rPr lang="nb-NO" dirty="0"/>
              <a:t> talks </a:t>
            </a:r>
            <a:r>
              <a:rPr lang="nb-NO" dirty="0" err="1"/>
              <a:t>about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wrong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grand </a:t>
            </a:r>
            <a:r>
              <a:rPr lang="nb-NO" dirty="0" err="1"/>
              <a:t>schemes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taking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factors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account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698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believe</a:t>
            </a:r>
            <a:r>
              <a:rPr lang="nb-NO" dirty="0"/>
              <a:t> in </a:t>
            </a:r>
            <a:r>
              <a:rPr lang="nb-NO" dirty="0" err="1"/>
              <a:t>incremental</a:t>
            </a:r>
            <a:r>
              <a:rPr lang="nb-NO" dirty="0"/>
              <a:t> </a:t>
            </a:r>
            <a:r>
              <a:rPr lang="nb-NO" dirty="0" err="1"/>
              <a:t>improvements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a goal.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am </a:t>
            </a:r>
            <a:r>
              <a:rPr lang="nb-NO" dirty="0" err="1"/>
              <a:t>skeptical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grand </a:t>
            </a:r>
            <a:r>
              <a:rPr lang="nb-NO" dirty="0" err="1"/>
              <a:t>rewrites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33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believe</a:t>
            </a:r>
            <a:r>
              <a:rPr lang="nb-NO" dirty="0"/>
              <a:t> in </a:t>
            </a:r>
            <a:r>
              <a:rPr lang="nb-NO" dirty="0" err="1"/>
              <a:t>empowered</a:t>
            </a:r>
            <a:r>
              <a:rPr lang="nb-NO" dirty="0"/>
              <a:t>, </a:t>
            </a:r>
            <a:r>
              <a:rPr lang="nb-NO" dirty="0" err="1"/>
              <a:t>autonomous</a:t>
            </a:r>
            <a:r>
              <a:rPr lang="nb-NO" dirty="0"/>
              <a:t> teams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aligned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streams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996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am </a:t>
            </a:r>
            <a:r>
              <a:rPr lang="nb-NO" dirty="0" err="1"/>
              <a:t>skeptical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individual</a:t>
            </a:r>
            <a:r>
              <a:rPr lang="nb-NO" dirty="0"/>
              <a:t> programmer </a:t>
            </a:r>
            <a:r>
              <a:rPr lang="nb-NO" dirty="0" err="1"/>
              <a:t>heroics</a:t>
            </a:r>
            <a:r>
              <a:rPr lang="nb-NO" dirty="0"/>
              <a:t>. If </a:t>
            </a:r>
            <a:r>
              <a:rPr lang="nb-NO" dirty="0" err="1"/>
              <a:t>you</a:t>
            </a:r>
            <a:r>
              <a:rPr lang="nb-NO" dirty="0"/>
              <a:t> have to </a:t>
            </a:r>
            <a:r>
              <a:rPr lang="nb-NO" dirty="0" err="1"/>
              <a:t>rely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an </a:t>
            </a:r>
            <a:r>
              <a:rPr lang="nb-NO" dirty="0" err="1"/>
              <a:t>indication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have </a:t>
            </a:r>
            <a:r>
              <a:rPr lang="nb-NO" dirty="0" err="1"/>
              <a:t>systemic</a:t>
            </a:r>
            <a:r>
              <a:rPr lang="nb-NO" dirty="0"/>
              <a:t> problems in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organization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02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just </a:t>
            </a:r>
            <a:r>
              <a:rPr lang="nb-NO" dirty="0" err="1"/>
              <a:t>examples</a:t>
            </a:r>
            <a:r>
              <a:rPr lang="nb-NO" dirty="0"/>
              <a:t>. I have my opinions, </a:t>
            </a:r>
            <a:r>
              <a:rPr lang="nb-NO" dirty="0" err="1"/>
              <a:t>others</a:t>
            </a:r>
            <a:r>
              <a:rPr lang="nb-NO" dirty="0"/>
              <a:t> have </a:t>
            </a:r>
            <a:r>
              <a:rPr lang="nb-NO" dirty="0" err="1"/>
              <a:t>theirs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75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Primarily</a:t>
            </a:r>
            <a:r>
              <a:rPr lang="nb-NO" dirty="0"/>
              <a:t> I am human.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80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I am </a:t>
            </a:r>
            <a:r>
              <a:rPr lang="nb-NO" dirty="0" err="1"/>
              <a:t>complex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375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and </a:t>
            </a:r>
            <a:r>
              <a:rPr lang="nb-NO" dirty="0" err="1"/>
              <a:t>experience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313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</a:t>
            </a:r>
            <a:r>
              <a:rPr lang="nb-NO" dirty="0" err="1"/>
              <a:t>strengths</a:t>
            </a:r>
            <a:r>
              <a:rPr lang="nb-NO" dirty="0"/>
              <a:t> and </a:t>
            </a:r>
            <a:r>
              <a:rPr lang="nb-NO" dirty="0" err="1"/>
              <a:t>weaknesses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I </a:t>
            </a:r>
            <a:r>
              <a:rPr lang="nb-NO" dirty="0" err="1"/>
              <a:t>say</a:t>
            </a:r>
            <a:r>
              <a:rPr lang="nb-NO" dirty="0"/>
              <a:t> stupid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Twitter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sometimes</a:t>
            </a:r>
            <a:r>
              <a:rPr lang="nb-NO" dirty="0"/>
              <a:t>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elaborated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talks and </a:t>
            </a:r>
            <a:r>
              <a:rPr lang="nb-NO" dirty="0" err="1"/>
              <a:t>blog</a:t>
            </a:r>
            <a:r>
              <a:rPr lang="nb-NO" dirty="0"/>
              <a:t> posts.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09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hopes &amp; </a:t>
            </a:r>
            <a:r>
              <a:rPr lang="nb-NO" dirty="0" err="1"/>
              <a:t>fears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am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confident</a:t>
            </a:r>
            <a:r>
              <a:rPr lang="nb-NO" dirty="0"/>
              <a:t> &amp; </a:t>
            </a:r>
            <a:r>
              <a:rPr lang="nb-NO" dirty="0" err="1"/>
              <a:t>insecure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9648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my </a:t>
            </a:r>
            <a:r>
              <a:rPr lang="nb-NO" dirty="0" err="1"/>
              <a:t>pet</a:t>
            </a:r>
            <a:r>
              <a:rPr lang="nb-NO" dirty="0"/>
              <a:t> </a:t>
            </a:r>
            <a:r>
              <a:rPr lang="nb-NO" dirty="0" err="1"/>
              <a:t>peeves</a:t>
            </a:r>
            <a:r>
              <a:rPr lang="nb-NO" dirty="0"/>
              <a:t>,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will</a:t>
            </a:r>
            <a:r>
              <a:rPr lang="nb-NO" dirty="0"/>
              <a:t> rant </a:t>
            </a:r>
            <a:r>
              <a:rPr lang="nb-NO" dirty="0" err="1"/>
              <a:t>about</a:t>
            </a:r>
            <a:r>
              <a:rPr lang="nb-NO" dirty="0"/>
              <a:t> to </a:t>
            </a:r>
            <a:r>
              <a:rPr lang="nb-NO" dirty="0" err="1"/>
              <a:t>whoever</a:t>
            </a:r>
            <a:r>
              <a:rPr lang="nb-NO" dirty="0"/>
              <a:t> is </a:t>
            </a:r>
            <a:r>
              <a:rPr lang="nb-NO" dirty="0" err="1"/>
              <a:t>nearby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87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My </a:t>
            </a:r>
            <a:r>
              <a:rPr lang="nb-NO" dirty="0" err="1"/>
              <a:t>rationality</a:t>
            </a:r>
            <a:r>
              <a:rPr lang="nb-NO" dirty="0"/>
              <a:t> is </a:t>
            </a:r>
            <a:r>
              <a:rPr lang="nb-NO" dirty="0" err="1"/>
              <a:t>limited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20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am </a:t>
            </a:r>
            <a:r>
              <a:rPr lang="nb-NO" dirty="0" err="1"/>
              <a:t>largely</a:t>
            </a:r>
            <a:r>
              <a:rPr lang="nb-NO" dirty="0"/>
              <a:t> driven by </a:t>
            </a:r>
            <a:r>
              <a:rPr lang="nb-NO" dirty="0" err="1"/>
              <a:t>emotions</a:t>
            </a:r>
            <a:r>
              <a:rPr lang="nb-NO" dirty="0"/>
              <a:t>, </a:t>
            </a:r>
            <a:r>
              <a:rPr lang="nb-NO" dirty="0" err="1"/>
              <a:t>though</a:t>
            </a:r>
            <a:r>
              <a:rPr lang="nb-NO" dirty="0"/>
              <a:t> I like to </a:t>
            </a:r>
            <a:r>
              <a:rPr lang="nb-NO" dirty="0" err="1"/>
              <a:t>pretend</a:t>
            </a:r>
            <a:r>
              <a:rPr lang="nb-NO" dirty="0"/>
              <a:t> </a:t>
            </a:r>
            <a:r>
              <a:rPr lang="nb-NO" dirty="0" err="1"/>
              <a:t>otherwise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92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</a:t>
            </a:r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biases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6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blind spots, </a:t>
            </a:r>
            <a:r>
              <a:rPr lang="nb-NO" dirty="0" err="1"/>
              <a:t>things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can’t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I </a:t>
            </a:r>
            <a:r>
              <a:rPr lang="nb-NO" dirty="0" err="1"/>
              <a:t>don’t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11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lastly</a:t>
            </a:r>
            <a:r>
              <a:rPr lang="nb-NO" dirty="0"/>
              <a:t>, I am </a:t>
            </a:r>
            <a:r>
              <a:rPr lang="nb-NO" dirty="0" err="1"/>
              <a:t>made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narratives. </a:t>
            </a:r>
            <a:r>
              <a:rPr lang="nb-NO" dirty="0" err="1"/>
              <a:t>What</a:t>
            </a:r>
            <a:r>
              <a:rPr lang="nb-NO" dirty="0"/>
              <a:t> I </a:t>
            </a:r>
            <a:r>
              <a:rPr lang="nb-NO" dirty="0" err="1"/>
              <a:t>mean</a:t>
            </a:r>
            <a:r>
              <a:rPr lang="nb-NO" dirty="0"/>
              <a:t> by </a:t>
            </a:r>
            <a:r>
              <a:rPr lang="nb-NO" dirty="0" err="1"/>
              <a:t>that</a:t>
            </a:r>
            <a:r>
              <a:rPr lang="nb-NO" dirty="0"/>
              <a:t>, is </a:t>
            </a:r>
            <a:r>
              <a:rPr lang="nb-NO" dirty="0" err="1"/>
              <a:t>that</a:t>
            </a:r>
            <a:r>
              <a:rPr lang="nb-NO" dirty="0"/>
              <a:t> I have a massive web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stories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explain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I am, </a:t>
            </a:r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in </a:t>
            </a:r>
            <a:r>
              <a:rPr lang="nb-NO" dirty="0" err="1"/>
              <a:t>life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 </a:t>
            </a:r>
            <a:r>
              <a:rPr lang="nb-NO" dirty="0" err="1"/>
              <a:t>works</a:t>
            </a:r>
            <a:r>
              <a:rPr lang="nb-NO" dirty="0"/>
              <a:t> and so on.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72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stories</a:t>
            </a:r>
            <a:r>
              <a:rPr lang="nb-NO" dirty="0"/>
              <a:t> make up my </a:t>
            </a:r>
            <a:r>
              <a:rPr lang="nb-NO" dirty="0" err="1"/>
              <a:t>self</a:t>
            </a:r>
            <a:r>
              <a:rPr lang="nb-NO" dirty="0"/>
              <a:t>-image and my </a:t>
            </a:r>
            <a:r>
              <a:rPr lang="nb-NO" dirty="0" err="1"/>
              <a:t>identity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3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Like most </a:t>
            </a:r>
            <a:r>
              <a:rPr lang="nb-NO" dirty="0" err="1"/>
              <a:t>people</a:t>
            </a:r>
            <a:r>
              <a:rPr lang="nb-NO" dirty="0"/>
              <a:t>, </a:t>
            </a:r>
            <a:r>
              <a:rPr lang="nb-NO" dirty="0" err="1"/>
              <a:t>perhaps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all </a:t>
            </a:r>
            <a:r>
              <a:rPr lang="nb-NO" dirty="0" err="1"/>
              <a:t>people</a:t>
            </a:r>
            <a:r>
              <a:rPr lang="nb-NO" dirty="0"/>
              <a:t>, I </a:t>
            </a:r>
            <a:r>
              <a:rPr lang="nb-NO" dirty="0" err="1"/>
              <a:t>think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 am </a:t>
            </a:r>
            <a:r>
              <a:rPr lang="nb-NO" dirty="0" err="1"/>
              <a:t>fundamentally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person. And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to </a:t>
            </a:r>
            <a:r>
              <a:rPr lang="nb-NO" dirty="0" err="1"/>
              <a:t>me</a:t>
            </a:r>
            <a:r>
              <a:rPr lang="nb-NO" dirty="0"/>
              <a:t>, I </a:t>
            </a:r>
            <a:r>
              <a:rPr lang="nb-NO" dirty="0" err="1"/>
              <a:t>want</a:t>
            </a:r>
            <a:r>
              <a:rPr lang="nb-NO" dirty="0"/>
              <a:t> to be a </a:t>
            </a:r>
            <a:r>
              <a:rPr lang="nb-NO" dirty="0" err="1"/>
              <a:t>good</a:t>
            </a:r>
            <a:r>
              <a:rPr lang="nb-NO" dirty="0"/>
              <a:t> person. And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pressed</a:t>
            </a:r>
            <a:r>
              <a:rPr lang="nb-NO" dirty="0"/>
              <a:t>, I </a:t>
            </a:r>
            <a:r>
              <a:rPr lang="nb-NO" dirty="0" err="1"/>
              <a:t>can</a:t>
            </a:r>
            <a:r>
              <a:rPr lang="nb-NO" dirty="0"/>
              <a:t> list </a:t>
            </a:r>
            <a:r>
              <a:rPr lang="nb-NO" dirty="0" err="1"/>
              <a:t>examples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acted</a:t>
            </a:r>
            <a:r>
              <a:rPr lang="nb-NO" dirty="0"/>
              <a:t> as a </a:t>
            </a:r>
            <a:r>
              <a:rPr lang="nb-NO" dirty="0" err="1"/>
              <a:t>good</a:t>
            </a:r>
            <a:r>
              <a:rPr lang="nb-NO" dirty="0"/>
              <a:t> person, to make </a:t>
            </a:r>
            <a:r>
              <a:rPr lang="nb-NO" dirty="0" err="1"/>
              <a:t>that</a:t>
            </a:r>
            <a:r>
              <a:rPr lang="nb-NO" dirty="0"/>
              <a:t> story </a:t>
            </a:r>
            <a:r>
              <a:rPr lang="nb-NO" dirty="0" err="1"/>
              <a:t>believable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1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dirty="0"/>
              <a:t>So </a:t>
            </a:r>
            <a:r>
              <a:rPr lang="nb-NO" b="0" dirty="0" err="1"/>
              <a:t>now</a:t>
            </a:r>
            <a:r>
              <a:rPr lang="nb-NO" b="0" dirty="0"/>
              <a:t> </a:t>
            </a:r>
            <a:r>
              <a:rPr lang="nb-NO" b="0" dirty="0" err="1"/>
              <a:t>you</a:t>
            </a:r>
            <a:r>
              <a:rPr lang="nb-NO" b="0" dirty="0"/>
              <a:t> </a:t>
            </a:r>
            <a:r>
              <a:rPr lang="nb-NO" b="0" dirty="0" err="1"/>
              <a:t>know</a:t>
            </a:r>
            <a:r>
              <a:rPr lang="nb-NO" b="0" dirty="0"/>
              <a:t> </a:t>
            </a:r>
            <a:r>
              <a:rPr lang="nb-NO" b="0" dirty="0" err="1"/>
              <a:t>who</a:t>
            </a:r>
            <a:r>
              <a:rPr lang="nb-NO" b="0" dirty="0"/>
              <a:t> I am, and </a:t>
            </a:r>
            <a:r>
              <a:rPr lang="nb-NO" b="0" dirty="0" err="1"/>
              <a:t>we</a:t>
            </a:r>
            <a:r>
              <a:rPr lang="nb-NO" b="0" dirty="0"/>
              <a:t> </a:t>
            </a:r>
            <a:r>
              <a:rPr lang="nb-NO" b="0" dirty="0" err="1"/>
              <a:t>can</a:t>
            </a:r>
            <a:r>
              <a:rPr lang="nb-NO" b="0" dirty="0"/>
              <a:t> </a:t>
            </a:r>
            <a:r>
              <a:rPr lang="nb-NO" b="0" dirty="0" err="1"/>
              <a:t>return</a:t>
            </a:r>
            <a:r>
              <a:rPr lang="nb-NO" b="0" dirty="0"/>
              <a:t> to </a:t>
            </a:r>
            <a:r>
              <a:rPr lang="nb-NO" b="0" dirty="0" err="1"/>
              <a:t>the</a:t>
            </a:r>
            <a:r>
              <a:rPr lang="nb-NO" b="0" dirty="0"/>
              <a:t> </a:t>
            </a:r>
            <a:r>
              <a:rPr lang="nb-NO" b="0" dirty="0" err="1"/>
              <a:t>topic</a:t>
            </a:r>
            <a:r>
              <a:rPr lang="nb-NO" b="0" dirty="0"/>
              <a:t> </a:t>
            </a:r>
            <a:r>
              <a:rPr lang="nb-NO" b="0" dirty="0" err="1"/>
              <a:t>of</a:t>
            </a:r>
            <a:r>
              <a:rPr lang="nb-NO" b="0" dirty="0"/>
              <a:t> </a:t>
            </a:r>
            <a:r>
              <a:rPr lang="nb-NO" b="0" dirty="0" err="1"/>
              <a:t>the</a:t>
            </a:r>
            <a:r>
              <a:rPr lang="nb-NO" b="0" dirty="0"/>
              <a:t> </a:t>
            </a:r>
            <a:r>
              <a:rPr lang="nb-NO" b="0" dirty="0" err="1"/>
              <a:t>day</a:t>
            </a:r>
            <a:r>
              <a:rPr lang="nb-NO" b="0" dirty="0"/>
              <a:t>, </a:t>
            </a:r>
            <a:r>
              <a:rPr lang="nb-NO" b="0" dirty="0" err="1"/>
              <a:t>which</a:t>
            </a:r>
            <a:r>
              <a:rPr lang="nb-NO" b="0" dirty="0"/>
              <a:t> is </a:t>
            </a:r>
            <a:r>
              <a:rPr lang="nb-NO" b="0" dirty="0" err="1"/>
              <a:t>basically</a:t>
            </a:r>
            <a:r>
              <a:rPr lang="nb-NO" b="0" dirty="0"/>
              <a:t> </a:t>
            </a:r>
            <a:r>
              <a:rPr lang="nb-NO" b="0" dirty="0" err="1"/>
              <a:t>what</a:t>
            </a:r>
            <a:r>
              <a:rPr lang="nb-NO" b="0" dirty="0"/>
              <a:t> </a:t>
            </a:r>
            <a:r>
              <a:rPr lang="nb-NO" b="0" dirty="0" err="1"/>
              <a:t>occupies</a:t>
            </a:r>
            <a:r>
              <a:rPr lang="nb-NO" b="0" dirty="0"/>
              <a:t> my </a:t>
            </a:r>
            <a:r>
              <a:rPr lang="nb-NO" b="0" dirty="0" err="1"/>
              <a:t>mind</a:t>
            </a:r>
            <a:r>
              <a:rPr lang="nb-NO" b="0" dirty="0"/>
              <a:t> </a:t>
            </a:r>
            <a:r>
              <a:rPr lang="nb-NO" b="0" dirty="0" err="1"/>
              <a:t>mostly</a:t>
            </a:r>
            <a:r>
              <a:rPr lang="nb-NO" b="0" dirty="0"/>
              <a:t> </a:t>
            </a:r>
            <a:r>
              <a:rPr lang="nb-NO" b="0" dirty="0" err="1"/>
              <a:t>these</a:t>
            </a:r>
            <a:r>
              <a:rPr lang="nb-NO" b="0" dirty="0"/>
              <a:t> </a:t>
            </a:r>
            <a:r>
              <a:rPr lang="nb-NO" b="0" dirty="0" err="1"/>
              <a:t>days</a:t>
            </a:r>
            <a:r>
              <a:rPr lang="nb-NO" b="0" dirty="0"/>
              <a:t>. And I </a:t>
            </a:r>
            <a:r>
              <a:rPr lang="nb-NO" b="0" dirty="0" err="1"/>
              <a:t>should</a:t>
            </a:r>
            <a:r>
              <a:rPr lang="nb-NO" b="0" dirty="0"/>
              <a:t> </a:t>
            </a:r>
            <a:r>
              <a:rPr lang="nb-NO" b="0" dirty="0" err="1"/>
              <a:t>say</a:t>
            </a:r>
            <a:r>
              <a:rPr lang="nb-NO" b="0" dirty="0"/>
              <a:t> </a:t>
            </a:r>
            <a:r>
              <a:rPr lang="nb-NO" b="0" dirty="0" err="1"/>
              <a:t>that</a:t>
            </a:r>
            <a:r>
              <a:rPr lang="nb-NO" b="0" dirty="0"/>
              <a:t> I </a:t>
            </a:r>
            <a:r>
              <a:rPr lang="nb-NO" b="0" dirty="0" err="1"/>
              <a:t>didn’t</a:t>
            </a:r>
            <a:r>
              <a:rPr lang="nb-NO" b="0" dirty="0"/>
              <a:t> </a:t>
            </a:r>
            <a:r>
              <a:rPr lang="nb-NO" b="0" dirty="0" err="1"/>
              <a:t>pick</a:t>
            </a:r>
            <a:r>
              <a:rPr lang="nb-NO" b="0" dirty="0"/>
              <a:t> </a:t>
            </a:r>
            <a:r>
              <a:rPr lang="nb-NO" b="0" dirty="0" err="1"/>
              <a:t>the</a:t>
            </a:r>
            <a:r>
              <a:rPr lang="nb-NO" b="0" dirty="0"/>
              <a:t> </a:t>
            </a:r>
            <a:r>
              <a:rPr lang="nb-NO" b="0" dirty="0" err="1"/>
              <a:t>topic</a:t>
            </a:r>
            <a:r>
              <a:rPr lang="nb-NO" b="0" dirty="0"/>
              <a:t> </a:t>
            </a:r>
            <a:r>
              <a:rPr lang="nb-NO" b="0" dirty="0" err="1"/>
              <a:t>lightly</a:t>
            </a:r>
            <a:r>
              <a:rPr lang="nb-NO" b="0" dirty="0"/>
              <a:t>. </a:t>
            </a:r>
            <a:r>
              <a:rPr lang="nb-NO" b="0" dirty="0" err="1"/>
              <a:t>When</a:t>
            </a:r>
            <a:r>
              <a:rPr lang="nb-NO" b="0" dirty="0"/>
              <a:t> </a:t>
            </a:r>
            <a:r>
              <a:rPr lang="nb-NO" b="0" dirty="0" err="1"/>
              <a:t>you’re</a:t>
            </a:r>
            <a:r>
              <a:rPr lang="nb-NO" b="0" dirty="0"/>
              <a:t> </a:t>
            </a:r>
            <a:r>
              <a:rPr lang="nb-NO" b="0" dirty="0" err="1"/>
              <a:t>going</a:t>
            </a:r>
            <a:r>
              <a:rPr lang="nb-NO" b="0" dirty="0"/>
              <a:t> to talk to programmers, </a:t>
            </a:r>
            <a:r>
              <a:rPr lang="nb-NO" b="0" dirty="0" err="1"/>
              <a:t>the</a:t>
            </a:r>
            <a:r>
              <a:rPr lang="nb-NO" b="0" dirty="0"/>
              <a:t> safest </a:t>
            </a:r>
            <a:r>
              <a:rPr lang="nb-NO" b="0" dirty="0" err="1"/>
              <a:t>thing</a:t>
            </a:r>
            <a:r>
              <a:rPr lang="nb-NO" b="0" dirty="0"/>
              <a:t> to do is to </a:t>
            </a:r>
            <a:r>
              <a:rPr lang="nb-NO" b="0" dirty="0" err="1"/>
              <a:t>choose</a:t>
            </a:r>
            <a:r>
              <a:rPr lang="nb-NO" b="0" dirty="0"/>
              <a:t> </a:t>
            </a:r>
            <a:r>
              <a:rPr lang="nb-NO" b="0" dirty="0" err="1"/>
              <a:t>some</a:t>
            </a:r>
            <a:r>
              <a:rPr lang="nb-NO" b="0" dirty="0"/>
              <a:t> cool </a:t>
            </a:r>
            <a:r>
              <a:rPr lang="nb-NO" b="0" dirty="0" err="1"/>
              <a:t>tech</a:t>
            </a:r>
            <a:r>
              <a:rPr lang="nb-NO" b="0" dirty="0"/>
              <a:t> </a:t>
            </a:r>
            <a:r>
              <a:rPr lang="nb-NO" b="0" dirty="0" err="1"/>
              <a:t>topic</a:t>
            </a:r>
            <a:r>
              <a:rPr lang="nb-NO" b="0" dirty="0"/>
              <a:t> and show a lot </a:t>
            </a:r>
            <a:r>
              <a:rPr lang="nb-NO" b="0" dirty="0" err="1"/>
              <a:t>of</a:t>
            </a:r>
            <a:r>
              <a:rPr lang="nb-NO" b="0" dirty="0"/>
              <a:t> </a:t>
            </a:r>
            <a:r>
              <a:rPr lang="nb-NO" b="0" dirty="0" err="1"/>
              <a:t>code</a:t>
            </a:r>
            <a:r>
              <a:rPr lang="nb-NO" b="0" dirty="0"/>
              <a:t>, and </a:t>
            </a:r>
            <a:r>
              <a:rPr lang="nb-NO" b="0" dirty="0" err="1"/>
              <a:t>everybody’s</a:t>
            </a:r>
            <a:r>
              <a:rPr lang="nb-NO" b="0" dirty="0"/>
              <a:t> happy. </a:t>
            </a:r>
            <a:r>
              <a:rPr lang="nb-NO" b="0" dirty="0" err="1"/>
              <a:t>But</a:t>
            </a:r>
            <a:r>
              <a:rPr lang="nb-NO" b="0" dirty="0"/>
              <a:t> </a:t>
            </a:r>
            <a:r>
              <a:rPr lang="nb-NO" b="0" dirty="0" err="1"/>
              <a:t>I’m</a:t>
            </a:r>
            <a:r>
              <a:rPr lang="nb-NO" b="0" dirty="0"/>
              <a:t> not </a:t>
            </a:r>
            <a:r>
              <a:rPr lang="nb-NO" b="0" dirty="0" err="1"/>
              <a:t>going</a:t>
            </a:r>
            <a:r>
              <a:rPr lang="nb-NO" b="0" dirty="0"/>
              <a:t> to do </a:t>
            </a:r>
            <a:r>
              <a:rPr lang="nb-NO" b="0" dirty="0" err="1"/>
              <a:t>that</a:t>
            </a:r>
            <a:r>
              <a:rPr lang="nb-NO" b="0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77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picture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 as a </a:t>
            </a:r>
            <a:r>
              <a:rPr lang="nb-NO" dirty="0" err="1"/>
              <a:t>pretty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73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definitely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I do my best.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72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most </a:t>
            </a:r>
            <a:r>
              <a:rPr lang="nb-NO" dirty="0" err="1"/>
              <a:t>days</a:t>
            </a:r>
            <a:r>
              <a:rPr lang="nb-NO" dirty="0"/>
              <a:t> I </a:t>
            </a:r>
            <a:r>
              <a:rPr lang="nb-NO" dirty="0" err="1"/>
              <a:t>feel</a:t>
            </a:r>
            <a:r>
              <a:rPr lang="nb-NO" dirty="0"/>
              <a:t> like I </a:t>
            </a:r>
            <a:r>
              <a:rPr lang="nb-NO" dirty="0" err="1"/>
              <a:t>deserve</a:t>
            </a:r>
            <a:r>
              <a:rPr lang="nb-NO" dirty="0"/>
              <a:t> my </a:t>
            </a:r>
            <a:r>
              <a:rPr lang="nb-NO" dirty="0" err="1"/>
              <a:t>pay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as </a:t>
            </a:r>
            <a:r>
              <a:rPr lang="nb-NO" dirty="0" err="1"/>
              <a:t>much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person.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991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narratives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challenged</a:t>
            </a:r>
            <a:r>
              <a:rPr lang="nb-NO" dirty="0"/>
              <a:t> or </a:t>
            </a:r>
            <a:r>
              <a:rPr lang="nb-NO" dirty="0" err="1"/>
              <a:t>threatened</a:t>
            </a:r>
            <a:r>
              <a:rPr lang="nb-NO" dirty="0"/>
              <a:t>?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, for </a:t>
            </a:r>
            <a:r>
              <a:rPr lang="nb-NO" dirty="0" err="1"/>
              <a:t>whatever</a:t>
            </a:r>
            <a:r>
              <a:rPr lang="nb-NO" dirty="0"/>
              <a:t> </a:t>
            </a:r>
            <a:r>
              <a:rPr lang="nb-NO" dirty="0" err="1"/>
              <a:t>reason</a:t>
            </a:r>
            <a:r>
              <a:rPr lang="nb-NO" dirty="0"/>
              <a:t>, I </a:t>
            </a:r>
            <a:r>
              <a:rPr lang="nb-NO" dirty="0" err="1"/>
              <a:t>feel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opinions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brought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doubt</a:t>
            </a:r>
            <a:r>
              <a:rPr lang="nb-NO" dirty="0"/>
              <a:t>?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88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happens</a:t>
            </a:r>
            <a:r>
              <a:rPr lang="nb-NO" dirty="0"/>
              <a:t>, I </a:t>
            </a:r>
            <a:r>
              <a:rPr lang="nb-NO" dirty="0" err="1"/>
              <a:t>experience</a:t>
            </a:r>
            <a:r>
              <a:rPr lang="nb-NO" dirty="0"/>
              <a:t> </a:t>
            </a:r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dissonance</a:t>
            </a:r>
            <a:r>
              <a:rPr lang="nb-NO" dirty="0"/>
              <a:t>. </a:t>
            </a:r>
            <a:r>
              <a:rPr lang="nb-NO" dirty="0" err="1"/>
              <a:t>Now</a:t>
            </a:r>
            <a:r>
              <a:rPr lang="nb-NO" dirty="0"/>
              <a:t> I have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stories</a:t>
            </a:r>
            <a:r>
              <a:rPr lang="nb-NO" dirty="0"/>
              <a:t> in my head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contradict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other</a:t>
            </a:r>
            <a:r>
              <a:rPr lang="nb-NO" dirty="0"/>
              <a:t>, and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unbearable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66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resolve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dissonance</a:t>
            </a:r>
            <a:r>
              <a:rPr lang="nb-NO" dirty="0"/>
              <a:t>, and </a:t>
            </a:r>
            <a:r>
              <a:rPr lang="nb-NO" dirty="0" err="1"/>
              <a:t>resolve</a:t>
            </a:r>
            <a:r>
              <a:rPr lang="nb-NO" dirty="0"/>
              <a:t> it in a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preserves my positive </a:t>
            </a:r>
            <a:r>
              <a:rPr lang="nb-NO" dirty="0" err="1"/>
              <a:t>self</a:t>
            </a:r>
            <a:r>
              <a:rPr lang="nb-NO" dirty="0"/>
              <a:t>-image. In </a:t>
            </a:r>
            <a:r>
              <a:rPr lang="nb-NO" dirty="0" err="1"/>
              <a:t>fact</a:t>
            </a:r>
            <a:r>
              <a:rPr lang="nb-NO" dirty="0"/>
              <a:t>,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I’m</a:t>
            </a:r>
            <a:r>
              <a:rPr lang="nb-NO" dirty="0"/>
              <a:t> </a:t>
            </a:r>
            <a:r>
              <a:rPr lang="nb-NO" dirty="0" err="1"/>
              <a:t>unable</a:t>
            </a:r>
            <a:r>
              <a:rPr lang="nb-NO" dirty="0"/>
              <a:t> to do </a:t>
            </a:r>
            <a:r>
              <a:rPr lang="nb-NO" dirty="0" err="1"/>
              <a:t>that</a:t>
            </a:r>
            <a:r>
              <a:rPr lang="nb-NO" dirty="0"/>
              <a:t>, </a:t>
            </a:r>
            <a:r>
              <a:rPr lang="nb-NO" dirty="0" err="1"/>
              <a:t>that’s</a:t>
            </a:r>
            <a:r>
              <a:rPr lang="nb-NO" dirty="0"/>
              <a:t> </a:t>
            </a:r>
            <a:r>
              <a:rPr lang="nb-NO" dirty="0" err="1"/>
              <a:t>going</a:t>
            </a:r>
            <a:r>
              <a:rPr lang="nb-NO" dirty="0"/>
              <a:t> to lead to an </a:t>
            </a:r>
            <a:r>
              <a:rPr lang="nb-NO" dirty="0" err="1"/>
              <a:t>existential</a:t>
            </a:r>
            <a:r>
              <a:rPr lang="nb-NO" dirty="0"/>
              <a:t> </a:t>
            </a:r>
            <a:r>
              <a:rPr lang="nb-NO" dirty="0" err="1"/>
              <a:t>crisis</a:t>
            </a:r>
            <a:r>
              <a:rPr lang="nb-NO" dirty="0"/>
              <a:t>,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really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bad.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567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 have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in </a:t>
            </a:r>
            <a:r>
              <a:rPr lang="nb-NO" dirty="0" err="1"/>
              <a:t>place</a:t>
            </a:r>
            <a:r>
              <a:rPr lang="nb-NO" dirty="0"/>
              <a:t>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dissonance</a:t>
            </a:r>
            <a:r>
              <a:rPr lang="nb-NO" dirty="0"/>
              <a:t>.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not </a:t>
            </a:r>
            <a:r>
              <a:rPr lang="nb-NO" dirty="0" err="1"/>
              <a:t>necessarily</a:t>
            </a:r>
            <a:r>
              <a:rPr lang="nb-NO" dirty="0"/>
              <a:t> </a:t>
            </a:r>
            <a:r>
              <a:rPr lang="nb-NO" dirty="0" err="1"/>
              <a:t>conscious</a:t>
            </a:r>
            <a:r>
              <a:rPr lang="nb-NO" dirty="0"/>
              <a:t>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try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notice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 </a:t>
            </a:r>
            <a:r>
              <a:rPr lang="nb-NO" dirty="0" err="1"/>
              <a:t>kicking</a:t>
            </a:r>
            <a:r>
              <a:rPr lang="nb-NO" dirty="0"/>
              <a:t> in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. If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implies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you’ve</a:t>
            </a:r>
            <a:r>
              <a:rPr lang="nb-NO" dirty="0"/>
              <a:t> done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that’s</a:t>
            </a:r>
            <a:r>
              <a:rPr lang="nb-NO" dirty="0"/>
              <a:t> not </a:t>
            </a:r>
            <a:r>
              <a:rPr lang="nb-NO" dirty="0" err="1"/>
              <a:t>compatible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software </a:t>
            </a:r>
            <a:r>
              <a:rPr lang="nb-NO" dirty="0" err="1"/>
              <a:t>developer</a:t>
            </a:r>
            <a:r>
              <a:rPr lang="nb-NO" dirty="0"/>
              <a:t>, </a:t>
            </a:r>
            <a:r>
              <a:rPr lang="nb-NO" dirty="0" err="1"/>
              <a:t>what</a:t>
            </a:r>
            <a:r>
              <a:rPr lang="nb-NO" dirty="0"/>
              <a:t> do </a:t>
            </a:r>
            <a:r>
              <a:rPr lang="nb-NO" dirty="0" err="1"/>
              <a:t>you</a:t>
            </a:r>
            <a:r>
              <a:rPr lang="nb-NO" dirty="0"/>
              <a:t> do? </a:t>
            </a:r>
            <a:r>
              <a:rPr lang="nb-NO" dirty="0" err="1"/>
              <a:t>Typically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things</a:t>
            </a:r>
            <a:r>
              <a:rPr lang="nb-NO" dirty="0"/>
              <a:t> at </a:t>
            </a:r>
            <a:r>
              <a:rPr lang="nb-NO" dirty="0" err="1"/>
              <a:t>once</a:t>
            </a:r>
            <a:r>
              <a:rPr lang="nb-NO" dirty="0"/>
              <a:t>: </a:t>
            </a:r>
            <a:r>
              <a:rPr lang="nb-NO" dirty="0" err="1"/>
              <a:t>you</a:t>
            </a:r>
            <a:r>
              <a:rPr lang="nb-NO" dirty="0"/>
              <a:t> like </a:t>
            </a:r>
            <a:r>
              <a:rPr lang="nb-NO" dirty="0" err="1"/>
              <a:t>the</a:t>
            </a:r>
            <a:r>
              <a:rPr lang="nb-NO" dirty="0"/>
              <a:t> person </a:t>
            </a:r>
            <a:r>
              <a:rPr lang="nb-NO" dirty="0" err="1"/>
              <a:t>making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implication</a:t>
            </a:r>
            <a:r>
              <a:rPr lang="nb-NO" dirty="0"/>
              <a:t> less,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argue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they’re</a:t>
            </a:r>
            <a:r>
              <a:rPr lang="nb-NO" dirty="0"/>
              <a:t> </a:t>
            </a:r>
            <a:r>
              <a:rPr lang="nb-NO" dirty="0" err="1"/>
              <a:t>wrong</a:t>
            </a:r>
            <a:r>
              <a:rPr lang="nb-NO" dirty="0"/>
              <a:t>, and </a:t>
            </a:r>
            <a:r>
              <a:rPr lang="nb-NO" dirty="0" err="1"/>
              <a:t>imply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they’re</a:t>
            </a:r>
            <a:r>
              <a:rPr lang="nb-NO" dirty="0"/>
              <a:t> not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 </a:t>
            </a:r>
            <a:r>
              <a:rPr lang="nb-NO" dirty="0" err="1"/>
              <a:t>themselves</a:t>
            </a:r>
            <a:r>
              <a:rPr lang="nb-NO" dirty="0"/>
              <a:t>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182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not just </a:t>
            </a:r>
            <a:r>
              <a:rPr lang="nb-NO" dirty="0" err="1"/>
              <a:t>me</a:t>
            </a:r>
            <a:r>
              <a:rPr lang="nb-NO" dirty="0"/>
              <a:t>. </a:t>
            </a:r>
            <a:r>
              <a:rPr lang="nb-NO" dirty="0" err="1"/>
              <a:t>I’m</a:t>
            </a:r>
            <a:r>
              <a:rPr lang="nb-NO" dirty="0"/>
              <a:t> just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myself</a:t>
            </a:r>
            <a:r>
              <a:rPr lang="nb-NO" dirty="0"/>
              <a:t> as an </a:t>
            </a:r>
            <a:r>
              <a:rPr lang="nb-NO" dirty="0" err="1"/>
              <a:t>example</a:t>
            </a:r>
            <a:r>
              <a:rPr lang="nb-NO" dirty="0"/>
              <a:t>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easier</a:t>
            </a:r>
            <a:r>
              <a:rPr lang="nb-NO" dirty="0"/>
              <a:t> to be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. And </a:t>
            </a:r>
            <a:r>
              <a:rPr lang="nb-NO" dirty="0" err="1"/>
              <a:t>it’s</a:t>
            </a:r>
            <a:r>
              <a:rPr lang="nb-NO" dirty="0"/>
              <a:t> less </a:t>
            </a:r>
            <a:r>
              <a:rPr lang="nb-NO" dirty="0" err="1"/>
              <a:t>threatening</a:t>
            </a:r>
            <a:r>
              <a:rPr lang="nb-NO" dirty="0"/>
              <a:t> for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*</a:t>
            </a:r>
            <a:r>
              <a:rPr lang="nb-NO" dirty="0" err="1"/>
              <a:t>I’m</a:t>
            </a:r>
            <a:r>
              <a:rPr lang="nb-NO" dirty="0"/>
              <a:t>* like </a:t>
            </a:r>
            <a:r>
              <a:rPr lang="nb-NO" dirty="0" err="1"/>
              <a:t>that</a:t>
            </a:r>
            <a:r>
              <a:rPr lang="nb-NO" dirty="0"/>
              <a:t>,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I </a:t>
            </a:r>
            <a:r>
              <a:rPr lang="nb-NO" dirty="0" err="1"/>
              <a:t>were</a:t>
            </a:r>
            <a:r>
              <a:rPr lang="nb-NO" dirty="0"/>
              <a:t> to </a:t>
            </a:r>
            <a:r>
              <a:rPr lang="nb-NO" dirty="0" err="1"/>
              <a:t>say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*</a:t>
            </a:r>
            <a:r>
              <a:rPr lang="nb-NO" dirty="0" err="1"/>
              <a:t>you’re</a:t>
            </a:r>
            <a:r>
              <a:rPr lang="nb-NO" dirty="0"/>
              <a:t>* like </a:t>
            </a:r>
            <a:r>
              <a:rPr lang="nb-NO" dirty="0" err="1"/>
              <a:t>that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016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Everyone</a:t>
            </a:r>
            <a:r>
              <a:rPr lang="nb-NO" dirty="0"/>
              <a:t> is like </a:t>
            </a:r>
            <a:r>
              <a:rPr lang="nb-NO" dirty="0" err="1"/>
              <a:t>this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814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I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extremely</a:t>
            </a:r>
            <a:r>
              <a:rPr lang="nb-NO" dirty="0"/>
              <a:t> </a:t>
            </a:r>
            <a:r>
              <a:rPr lang="nb-NO" dirty="0" err="1"/>
              <a:t>easily</a:t>
            </a:r>
            <a:r>
              <a:rPr lang="nb-NO" dirty="0"/>
              <a:t> </a:t>
            </a:r>
            <a:r>
              <a:rPr lang="nb-NO" dirty="0" err="1"/>
              <a:t>triggered</a:t>
            </a:r>
            <a:r>
              <a:rPr lang="nb-NO" dirty="0"/>
              <a:t>, in </a:t>
            </a:r>
            <a:r>
              <a:rPr lang="nb-NO" dirty="0" err="1"/>
              <a:t>particular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have to do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a </a:t>
            </a:r>
            <a:r>
              <a:rPr lang="nb-NO" dirty="0" err="1"/>
              <a:t>good</a:t>
            </a:r>
            <a:r>
              <a:rPr lang="nb-NO" dirty="0"/>
              <a:t> </a:t>
            </a:r>
            <a:r>
              <a:rPr lang="nb-NO" dirty="0" err="1"/>
              <a:t>developer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8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the</a:t>
            </a:r>
            <a:r>
              <a:rPr lang="nb-NO" dirty="0"/>
              <a:t> first </a:t>
            </a:r>
            <a:r>
              <a:rPr lang="nb-NO" dirty="0" err="1"/>
              <a:t>point</a:t>
            </a:r>
            <a:r>
              <a:rPr lang="nb-NO" dirty="0"/>
              <a:t> I </a:t>
            </a:r>
            <a:r>
              <a:rPr lang="nb-NO" dirty="0" err="1"/>
              <a:t>wanted</a:t>
            </a:r>
            <a:r>
              <a:rPr lang="nb-NO" dirty="0"/>
              <a:t> to make is </a:t>
            </a:r>
            <a:r>
              <a:rPr lang="nb-NO" dirty="0" err="1"/>
              <a:t>that</a:t>
            </a:r>
            <a:r>
              <a:rPr lang="nb-NO" dirty="0"/>
              <a:t> software is </a:t>
            </a:r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known</a:t>
            </a:r>
            <a:r>
              <a:rPr lang="nb-NO" dirty="0"/>
              <a:t> as </a:t>
            </a:r>
            <a:r>
              <a:rPr lang="nb-NO" dirty="0" err="1"/>
              <a:t>socio-technical</a:t>
            </a:r>
            <a:r>
              <a:rPr lang="nb-NO" dirty="0"/>
              <a:t>.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obvious</a:t>
            </a:r>
            <a:r>
              <a:rPr lang="nb-NO" dirty="0"/>
              <a:t> questions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ask.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32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Just </a:t>
            </a:r>
            <a:r>
              <a:rPr lang="nb-NO" dirty="0" err="1"/>
              <a:t>using</a:t>
            </a:r>
            <a:r>
              <a:rPr lang="nb-NO" dirty="0"/>
              <a:t> different </a:t>
            </a:r>
            <a:r>
              <a:rPr lang="nb-NO" dirty="0" err="1"/>
              <a:t>technology</a:t>
            </a:r>
            <a:r>
              <a:rPr lang="nb-NO" dirty="0"/>
              <a:t> is an </a:t>
            </a:r>
            <a:r>
              <a:rPr lang="nb-NO" dirty="0" err="1"/>
              <a:t>implicit</a:t>
            </a:r>
            <a:r>
              <a:rPr lang="nb-NO" dirty="0"/>
              <a:t> </a:t>
            </a:r>
            <a:r>
              <a:rPr lang="nb-NO" dirty="0" err="1"/>
              <a:t>accusation</a:t>
            </a:r>
            <a:r>
              <a:rPr lang="nb-NO" dirty="0"/>
              <a:t>! Even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they’re</a:t>
            </a:r>
            <a:r>
              <a:rPr lang="nb-NO" dirty="0"/>
              <a:t> used in different </a:t>
            </a:r>
            <a:r>
              <a:rPr lang="nb-NO" dirty="0" err="1"/>
              <a:t>contexts</a:t>
            </a:r>
            <a:r>
              <a:rPr lang="nb-NO" dirty="0"/>
              <a:t>, to </a:t>
            </a:r>
            <a:r>
              <a:rPr lang="nb-NO" dirty="0" err="1"/>
              <a:t>solve</a:t>
            </a:r>
            <a:r>
              <a:rPr lang="nb-NO" dirty="0"/>
              <a:t> different problems. If I run my software </a:t>
            </a:r>
            <a:r>
              <a:rPr lang="nb-NO" dirty="0" err="1"/>
              <a:t>on</a:t>
            </a:r>
            <a:r>
              <a:rPr lang="nb-NO" dirty="0"/>
              <a:t> AWS Lambda and </a:t>
            </a:r>
            <a:r>
              <a:rPr lang="nb-NO" dirty="0" err="1"/>
              <a:t>you</a:t>
            </a:r>
            <a:r>
              <a:rPr lang="nb-NO" dirty="0"/>
              <a:t> run </a:t>
            </a:r>
            <a:r>
              <a:rPr lang="nb-NO" dirty="0" err="1"/>
              <a:t>your</a:t>
            </a:r>
            <a:r>
              <a:rPr lang="nb-NO" dirty="0"/>
              <a:t> software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Kubernetes</a:t>
            </a:r>
            <a:r>
              <a:rPr lang="nb-NO" dirty="0"/>
              <a:t>, </a:t>
            </a:r>
            <a:r>
              <a:rPr lang="nb-NO" dirty="0" err="1"/>
              <a:t>that’s</a:t>
            </a:r>
            <a:r>
              <a:rPr lang="nb-NO" dirty="0"/>
              <a:t> a problem. If my API is a REST API and </a:t>
            </a:r>
            <a:r>
              <a:rPr lang="nb-NO" dirty="0" err="1"/>
              <a:t>yours</a:t>
            </a:r>
            <a:r>
              <a:rPr lang="nb-NO" dirty="0"/>
              <a:t> is a </a:t>
            </a:r>
            <a:r>
              <a:rPr lang="nb-NO" dirty="0" err="1"/>
              <a:t>GraphQL</a:t>
            </a:r>
            <a:r>
              <a:rPr lang="nb-NO" dirty="0"/>
              <a:t> API, </a:t>
            </a:r>
            <a:r>
              <a:rPr lang="nb-NO" dirty="0" err="1"/>
              <a:t>that’s</a:t>
            </a:r>
            <a:r>
              <a:rPr lang="nb-NO" dirty="0"/>
              <a:t> a problem. If I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relational</a:t>
            </a:r>
            <a:r>
              <a:rPr lang="nb-NO" dirty="0"/>
              <a:t> database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a </a:t>
            </a:r>
            <a:r>
              <a:rPr lang="nb-NO" dirty="0" err="1"/>
              <a:t>document</a:t>
            </a:r>
            <a:r>
              <a:rPr lang="nb-NO" dirty="0"/>
              <a:t> database, </a:t>
            </a:r>
            <a:r>
              <a:rPr lang="nb-NO" dirty="0" err="1"/>
              <a:t>that’s</a:t>
            </a:r>
            <a:r>
              <a:rPr lang="nb-NO" dirty="0"/>
              <a:t> a problem. If I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and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Vue.js, </a:t>
            </a:r>
            <a:r>
              <a:rPr lang="nb-NO" dirty="0" err="1"/>
              <a:t>that’s</a:t>
            </a:r>
            <a:r>
              <a:rPr lang="nb-NO" dirty="0"/>
              <a:t> a problem. I make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uncomfortable</a:t>
            </a:r>
            <a:r>
              <a:rPr lang="nb-NO" dirty="0"/>
              <a:t> and </a:t>
            </a:r>
            <a:r>
              <a:rPr lang="nb-NO" dirty="0" err="1"/>
              <a:t>you</a:t>
            </a:r>
            <a:r>
              <a:rPr lang="nb-NO" dirty="0"/>
              <a:t> make </a:t>
            </a:r>
            <a:r>
              <a:rPr lang="nb-NO" dirty="0" err="1"/>
              <a:t>me</a:t>
            </a:r>
            <a:r>
              <a:rPr lang="nb-NO" dirty="0"/>
              <a:t> </a:t>
            </a:r>
            <a:r>
              <a:rPr lang="nb-NO" dirty="0" err="1"/>
              <a:t>uncomfortable</a:t>
            </a:r>
            <a:r>
              <a:rPr lang="nb-NO" dirty="0"/>
              <a:t>.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who</a:t>
            </a:r>
            <a:r>
              <a:rPr lang="nb-NO" dirty="0"/>
              <a:t> is </a:t>
            </a:r>
            <a:r>
              <a:rPr lang="nb-NO" dirty="0" err="1"/>
              <a:t>doing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thing</a:t>
            </a:r>
            <a:r>
              <a:rPr lang="nb-NO" dirty="0"/>
              <a:t>? Who is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software </a:t>
            </a:r>
            <a:r>
              <a:rPr lang="nb-NO" dirty="0" err="1"/>
              <a:t>developer</a:t>
            </a:r>
            <a:r>
              <a:rPr lang="nb-NO" dirty="0"/>
              <a:t>? It’s </a:t>
            </a:r>
            <a:r>
              <a:rPr lang="nb-NO" dirty="0" err="1"/>
              <a:t>very</a:t>
            </a:r>
            <a:r>
              <a:rPr lang="nb-NO" dirty="0"/>
              <a:t> hard for </a:t>
            </a:r>
            <a:r>
              <a:rPr lang="nb-NO" dirty="0" err="1"/>
              <a:t>us</a:t>
            </a:r>
            <a:r>
              <a:rPr lang="nb-NO" dirty="0"/>
              <a:t> it </a:t>
            </a:r>
            <a:r>
              <a:rPr lang="nb-NO" dirty="0" err="1"/>
              <a:t>seems</a:t>
            </a:r>
            <a:r>
              <a:rPr lang="nb-NO" dirty="0"/>
              <a:t> to </a:t>
            </a:r>
            <a:r>
              <a:rPr lang="nb-NO" dirty="0" err="1"/>
              <a:t>accept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right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really</a:t>
            </a:r>
            <a:r>
              <a:rPr lang="nb-NO" dirty="0"/>
              <a:t> is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conflict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99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that’s</a:t>
            </a:r>
            <a:r>
              <a:rPr lang="nb-NO" dirty="0"/>
              <a:t> a </a:t>
            </a:r>
            <a:r>
              <a:rPr lang="nb-NO" dirty="0" err="1"/>
              <a:t>digression</a:t>
            </a:r>
            <a:r>
              <a:rPr lang="nb-NO" dirty="0"/>
              <a:t>,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my </a:t>
            </a:r>
            <a:r>
              <a:rPr lang="nb-NO" dirty="0" err="1"/>
              <a:t>pet</a:t>
            </a:r>
            <a:r>
              <a:rPr lang="nb-NO" dirty="0"/>
              <a:t> </a:t>
            </a:r>
            <a:r>
              <a:rPr lang="nb-NO" dirty="0" err="1"/>
              <a:t>peeves</a:t>
            </a:r>
            <a:r>
              <a:rPr lang="nb-NO" dirty="0"/>
              <a:t>. If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return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picture</a:t>
            </a:r>
            <a:r>
              <a:rPr lang="nb-NO" dirty="0"/>
              <a:t>, </a:t>
            </a:r>
            <a:r>
              <a:rPr lang="nb-NO" dirty="0" err="1"/>
              <a:t>everyone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 is a </a:t>
            </a:r>
            <a:r>
              <a:rPr lang="nb-NO" dirty="0" err="1"/>
              <a:t>complex</a:t>
            </a:r>
            <a:r>
              <a:rPr lang="nb-NO" dirty="0"/>
              <a:t> human,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unique</a:t>
            </a:r>
            <a:r>
              <a:rPr lang="nb-NO" dirty="0"/>
              <a:t> combination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I just </a:t>
            </a:r>
            <a:r>
              <a:rPr lang="nb-NO" dirty="0" err="1"/>
              <a:t>talked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, goals, </a:t>
            </a:r>
            <a:r>
              <a:rPr lang="nb-NO" dirty="0" err="1"/>
              <a:t>biases</a:t>
            </a:r>
            <a:r>
              <a:rPr lang="nb-NO" dirty="0"/>
              <a:t>, narratives, </a:t>
            </a:r>
            <a:r>
              <a:rPr lang="nb-NO" dirty="0" err="1"/>
              <a:t>self-defense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. </a:t>
            </a:r>
            <a:r>
              <a:rPr lang="nb-NO" dirty="0" err="1"/>
              <a:t>Which</a:t>
            </a:r>
            <a:r>
              <a:rPr lang="nb-NO" dirty="0"/>
              <a:t> makes </a:t>
            </a:r>
            <a:r>
              <a:rPr lang="nb-NO" dirty="0" err="1"/>
              <a:t>this</a:t>
            </a:r>
            <a:r>
              <a:rPr lang="nb-NO" dirty="0"/>
              <a:t> a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situation</a:t>
            </a:r>
            <a:r>
              <a:rPr lang="nb-NO" dirty="0"/>
              <a:t>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38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everyone</a:t>
            </a:r>
            <a:r>
              <a:rPr lang="nb-NO" dirty="0"/>
              <a:t> is a different </a:t>
            </a:r>
            <a:r>
              <a:rPr lang="nb-NO" dirty="0" err="1"/>
              <a:t>kind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dot</a:t>
            </a:r>
            <a:r>
              <a:rPr lang="nb-NO" dirty="0"/>
              <a:t>, and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react</a:t>
            </a:r>
            <a:r>
              <a:rPr lang="nb-NO" dirty="0"/>
              <a:t> </a:t>
            </a:r>
            <a:r>
              <a:rPr lang="nb-NO" dirty="0" err="1"/>
              <a:t>differently</a:t>
            </a:r>
            <a:r>
              <a:rPr lang="nb-NO" dirty="0"/>
              <a:t> to different </a:t>
            </a:r>
            <a:r>
              <a:rPr lang="nb-NO" dirty="0" err="1"/>
              <a:t>kinds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events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64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 </a:t>
            </a:r>
            <a:r>
              <a:rPr lang="nb-NO" dirty="0" err="1"/>
              <a:t>becomes</a:t>
            </a:r>
            <a:r>
              <a:rPr lang="nb-NO" dirty="0"/>
              <a:t> more </a:t>
            </a:r>
            <a:r>
              <a:rPr lang="nb-NO" dirty="0" err="1"/>
              <a:t>complicated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groups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we</a:t>
            </a:r>
            <a:r>
              <a:rPr lang="nb-NO" dirty="0"/>
              <a:t>». For </a:t>
            </a:r>
            <a:r>
              <a:rPr lang="nb-NO" dirty="0" err="1"/>
              <a:t>instance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add</a:t>
            </a:r>
            <a:r>
              <a:rPr lang="nb-NO" dirty="0"/>
              <a:t> teams, like </a:t>
            </a:r>
            <a:r>
              <a:rPr lang="nb-NO" dirty="0" err="1"/>
              <a:t>this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12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even</a:t>
            </a:r>
            <a:r>
              <a:rPr lang="nb-NO" dirty="0"/>
              <a:t> more </a:t>
            </a:r>
            <a:r>
              <a:rPr lang="nb-NO" dirty="0" err="1"/>
              <a:t>complex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.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three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original </a:t>
            </a:r>
            <a:r>
              <a:rPr lang="nb-NO" dirty="0" err="1"/>
              <a:t>legacy</a:t>
            </a:r>
            <a:r>
              <a:rPr lang="nb-NO" dirty="0"/>
              <a:t> system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replacing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7880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together</a:t>
            </a:r>
            <a:r>
              <a:rPr lang="nb-NO" dirty="0"/>
              <a:t>, so </a:t>
            </a:r>
            <a:r>
              <a:rPr lang="nb-NO" dirty="0" err="1"/>
              <a:t>they</a:t>
            </a:r>
            <a:r>
              <a:rPr lang="nb-NO" dirty="0"/>
              <a:t> have sort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backchannel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communication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15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This is a former co-</a:t>
            </a:r>
            <a:r>
              <a:rPr lang="nb-NO" dirty="0" err="1"/>
              <a:t>worker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mine </a:t>
            </a:r>
            <a:r>
              <a:rPr lang="nb-NO" dirty="0" err="1"/>
              <a:t>who</a:t>
            </a:r>
            <a:r>
              <a:rPr lang="nb-NO" dirty="0"/>
              <a:t> suggested I </a:t>
            </a:r>
            <a:r>
              <a:rPr lang="nb-NO" dirty="0" err="1"/>
              <a:t>apply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job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29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there’s</a:t>
            </a:r>
            <a:r>
              <a:rPr lang="nb-NO" dirty="0"/>
              <a:t> a </a:t>
            </a:r>
            <a:r>
              <a:rPr lang="nb-NO" dirty="0" err="1"/>
              <a:t>tangled</a:t>
            </a:r>
            <a:r>
              <a:rPr lang="nb-NO" dirty="0"/>
              <a:t> mess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we’s</a:t>
            </a:r>
            <a:r>
              <a:rPr lang="nb-NO" dirty="0"/>
              <a:t> </a:t>
            </a:r>
            <a:r>
              <a:rPr lang="nb-NO" dirty="0" err="1"/>
              <a:t>imposed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top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all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me’s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6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identities</a:t>
            </a:r>
            <a:r>
              <a:rPr lang="nb-NO" dirty="0"/>
              <a:t> in </a:t>
            </a:r>
            <a:r>
              <a:rPr lang="nb-NO" dirty="0" err="1"/>
              <a:t>addition</a:t>
            </a:r>
            <a:r>
              <a:rPr lang="nb-NO" dirty="0"/>
              <a:t> to </a:t>
            </a: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identities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78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group</a:t>
            </a:r>
            <a:r>
              <a:rPr lang="nb-NO" dirty="0"/>
              <a:t> </a:t>
            </a:r>
            <a:r>
              <a:rPr lang="nb-NO" dirty="0" err="1"/>
              <a:t>psychology</a:t>
            </a:r>
            <a:r>
              <a:rPr lang="nb-NO" dirty="0"/>
              <a:t> as </a:t>
            </a:r>
            <a:r>
              <a:rPr lang="nb-NO" dirty="0" err="1"/>
              <a:t>well</a:t>
            </a:r>
            <a:r>
              <a:rPr lang="nb-NO" dirty="0"/>
              <a:t> as </a:t>
            </a:r>
            <a:r>
              <a:rPr lang="nb-NO" dirty="0" err="1"/>
              <a:t>individual</a:t>
            </a:r>
            <a:r>
              <a:rPr lang="nb-NO" dirty="0"/>
              <a:t> </a:t>
            </a:r>
            <a:r>
              <a:rPr lang="nb-NO" dirty="0" err="1"/>
              <a:t>psychology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3287F-8B97-1B43-AF72-7B5379A802C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154-3D18-244E-845E-143E1D114C0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98198" y="5878346"/>
            <a:ext cx="610147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rgbClr val="00B0F0"/>
                </a:solidFill>
                <a:latin typeface="Bebas Neue"/>
                <a:cs typeface="Bebas Neue"/>
              </a:rPr>
              <a:t>@EINARWH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7367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000" dirty="0">
                <a:solidFill>
                  <a:srgbClr val="3DFF06"/>
                </a:solidFill>
                <a:latin typeface="Montserrat Black"/>
                <a:cs typeface="Montserrat Black"/>
              </a:rPr>
              <a:t>SOCIO-TECHNICAL LEADERSHIP </a:t>
            </a:r>
            <a:br>
              <a:rPr lang="nb-NO" sz="6000" dirty="0">
                <a:solidFill>
                  <a:srgbClr val="3DFF06"/>
                </a:solidFill>
                <a:latin typeface="Montserrat Black"/>
                <a:cs typeface="Montserrat Black"/>
              </a:rPr>
            </a:br>
            <a:endParaRPr lang="nb-NO" sz="6000" dirty="0">
              <a:solidFill>
                <a:schemeClr val="bg1"/>
              </a:solidFill>
              <a:latin typeface="Montserrat Black"/>
              <a:cs typeface="Montserrat Black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F8500-4370-46B4-98B3-7C24361B1D20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chemeClr val="bg1"/>
                </a:solidFill>
                <a:latin typeface="Montserrat Black"/>
                <a:cs typeface="Montserrat Black"/>
              </a:rPr>
              <a:t>HOW TO HAVE IMPACT AS A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402659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5374004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ME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IS JUST THE SMALLEST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WE</a:t>
            </a:r>
          </a:p>
        </p:txBody>
      </p:sp>
    </p:spTree>
    <p:extLst>
      <p:ext uri="{BB962C8B-B14F-4D97-AF65-F5344CB8AC3E}">
        <p14:creationId xmlns:p14="http://schemas.microsoft.com/office/powerpoint/2010/main" val="18136842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HOW TO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WORK WELL TOGETHER?</a:t>
            </a:r>
          </a:p>
        </p:txBody>
      </p:sp>
    </p:spTree>
    <p:extLst>
      <p:ext uri="{BB962C8B-B14F-4D97-AF65-F5344CB8AC3E}">
        <p14:creationId xmlns:p14="http://schemas.microsoft.com/office/powerpoint/2010/main" val="77820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9798253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RHETORIC AS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DEVELOPER SELF-DEFENSE</a:t>
            </a:r>
          </a:p>
        </p:txBody>
      </p:sp>
    </p:spTree>
    <p:extLst>
      <p:ext uri="{BB962C8B-B14F-4D97-AF65-F5344CB8AC3E}">
        <p14:creationId xmlns:p14="http://schemas.microsoft.com/office/powerpoint/2010/main" val="23775848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2" name="Rektangel: avrundede hjørner 1">
            <a:extLst>
              <a:ext uri="{FF2B5EF4-FFF2-40B4-BE49-F238E27FC236}">
                <a16:creationId xmlns:a16="http://schemas.microsoft.com/office/drawing/2014/main" id="{C1DD9DD4-0D7E-4723-9CA1-6FA3E65EBE95}"/>
              </a:ext>
            </a:extLst>
          </p:cNvPr>
          <p:cNvSpPr/>
          <p:nvPr/>
        </p:nvSpPr>
        <p:spPr>
          <a:xfrm>
            <a:off x="962026" y="1247775"/>
            <a:ext cx="7343774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Likebent trekant 2">
            <a:extLst>
              <a:ext uri="{FF2B5EF4-FFF2-40B4-BE49-F238E27FC236}">
                <a16:creationId xmlns:a16="http://schemas.microsoft.com/office/drawing/2014/main" id="{7688D52D-2197-4AF1-92D4-A3D4CB4FFF64}"/>
              </a:ext>
            </a:extLst>
          </p:cNvPr>
          <p:cNvSpPr/>
          <p:nvPr/>
        </p:nvSpPr>
        <p:spPr>
          <a:xfrm rot="13591914">
            <a:off x="669850" y="4525866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9B3856-23E6-40F8-AB86-6F09526C89E4}"/>
              </a:ext>
            </a:extLst>
          </p:cNvPr>
          <p:cNvSpPr txBox="1">
            <a:spLocks/>
          </p:cNvSpPr>
          <p:nvPr/>
        </p:nvSpPr>
        <p:spPr>
          <a:xfrm>
            <a:off x="0" y="2728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DO </a:t>
            </a:r>
            <a:r>
              <a:rPr lang="nb-NO" sz="8000" dirty="0" err="1">
                <a:latin typeface="Montserrat Black" panose="00000A00000000000000" pitchFamily="2" charset="0"/>
                <a:cs typeface="Montserrat Black"/>
              </a:rPr>
              <a:t>X</a:t>
            </a:r>
            <a:endParaRPr lang="nb-NO" sz="8000" dirty="0"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1546730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B7E30809-59F5-4FA9-AA49-D0187F49C829}"/>
              </a:ext>
            </a:extLst>
          </p:cNvPr>
          <p:cNvSpPr/>
          <p:nvPr/>
        </p:nvSpPr>
        <p:spPr>
          <a:xfrm>
            <a:off x="962026" y="1247775"/>
            <a:ext cx="7200899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Likebent trekant 7">
            <a:extLst>
              <a:ext uri="{FF2B5EF4-FFF2-40B4-BE49-F238E27FC236}">
                <a16:creationId xmlns:a16="http://schemas.microsoft.com/office/drawing/2014/main" id="{8B139EFE-452C-4133-BE2B-B5DE6695AE3B}"/>
              </a:ext>
            </a:extLst>
          </p:cNvPr>
          <p:cNvSpPr/>
          <p:nvPr/>
        </p:nvSpPr>
        <p:spPr>
          <a:xfrm rot="7874686">
            <a:off x="7457300" y="4535548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D93600-ACEF-43FB-A5AD-EC570007603D}"/>
              </a:ext>
            </a:extLst>
          </p:cNvPr>
          <p:cNvSpPr txBox="1">
            <a:spLocks/>
          </p:cNvSpPr>
          <p:nvPr/>
        </p:nvSpPr>
        <p:spPr>
          <a:xfrm>
            <a:off x="0" y="272948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</p:spTree>
    <p:extLst>
      <p:ext uri="{BB962C8B-B14F-4D97-AF65-F5344CB8AC3E}">
        <p14:creationId xmlns:p14="http://schemas.microsoft.com/office/powerpoint/2010/main" val="26783921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B7E30809-59F5-4FA9-AA49-D0187F49C829}"/>
              </a:ext>
            </a:extLst>
          </p:cNvPr>
          <p:cNvSpPr/>
          <p:nvPr/>
        </p:nvSpPr>
        <p:spPr>
          <a:xfrm>
            <a:off x="962026" y="1247775"/>
            <a:ext cx="7200899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28E40CD6-2340-45BB-B2F1-AAC82E4C404B}"/>
              </a:ext>
            </a:extLst>
          </p:cNvPr>
          <p:cNvSpPr/>
          <p:nvPr/>
        </p:nvSpPr>
        <p:spPr>
          <a:xfrm rot="13591914">
            <a:off x="669850" y="4525866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04FF99-0370-4396-9726-5C37EFBE1A7E}"/>
              </a:ext>
            </a:extLst>
          </p:cNvPr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BEST </a:t>
            </a:r>
            <a:br>
              <a:rPr lang="nb-NO" sz="8000" dirty="0"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76947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B7E30809-59F5-4FA9-AA49-D0187F49C829}"/>
              </a:ext>
            </a:extLst>
          </p:cNvPr>
          <p:cNvSpPr/>
          <p:nvPr/>
        </p:nvSpPr>
        <p:spPr>
          <a:xfrm>
            <a:off x="962026" y="1247775"/>
            <a:ext cx="7200899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Likebent trekant 7">
            <a:extLst>
              <a:ext uri="{FF2B5EF4-FFF2-40B4-BE49-F238E27FC236}">
                <a16:creationId xmlns:a16="http://schemas.microsoft.com/office/drawing/2014/main" id="{8B139EFE-452C-4133-BE2B-B5DE6695AE3B}"/>
              </a:ext>
            </a:extLst>
          </p:cNvPr>
          <p:cNvSpPr/>
          <p:nvPr/>
        </p:nvSpPr>
        <p:spPr>
          <a:xfrm rot="7874686">
            <a:off x="7457300" y="4535548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C2B289-4EAD-42BB-9733-632E6A3A8B91}"/>
              </a:ext>
            </a:extLst>
          </p:cNvPr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GOLD </a:t>
            </a:r>
            <a:br>
              <a:rPr lang="nb-NO" sz="8000" dirty="0"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PLATING</a:t>
            </a:r>
          </a:p>
        </p:txBody>
      </p:sp>
    </p:spTree>
    <p:extLst>
      <p:ext uri="{BB962C8B-B14F-4D97-AF65-F5344CB8AC3E}">
        <p14:creationId xmlns:p14="http://schemas.microsoft.com/office/powerpoint/2010/main" val="2989640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B7E30809-59F5-4FA9-AA49-D0187F49C829}"/>
              </a:ext>
            </a:extLst>
          </p:cNvPr>
          <p:cNvSpPr/>
          <p:nvPr/>
        </p:nvSpPr>
        <p:spPr>
          <a:xfrm>
            <a:off x="962026" y="1247775"/>
            <a:ext cx="7200899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28E40CD6-2340-45BB-B2F1-AAC82E4C404B}"/>
              </a:ext>
            </a:extLst>
          </p:cNvPr>
          <p:cNvSpPr/>
          <p:nvPr/>
        </p:nvSpPr>
        <p:spPr>
          <a:xfrm rot="13591914">
            <a:off x="669850" y="4525866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04FF99-0370-4396-9726-5C37EFBE1A7E}"/>
              </a:ext>
            </a:extLst>
          </p:cNvPr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IT’S A </a:t>
            </a:r>
            <a:br>
              <a:rPr lang="nb-NO" sz="8000" dirty="0"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502487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B7E30809-59F5-4FA9-AA49-D0187F49C829}"/>
              </a:ext>
            </a:extLst>
          </p:cNvPr>
          <p:cNvSpPr/>
          <p:nvPr/>
        </p:nvSpPr>
        <p:spPr>
          <a:xfrm>
            <a:off x="962026" y="1247775"/>
            <a:ext cx="7200899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Likebent trekant 7">
            <a:extLst>
              <a:ext uri="{FF2B5EF4-FFF2-40B4-BE49-F238E27FC236}">
                <a16:creationId xmlns:a16="http://schemas.microsoft.com/office/drawing/2014/main" id="{8B139EFE-452C-4133-BE2B-B5DE6695AE3B}"/>
              </a:ext>
            </a:extLst>
          </p:cNvPr>
          <p:cNvSpPr/>
          <p:nvPr/>
        </p:nvSpPr>
        <p:spPr>
          <a:xfrm rot="7874686">
            <a:off x="7457300" y="4535548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C2B289-4EAD-42BB-9733-632E6A3A8B91}"/>
              </a:ext>
            </a:extLst>
          </p:cNvPr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MY UNCLE </a:t>
            </a:r>
            <a:br>
              <a:rPr lang="nb-NO" sz="8000" dirty="0"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SAYS</a:t>
            </a:r>
          </a:p>
        </p:txBody>
      </p:sp>
    </p:spTree>
    <p:extLst>
      <p:ext uri="{BB962C8B-B14F-4D97-AF65-F5344CB8AC3E}">
        <p14:creationId xmlns:p14="http://schemas.microsoft.com/office/powerpoint/2010/main" val="268722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31397090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737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YAGNI</a:t>
            </a:r>
          </a:p>
        </p:txBody>
      </p:sp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B7E30809-59F5-4FA9-AA49-D0187F49C829}"/>
              </a:ext>
            </a:extLst>
          </p:cNvPr>
          <p:cNvSpPr/>
          <p:nvPr/>
        </p:nvSpPr>
        <p:spPr>
          <a:xfrm>
            <a:off x="962026" y="1247775"/>
            <a:ext cx="7200899" cy="4286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Likebent trekant 8">
            <a:extLst>
              <a:ext uri="{FF2B5EF4-FFF2-40B4-BE49-F238E27FC236}">
                <a16:creationId xmlns:a16="http://schemas.microsoft.com/office/drawing/2014/main" id="{28E40CD6-2340-45BB-B2F1-AAC82E4C404B}"/>
              </a:ext>
            </a:extLst>
          </p:cNvPr>
          <p:cNvSpPr/>
          <p:nvPr/>
        </p:nvSpPr>
        <p:spPr>
          <a:xfrm rot="13591914">
            <a:off x="669850" y="4525866"/>
            <a:ext cx="1079650" cy="16595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04FF99-0370-4396-9726-5C37EFBE1A7E}"/>
              </a:ext>
            </a:extLst>
          </p:cNvPr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MY AUNT </a:t>
            </a:r>
            <a:br>
              <a:rPr lang="nb-NO" sz="8000" dirty="0"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latin typeface="Montserrat Black" panose="00000A00000000000000" pitchFamily="2" charset="0"/>
                <a:cs typeface="Montserrat Black"/>
              </a:rPr>
              <a:t>SAYS</a:t>
            </a:r>
          </a:p>
        </p:txBody>
      </p:sp>
    </p:spTree>
    <p:extLst>
      <p:ext uri="{BB962C8B-B14F-4D97-AF65-F5344CB8AC3E}">
        <p14:creationId xmlns:p14="http://schemas.microsoft.com/office/powerpoint/2010/main" val="37588772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89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8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70372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60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WE NEED TO DO BETTER</a:t>
            </a:r>
          </a:p>
        </p:txBody>
      </p:sp>
    </p:spTree>
    <p:extLst>
      <p:ext uri="{BB962C8B-B14F-4D97-AF65-F5344CB8AC3E}">
        <p14:creationId xmlns:p14="http://schemas.microsoft.com/office/powerpoint/2010/main" val="19693480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3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YOU CAN’T WIN BY FIGHTING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PEOPLE’S NARRATIVES</a:t>
            </a:r>
          </a:p>
        </p:txBody>
      </p:sp>
    </p:spTree>
    <p:extLst>
      <p:ext uri="{BB962C8B-B14F-4D97-AF65-F5344CB8AC3E}">
        <p14:creationId xmlns:p14="http://schemas.microsoft.com/office/powerpoint/2010/main" val="16041045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WHY DON’T </a:t>
            </a:r>
            <a:b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 WANT TO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DO </a:t>
            </a:r>
            <a:r>
              <a:rPr lang="nb-NO" sz="8000" dirty="0" err="1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49051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5103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I THINK 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 err="1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 IS A BAD IDEA IN GENERAL</a:t>
            </a:r>
          </a:p>
        </p:txBody>
      </p:sp>
    </p:spTree>
    <p:extLst>
      <p:ext uri="{BB962C8B-B14F-4D97-AF65-F5344CB8AC3E}">
        <p14:creationId xmlns:p14="http://schemas.microsoft.com/office/powerpoint/2010/main" val="15223990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87972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I THINK </a:t>
            </a:r>
            <a:b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 err="1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IS A GOOD IDEA IN THE RIGHT CONTEXT </a:t>
            </a: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BUT NOT IN THIS ONE</a:t>
            </a:r>
          </a:p>
        </p:txBody>
      </p:sp>
    </p:spTree>
    <p:extLst>
      <p:ext uri="{BB962C8B-B14F-4D97-AF65-F5344CB8AC3E}">
        <p14:creationId xmlns:p14="http://schemas.microsoft.com/office/powerpoint/2010/main" val="25240069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4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I WOULD LIKE TO DO </a:t>
            </a:r>
            <a:r>
              <a:rPr lang="nb-NO" sz="7200" dirty="0" err="1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BUT DON’T KNOW HOW</a:t>
            </a:r>
          </a:p>
        </p:txBody>
      </p:sp>
    </p:spTree>
    <p:extLst>
      <p:ext uri="{BB962C8B-B14F-4D97-AF65-F5344CB8AC3E}">
        <p14:creationId xmlns:p14="http://schemas.microsoft.com/office/powerpoint/2010/main" val="20635987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37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 DON’T FEEL CONFIDENT </a:t>
            </a:r>
            <a:b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CAN DO </a:t>
            </a:r>
            <a:r>
              <a:rPr lang="nb-NO" sz="7200" dirty="0" err="1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ON MY OWN</a:t>
            </a:r>
          </a:p>
        </p:txBody>
      </p:sp>
    </p:spTree>
    <p:extLst>
      <p:ext uri="{BB962C8B-B14F-4D97-AF65-F5344CB8AC3E}">
        <p14:creationId xmlns:p14="http://schemas.microsoft.com/office/powerpoint/2010/main" val="31143318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88999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</a:t>
            </a: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 DON’T UNDERSTAND </a:t>
            </a: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WHAT </a:t>
            </a:r>
            <a:r>
              <a:rPr lang="nb-NO" sz="6600" dirty="0" err="1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MEANS</a:t>
            </a:r>
          </a:p>
        </p:txBody>
      </p:sp>
    </p:spTree>
    <p:extLst>
      <p:ext uri="{BB962C8B-B14F-4D97-AF65-F5344CB8AC3E}">
        <p14:creationId xmlns:p14="http://schemas.microsoft.com/office/powerpoint/2010/main" val="300799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754591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ARE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SOCIO-TECHNICAL</a:t>
            </a:r>
            <a:r>
              <a:rPr lang="nb-NO" sz="8000" dirty="0">
                <a:solidFill>
                  <a:srgbClr val="FFFF00"/>
                </a:solidFill>
                <a:latin typeface="Montserrat Black"/>
                <a:cs typeface="Montserrat Black"/>
              </a:rPr>
              <a:t> 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SYSTEMS?</a:t>
            </a:r>
          </a:p>
        </p:txBody>
      </p:sp>
    </p:spTree>
    <p:extLst>
      <p:ext uri="{BB962C8B-B14F-4D97-AF65-F5344CB8AC3E}">
        <p14:creationId xmlns:p14="http://schemas.microsoft.com/office/powerpoint/2010/main" val="39298810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</a:t>
            </a:r>
            <a:r>
              <a:rPr lang="nb-NO" sz="8000" dirty="0" err="1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 ISN’T WELL DEFINED</a:t>
            </a:r>
          </a:p>
        </p:txBody>
      </p:sp>
    </p:spTree>
    <p:extLst>
      <p:ext uri="{BB962C8B-B14F-4D97-AF65-F5344CB8AC3E}">
        <p14:creationId xmlns:p14="http://schemas.microsoft.com/office/powerpoint/2010/main" val="23119131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WHY DON’T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SAY SO?</a:t>
            </a:r>
          </a:p>
        </p:txBody>
      </p:sp>
    </p:spTree>
    <p:extLst>
      <p:ext uri="{BB962C8B-B14F-4D97-AF65-F5344CB8AC3E}">
        <p14:creationId xmlns:p14="http://schemas.microsoft.com/office/powerpoint/2010/main" val="41188416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1507206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HOW TO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BUILD TRUST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22124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HONESTY</a:t>
            </a:r>
          </a:p>
        </p:txBody>
      </p:sp>
    </p:spTree>
    <p:extLst>
      <p:ext uri="{BB962C8B-B14F-4D97-AF65-F5344CB8AC3E}">
        <p14:creationId xmlns:p14="http://schemas.microsoft.com/office/powerpoint/2010/main" val="27417661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CURIOSITY</a:t>
            </a:r>
          </a:p>
        </p:txBody>
      </p:sp>
    </p:spTree>
    <p:extLst>
      <p:ext uri="{BB962C8B-B14F-4D97-AF65-F5344CB8AC3E}">
        <p14:creationId xmlns:p14="http://schemas.microsoft.com/office/powerpoint/2010/main" val="25737892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EMPATHY</a:t>
            </a:r>
          </a:p>
        </p:txBody>
      </p:sp>
    </p:spTree>
    <p:extLst>
      <p:ext uri="{BB962C8B-B14F-4D97-AF65-F5344CB8AC3E}">
        <p14:creationId xmlns:p14="http://schemas.microsoft.com/office/powerpoint/2010/main" val="10523495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HUMILITY</a:t>
            </a:r>
          </a:p>
        </p:txBody>
      </p:sp>
    </p:spTree>
    <p:extLst>
      <p:ext uri="{BB962C8B-B14F-4D97-AF65-F5344CB8AC3E}">
        <p14:creationId xmlns:p14="http://schemas.microsoft.com/office/powerpoint/2010/main" val="23520394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53970736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BE PREPARED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TO CHANGE YOUR MIND</a:t>
            </a:r>
          </a:p>
        </p:txBody>
      </p:sp>
    </p:spTree>
    <p:extLst>
      <p:ext uri="{BB962C8B-B14F-4D97-AF65-F5344CB8AC3E}">
        <p14:creationId xmlns:p14="http://schemas.microsoft.com/office/powerpoint/2010/main" val="356480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8DE88-EEAE-4F66-92A3-2E48E6A5B98B}"/>
              </a:ext>
            </a:extLst>
          </p:cNvPr>
          <p:cNvSpPr txBox="1">
            <a:spLocks/>
          </p:cNvSpPr>
          <p:nvPr/>
        </p:nvSpPr>
        <p:spPr>
          <a:xfrm>
            <a:off x="0" y="1011511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SOCIAL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FB8061-7253-4C8F-B2EA-13F33544C19E}"/>
              </a:ext>
            </a:extLst>
          </p:cNvPr>
          <p:cNvSpPr txBox="1">
            <a:spLocks/>
          </p:cNvSpPr>
          <p:nvPr/>
        </p:nvSpPr>
        <p:spPr>
          <a:xfrm>
            <a:off x="0" y="443491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TECHNICAL</a:t>
            </a:r>
          </a:p>
        </p:txBody>
      </p:sp>
      <p:sp>
        <p:nvSpPr>
          <p:cNvPr id="16" name="Bue 15">
            <a:extLst>
              <a:ext uri="{FF2B5EF4-FFF2-40B4-BE49-F238E27FC236}">
                <a16:creationId xmlns:a16="http://schemas.microsoft.com/office/drawing/2014/main" id="{89B55685-43B3-4C40-B708-3726A8040EA8}"/>
              </a:ext>
            </a:extLst>
          </p:cNvPr>
          <p:cNvSpPr/>
          <p:nvPr/>
        </p:nvSpPr>
        <p:spPr>
          <a:xfrm rot="2678249">
            <a:off x="4336089" y="1854296"/>
            <a:ext cx="2837334" cy="3011396"/>
          </a:xfrm>
          <a:prstGeom prst="arc">
            <a:avLst/>
          </a:prstGeom>
          <a:ln w="88900">
            <a:solidFill>
              <a:srgbClr val="3DFF0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Bue 16">
            <a:extLst>
              <a:ext uri="{FF2B5EF4-FFF2-40B4-BE49-F238E27FC236}">
                <a16:creationId xmlns:a16="http://schemas.microsoft.com/office/drawing/2014/main" id="{00566200-AA90-4514-9CB5-8FFBC4C2EEAA}"/>
              </a:ext>
            </a:extLst>
          </p:cNvPr>
          <p:cNvSpPr/>
          <p:nvPr/>
        </p:nvSpPr>
        <p:spPr>
          <a:xfrm rot="13584752">
            <a:off x="1844680" y="1779429"/>
            <a:ext cx="2837334" cy="3011396"/>
          </a:xfrm>
          <a:prstGeom prst="arc">
            <a:avLst/>
          </a:prstGeom>
          <a:ln w="88900">
            <a:solidFill>
              <a:srgbClr val="3DFF06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87035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3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SHOW THAT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YOU CAN AND DO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CHANGE YOUR MIND</a:t>
            </a:r>
          </a:p>
        </p:txBody>
      </p:sp>
    </p:spTree>
    <p:extLst>
      <p:ext uri="{BB962C8B-B14F-4D97-AF65-F5344CB8AC3E}">
        <p14:creationId xmlns:p14="http://schemas.microsoft.com/office/powerpoint/2010/main" val="10077598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PRACTICAL TECHNIQUES</a:t>
            </a:r>
          </a:p>
        </p:txBody>
      </p:sp>
    </p:spTree>
    <p:extLst>
      <p:ext uri="{BB962C8B-B14F-4D97-AF65-F5344CB8AC3E}">
        <p14:creationId xmlns:p14="http://schemas.microsoft.com/office/powerpoint/2010/main" val="41874079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COACHING</a:t>
            </a:r>
          </a:p>
        </p:txBody>
      </p:sp>
    </p:spTree>
    <p:extLst>
      <p:ext uri="{BB962C8B-B14F-4D97-AF65-F5344CB8AC3E}">
        <p14:creationId xmlns:p14="http://schemas.microsoft.com/office/powerpoint/2010/main" val="4061377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4902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YOU CAN’T MAKE PEOPLE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CHANGE THEIR MIND</a:t>
            </a:r>
          </a:p>
        </p:txBody>
      </p:sp>
    </p:spTree>
    <p:extLst>
      <p:ext uri="{BB962C8B-B14F-4D97-AF65-F5344CB8AC3E}">
        <p14:creationId xmlns:p14="http://schemas.microsoft.com/office/powerpoint/2010/main" val="32299015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YOU CAN’T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FORCE PEOPLE TO AGREE</a:t>
            </a:r>
          </a:p>
        </p:txBody>
      </p:sp>
    </p:spTree>
    <p:extLst>
      <p:ext uri="{BB962C8B-B14F-4D97-AF65-F5344CB8AC3E}">
        <p14:creationId xmlns:p14="http://schemas.microsoft.com/office/powerpoint/2010/main" val="8793686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HELP OTHERS BE SUCCESSFUL </a:t>
            </a:r>
          </a:p>
        </p:txBody>
      </p:sp>
    </p:spTree>
    <p:extLst>
      <p:ext uri="{BB962C8B-B14F-4D97-AF65-F5344CB8AC3E}">
        <p14:creationId xmlns:p14="http://schemas.microsoft.com/office/powerpoint/2010/main" val="27811711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4902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SHOW PEOPLE HOW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TO BE SUCCESSFUL WITH </a:t>
            </a:r>
            <a:r>
              <a:rPr lang="nb-NO" sz="8000" dirty="0" err="1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X</a:t>
            </a:r>
            <a:endParaRPr lang="nb-NO" sz="8000" dirty="0">
              <a:solidFill>
                <a:schemeClr val="bg1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85326708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5604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WORK WITH OTHERS ON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THEIR PROBLEMS</a:t>
            </a:r>
          </a:p>
        </p:txBody>
      </p:sp>
    </p:spTree>
    <p:extLst>
      <p:ext uri="{BB962C8B-B14F-4D97-AF65-F5344CB8AC3E}">
        <p14:creationId xmlns:p14="http://schemas.microsoft.com/office/powerpoint/2010/main" val="23982148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CREDIBILITY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MUST BE EARNED</a:t>
            </a:r>
          </a:p>
        </p:txBody>
      </p:sp>
    </p:spTree>
    <p:extLst>
      <p:ext uri="{BB962C8B-B14F-4D97-AF65-F5344CB8AC3E}">
        <p14:creationId xmlns:p14="http://schemas.microsoft.com/office/powerpoint/2010/main" val="24054419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TRUST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MUST BE EARNED</a:t>
            </a:r>
          </a:p>
        </p:txBody>
      </p:sp>
    </p:spTree>
    <p:extLst>
      <p:ext uri="{BB962C8B-B14F-4D97-AF65-F5344CB8AC3E}">
        <p14:creationId xmlns:p14="http://schemas.microsoft.com/office/powerpoint/2010/main" val="38942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CONWAY’S LAW</a:t>
            </a:r>
          </a:p>
        </p:txBody>
      </p:sp>
    </p:spTree>
    <p:extLst>
      <p:ext uri="{BB962C8B-B14F-4D97-AF65-F5344CB8AC3E}">
        <p14:creationId xmlns:p14="http://schemas.microsoft.com/office/powerpoint/2010/main" val="336172550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23704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MOB </a:t>
            </a: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/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ENSEMBLE PROGRAMMING</a:t>
            </a:r>
          </a:p>
        </p:txBody>
      </p:sp>
    </p:spTree>
    <p:extLst>
      <p:ext uri="{BB962C8B-B14F-4D97-AF65-F5344CB8AC3E}">
        <p14:creationId xmlns:p14="http://schemas.microsoft.com/office/powerpoint/2010/main" val="28155441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RELUCTANCE TO TALK</a:t>
            </a:r>
          </a:p>
        </p:txBody>
      </p:sp>
    </p:spTree>
    <p:extLst>
      <p:ext uri="{BB962C8B-B14F-4D97-AF65-F5344CB8AC3E}">
        <p14:creationId xmlns:p14="http://schemas.microsoft.com/office/powerpoint/2010/main" val="25303041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142</a:t>
            </a:fld>
            <a:endParaRPr lang="nb-NO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4EB559E9-BDDE-46A6-B960-4331BDF1B076}"/>
              </a:ext>
            </a:extLst>
          </p:cNvPr>
          <p:cNvSpPr/>
          <p:nvPr/>
        </p:nvSpPr>
        <p:spPr>
          <a:xfrm>
            <a:off x="2114550" y="1381125"/>
            <a:ext cx="4914900" cy="204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BD80841-AA31-4766-A000-8BF5C19ED983}"/>
              </a:ext>
            </a:extLst>
          </p:cNvPr>
          <p:cNvSpPr/>
          <p:nvPr/>
        </p:nvSpPr>
        <p:spPr>
          <a:xfrm>
            <a:off x="3676650" y="3895725"/>
            <a:ext cx="1790700" cy="1790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828711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AMBIGUITY</a:t>
            </a:r>
          </a:p>
        </p:txBody>
      </p:sp>
    </p:spTree>
    <p:extLst>
      <p:ext uri="{BB962C8B-B14F-4D97-AF65-F5344CB8AC3E}">
        <p14:creationId xmlns:p14="http://schemas.microsoft.com/office/powerpoint/2010/main" val="103943827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THE DESK FORCE</a:t>
            </a:r>
          </a:p>
        </p:txBody>
      </p:sp>
    </p:spTree>
    <p:extLst>
      <p:ext uri="{BB962C8B-B14F-4D97-AF65-F5344CB8AC3E}">
        <p14:creationId xmlns:p14="http://schemas.microsoft.com/office/powerpoint/2010/main" val="345531403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THE LAND OF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UNKNOWN TRUST</a:t>
            </a:r>
          </a:p>
        </p:txBody>
      </p:sp>
    </p:spTree>
    <p:extLst>
      <p:ext uri="{BB962C8B-B14F-4D97-AF65-F5344CB8AC3E}">
        <p14:creationId xmlns:p14="http://schemas.microsoft.com/office/powerpoint/2010/main" val="404039781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4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THEY TOO MIGHT BE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RELUCTANT TO TALK</a:t>
            </a:r>
          </a:p>
        </p:txBody>
      </p:sp>
    </p:spTree>
    <p:extLst>
      <p:ext uri="{BB962C8B-B14F-4D97-AF65-F5344CB8AC3E}">
        <p14:creationId xmlns:p14="http://schemas.microsoft.com/office/powerpoint/2010/main" val="8274987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ARTICULATE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YOUR PROBLEM</a:t>
            </a:r>
          </a:p>
        </p:txBody>
      </p:sp>
    </p:spTree>
    <p:extLst>
      <p:ext uri="{BB962C8B-B14F-4D97-AF65-F5344CB8AC3E}">
        <p14:creationId xmlns:p14="http://schemas.microsoft.com/office/powerpoint/2010/main" val="64807377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JUSTIFICATION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OF OPINIONS</a:t>
            </a:r>
          </a:p>
        </p:txBody>
      </p:sp>
    </p:spTree>
    <p:extLst>
      <p:ext uri="{BB962C8B-B14F-4D97-AF65-F5344CB8AC3E}">
        <p14:creationId xmlns:p14="http://schemas.microsoft.com/office/powerpoint/2010/main" val="7031892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DISCUSSIONS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&amp;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 NEGOTIATIONS</a:t>
            </a:r>
          </a:p>
        </p:txBody>
      </p:sp>
    </p:spTree>
    <p:extLst>
      <p:ext uri="{BB962C8B-B14F-4D97-AF65-F5344CB8AC3E}">
        <p14:creationId xmlns:p14="http://schemas.microsoft.com/office/powerpoint/2010/main" val="128498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JOINT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574536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POSSIBILITY OF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84406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WHY IS THERE AN AMBIGUITY?</a:t>
            </a:r>
          </a:p>
        </p:txBody>
      </p:sp>
    </p:spTree>
    <p:extLst>
      <p:ext uri="{BB962C8B-B14F-4D97-AF65-F5344CB8AC3E}">
        <p14:creationId xmlns:p14="http://schemas.microsoft.com/office/powerpoint/2010/main" val="1559016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3465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THEY’RE BAD AT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EXPRESSING THEMSELVES</a:t>
            </a:r>
          </a:p>
        </p:txBody>
      </p:sp>
    </p:spTree>
    <p:extLst>
      <p:ext uri="{BB962C8B-B14F-4D97-AF65-F5344CB8AC3E}">
        <p14:creationId xmlns:p14="http://schemas.microsoft.com/office/powerpoint/2010/main" val="388215968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3465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MAYBE THERE’S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INDECISION AND CONFLICT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HIDDEN THERE</a:t>
            </a:r>
          </a:p>
        </p:txBody>
      </p:sp>
    </p:spTree>
    <p:extLst>
      <p:ext uri="{BB962C8B-B14F-4D97-AF65-F5344CB8AC3E}">
        <p14:creationId xmlns:p14="http://schemas.microsoft.com/office/powerpoint/2010/main" val="24076250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DO I WANT TO TRIGGER THAT?</a:t>
            </a:r>
          </a:p>
        </p:txBody>
      </p:sp>
    </p:spTree>
    <p:extLst>
      <p:ext uri="{BB962C8B-B14F-4D97-AF65-F5344CB8AC3E}">
        <p14:creationId xmlns:p14="http://schemas.microsoft.com/office/powerpoint/2010/main" val="252803067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SELF-DEFENSE MECHANISMS</a:t>
            </a:r>
          </a:p>
        </p:txBody>
      </p:sp>
    </p:spTree>
    <p:extLst>
      <p:ext uri="{BB962C8B-B14F-4D97-AF65-F5344CB8AC3E}">
        <p14:creationId xmlns:p14="http://schemas.microsoft.com/office/powerpoint/2010/main" val="232922958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THEY’RE PROBABLY BUSY</a:t>
            </a:r>
          </a:p>
        </p:txBody>
      </p:sp>
    </p:spTree>
    <p:extLst>
      <p:ext uri="{BB962C8B-B14F-4D97-AF65-F5344CB8AC3E}">
        <p14:creationId xmlns:p14="http://schemas.microsoft.com/office/powerpoint/2010/main" val="26490484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CAN’T BOTHER THEM WITH THIS</a:t>
            </a:r>
          </a:p>
        </p:txBody>
      </p:sp>
    </p:spTree>
    <p:extLst>
      <p:ext uri="{BB962C8B-B14F-4D97-AF65-F5344CB8AC3E}">
        <p14:creationId xmlns:p14="http://schemas.microsoft.com/office/powerpoint/2010/main" val="7681369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NO-ONE ELSE ASKS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8585961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CAN I SOLVE IT BY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MAKING AN ASSUMPTION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492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ARE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THE IMPLICATIONS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473068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13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54976783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GUESS</a:t>
            </a:r>
          </a:p>
        </p:txBody>
      </p:sp>
    </p:spTree>
    <p:extLst>
      <p:ext uri="{BB962C8B-B14F-4D97-AF65-F5344CB8AC3E}">
        <p14:creationId xmlns:p14="http://schemas.microsoft.com/office/powerpoint/2010/main" val="283049106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13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MAKING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S**T UP</a:t>
            </a:r>
          </a:p>
        </p:txBody>
      </p:sp>
    </p:spTree>
    <p:extLst>
      <p:ext uri="{BB962C8B-B14F-4D97-AF65-F5344CB8AC3E}">
        <p14:creationId xmlns:p14="http://schemas.microsoft.com/office/powerpoint/2010/main" val="32802225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PROXY PERSON</a:t>
            </a:r>
          </a:p>
        </p:txBody>
      </p:sp>
    </p:spTree>
    <p:extLst>
      <p:ext uri="{BB962C8B-B14F-4D97-AF65-F5344CB8AC3E}">
        <p14:creationId xmlns:p14="http://schemas.microsoft.com/office/powerpoint/2010/main" val="25364190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164</a:t>
            </a:fld>
            <a:endParaRPr lang="nb-NO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BD80841-AA31-4766-A000-8BF5C19ED983}"/>
              </a:ext>
            </a:extLst>
          </p:cNvPr>
          <p:cNvSpPr/>
          <p:nvPr/>
        </p:nvSpPr>
        <p:spPr>
          <a:xfrm>
            <a:off x="3752850" y="2533650"/>
            <a:ext cx="1790700" cy="17907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FF00"/>
              </a:solidFill>
            </a:endParaRPr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75653BD8-01DC-4361-99AA-02A46EAC872C}"/>
              </a:ext>
            </a:extLst>
          </p:cNvPr>
          <p:cNvCxnSpPr>
            <a:cxnSpLocks/>
          </p:cNvCxnSpPr>
          <p:nvPr/>
        </p:nvCxnSpPr>
        <p:spPr>
          <a:xfrm flipV="1">
            <a:off x="4608513" y="647700"/>
            <a:ext cx="0" cy="144780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48587181-FB5C-49A7-9FA2-A1BDD2F819D5}"/>
              </a:ext>
            </a:extLst>
          </p:cNvPr>
          <p:cNvCxnSpPr>
            <a:cxnSpLocks/>
          </p:cNvCxnSpPr>
          <p:nvPr/>
        </p:nvCxnSpPr>
        <p:spPr>
          <a:xfrm flipV="1">
            <a:off x="4608513" y="4819650"/>
            <a:ext cx="0" cy="144780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18AC2A9-7FD5-4393-A53E-B79408946984}"/>
              </a:ext>
            </a:extLst>
          </p:cNvPr>
          <p:cNvCxnSpPr>
            <a:cxnSpLocks/>
          </p:cNvCxnSpPr>
          <p:nvPr/>
        </p:nvCxnSpPr>
        <p:spPr>
          <a:xfrm>
            <a:off x="5943601" y="3429000"/>
            <a:ext cx="1485899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590BF942-6A97-4F2E-83E8-A55402FAC3EC}"/>
              </a:ext>
            </a:extLst>
          </p:cNvPr>
          <p:cNvCxnSpPr>
            <a:cxnSpLocks/>
          </p:cNvCxnSpPr>
          <p:nvPr/>
        </p:nvCxnSpPr>
        <p:spPr>
          <a:xfrm>
            <a:off x="1809751" y="3429000"/>
            <a:ext cx="1485899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F91EF57A-72C3-44EB-A9C8-9E21D3B24954}"/>
              </a:ext>
            </a:extLst>
          </p:cNvPr>
          <p:cNvCxnSpPr>
            <a:cxnSpLocks/>
          </p:cNvCxnSpPr>
          <p:nvPr/>
        </p:nvCxnSpPr>
        <p:spPr>
          <a:xfrm flipV="1">
            <a:off x="5676901" y="1200150"/>
            <a:ext cx="1162049" cy="125730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9F848DEE-DF05-4DE2-AB52-9F72D41D4D43}"/>
              </a:ext>
            </a:extLst>
          </p:cNvPr>
          <p:cNvCxnSpPr>
            <a:cxnSpLocks/>
          </p:cNvCxnSpPr>
          <p:nvPr/>
        </p:nvCxnSpPr>
        <p:spPr>
          <a:xfrm flipV="1">
            <a:off x="2362201" y="4400550"/>
            <a:ext cx="1162049" cy="125730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170DEFAE-9F2E-4735-B346-56428E0C2571}"/>
              </a:ext>
            </a:extLst>
          </p:cNvPr>
          <p:cNvCxnSpPr>
            <a:cxnSpLocks/>
          </p:cNvCxnSpPr>
          <p:nvPr/>
        </p:nvCxnSpPr>
        <p:spPr>
          <a:xfrm flipH="1" flipV="1">
            <a:off x="5772150" y="4400551"/>
            <a:ext cx="1066800" cy="1257299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CDCD5998-B5F3-41A8-BA51-91CA48E0D24F}"/>
              </a:ext>
            </a:extLst>
          </p:cNvPr>
          <p:cNvCxnSpPr>
            <a:cxnSpLocks/>
          </p:cNvCxnSpPr>
          <p:nvPr/>
        </p:nvCxnSpPr>
        <p:spPr>
          <a:xfrm flipH="1" flipV="1">
            <a:off x="2533650" y="1193802"/>
            <a:ext cx="1066800" cy="1257299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67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200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ASSUMPTIONS ARE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BETS AGAINST THE FUTURE</a:t>
            </a:r>
          </a:p>
        </p:txBody>
      </p:sp>
    </p:spTree>
    <p:extLst>
      <p:ext uri="{BB962C8B-B14F-4D97-AF65-F5344CB8AC3E}">
        <p14:creationId xmlns:p14="http://schemas.microsoft.com/office/powerpoint/2010/main" val="16598880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4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MOBS ARE A COUNTERFORCE </a:t>
            </a: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TO THE DESK FORCE</a:t>
            </a:r>
          </a:p>
        </p:txBody>
      </p:sp>
    </p:spTree>
    <p:extLst>
      <p:ext uri="{BB962C8B-B14F-4D97-AF65-F5344CB8AC3E}">
        <p14:creationId xmlns:p14="http://schemas.microsoft.com/office/powerpoint/2010/main" val="19136616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4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MOBS ARE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HARDER TO FOOL </a:t>
            </a: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THAN YOURSELF</a:t>
            </a:r>
          </a:p>
        </p:txBody>
      </p:sp>
    </p:spTree>
    <p:extLst>
      <p:ext uri="{BB962C8B-B14F-4D97-AF65-F5344CB8AC3E}">
        <p14:creationId xmlns:p14="http://schemas.microsoft.com/office/powerpoint/2010/main" val="378720903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209" y="1144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MOBS ARE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BETTER AT FIGURING OUT </a:t>
            </a: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WHO TO TALK TO</a:t>
            </a:r>
          </a:p>
        </p:txBody>
      </p:sp>
    </p:spTree>
    <p:extLst>
      <p:ext uri="{BB962C8B-B14F-4D97-AF65-F5344CB8AC3E}">
        <p14:creationId xmlns:p14="http://schemas.microsoft.com/office/powerpoint/2010/main" val="237500851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4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MOBS OVERCOME THE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SOCIAL AWKWARDNESS</a:t>
            </a:r>
          </a:p>
        </p:txBody>
      </p:sp>
    </p:spTree>
    <p:extLst>
      <p:ext uri="{BB962C8B-B14F-4D97-AF65-F5344CB8AC3E}">
        <p14:creationId xmlns:p14="http://schemas.microsoft.com/office/powerpoint/2010/main" val="126937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HOW TO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PROVIDE LEADERSHIP</a:t>
            </a:r>
          </a:p>
        </p:txBody>
      </p:sp>
    </p:spTree>
    <p:extLst>
      <p:ext uri="{BB962C8B-B14F-4D97-AF65-F5344CB8AC3E}">
        <p14:creationId xmlns:p14="http://schemas.microsoft.com/office/powerpoint/2010/main" val="314030287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508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MOBS ARE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ALREADY A CONVERSATION</a:t>
            </a:r>
          </a:p>
        </p:txBody>
      </p:sp>
    </p:spTree>
    <p:extLst>
      <p:ext uri="{BB962C8B-B14F-4D97-AF65-F5344CB8AC3E}">
        <p14:creationId xmlns:p14="http://schemas.microsoft.com/office/powerpoint/2010/main" val="25278501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13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264090471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508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EVENT STORMING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STARTS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4267935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9908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399338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SOFTWARE IS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SOCIO-TECHNICAL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1053787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EVERYONE CAN LEAD AND HAVE IMPACT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45949099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8734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WE ARE HUMAN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72343007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8734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TRUST IS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THE KEY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5753813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8734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WORK TOGETHER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1797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5600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STARTING A NEW JOB</a:t>
            </a:r>
          </a:p>
        </p:txBody>
      </p:sp>
    </p:spTree>
    <p:extLst>
      <p:ext uri="{BB962C8B-B14F-4D97-AF65-F5344CB8AC3E}">
        <p14:creationId xmlns:p14="http://schemas.microsoft.com/office/powerpoint/2010/main" val="255654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19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91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9908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WHO AM I?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17296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HOW WILL IT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PLAY OUT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085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IT DEPENDS</a:t>
            </a:r>
          </a:p>
        </p:txBody>
      </p:sp>
    </p:spTree>
    <p:extLst>
      <p:ext uri="{BB962C8B-B14F-4D97-AF65-F5344CB8AC3E}">
        <p14:creationId xmlns:p14="http://schemas.microsoft.com/office/powerpoint/2010/main" val="302700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WHO ARE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YOU?</a:t>
            </a:r>
          </a:p>
        </p:txBody>
      </p:sp>
    </p:spTree>
    <p:extLst>
      <p:ext uri="{BB962C8B-B14F-4D97-AF65-F5344CB8AC3E}">
        <p14:creationId xmlns:p14="http://schemas.microsoft.com/office/powerpoint/2010/main" val="408408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WHO ARE THEY?</a:t>
            </a:r>
          </a:p>
        </p:txBody>
      </p:sp>
    </p:spTree>
    <p:extLst>
      <p:ext uri="{BB962C8B-B14F-4D97-AF65-F5344CB8AC3E}">
        <p14:creationId xmlns:p14="http://schemas.microsoft.com/office/powerpoint/2010/main" val="3557963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07027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WHY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ARE YOU THERE?</a:t>
            </a:r>
          </a:p>
        </p:txBody>
      </p:sp>
    </p:spTree>
    <p:extLst>
      <p:ext uri="{BB962C8B-B14F-4D97-AF65-F5344CB8AC3E}">
        <p14:creationId xmlns:p14="http://schemas.microsoft.com/office/powerpoint/2010/main" val="4106266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IS YOUR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ROLE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4512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1968357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TECH LEAD</a:t>
            </a:r>
          </a:p>
        </p:txBody>
      </p:sp>
    </p:spTree>
    <p:extLst>
      <p:ext uri="{BB962C8B-B14F-4D97-AF65-F5344CB8AC3E}">
        <p14:creationId xmlns:p14="http://schemas.microsoft.com/office/powerpoint/2010/main" val="140874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SENIOR DEV</a:t>
            </a:r>
          </a:p>
        </p:txBody>
      </p:sp>
    </p:spTree>
    <p:extLst>
      <p:ext uri="{BB962C8B-B14F-4D97-AF65-F5344CB8AC3E}">
        <p14:creationId xmlns:p14="http://schemas.microsoft.com/office/powerpoint/2010/main" val="277699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</a:t>
            </a:fld>
            <a:endParaRPr lang="nb-NO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684AD20-10BC-4384-B893-017DBB32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32" y="2647186"/>
            <a:ext cx="7284735" cy="156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49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JUNIOR DEV</a:t>
            </a:r>
          </a:p>
        </p:txBody>
      </p:sp>
    </p:spTree>
    <p:extLst>
      <p:ext uri="{BB962C8B-B14F-4D97-AF65-F5344CB8AC3E}">
        <p14:creationId xmlns:p14="http://schemas.microsoft.com/office/powerpoint/2010/main" val="342643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55486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IS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EXPECTED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FROM YOU?</a:t>
            </a:r>
          </a:p>
        </p:txBody>
      </p:sp>
    </p:spTree>
    <p:extLst>
      <p:ext uri="{BB962C8B-B14F-4D97-AF65-F5344CB8AC3E}">
        <p14:creationId xmlns:p14="http://schemas.microsoft.com/office/powerpoint/2010/main" val="3047131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1337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DEV</a:t>
            </a:r>
          </a:p>
        </p:txBody>
      </p:sp>
    </p:spTree>
    <p:extLst>
      <p:ext uri="{BB962C8B-B14F-4D97-AF65-F5344CB8AC3E}">
        <p14:creationId xmlns:p14="http://schemas.microsoft.com/office/powerpoint/2010/main" val="3906626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4832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FASTEST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JIRA TICKET PROCESSING MACHINE 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IN THE NORTH</a:t>
            </a:r>
          </a:p>
        </p:txBody>
      </p:sp>
    </p:spTree>
    <p:extLst>
      <p:ext uri="{BB962C8B-B14F-4D97-AF65-F5344CB8AC3E}">
        <p14:creationId xmlns:p14="http://schemas.microsoft.com/office/powerpoint/2010/main" val="56377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COACH A </a:t>
            </a:r>
            <a:b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TEAM 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OF DEVELOPERS</a:t>
            </a:r>
          </a:p>
        </p:txBody>
      </p:sp>
    </p:spTree>
    <p:extLst>
      <p:ext uri="{BB962C8B-B14F-4D97-AF65-F5344CB8AC3E}">
        <p14:creationId xmlns:p14="http://schemas.microsoft.com/office/powerpoint/2010/main" val="542752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3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MOVE TOWARDS A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BETTER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14846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3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HELP BUILD A BETTER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DEVELOPER CULTURE</a:t>
            </a:r>
          </a:p>
        </p:txBody>
      </p:sp>
    </p:spTree>
    <p:extLst>
      <p:ext uri="{BB962C8B-B14F-4D97-AF65-F5344CB8AC3E}">
        <p14:creationId xmlns:p14="http://schemas.microsoft.com/office/powerpoint/2010/main" val="3691825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ARE YOUR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GOALS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692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8175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PROVIDE VALUE 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FOR THE CUSTOMER</a:t>
            </a:r>
          </a:p>
        </p:txBody>
      </p:sp>
    </p:spTree>
    <p:extLst>
      <p:ext uri="{BB962C8B-B14F-4D97-AF65-F5344CB8AC3E}">
        <p14:creationId xmlns:p14="http://schemas.microsoft.com/office/powerpoint/2010/main" val="252302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9908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TALKS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869A2-447A-4D94-8845-87BB7902B3AD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  <a:cs typeface="Montserrat Black"/>
              </a:rPr>
              <a:t>http://einarwh.github.io/talks.html</a:t>
            </a:r>
          </a:p>
        </p:txBody>
      </p:sp>
    </p:spTree>
    <p:extLst>
      <p:ext uri="{BB962C8B-B14F-4D97-AF65-F5344CB8AC3E}">
        <p14:creationId xmlns:p14="http://schemas.microsoft.com/office/powerpoint/2010/main" val="1063186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3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PROVIDE INCOME 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FOR YOUR EMPLOYER</a:t>
            </a:r>
          </a:p>
        </p:txBody>
      </p:sp>
    </p:spTree>
    <p:extLst>
      <p:ext uri="{BB962C8B-B14F-4D97-AF65-F5344CB8AC3E}">
        <p14:creationId xmlns:p14="http://schemas.microsoft.com/office/powerpoint/2010/main" val="2036571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EARN A DECENT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PAYCHECK</a:t>
            </a:r>
          </a:p>
        </p:txBody>
      </p:sp>
    </p:spTree>
    <p:extLst>
      <p:ext uri="{BB962C8B-B14F-4D97-AF65-F5344CB8AC3E}">
        <p14:creationId xmlns:p14="http://schemas.microsoft.com/office/powerpoint/2010/main" val="2561888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CREATE AN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AWESOME PRODUCT</a:t>
            </a:r>
          </a:p>
        </p:txBody>
      </p:sp>
    </p:spTree>
    <p:extLst>
      <p:ext uri="{BB962C8B-B14F-4D97-AF65-F5344CB8AC3E}">
        <p14:creationId xmlns:p14="http://schemas.microsoft.com/office/powerpoint/2010/main" val="317651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BUILD A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CAREER</a:t>
            </a:r>
          </a:p>
        </p:txBody>
      </p:sp>
    </p:spTree>
    <p:extLst>
      <p:ext uri="{BB962C8B-B14F-4D97-AF65-F5344CB8AC3E}">
        <p14:creationId xmlns:p14="http://schemas.microsoft.com/office/powerpoint/2010/main" val="229682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CREATE A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NAME FOR YOURSELF</a:t>
            </a:r>
          </a:p>
        </p:txBody>
      </p:sp>
    </p:spTree>
    <p:extLst>
      <p:ext uri="{BB962C8B-B14F-4D97-AF65-F5344CB8AC3E}">
        <p14:creationId xmlns:p14="http://schemas.microsoft.com/office/powerpoint/2010/main" val="3991676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WORK WITH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EXCELLENT PEOPLE</a:t>
            </a:r>
          </a:p>
        </p:txBody>
      </p:sp>
    </p:spTree>
    <p:extLst>
      <p:ext uri="{BB962C8B-B14F-4D97-AF65-F5344CB8AC3E}">
        <p14:creationId xmlns:p14="http://schemas.microsoft.com/office/powerpoint/2010/main" val="1954460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5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HAVE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191691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IS YOUR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TIME FRAME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142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1580392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LONG RANGE</a:t>
            </a:r>
          </a:p>
        </p:txBody>
      </p:sp>
    </p:spTree>
    <p:extLst>
      <p:ext uri="{BB962C8B-B14F-4D97-AF65-F5344CB8AC3E}">
        <p14:creationId xmlns:p14="http://schemas.microsoft.com/office/powerpoint/2010/main" val="72811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9908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BLOG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869A2-447A-4D94-8845-87BB7902B3AD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  <a:cs typeface="Montserrat Black"/>
              </a:rPr>
              <a:t>http://einarwh.wordpress.com</a:t>
            </a:r>
          </a:p>
        </p:txBody>
      </p:sp>
    </p:spTree>
    <p:extLst>
      <p:ext uri="{BB962C8B-B14F-4D97-AF65-F5344CB8AC3E}">
        <p14:creationId xmlns:p14="http://schemas.microsoft.com/office/powerpoint/2010/main" val="2448764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941092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YOU WANT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5492288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343109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A CONCRETE EXAMPLE</a:t>
            </a:r>
          </a:p>
        </p:txBody>
      </p:sp>
    </p:spTree>
    <p:extLst>
      <p:ext uri="{BB962C8B-B14F-4D97-AF65-F5344CB8AC3E}">
        <p14:creationId xmlns:p14="http://schemas.microsoft.com/office/powerpoint/2010/main" val="3996495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3185937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55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4E793D6D-AE9F-4A48-8E5B-51D7D2B71457}"/>
              </a:ext>
            </a:extLst>
          </p:cNvPr>
          <p:cNvSpPr txBox="1"/>
          <p:nvPr/>
        </p:nvSpPr>
        <p:spPr>
          <a:xfrm>
            <a:off x="4572000" y="5339445"/>
            <a:ext cx="106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14A3C7"/>
                </a:solidFill>
                <a:latin typeface="Bebas Neue" panose="020B0606020202050201" pitchFamily="34" charset="0"/>
              </a:rPr>
              <a:t>EINAR</a:t>
            </a:r>
          </a:p>
        </p:txBody>
      </p:sp>
    </p:spTree>
    <p:extLst>
      <p:ext uri="{BB962C8B-B14F-4D97-AF65-F5344CB8AC3E}">
        <p14:creationId xmlns:p14="http://schemas.microsoft.com/office/powerpoint/2010/main" val="3729325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COME WITH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184722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57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1889771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BELIEVE IN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DOMAIN-DRIVEN DESIGN</a:t>
            </a:r>
          </a:p>
        </p:txBody>
      </p:sp>
    </p:spTree>
    <p:extLst>
      <p:ext uri="{BB962C8B-B14F-4D97-AF65-F5344CB8AC3E}">
        <p14:creationId xmlns:p14="http://schemas.microsoft.com/office/powerpoint/2010/main" val="2242801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58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23552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SKEPTICAL OF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PROCESS THEATRE</a:t>
            </a:r>
          </a:p>
        </p:txBody>
      </p:sp>
    </p:spTree>
    <p:extLst>
      <p:ext uri="{BB962C8B-B14F-4D97-AF65-F5344CB8AC3E}">
        <p14:creationId xmlns:p14="http://schemas.microsoft.com/office/powerpoint/2010/main" val="348528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59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18900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BELIEVE IN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THE NEED FOR LEADERSHIP</a:t>
            </a:r>
          </a:p>
        </p:txBody>
      </p:sp>
    </p:spTree>
    <p:extLst>
      <p:ext uri="{BB962C8B-B14F-4D97-AF65-F5344CB8AC3E}">
        <p14:creationId xmlns:p14="http://schemas.microsoft.com/office/powerpoint/2010/main" val="71485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9908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GITHUB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869A2-447A-4D94-8845-87BB7902B3AD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  <a:cs typeface="Montserrat Black"/>
              </a:rPr>
              <a:t>http://github.com/einarwh</a:t>
            </a:r>
          </a:p>
        </p:txBody>
      </p:sp>
    </p:spTree>
    <p:extLst>
      <p:ext uri="{BB962C8B-B14F-4D97-AF65-F5344CB8AC3E}">
        <p14:creationId xmlns:p14="http://schemas.microsoft.com/office/powerpoint/2010/main" val="810036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60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1898054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SKEPTICAL OF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TOP-DOWN LEADERSHIP</a:t>
            </a:r>
          </a:p>
        </p:txBody>
      </p:sp>
    </p:spTree>
    <p:extLst>
      <p:ext uri="{BB962C8B-B14F-4D97-AF65-F5344CB8AC3E}">
        <p14:creationId xmlns:p14="http://schemas.microsoft.com/office/powerpoint/2010/main" val="19908175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61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18900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BELIEVE IN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INCREMENTAL IMPROVEMENTS</a:t>
            </a:r>
          </a:p>
        </p:txBody>
      </p:sp>
    </p:spTree>
    <p:extLst>
      <p:ext uri="{BB962C8B-B14F-4D97-AF65-F5344CB8AC3E}">
        <p14:creationId xmlns:p14="http://schemas.microsoft.com/office/powerpoint/2010/main" val="1085159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62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2354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SKEPTICAL OF</a:t>
            </a: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 GRAND REWRITES</a:t>
            </a:r>
          </a:p>
        </p:txBody>
      </p:sp>
    </p:spTree>
    <p:extLst>
      <p:ext uri="{BB962C8B-B14F-4D97-AF65-F5344CB8AC3E}">
        <p14:creationId xmlns:p14="http://schemas.microsoft.com/office/powerpoint/2010/main" val="1532009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63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133400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BELIEVE IN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EMPOWERED AUTONOMOUS TEAMS</a:t>
            </a:r>
          </a:p>
        </p:txBody>
      </p:sp>
    </p:spTree>
    <p:extLst>
      <p:ext uri="{BB962C8B-B14F-4D97-AF65-F5344CB8AC3E}">
        <p14:creationId xmlns:p14="http://schemas.microsoft.com/office/powerpoint/2010/main" val="1422126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64</a:t>
            </a:fld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092A4-0EAB-44CD-9CF0-DFFF7E5E3A7B}"/>
              </a:ext>
            </a:extLst>
          </p:cNvPr>
          <p:cNvSpPr txBox="1">
            <a:spLocks/>
          </p:cNvSpPr>
          <p:nvPr/>
        </p:nvSpPr>
        <p:spPr>
          <a:xfrm>
            <a:off x="0" y="1335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6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SKEPTICAL OF</a:t>
            </a:r>
            <a:b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66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INDIVIDUAL PROGRAMMER HEROICS</a:t>
            </a:r>
          </a:p>
        </p:txBody>
      </p:sp>
    </p:spTree>
    <p:extLst>
      <p:ext uri="{BB962C8B-B14F-4D97-AF65-F5344CB8AC3E}">
        <p14:creationId xmlns:p14="http://schemas.microsoft.com/office/powerpoint/2010/main" val="3756178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93508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BUT THESE ARE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JUST EXAMPLES</a:t>
            </a:r>
          </a:p>
        </p:txBody>
      </p:sp>
    </p:spTree>
    <p:extLst>
      <p:ext uri="{BB962C8B-B14F-4D97-AF65-F5344CB8AC3E}">
        <p14:creationId xmlns:p14="http://schemas.microsoft.com/office/powerpoint/2010/main" val="3099257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1797312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13058092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KNOWLEDGE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&amp;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EXPERIENCE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537687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STRENGTHS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&amp;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WEAKNESSES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52098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79908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TWITTER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869A2-447A-4D94-8845-87BB7902B3AD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  <a:cs typeface="Montserrat Black"/>
              </a:rPr>
              <a:t>http://twitter.com/einarwh</a:t>
            </a:r>
          </a:p>
        </p:txBody>
      </p:sp>
    </p:spTree>
    <p:extLst>
      <p:ext uri="{BB962C8B-B14F-4D97-AF65-F5344CB8AC3E}">
        <p14:creationId xmlns:p14="http://schemas.microsoft.com/office/powerpoint/2010/main" val="2335826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HOPES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&amp;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FEARS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356855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CONFIDENCE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&amp;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 INSECURITY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2887490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PET PEEVES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642793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LIMITED RATIONALITY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635391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DRIVEN BY EMOTIONS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2588444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COGNITIVE BIASES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996352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BLIND SPOTS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3688072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MADE OF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NARRATIVES</a:t>
            </a:r>
          </a:p>
        </p:txBody>
      </p:sp>
    </p:spTree>
    <p:extLst>
      <p:ext uri="{BB962C8B-B14F-4D97-AF65-F5344CB8AC3E}">
        <p14:creationId xmlns:p14="http://schemas.microsoft.com/office/powerpoint/2010/main" val="3749530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HAVE A </a:t>
            </a:r>
            <a:b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SELF-IMAGE</a:t>
            </a:r>
          </a:p>
        </p:txBody>
      </p:sp>
    </p:spTree>
    <p:extLst>
      <p:ext uri="{BB962C8B-B14F-4D97-AF65-F5344CB8AC3E}">
        <p14:creationId xmlns:p14="http://schemas.microsoft.com/office/powerpoint/2010/main" val="37229305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A GOOD PERSON</a:t>
            </a:r>
          </a:p>
        </p:txBody>
      </p:sp>
    </p:spTree>
    <p:extLst>
      <p:ext uri="{BB962C8B-B14F-4D97-AF65-F5344CB8AC3E}">
        <p14:creationId xmlns:p14="http://schemas.microsoft.com/office/powerpoint/2010/main" val="249555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98198" y="5878346"/>
            <a:ext cx="610147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rgbClr val="00B0F0"/>
                </a:solidFill>
                <a:latin typeface="Bebas Neue"/>
                <a:cs typeface="Bebas Neue"/>
              </a:rPr>
              <a:t>@EINARWH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73679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6000" dirty="0">
                <a:solidFill>
                  <a:srgbClr val="3DFF06"/>
                </a:solidFill>
                <a:latin typeface="Montserrat Black"/>
                <a:cs typeface="Montserrat Black"/>
              </a:rPr>
              <a:t>SOCIO-TECHNICAL LEADERSHIP </a:t>
            </a:r>
            <a:br>
              <a:rPr lang="nb-NO" sz="6000" dirty="0">
                <a:solidFill>
                  <a:srgbClr val="3DFF06"/>
                </a:solidFill>
                <a:latin typeface="Montserrat Black"/>
                <a:cs typeface="Montserrat Black"/>
              </a:rPr>
            </a:br>
            <a:endParaRPr lang="nb-NO" sz="6000" dirty="0">
              <a:solidFill>
                <a:schemeClr val="bg1"/>
              </a:solidFill>
              <a:latin typeface="Montserrat Black"/>
              <a:cs typeface="Montserrat Black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F8500-4370-46B4-98B3-7C24361B1D20}"/>
              </a:ext>
            </a:extLst>
          </p:cNvPr>
          <p:cNvSpPr txBox="1">
            <a:spLocks/>
          </p:cNvSpPr>
          <p:nvPr/>
        </p:nvSpPr>
        <p:spPr>
          <a:xfrm>
            <a:off x="0" y="4068837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chemeClr val="bg1"/>
                </a:solidFill>
                <a:latin typeface="Montserrat Black"/>
                <a:cs typeface="Montserrat Black"/>
              </a:rPr>
              <a:t>HOW TO HAVE IMPACT AS A SOFTWARE DEVELOPER</a:t>
            </a:r>
          </a:p>
        </p:txBody>
      </p:sp>
    </p:spTree>
    <p:extLst>
      <p:ext uri="{BB962C8B-B14F-4D97-AF65-F5344CB8AC3E}">
        <p14:creationId xmlns:p14="http://schemas.microsoft.com/office/powerpoint/2010/main" val="33898100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AM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A GOOD DEVELOPER</a:t>
            </a:r>
          </a:p>
        </p:txBody>
      </p:sp>
    </p:spTree>
    <p:extLst>
      <p:ext uri="{BB962C8B-B14F-4D97-AF65-F5344CB8AC3E}">
        <p14:creationId xmlns:p14="http://schemas.microsoft.com/office/powerpoint/2010/main" val="278056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DO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MY BEST</a:t>
            </a:r>
          </a:p>
        </p:txBody>
      </p:sp>
    </p:spTree>
    <p:extLst>
      <p:ext uri="{BB962C8B-B14F-4D97-AF65-F5344CB8AC3E}">
        <p14:creationId xmlns:p14="http://schemas.microsoft.com/office/powerpoint/2010/main" val="4130415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DESERVE </a:t>
            </a:r>
            <a:b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MY PAY CHECK</a:t>
            </a:r>
          </a:p>
        </p:txBody>
      </p:sp>
    </p:spTree>
    <p:extLst>
      <p:ext uri="{BB962C8B-B14F-4D97-AF65-F5344CB8AC3E}">
        <p14:creationId xmlns:p14="http://schemas.microsoft.com/office/powerpoint/2010/main" val="3356377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CHALLENGES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 &amp;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36663582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EXPERIENCE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COGNITIVE DISSONANCE</a:t>
            </a:r>
          </a:p>
        </p:txBody>
      </p:sp>
    </p:spTree>
    <p:extLst>
      <p:ext uri="{BB962C8B-B14F-4D97-AF65-F5344CB8AC3E}">
        <p14:creationId xmlns:p14="http://schemas.microsoft.com/office/powerpoint/2010/main" val="37781768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NEED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COGNITIVE CLOSURE</a:t>
            </a:r>
          </a:p>
        </p:txBody>
      </p:sp>
    </p:spTree>
    <p:extLst>
      <p:ext uri="{BB962C8B-B14F-4D97-AF65-F5344CB8AC3E}">
        <p14:creationId xmlns:p14="http://schemas.microsoft.com/office/powerpoint/2010/main" val="4026635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3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 HAVE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SELF-DEFENSE MECHANISMS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IN PLACE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23116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NOT JUST ME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3613529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85362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EVERYONE IS LIKE THIS</a:t>
            </a:r>
            <a:endParaRPr lang="nb-NO" sz="80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23680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61071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OUR SELF-DEFENSE MECHANISMS ARE EASILY TRIGGERED</a:t>
            </a:r>
            <a:endParaRPr lang="nb-NO" sz="72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99288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SOFTWARE IS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SOCIO-TECHNICAL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282699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62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JUST USING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DIFFERENT TECHNOLOGY 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IS AN IMPLICIT ACCUSATION!</a:t>
            </a:r>
            <a:endParaRPr lang="nb-NO" sz="7200" dirty="0">
              <a:solidFill>
                <a:srgbClr val="3DFF06"/>
              </a:solidFill>
              <a:latin typeface="Montserrat Black" panose="00000A00000000000000" pitchFamily="2" charset="0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237567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91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3711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rgbClr val="B5A6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92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rgbClr val="B3FF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rgbClr val="BCB4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rgbClr val="FFA7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rgbClr val="8FE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rgbClr val="E6A9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46970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rgbClr val="B5A6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93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rgbClr val="B3FF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rgbClr val="BCB4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rgbClr val="FFA7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rgbClr val="8FE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rgbClr val="E6A9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F85135E6-AAF1-441D-B272-A99817BCCB40}"/>
              </a:ext>
            </a:extLst>
          </p:cNvPr>
          <p:cNvSpPr/>
          <p:nvPr/>
        </p:nvSpPr>
        <p:spPr>
          <a:xfrm>
            <a:off x="840980" y="3025920"/>
            <a:ext cx="4169196" cy="3201899"/>
          </a:xfrm>
          <a:custGeom>
            <a:avLst/>
            <a:gdLst>
              <a:gd name="connsiteX0" fmla="*/ 1673620 w 4169196"/>
              <a:gd name="connsiteY0" fmla="*/ 2031855 h 3201899"/>
              <a:gd name="connsiteX1" fmla="*/ 92470 w 4169196"/>
              <a:gd name="connsiteY1" fmla="*/ 1365105 h 3201899"/>
              <a:gd name="connsiteX2" fmla="*/ 454420 w 4169196"/>
              <a:gd name="connsiteY2" fmla="*/ 469755 h 3201899"/>
              <a:gd name="connsiteX3" fmla="*/ 2664220 w 4169196"/>
              <a:gd name="connsiteY3" fmla="*/ 31605 h 3201899"/>
              <a:gd name="connsiteX4" fmla="*/ 3635770 w 4169196"/>
              <a:gd name="connsiteY4" fmla="*/ 1307955 h 3201899"/>
              <a:gd name="connsiteX5" fmla="*/ 4169170 w 4169196"/>
              <a:gd name="connsiteY5" fmla="*/ 2470005 h 3201899"/>
              <a:gd name="connsiteX6" fmla="*/ 3616720 w 4169196"/>
              <a:gd name="connsiteY6" fmla="*/ 3193905 h 3201899"/>
              <a:gd name="connsiteX7" fmla="*/ 1673620 w 4169196"/>
              <a:gd name="connsiteY7" fmla="*/ 2031855 h 3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9196" h="3201899">
                <a:moveTo>
                  <a:pt x="1673620" y="2031855"/>
                </a:moveTo>
                <a:cubicBezTo>
                  <a:pt x="1086245" y="1727055"/>
                  <a:pt x="295670" y="1625455"/>
                  <a:pt x="92470" y="1365105"/>
                </a:cubicBezTo>
                <a:cubicBezTo>
                  <a:pt x="-110730" y="1104755"/>
                  <a:pt x="25795" y="692005"/>
                  <a:pt x="454420" y="469755"/>
                </a:cubicBezTo>
                <a:cubicBezTo>
                  <a:pt x="883045" y="247505"/>
                  <a:pt x="2133995" y="-108095"/>
                  <a:pt x="2664220" y="31605"/>
                </a:cubicBezTo>
                <a:cubicBezTo>
                  <a:pt x="3194445" y="171305"/>
                  <a:pt x="3384945" y="901555"/>
                  <a:pt x="3635770" y="1307955"/>
                </a:cubicBezTo>
                <a:cubicBezTo>
                  <a:pt x="3886595" y="1714355"/>
                  <a:pt x="4172345" y="2155680"/>
                  <a:pt x="4169170" y="2470005"/>
                </a:cubicBezTo>
                <a:cubicBezTo>
                  <a:pt x="4165995" y="2784330"/>
                  <a:pt x="4035820" y="3270105"/>
                  <a:pt x="3616720" y="3193905"/>
                </a:cubicBezTo>
                <a:cubicBezTo>
                  <a:pt x="3197620" y="3117705"/>
                  <a:pt x="2260995" y="2336655"/>
                  <a:pt x="1673620" y="203185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86E407DC-5D80-4506-87A7-024523A9E814}"/>
              </a:ext>
            </a:extLst>
          </p:cNvPr>
          <p:cNvSpPr/>
          <p:nvPr/>
        </p:nvSpPr>
        <p:spPr>
          <a:xfrm>
            <a:off x="929859" y="363273"/>
            <a:ext cx="4770653" cy="2366591"/>
          </a:xfrm>
          <a:custGeom>
            <a:avLst/>
            <a:gdLst>
              <a:gd name="connsiteX0" fmla="*/ 1527591 w 4770653"/>
              <a:gd name="connsiteY0" fmla="*/ 2065602 h 2366591"/>
              <a:gd name="connsiteX1" fmla="*/ 403641 w 4770653"/>
              <a:gd name="connsiteY1" fmla="*/ 2065602 h 2366591"/>
              <a:gd name="connsiteX2" fmla="*/ 79791 w 4770653"/>
              <a:gd name="connsiteY2" fmla="*/ 1360752 h 2366591"/>
              <a:gd name="connsiteX3" fmla="*/ 1775241 w 4770653"/>
              <a:gd name="connsiteY3" fmla="*/ 84402 h 2366591"/>
              <a:gd name="connsiteX4" fmla="*/ 3527841 w 4770653"/>
              <a:gd name="connsiteY4" fmla="*/ 160602 h 2366591"/>
              <a:gd name="connsiteX5" fmla="*/ 4766091 w 4770653"/>
              <a:gd name="connsiteY5" fmla="*/ 484452 h 2366591"/>
              <a:gd name="connsiteX6" fmla="*/ 3927891 w 4770653"/>
              <a:gd name="connsiteY6" fmla="*/ 1532202 h 2366591"/>
              <a:gd name="connsiteX7" fmla="*/ 3432591 w 4770653"/>
              <a:gd name="connsiteY7" fmla="*/ 2351352 h 2366591"/>
              <a:gd name="connsiteX8" fmla="*/ 1527591 w 4770653"/>
              <a:gd name="connsiteY8" fmla="*/ 2065602 h 236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0653" h="2366591">
                <a:moveTo>
                  <a:pt x="1527591" y="2065602"/>
                </a:moveTo>
                <a:cubicBezTo>
                  <a:pt x="1022766" y="2017977"/>
                  <a:pt x="644941" y="2183077"/>
                  <a:pt x="403641" y="2065602"/>
                </a:cubicBezTo>
                <a:cubicBezTo>
                  <a:pt x="162341" y="1948127"/>
                  <a:pt x="-148809" y="1690952"/>
                  <a:pt x="79791" y="1360752"/>
                </a:cubicBezTo>
                <a:cubicBezTo>
                  <a:pt x="308391" y="1030552"/>
                  <a:pt x="1200566" y="284427"/>
                  <a:pt x="1775241" y="84402"/>
                </a:cubicBezTo>
                <a:cubicBezTo>
                  <a:pt x="2349916" y="-115623"/>
                  <a:pt x="3029366" y="93927"/>
                  <a:pt x="3527841" y="160602"/>
                </a:cubicBezTo>
                <a:cubicBezTo>
                  <a:pt x="4026316" y="227277"/>
                  <a:pt x="4699416" y="255852"/>
                  <a:pt x="4766091" y="484452"/>
                </a:cubicBezTo>
                <a:cubicBezTo>
                  <a:pt x="4832766" y="713052"/>
                  <a:pt x="4150141" y="1221052"/>
                  <a:pt x="3927891" y="1532202"/>
                </a:cubicBezTo>
                <a:cubicBezTo>
                  <a:pt x="3705641" y="1843352"/>
                  <a:pt x="3835816" y="2262452"/>
                  <a:pt x="3432591" y="2351352"/>
                </a:cubicBezTo>
                <a:cubicBezTo>
                  <a:pt x="3029366" y="2440252"/>
                  <a:pt x="2032416" y="2113227"/>
                  <a:pt x="1527591" y="2065602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F030724A-5D4E-4BD3-BF7C-0111F33340B4}"/>
              </a:ext>
            </a:extLst>
          </p:cNvPr>
          <p:cNvSpPr/>
          <p:nvPr/>
        </p:nvSpPr>
        <p:spPr>
          <a:xfrm>
            <a:off x="5310006" y="1303549"/>
            <a:ext cx="3228593" cy="3461513"/>
          </a:xfrm>
          <a:custGeom>
            <a:avLst/>
            <a:gdLst>
              <a:gd name="connsiteX0" fmla="*/ 1014594 w 3228593"/>
              <a:gd name="connsiteY0" fmla="*/ 2687426 h 3461513"/>
              <a:gd name="connsiteX1" fmla="*/ 43044 w 3228593"/>
              <a:gd name="connsiteY1" fmla="*/ 1944476 h 3461513"/>
              <a:gd name="connsiteX2" fmla="*/ 385944 w 3228593"/>
              <a:gd name="connsiteY2" fmla="*/ 896726 h 3461513"/>
              <a:gd name="connsiteX3" fmla="*/ 2271894 w 3228593"/>
              <a:gd name="connsiteY3" fmla="*/ 1376 h 3461513"/>
              <a:gd name="connsiteX4" fmla="*/ 3224394 w 3228593"/>
              <a:gd name="connsiteY4" fmla="*/ 725276 h 3461513"/>
              <a:gd name="connsiteX5" fmla="*/ 2614794 w 3228593"/>
              <a:gd name="connsiteY5" fmla="*/ 1982576 h 3461513"/>
              <a:gd name="connsiteX6" fmla="*/ 2481444 w 3228593"/>
              <a:gd name="connsiteY6" fmla="*/ 3297026 h 3461513"/>
              <a:gd name="connsiteX7" fmla="*/ 1643244 w 3228593"/>
              <a:gd name="connsiteY7" fmla="*/ 3373226 h 3461513"/>
              <a:gd name="connsiteX8" fmla="*/ 1014594 w 3228593"/>
              <a:gd name="connsiteY8" fmla="*/ 2687426 h 346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8593" h="3461513">
                <a:moveTo>
                  <a:pt x="1014594" y="2687426"/>
                </a:moveTo>
                <a:cubicBezTo>
                  <a:pt x="747894" y="2449301"/>
                  <a:pt x="147819" y="2242926"/>
                  <a:pt x="43044" y="1944476"/>
                </a:cubicBezTo>
                <a:cubicBezTo>
                  <a:pt x="-61731" y="1646026"/>
                  <a:pt x="14469" y="1220576"/>
                  <a:pt x="385944" y="896726"/>
                </a:cubicBezTo>
                <a:cubicBezTo>
                  <a:pt x="757419" y="572876"/>
                  <a:pt x="1798819" y="29951"/>
                  <a:pt x="2271894" y="1376"/>
                </a:cubicBezTo>
                <a:cubicBezTo>
                  <a:pt x="2744969" y="-27199"/>
                  <a:pt x="3167244" y="395076"/>
                  <a:pt x="3224394" y="725276"/>
                </a:cubicBezTo>
                <a:cubicBezTo>
                  <a:pt x="3281544" y="1055476"/>
                  <a:pt x="2738619" y="1553951"/>
                  <a:pt x="2614794" y="1982576"/>
                </a:cubicBezTo>
                <a:cubicBezTo>
                  <a:pt x="2490969" y="2411201"/>
                  <a:pt x="2643369" y="3065251"/>
                  <a:pt x="2481444" y="3297026"/>
                </a:cubicBezTo>
                <a:cubicBezTo>
                  <a:pt x="2319519" y="3528801"/>
                  <a:pt x="1894069" y="3478001"/>
                  <a:pt x="1643244" y="3373226"/>
                </a:cubicBezTo>
                <a:cubicBezTo>
                  <a:pt x="1392419" y="3268451"/>
                  <a:pt x="1281294" y="2925551"/>
                  <a:pt x="1014594" y="268742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28418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rgbClr val="B5A6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94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rgbClr val="B3FF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rgbClr val="BCB4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rgbClr val="FFA7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rgbClr val="8FE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rgbClr val="E6A9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F85135E6-AAF1-441D-B272-A99817BCCB40}"/>
              </a:ext>
            </a:extLst>
          </p:cNvPr>
          <p:cNvSpPr/>
          <p:nvPr/>
        </p:nvSpPr>
        <p:spPr>
          <a:xfrm>
            <a:off x="840980" y="3025920"/>
            <a:ext cx="4169196" cy="3201899"/>
          </a:xfrm>
          <a:custGeom>
            <a:avLst/>
            <a:gdLst>
              <a:gd name="connsiteX0" fmla="*/ 1673620 w 4169196"/>
              <a:gd name="connsiteY0" fmla="*/ 2031855 h 3201899"/>
              <a:gd name="connsiteX1" fmla="*/ 92470 w 4169196"/>
              <a:gd name="connsiteY1" fmla="*/ 1365105 h 3201899"/>
              <a:gd name="connsiteX2" fmla="*/ 454420 w 4169196"/>
              <a:gd name="connsiteY2" fmla="*/ 469755 h 3201899"/>
              <a:gd name="connsiteX3" fmla="*/ 2664220 w 4169196"/>
              <a:gd name="connsiteY3" fmla="*/ 31605 h 3201899"/>
              <a:gd name="connsiteX4" fmla="*/ 3635770 w 4169196"/>
              <a:gd name="connsiteY4" fmla="*/ 1307955 h 3201899"/>
              <a:gd name="connsiteX5" fmla="*/ 4169170 w 4169196"/>
              <a:gd name="connsiteY5" fmla="*/ 2470005 h 3201899"/>
              <a:gd name="connsiteX6" fmla="*/ 3616720 w 4169196"/>
              <a:gd name="connsiteY6" fmla="*/ 3193905 h 3201899"/>
              <a:gd name="connsiteX7" fmla="*/ 1673620 w 4169196"/>
              <a:gd name="connsiteY7" fmla="*/ 2031855 h 3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9196" h="3201899">
                <a:moveTo>
                  <a:pt x="1673620" y="2031855"/>
                </a:moveTo>
                <a:cubicBezTo>
                  <a:pt x="1086245" y="1727055"/>
                  <a:pt x="295670" y="1625455"/>
                  <a:pt x="92470" y="1365105"/>
                </a:cubicBezTo>
                <a:cubicBezTo>
                  <a:pt x="-110730" y="1104755"/>
                  <a:pt x="25795" y="692005"/>
                  <a:pt x="454420" y="469755"/>
                </a:cubicBezTo>
                <a:cubicBezTo>
                  <a:pt x="883045" y="247505"/>
                  <a:pt x="2133995" y="-108095"/>
                  <a:pt x="2664220" y="31605"/>
                </a:cubicBezTo>
                <a:cubicBezTo>
                  <a:pt x="3194445" y="171305"/>
                  <a:pt x="3384945" y="901555"/>
                  <a:pt x="3635770" y="1307955"/>
                </a:cubicBezTo>
                <a:cubicBezTo>
                  <a:pt x="3886595" y="1714355"/>
                  <a:pt x="4172345" y="2155680"/>
                  <a:pt x="4169170" y="2470005"/>
                </a:cubicBezTo>
                <a:cubicBezTo>
                  <a:pt x="4165995" y="2784330"/>
                  <a:pt x="4035820" y="3270105"/>
                  <a:pt x="3616720" y="3193905"/>
                </a:cubicBezTo>
                <a:cubicBezTo>
                  <a:pt x="3197620" y="3117705"/>
                  <a:pt x="2260995" y="2336655"/>
                  <a:pt x="1673620" y="203185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86E407DC-5D80-4506-87A7-024523A9E814}"/>
              </a:ext>
            </a:extLst>
          </p:cNvPr>
          <p:cNvSpPr/>
          <p:nvPr/>
        </p:nvSpPr>
        <p:spPr>
          <a:xfrm>
            <a:off x="929859" y="363273"/>
            <a:ext cx="4770653" cy="2366591"/>
          </a:xfrm>
          <a:custGeom>
            <a:avLst/>
            <a:gdLst>
              <a:gd name="connsiteX0" fmla="*/ 1527591 w 4770653"/>
              <a:gd name="connsiteY0" fmla="*/ 2065602 h 2366591"/>
              <a:gd name="connsiteX1" fmla="*/ 403641 w 4770653"/>
              <a:gd name="connsiteY1" fmla="*/ 2065602 h 2366591"/>
              <a:gd name="connsiteX2" fmla="*/ 79791 w 4770653"/>
              <a:gd name="connsiteY2" fmla="*/ 1360752 h 2366591"/>
              <a:gd name="connsiteX3" fmla="*/ 1775241 w 4770653"/>
              <a:gd name="connsiteY3" fmla="*/ 84402 h 2366591"/>
              <a:gd name="connsiteX4" fmla="*/ 3527841 w 4770653"/>
              <a:gd name="connsiteY4" fmla="*/ 160602 h 2366591"/>
              <a:gd name="connsiteX5" fmla="*/ 4766091 w 4770653"/>
              <a:gd name="connsiteY5" fmla="*/ 484452 h 2366591"/>
              <a:gd name="connsiteX6" fmla="*/ 3927891 w 4770653"/>
              <a:gd name="connsiteY6" fmla="*/ 1532202 h 2366591"/>
              <a:gd name="connsiteX7" fmla="*/ 3432591 w 4770653"/>
              <a:gd name="connsiteY7" fmla="*/ 2351352 h 2366591"/>
              <a:gd name="connsiteX8" fmla="*/ 1527591 w 4770653"/>
              <a:gd name="connsiteY8" fmla="*/ 2065602 h 236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0653" h="2366591">
                <a:moveTo>
                  <a:pt x="1527591" y="2065602"/>
                </a:moveTo>
                <a:cubicBezTo>
                  <a:pt x="1022766" y="2017977"/>
                  <a:pt x="644941" y="2183077"/>
                  <a:pt x="403641" y="2065602"/>
                </a:cubicBezTo>
                <a:cubicBezTo>
                  <a:pt x="162341" y="1948127"/>
                  <a:pt x="-148809" y="1690952"/>
                  <a:pt x="79791" y="1360752"/>
                </a:cubicBezTo>
                <a:cubicBezTo>
                  <a:pt x="308391" y="1030552"/>
                  <a:pt x="1200566" y="284427"/>
                  <a:pt x="1775241" y="84402"/>
                </a:cubicBezTo>
                <a:cubicBezTo>
                  <a:pt x="2349916" y="-115623"/>
                  <a:pt x="3029366" y="93927"/>
                  <a:pt x="3527841" y="160602"/>
                </a:cubicBezTo>
                <a:cubicBezTo>
                  <a:pt x="4026316" y="227277"/>
                  <a:pt x="4699416" y="255852"/>
                  <a:pt x="4766091" y="484452"/>
                </a:cubicBezTo>
                <a:cubicBezTo>
                  <a:pt x="4832766" y="713052"/>
                  <a:pt x="4150141" y="1221052"/>
                  <a:pt x="3927891" y="1532202"/>
                </a:cubicBezTo>
                <a:cubicBezTo>
                  <a:pt x="3705641" y="1843352"/>
                  <a:pt x="3835816" y="2262452"/>
                  <a:pt x="3432591" y="2351352"/>
                </a:cubicBezTo>
                <a:cubicBezTo>
                  <a:pt x="3029366" y="2440252"/>
                  <a:pt x="2032416" y="2113227"/>
                  <a:pt x="1527591" y="2065602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F030724A-5D4E-4BD3-BF7C-0111F33340B4}"/>
              </a:ext>
            </a:extLst>
          </p:cNvPr>
          <p:cNvSpPr/>
          <p:nvPr/>
        </p:nvSpPr>
        <p:spPr>
          <a:xfrm>
            <a:off x="5310006" y="1303549"/>
            <a:ext cx="3228593" cy="3461513"/>
          </a:xfrm>
          <a:custGeom>
            <a:avLst/>
            <a:gdLst>
              <a:gd name="connsiteX0" fmla="*/ 1014594 w 3228593"/>
              <a:gd name="connsiteY0" fmla="*/ 2687426 h 3461513"/>
              <a:gd name="connsiteX1" fmla="*/ 43044 w 3228593"/>
              <a:gd name="connsiteY1" fmla="*/ 1944476 h 3461513"/>
              <a:gd name="connsiteX2" fmla="*/ 385944 w 3228593"/>
              <a:gd name="connsiteY2" fmla="*/ 896726 h 3461513"/>
              <a:gd name="connsiteX3" fmla="*/ 2271894 w 3228593"/>
              <a:gd name="connsiteY3" fmla="*/ 1376 h 3461513"/>
              <a:gd name="connsiteX4" fmla="*/ 3224394 w 3228593"/>
              <a:gd name="connsiteY4" fmla="*/ 725276 h 3461513"/>
              <a:gd name="connsiteX5" fmla="*/ 2614794 w 3228593"/>
              <a:gd name="connsiteY5" fmla="*/ 1982576 h 3461513"/>
              <a:gd name="connsiteX6" fmla="*/ 2481444 w 3228593"/>
              <a:gd name="connsiteY6" fmla="*/ 3297026 h 3461513"/>
              <a:gd name="connsiteX7" fmla="*/ 1643244 w 3228593"/>
              <a:gd name="connsiteY7" fmla="*/ 3373226 h 3461513"/>
              <a:gd name="connsiteX8" fmla="*/ 1014594 w 3228593"/>
              <a:gd name="connsiteY8" fmla="*/ 2687426 h 346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8593" h="3461513">
                <a:moveTo>
                  <a:pt x="1014594" y="2687426"/>
                </a:moveTo>
                <a:cubicBezTo>
                  <a:pt x="747894" y="2449301"/>
                  <a:pt x="147819" y="2242926"/>
                  <a:pt x="43044" y="1944476"/>
                </a:cubicBezTo>
                <a:cubicBezTo>
                  <a:pt x="-61731" y="1646026"/>
                  <a:pt x="14469" y="1220576"/>
                  <a:pt x="385944" y="896726"/>
                </a:cubicBezTo>
                <a:cubicBezTo>
                  <a:pt x="757419" y="572876"/>
                  <a:pt x="1798819" y="29951"/>
                  <a:pt x="2271894" y="1376"/>
                </a:cubicBezTo>
                <a:cubicBezTo>
                  <a:pt x="2744969" y="-27199"/>
                  <a:pt x="3167244" y="395076"/>
                  <a:pt x="3224394" y="725276"/>
                </a:cubicBezTo>
                <a:cubicBezTo>
                  <a:pt x="3281544" y="1055476"/>
                  <a:pt x="2738619" y="1553951"/>
                  <a:pt x="2614794" y="1982576"/>
                </a:cubicBezTo>
                <a:cubicBezTo>
                  <a:pt x="2490969" y="2411201"/>
                  <a:pt x="2643369" y="3065251"/>
                  <a:pt x="2481444" y="3297026"/>
                </a:cubicBezTo>
                <a:cubicBezTo>
                  <a:pt x="2319519" y="3528801"/>
                  <a:pt x="1894069" y="3478001"/>
                  <a:pt x="1643244" y="3373226"/>
                </a:cubicBezTo>
                <a:cubicBezTo>
                  <a:pt x="1392419" y="3268451"/>
                  <a:pt x="1281294" y="2925551"/>
                  <a:pt x="1014594" y="268742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D7629379-6E74-4161-BEE1-8C37B7E06886}"/>
              </a:ext>
            </a:extLst>
          </p:cNvPr>
          <p:cNvSpPr/>
          <p:nvPr/>
        </p:nvSpPr>
        <p:spPr>
          <a:xfrm>
            <a:off x="2184805" y="440480"/>
            <a:ext cx="2138349" cy="3828455"/>
          </a:xfrm>
          <a:custGeom>
            <a:avLst/>
            <a:gdLst>
              <a:gd name="connsiteX0" fmla="*/ 1015595 w 2138349"/>
              <a:gd name="connsiteY0" fmla="*/ 3702895 h 3828455"/>
              <a:gd name="connsiteX1" fmla="*/ 672695 w 2138349"/>
              <a:gd name="connsiteY1" fmla="*/ 3379045 h 3828455"/>
              <a:gd name="connsiteX2" fmla="*/ 1148945 w 2138349"/>
              <a:gd name="connsiteY2" fmla="*/ 1912195 h 3828455"/>
              <a:gd name="connsiteX3" fmla="*/ 215495 w 2138349"/>
              <a:gd name="connsiteY3" fmla="*/ 997795 h 3828455"/>
              <a:gd name="connsiteX4" fmla="*/ 44045 w 2138349"/>
              <a:gd name="connsiteY4" fmla="*/ 273895 h 3828455"/>
              <a:gd name="connsiteX5" fmla="*/ 844145 w 2138349"/>
              <a:gd name="connsiteY5" fmla="*/ 83395 h 3828455"/>
              <a:gd name="connsiteX6" fmla="*/ 2082395 w 2138349"/>
              <a:gd name="connsiteY6" fmla="*/ 1569295 h 3828455"/>
              <a:gd name="connsiteX7" fmla="*/ 1872845 w 2138349"/>
              <a:gd name="connsiteY7" fmla="*/ 2959945 h 3828455"/>
              <a:gd name="connsiteX8" fmla="*/ 1396595 w 2138349"/>
              <a:gd name="connsiteY8" fmla="*/ 3779095 h 3828455"/>
              <a:gd name="connsiteX9" fmla="*/ 1015595 w 2138349"/>
              <a:gd name="connsiteY9" fmla="*/ 3702895 h 3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8349" h="3828455">
                <a:moveTo>
                  <a:pt x="1015595" y="3702895"/>
                </a:moveTo>
                <a:cubicBezTo>
                  <a:pt x="894945" y="3636220"/>
                  <a:pt x="650470" y="3677495"/>
                  <a:pt x="672695" y="3379045"/>
                </a:cubicBezTo>
                <a:cubicBezTo>
                  <a:pt x="694920" y="3080595"/>
                  <a:pt x="1225145" y="2309070"/>
                  <a:pt x="1148945" y="1912195"/>
                </a:cubicBezTo>
                <a:cubicBezTo>
                  <a:pt x="1072745" y="1515320"/>
                  <a:pt x="399645" y="1270845"/>
                  <a:pt x="215495" y="997795"/>
                </a:cubicBezTo>
                <a:cubicBezTo>
                  <a:pt x="31345" y="724745"/>
                  <a:pt x="-60730" y="426295"/>
                  <a:pt x="44045" y="273895"/>
                </a:cubicBezTo>
                <a:cubicBezTo>
                  <a:pt x="148820" y="121495"/>
                  <a:pt x="504420" y="-132505"/>
                  <a:pt x="844145" y="83395"/>
                </a:cubicBezTo>
                <a:cubicBezTo>
                  <a:pt x="1183870" y="299295"/>
                  <a:pt x="1910945" y="1089870"/>
                  <a:pt x="2082395" y="1569295"/>
                </a:cubicBezTo>
                <a:cubicBezTo>
                  <a:pt x="2253845" y="2048720"/>
                  <a:pt x="1987145" y="2591645"/>
                  <a:pt x="1872845" y="2959945"/>
                </a:cubicBezTo>
                <a:cubicBezTo>
                  <a:pt x="1758545" y="3328245"/>
                  <a:pt x="1542645" y="3658445"/>
                  <a:pt x="1396595" y="3779095"/>
                </a:cubicBezTo>
                <a:cubicBezTo>
                  <a:pt x="1250545" y="3899745"/>
                  <a:pt x="1136245" y="3769570"/>
                  <a:pt x="1015595" y="3702895"/>
                </a:cubicBezTo>
                <a:close/>
              </a:path>
            </a:pathLst>
          </a:custGeom>
          <a:noFill/>
          <a:ln w="38100">
            <a:solidFill>
              <a:srgbClr val="FF53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10046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rgbClr val="B5A6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95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rgbClr val="B3FF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rgbClr val="BCB4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rgbClr val="FFA7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rgbClr val="8FE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rgbClr val="E6A9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F85135E6-AAF1-441D-B272-A99817BCCB40}"/>
              </a:ext>
            </a:extLst>
          </p:cNvPr>
          <p:cNvSpPr/>
          <p:nvPr/>
        </p:nvSpPr>
        <p:spPr>
          <a:xfrm>
            <a:off x="840980" y="3025920"/>
            <a:ext cx="4169196" cy="3201899"/>
          </a:xfrm>
          <a:custGeom>
            <a:avLst/>
            <a:gdLst>
              <a:gd name="connsiteX0" fmla="*/ 1673620 w 4169196"/>
              <a:gd name="connsiteY0" fmla="*/ 2031855 h 3201899"/>
              <a:gd name="connsiteX1" fmla="*/ 92470 w 4169196"/>
              <a:gd name="connsiteY1" fmla="*/ 1365105 h 3201899"/>
              <a:gd name="connsiteX2" fmla="*/ 454420 w 4169196"/>
              <a:gd name="connsiteY2" fmla="*/ 469755 h 3201899"/>
              <a:gd name="connsiteX3" fmla="*/ 2664220 w 4169196"/>
              <a:gd name="connsiteY3" fmla="*/ 31605 h 3201899"/>
              <a:gd name="connsiteX4" fmla="*/ 3635770 w 4169196"/>
              <a:gd name="connsiteY4" fmla="*/ 1307955 h 3201899"/>
              <a:gd name="connsiteX5" fmla="*/ 4169170 w 4169196"/>
              <a:gd name="connsiteY5" fmla="*/ 2470005 h 3201899"/>
              <a:gd name="connsiteX6" fmla="*/ 3616720 w 4169196"/>
              <a:gd name="connsiteY6" fmla="*/ 3193905 h 3201899"/>
              <a:gd name="connsiteX7" fmla="*/ 1673620 w 4169196"/>
              <a:gd name="connsiteY7" fmla="*/ 2031855 h 3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9196" h="3201899">
                <a:moveTo>
                  <a:pt x="1673620" y="2031855"/>
                </a:moveTo>
                <a:cubicBezTo>
                  <a:pt x="1086245" y="1727055"/>
                  <a:pt x="295670" y="1625455"/>
                  <a:pt x="92470" y="1365105"/>
                </a:cubicBezTo>
                <a:cubicBezTo>
                  <a:pt x="-110730" y="1104755"/>
                  <a:pt x="25795" y="692005"/>
                  <a:pt x="454420" y="469755"/>
                </a:cubicBezTo>
                <a:cubicBezTo>
                  <a:pt x="883045" y="247505"/>
                  <a:pt x="2133995" y="-108095"/>
                  <a:pt x="2664220" y="31605"/>
                </a:cubicBezTo>
                <a:cubicBezTo>
                  <a:pt x="3194445" y="171305"/>
                  <a:pt x="3384945" y="901555"/>
                  <a:pt x="3635770" y="1307955"/>
                </a:cubicBezTo>
                <a:cubicBezTo>
                  <a:pt x="3886595" y="1714355"/>
                  <a:pt x="4172345" y="2155680"/>
                  <a:pt x="4169170" y="2470005"/>
                </a:cubicBezTo>
                <a:cubicBezTo>
                  <a:pt x="4165995" y="2784330"/>
                  <a:pt x="4035820" y="3270105"/>
                  <a:pt x="3616720" y="3193905"/>
                </a:cubicBezTo>
                <a:cubicBezTo>
                  <a:pt x="3197620" y="3117705"/>
                  <a:pt x="2260995" y="2336655"/>
                  <a:pt x="1673620" y="203185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86E407DC-5D80-4506-87A7-024523A9E814}"/>
              </a:ext>
            </a:extLst>
          </p:cNvPr>
          <p:cNvSpPr/>
          <p:nvPr/>
        </p:nvSpPr>
        <p:spPr>
          <a:xfrm>
            <a:off x="929859" y="363273"/>
            <a:ext cx="4770653" cy="2366591"/>
          </a:xfrm>
          <a:custGeom>
            <a:avLst/>
            <a:gdLst>
              <a:gd name="connsiteX0" fmla="*/ 1527591 w 4770653"/>
              <a:gd name="connsiteY0" fmla="*/ 2065602 h 2366591"/>
              <a:gd name="connsiteX1" fmla="*/ 403641 w 4770653"/>
              <a:gd name="connsiteY1" fmla="*/ 2065602 h 2366591"/>
              <a:gd name="connsiteX2" fmla="*/ 79791 w 4770653"/>
              <a:gd name="connsiteY2" fmla="*/ 1360752 h 2366591"/>
              <a:gd name="connsiteX3" fmla="*/ 1775241 w 4770653"/>
              <a:gd name="connsiteY3" fmla="*/ 84402 h 2366591"/>
              <a:gd name="connsiteX4" fmla="*/ 3527841 w 4770653"/>
              <a:gd name="connsiteY4" fmla="*/ 160602 h 2366591"/>
              <a:gd name="connsiteX5" fmla="*/ 4766091 w 4770653"/>
              <a:gd name="connsiteY5" fmla="*/ 484452 h 2366591"/>
              <a:gd name="connsiteX6" fmla="*/ 3927891 w 4770653"/>
              <a:gd name="connsiteY6" fmla="*/ 1532202 h 2366591"/>
              <a:gd name="connsiteX7" fmla="*/ 3432591 w 4770653"/>
              <a:gd name="connsiteY7" fmla="*/ 2351352 h 2366591"/>
              <a:gd name="connsiteX8" fmla="*/ 1527591 w 4770653"/>
              <a:gd name="connsiteY8" fmla="*/ 2065602 h 236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0653" h="2366591">
                <a:moveTo>
                  <a:pt x="1527591" y="2065602"/>
                </a:moveTo>
                <a:cubicBezTo>
                  <a:pt x="1022766" y="2017977"/>
                  <a:pt x="644941" y="2183077"/>
                  <a:pt x="403641" y="2065602"/>
                </a:cubicBezTo>
                <a:cubicBezTo>
                  <a:pt x="162341" y="1948127"/>
                  <a:pt x="-148809" y="1690952"/>
                  <a:pt x="79791" y="1360752"/>
                </a:cubicBezTo>
                <a:cubicBezTo>
                  <a:pt x="308391" y="1030552"/>
                  <a:pt x="1200566" y="284427"/>
                  <a:pt x="1775241" y="84402"/>
                </a:cubicBezTo>
                <a:cubicBezTo>
                  <a:pt x="2349916" y="-115623"/>
                  <a:pt x="3029366" y="93927"/>
                  <a:pt x="3527841" y="160602"/>
                </a:cubicBezTo>
                <a:cubicBezTo>
                  <a:pt x="4026316" y="227277"/>
                  <a:pt x="4699416" y="255852"/>
                  <a:pt x="4766091" y="484452"/>
                </a:cubicBezTo>
                <a:cubicBezTo>
                  <a:pt x="4832766" y="713052"/>
                  <a:pt x="4150141" y="1221052"/>
                  <a:pt x="3927891" y="1532202"/>
                </a:cubicBezTo>
                <a:cubicBezTo>
                  <a:pt x="3705641" y="1843352"/>
                  <a:pt x="3835816" y="2262452"/>
                  <a:pt x="3432591" y="2351352"/>
                </a:cubicBezTo>
                <a:cubicBezTo>
                  <a:pt x="3029366" y="2440252"/>
                  <a:pt x="2032416" y="2113227"/>
                  <a:pt x="1527591" y="2065602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F030724A-5D4E-4BD3-BF7C-0111F33340B4}"/>
              </a:ext>
            </a:extLst>
          </p:cNvPr>
          <p:cNvSpPr/>
          <p:nvPr/>
        </p:nvSpPr>
        <p:spPr>
          <a:xfrm>
            <a:off x="5310006" y="1303549"/>
            <a:ext cx="3228593" cy="3461513"/>
          </a:xfrm>
          <a:custGeom>
            <a:avLst/>
            <a:gdLst>
              <a:gd name="connsiteX0" fmla="*/ 1014594 w 3228593"/>
              <a:gd name="connsiteY0" fmla="*/ 2687426 h 3461513"/>
              <a:gd name="connsiteX1" fmla="*/ 43044 w 3228593"/>
              <a:gd name="connsiteY1" fmla="*/ 1944476 h 3461513"/>
              <a:gd name="connsiteX2" fmla="*/ 385944 w 3228593"/>
              <a:gd name="connsiteY2" fmla="*/ 896726 h 3461513"/>
              <a:gd name="connsiteX3" fmla="*/ 2271894 w 3228593"/>
              <a:gd name="connsiteY3" fmla="*/ 1376 h 3461513"/>
              <a:gd name="connsiteX4" fmla="*/ 3224394 w 3228593"/>
              <a:gd name="connsiteY4" fmla="*/ 725276 h 3461513"/>
              <a:gd name="connsiteX5" fmla="*/ 2614794 w 3228593"/>
              <a:gd name="connsiteY5" fmla="*/ 1982576 h 3461513"/>
              <a:gd name="connsiteX6" fmla="*/ 2481444 w 3228593"/>
              <a:gd name="connsiteY6" fmla="*/ 3297026 h 3461513"/>
              <a:gd name="connsiteX7" fmla="*/ 1643244 w 3228593"/>
              <a:gd name="connsiteY7" fmla="*/ 3373226 h 3461513"/>
              <a:gd name="connsiteX8" fmla="*/ 1014594 w 3228593"/>
              <a:gd name="connsiteY8" fmla="*/ 2687426 h 346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8593" h="3461513">
                <a:moveTo>
                  <a:pt x="1014594" y="2687426"/>
                </a:moveTo>
                <a:cubicBezTo>
                  <a:pt x="747894" y="2449301"/>
                  <a:pt x="147819" y="2242926"/>
                  <a:pt x="43044" y="1944476"/>
                </a:cubicBezTo>
                <a:cubicBezTo>
                  <a:pt x="-61731" y="1646026"/>
                  <a:pt x="14469" y="1220576"/>
                  <a:pt x="385944" y="896726"/>
                </a:cubicBezTo>
                <a:cubicBezTo>
                  <a:pt x="757419" y="572876"/>
                  <a:pt x="1798819" y="29951"/>
                  <a:pt x="2271894" y="1376"/>
                </a:cubicBezTo>
                <a:cubicBezTo>
                  <a:pt x="2744969" y="-27199"/>
                  <a:pt x="3167244" y="395076"/>
                  <a:pt x="3224394" y="725276"/>
                </a:cubicBezTo>
                <a:cubicBezTo>
                  <a:pt x="3281544" y="1055476"/>
                  <a:pt x="2738619" y="1553951"/>
                  <a:pt x="2614794" y="1982576"/>
                </a:cubicBezTo>
                <a:cubicBezTo>
                  <a:pt x="2490969" y="2411201"/>
                  <a:pt x="2643369" y="3065251"/>
                  <a:pt x="2481444" y="3297026"/>
                </a:cubicBezTo>
                <a:cubicBezTo>
                  <a:pt x="2319519" y="3528801"/>
                  <a:pt x="1894069" y="3478001"/>
                  <a:pt x="1643244" y="3373226"/>
                </a:cubicBezTo>
                <a:cubicBezTo>
                  <a:pt x="1392419" y="3268451"/>
                  <a:pt x="1281294" y="2925551"/>
                  <a:pt x="1014594" y="268742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D7629379-6E74-4161-BEE1-8C37B7E06886}"/>
              </a:ext>
            </a:extLst>
          </p:cNvPr>
          <p:cNvSpPr/>
          <p:nvPr/>
        </p:nvSpPr>
        <p:spPr>
          <a:xfrm>
            <a:off x="2184805" y="440480"/>
            <a:ext cx="2138349" cy="3828455"/>
          </a:xfrm>
          <a:custGeom>
            <a:avLst/>
            <a:gdLst>
              <a:gd name="connsiteX0" fmla="*/ 1015595 w 2138349"/>
              <a:gd name="connsiteY0" fmla="*/ 3702895 h 3828455"/>
              <a:gd name="connsiteX1" fmla="*/ 672695 w 2138349"/>
              <a:gd name="connsiteY1" fmla="*/ 3379045 h 3828455"/>
              <a:gd name="connsiteX2" fmla="*/ 1148945 w 2138349"/>
              <a:gd name="connsiteY2" fmla="*/ 1912195 h 3828455"/>
              <a:gd name="connsiteX3" fmla="*/ 215495 w 2138349"/>
              <a:gd name="connsiteY3" fmla="*/ 997795 h 3828455"/>
              <a:gd name="connsiteX4" fmla="*/ 44045 w 2138349"/>
              <a:gd name="connsiteY4" fmla="*/ 273895 h 3828455"/>
              <a:gd name="connsiteX5" fmla="*/ 844145 w 2138349"/>
              <a:gd name="connsiteY5" fmla="*/ 83395 h 3828455"/>
              <a:gd name="connsiteX6" fmla="*/ 2082395 w 2138349"/>
              <a:gd name="connsiteY6" fmla="*/ 1569295 h 3828455"/>
              <a:gd name="connsiteX7" fmla="*/ 1872845 w 2138349"/>
              <a:gd name="connsiteY7" fmla="*/ 2959945 h 3828455"/>
              <a:gd name="connsiteX8" fmla="*/ 1396595 w 2138349"/>
              <a:gd name="connsiteY8" fmla="*/ 3779095 h 3828455"/>
              <a:gd name="connsiteX9" fmla="*/ 1015595 w 2138349"/>
              <a:gd name="connsiteY9" fmla="*/ 3702895 h 3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8349" h="3828455">
                <a:moveTo>
                  <a:pt x="1015595" y="3702895"/>
                </a:moveTo>
                <a:cubicBezTo>
                  <a:pt x="894945" y="3636220"/>
                  <a:pt x="650470" y="3677495"/>
                  <a:pt x="672695" y="3379045"/>
                </a:cubicBezTo>
                <a:cubicBezTo>
                  <a:pt x="694920" y="3080595"/>
                  <a:pt x="1225145" y="2309070"/>
                  <a:pt x="1148945" y="1912195"/>
                </a:cubicBezTo>
                <a:cubicBezTo>
                  <a:pt x="1072745" y="1515320"/>
                  <a:pt x="399645" y="1270845"/>
                  <a:pt x="215495" y="997795"/>
                </a:cubicBezTo>
                <a:cubicBezTo>
                  <a:pt x="31345" y="724745"/>
                  <a:pt x="-60730" y="426295"/>
                  <a:pt x="44045" y="273895"/>
                </a:cubicBezTo>
                <a:cubicBezTo>
                  <a:pt x="148820" y="121495"/>
                  <a:pt x="504420" y="-132505"/>
                  <a:pt x="844145" y="83395"/>
                </a:cubicBezTo>
                <a:cubicBezTo>
                  <a:pt x="1183870" y="299295"/>
                  <a:pt x="1910945" y="1089870"/>
                  <a:pt x="2082395" y="1569295"/>
                </a:cubicBezTo>
                <a:cubicBezTo>
                  <a:pt x="2253845" y="2048720"/>
                  <a:pt x="1987145" y="2591645"/>
                  <a:pt x="1872845" y="2959945"/>
                </a:cubicBezTo>
                <a:cubicBezTo>
                  <a:pt x="1758545" y="3328245"/>
                  <a:pt x="1542645" y="3658445"/>
                  <a:pt x="1396595" y="3779095"/>
                </a:cubicBezTo>
                <a:cubicBezTo>
                  <a:pt x="1250545" y="3899745"/>
                  <a:pt x="1136245" y="3769570"/>
                  <a:pt x="1015595" y="3702895"/>
                </a:cubicBezTo>
                <a:close/>
              </a:path>
            </a:pathLst>
          </a:custGeom>
          <a:noFill/>
          <a:ln w="38100">
            <a:solidFill>
              <a:srgbClr val="FF53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Frihåndsform: figur 1">
            <a:extLst>
              <a:ext uri="{FF2B5EF4-FFF2-40B4-BE49-F238E27FC236}">
                <a16:creationId xmlns:a16="http://schemas.microsoft.com/office/drawing/2014/main" id="{AD6E7E85-63F3-4D77-B498-641249358EA5}"/>
              </a:ext>
            </a:extLst>
          </p:cNvPr>
          <p:cNvSpPr/>
          <p:nvPr/>
        </p:nvSpPr>
        <p:spPr>
          <a:xfrm>
            <a:off x="4439705" y="654178"/>
            <a:ext cx="2103970" cy="2736752"/>
          </a:xfrm>
          <a:custGeom>
            <a:avLst/>
            <a:gdLst>
              <a:gd name="connsiteX0" fmla="*/ 1551520 w 2103970"/>
              <a:gd name="connsiteY0" fmla="*/ 2736722 h 2736752"/>
              <a:gd name="connsiteX1" fmla="*/ 618070 w 2103970"/>
              <a:gd name="connsiteY1" fmla="*/ 2127122 h 2736752"/>
              <a:gd name="connsiteX2" fmla="*/ 8470 w 2103970"/>
              <a:gd name="connsiteY2" fmla="*/ 545972 h 2736752"/>
              <a:gd name="connsiteX3" fmla="*/ 313270 w 2103970"/>
              <a:gd name="connsiteY3" fmla="*/ 12572 h 2736752"/>
              <a:gd name="connsiteX4" fmla="*/ 1018120 w 2103970"/>
              <a:gd name="connsiteY4" fmla="*/ 279272 h 2736752"/>
              <a:gd name="connsiteX5" fmla="*/ 1589620 w 2103970"/>
              <a:gd name="connsiteY5" fmla="*/ 1460372 h 2736752"/>
              <a:gd name="connsiteX6" fmla="*/ 2103970 w 2103970"/>
              <a:gd name="connsiteY6" fmla="*/ 2108072 h 2736752"/>
              <a:gd name="connsiteX7" fmla="*/ 1551520 w 2103970"/>
              <a:gd name="connsiteY7" fmla="*/ 2736722 h 273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3970" h="2736752">
                <a:moveTo>
                  <a:pt x="1551520" y="2736722"/>
                </a:moveTo>
                <a:cubicBezTo>
                  <a:pt x="1303870" y="2739897"/>
                  <a:pt x="875245" y="2492247"/>
                  <a:pt x="618070" y="2127122"/>
                </a:cubicBezTo>
                <a:cubicBezTo>
                  <a:pt x="360895" y="1761997"/>
                  <a:pt x="59270" y="898397"/>
                  <a:pt x="8470" y="545972"/>
                </a:cubicBezTo>
                <a:cubicBezTo>
                  <a:pt x="-42330" y="193547"/>
                  <a:pt x="144995" y="57022"/>
                  <a:pt x="313270" y="12572"/>
                </a:cubicBezTo>
                <a:cubicBezTo>
                  <a:pt x="481545" y="-31878"/>
                  <a:pt x="805395" y="37972"/>
                  <a:pt x="1018120" y="279272"/>
                </a:cubicBezTo>
                <a:cubicBezTo>
                  <a:pt x="1230845" y="520572"/>
                  <a:pt x="1408645" y="1155572"/>
                  <a:pt x="1589620" y="1460372"/>
                </a:cubicBezTo>
                <a:cubicBezTo>
                  <a:pt x="1770595" y="1765172"/>
                  <a:pt x="2103970" y="1892172"/>
                  <a:pt x="2103970" y="2108072"/>
                </a:cubicBezTo>
                <a:cubicBezTo>
                  <a:pt x="2103970" y="2323972"/>
                  <a:pt x="1799170" y="2733547"/>
                  <a:pt x="1551520" y="2736722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05172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llipse 58">
            <a:extLst>
              <a:ext uri="{FF2B5EF4-FFF2-40B4-BE49-F238E27FC236}">
                <a16:creationId xmlns:a16="http://schemas.microsoft.com/office/drawing/2014/main" id="{FE58489A-D016-4022-B3FD-484F056A28B9}"/>
              </a:ext>
            </a:extLst>
          </p:cNvPr>
          <p:cNvSpPr/>
          <p:nvPr/>
        </p:nvSpPr>
        <p:spPr>
          <a:xfrm>
            <a:off x="1329798" y="3960612"/>
            <a:ext cx="413913" cy="41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115A29E-7277-4EFF-BB3D-4C96805A6160}"/>
              </a:ext>
            </a:extLst>
          </p:cNvPr>
          <p:cNvSpPr/>
          <p:nvPr/>
        </p:nvSpPr>
        <p:spPr>
          <a:xfrm>
            <a:off x="5710672" y="2740321"/>
            <a:ext cx="413913" cy="41391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838F495-63A1-45B7-AF0A-2E7435E82091}"/>
              </a:ext>
            </a:extLst>
          </p:cNvPr>
          <p:cNvSpPr/>
          <p:nvPr/>
        </p:nvSpPr>
        <p:spPr>
          <a:xfrm>
            <a:off x="3166260" y="3471079"/>
            <a:ext cx="413913" cy="413913"/>
          </a:xfrm>
          <a:prstGeom prst="ellipse">
            <a:avLst/>
          </a:prstGeom>
          <a:solidFill>
            <a:srgbClr val="B5A6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96</a:t>
            </a:fld>
            <a:endParaRPr lang="nb-NO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6A4B0D7-533A-4B39-A383-CD706EC5959C}"/>
              </a:ext>
            </a:extLst>
          </p:cNvPr>
          <p:cNvSpPr/>
          <p:nvPr/>
        </p:nvSpPr>
        <p:spPr>
          <a:xfrm>
            <a:off x="2527024" y="738578"/>
            <a:ext cx="413913" cy="413913"/>
          </a:xfrm>
          <a:prstGeom prst="ellipse">
            <a:avLst/>
          </a:prstGeom>
          <a:solidFill>
            <a:srgbClr val="B3FF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856022F-E01F-478B-9282-600BD236595F}"/>
              </a:ext>
            </a:extLst>
          </p:cNvPr>
          <p:cNvSpPr/>
          <p:nvPr/>
        </p:nvSpPr>
        <p:spPr>
          <a:xfrm>
            <a:off x="1346472" y="1773523"/>
            <a:ext cx="413913" cy="413913"/>
          </a:xfrm>
          <a:prstGeom prst="ellipse">
            <a:avLst/>
          </a:prstGeom>
          <a:solidFill>
            <a:srgbClr val="BCB4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C0B23F-5B45-432A-B89B-27A951546E68}"/>
              </a:ext>
            </a:extLst>
          </p:cNvPr>
          <p:cNvSpPr/>
          <p:nvPr/>
        </p:nvSpPr>
        <p:spPr>
          <a:xfrm>
            <a:off x="6988206" y="3911932"/>
            <a:ext cx="413913" cy="413913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C10A52E-3307-4F8D-BE4C-ED72C7D10358}"/>
              </a:ext>
            </a:extLst>
          </p:cNvPr>
          <p:cNvSpPr/>
          <p:nvPr/>
        </p:nvSpPr>
        <p:spPr>
          <a:xfrm>
            <a:off x="4138781" y="5329793"/>
            <a:ext cx="413913" cy="413913"/>
          </a:xfrm>
          <a:prstGeom prst="ellipse">
            <a:avLst/>
          </a:prstGeom>
          <a:solidFill>
            <a:srgbClr val="14A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16470C1C-2505-456D-A6C8-73C96F79DE66}"/>
              </a:ext>
            </a:extLst>
          </p:cNvPr>
          <p:cNvSpPr/>
          <p:nvPr/>
        </p:nvSpPr>
        <p:spPr>
          <a:xfrm>
            <a:off x="4778956" y="945535"/>
            <a:ext cx="413913" cy="413913"/>
          </a:xfrm>
          <a:prstGeom prst="ellipse">
            <a:avLst/>
          </a:prstGeom>
          <a:solidFill>
            <a:srgbClr val="FFA7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8696F283-E8FB-4388-91DB-AD8629FD6353}"/>
              </a:ext>
            </a:extLst>
          </p:cNvPr>
          <p:cNvSpPr/>
          <p:nvPr/>
        </p:nvSpPr>
        <p:spPr>
          <a:xfrm>
            <a:off x="7573509" y="1749305"/>
            <a:ext cx="413913" cy="413913"/>
          </a:xfrm>
          <a:prstGeom prst="ellipse">
            <a:avLst/>
          </a:prstGeom>
          <a:solidFill>
            <a:srgbClr val="8FE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C79B493-B454-4BE9-943F-23BF451BCECB}"/>
              </a:ext>
            </a:extLst>
          </p:cNvPr>
          <p:cNvSpPr/>
          <p:nvPr/>
        </p:nvSpPr>
        <p:spPr>
          <a:xfrm>
            <a:off x="3580173" y="2075532"/>
            <a:ext cx="413913" cy="413913"/>
          </a:xfrm>
          <a:prstGeom prst="ellipse">
            <a:avLst/>
          </a:prstGeom>
          <a:solidFill>
            <a:srgbClr val="E6A9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F85135E6-AAF1-441D-B272-A99817BCCB40}"/>
              </a:ext>
            </a:extLst>
          </p:cNvPr>
          <p:cNvSpPr/>
          <p:nvPr/>
        </p:nvSpPr>
        <p:spPr>
          <a:xfrm>
            <a:off x="840980" y="3025920"/>
            <a:ext cx="4169196" cy="3201899"/>
          </a:xfrm>
          <a:custGeom>
            <a:avLst/>
            <a:gdLst>
              <a:gd name="connsiteX0" fmla="*/ 1673620 w 4169196"/>
              <a:gd name="connsiteY0" fmla="*/ 2031855 h 3201899"/>
              <a:gd name="connsiteX1" fmla="*/ 92470 w 4169196"/>
              <a:gd name="connsiteY1" fmla="*/ 1365105 h 3201899"/>
              <a:gd name="connsiteX2" fmla="*/ 454420 w 4169196"/>
              <a:gd name="connsiteY2" fmla="*/ 469755 h 3201899"/>
              <a:gd name="connsiteX3" fmla="*/ 2664220 w 4169196"/>
              <a:gd name="connsiteY3" fmla="*/ 31605 h 3201899"/>
              <a:gd name="connsiteX4" fmla="*/ 3635770 w 4169196"/>
              <a:gd name="connsiteY4" fmla="*/ 1307955 h 3201899"/>
              <a:gd name="connsiteX5" fmla="*/ 4169170 w 4169196"/>
              <a:gd name="connsiteY5" fmla="*/ 2470005 h 3201899"/>
              <a:gd name="connsiteX6" fmla="*/ 3616720 w 4169196"/>
              <a:gd name="connsiteY6" fmla="*/ 3193905 h 3201899"/>
              <a:gd name="connsiteX7" fmla="*/ 1673620 w 4169196"/>
              <a:gd name="connsiteY7" fmla="*/ 2031855 h 320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9196" h="3201899">
                <a:moveTo>
                  <a:pt x="1673620" y="2031855"/>
                </a:moveTo>
                <a:cubicBezTo>
                  <a:pt x="1086245" y="1727055"/>
                  <a:pt x="295670" y="1625455"/>
                  <a:pt x="92470" y="1365105"/>
                </a:cubicBezTo>
                <a:cubicBezTo>
                  <a:pt x="-110730" y="1104755"/>
                  <a:pt x="25795" y="692005"/>
                  <a:pt x="454420" y="469755"/>
                </a:cubicBezTo>
                <a:cubicBezTo>
                  <a:pt x="883045" y="247505"/>
                  <a:pt x="2133995" y="-108095"/>
                  <a:pt x="2664220" y="31605"/>
                </a:cubicBezTo>
                <a:cubicBezTo>
                  <a:pt x="3194445" y="171305"/>
                  <a:pt x="3384945" y="901555"/>
                  <a:pt x="3635770" y="1307955"/>
                </a:cubicBezTo>
                <a:cubicBezTo>
                  <a:pt x="3886595" y="1714355"/>
                  <a:pt x="4172345" y="2155680"/>
                  <a:pt x="4169170" y="2470005"/>
                </a:cubicBezTo>
                <a:cubicBezTo>
                  <a:pt x="4165995" y="2784330"/>
                  <a:pt x="4035820" y="3270105"/>
                  <a:pt x="3616720" y="3193905"/>
                </a:cubicBezTo>
                <a:cubicBezTo>
                  <a:pt x="3197620" y="3117705"/>
                  <a:pt x="2260995" y="2336655"/>
                  <a:pt x="1673620" y="2031855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86E407DC-5D80-4506-87A7-024523A9E814}"/>
              </a:ext>
            </a:extLst>
          </p:cNvPr>
          <p:cNvSpPr/>
          <p:nvPr/>
        </p:nvSpPr>
        <p:spPr>
          <a:xfrm>
            <a:off x="929859" y="363273"/>
            <a:ext cx="4770653" cy="2366591"/>
          </a:xfrm>
          <a:custGeom>
            <a:avLst/>
            <a:gdLst>
              <a:gd name="connsiteX0" fmla="*/ 1527591 w 4770653"/>
              <a:gd name="connsiteY0" fmla="*/ 2065602 h 2366591"/>
              <a:gd name="connsiteX1" fmla="*/ 403641 w 4770653"/>
              <a:gd name="connsiteY1" fmla="*/ 2065602 h 2366591"/>
              <a:gd name="connsiteX2" fmla="*/ 79791 w 4770653"/>
              <a:gd name="connsiteY2" fmla="*/ 1360752 h 2366591"/>
              <a:gd name="connsiteX3" fmla="*/ 1775241 w 4770653"/>
              <a:gd name="connsiteY3" fmla="*/ 84402 h 2366591"/>
              <a:gd name="connsiteX4" fmla="*/ 3527841 w 4770653"/>
              <a:gd name="connsiteY4" fmla="*/ 160602 h 2366591"/>
              <a:gd name="connsiteX5" fmla="*/ 4766091 w 4770653"/>
              <a:gd name="connsiteY5" fmla="*/ 484452 h 2366591"/>
              <a:gd name="connsiteX6" fmla="*/ 3927891 w 4770653"/>
              <a:gd name="connsiteY6" fmla="*/ 1532202 h 2366591"/>
              <a:gd name="connsiteX7" fmla="*/ 3432591 w 4770653"/>
              <a:gd name="connsiteY7" fmla="*/ 2351352 h 2366591"/>
              <a:gd name="connsiteX8" fmla="*/ 1527591 w 4770653"/>
              <a:gd name="connsiteY8" fmla="*/ 2065602 h 236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70653" h="2366591">
                <a:moveTo>
                  <a:pt x="1527591" y="2065602"/>
                </a:moveTo>
                <a:cubicBezTo>
                  <a:pt x="1022766" y="2017977"/>
                  <a:pt x="644941" y="2183077"/>
                  <a:pt x="403641" y="2065602"/>
                </a:cubicBezTo>
                <a:cubicBezTo>
                  <a:pt x="162341" y="1948127"/>
                  <a:pt x="-148809" y="1690952"/>
                  <a:pt x="79791" y="1360752"/>
                </a:cubicBezTo>
                <a:cubicBezTo>
                  <a:pt x="308391" y="1030552"/>
                  <a:pt x="1200566" y="284427"/>
                  <a:pt x="1775241" y="84402"/>
                </a:cubicBezTo>
                <a:cubicBezTo>
                  <a:pt x="2349916" y="-115623"/>
                  <a:pt x="3029366" y="93927"/>
                  <a:pt x="3527841" y="160602"/>
                </a:cubicBezTo>
                <a:cubicBezTo>
                  <a:pt x="4026316" y="227277"/>
                  <a:pt x="4699416" y="255852"/>
                  <a:pt x="4766091" y="484452"/>
                </a:cubicBezTo>
                <a:cubicBezTo>
                  <a:pt x="4832766" y="713052"/>
                  <a:pt x="4150141" y="1221052"/>
                  <a:pt x="3927891" y="1532202"/>
                </a:cubicBezTo>
                <a:cubicBezTo>
                  <a:pt x="3705641" y="1843352"/>
                  <a:pt x="3835816" y="2262452"/>
                  <a:pt x="3432591" y="2351352"/>
                </a:cubicBezTo>
                <a:cubicBezTo>
                  <a:pt x="3029366" y="2440252"/>
                  <a:pt x="2032416" y="2113227"/>
                  <a:pt x="1527591" y="2065602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F030724A-5D4E-4BD3-BF7C-0111F33340B4}"/>
              </a:ext>
            </a:extLst>
          </p:cNvPr>
          <p:cNvSpPr/>
          <p:nvPr/>
        </p:nvSpPr>
        <p:spPr>
          <a:xfrm>
            <a:off x="5310006" y="1303549"/>
            <a:ext cx="3228593" cy="3461513"/>
          </a:xfrm>
          <a:custGeom>
            <a:avLst/>
            <a:gdLst>
              <a:gd name="connsiteX0" fmla="*/ 1014594 w 3228593"/>
              <a:gd name="connsiteY0" fmla="*/ 2687426 h 3461513"/>
              <a:gd name="connsiteX1" fmla="*/ 43044 w 3228593"/>
              <a:gd name="connsiteY1" fmla="*/ 1944476 h 3461513"/>
              <a:gd name="connsiteX2" fmla="*/ 385944 w 3228593"/>
              <a:gd name="connsiteY2" fmla="*/ 896726 h 3461513"/>
              <a:gd name="connsiteX3" fmla="*/ 2271894 w 3228593"/>
              <a:gd name="connsiteY3" fmla="*/ 1376 h 3461513"/>
              <a:gd name="connsiteX4" fmla="*/ 3224394 w 3228593"/>
              <a:gd name="connsiteY4" fmla="*/ 725276 h 3461513"/>
              <a:gd name="connsiteX5" fmla="*/ 2614794 w 3228593"/>
              <a:gd name="connsiteY5" fmla="*/ 1982576 h 3461513"/>
              <a:gd name="connsiteX6" fmla="*/ 2481444 w 3228593"/>
              <a:gd name="connsiteY6" fmla="*/ 3297026 h 3461513"/>
              <a:gd name="connsiteX7" fmla="*/ 1643244 w 3228593"/>
              <a:gd name="connsiteY7" fmla="*/ 3373226 h 3461513"/>
              <a:gd name="connsiteX8" fmla="*/ 1014594 w 3228593"/>
              <a:gd name="connsiteY8" fmla="*/ 2687426 h 346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28593" h="3461513">
                <a:moveTo>
                  <a:pt x="1014594" y="2687426"/>
                </a:moveTo>
                <a:cubicBezTo>
                  <a:pt x="747894" y="2449301"/>
                  <a:pt x="147819" y="2242926"/>
                  <a:pt x="43044" y="1944476"/>
                </a:cubicBezTo>
                <a:cubicBezTo>
                  <a:pt x="-61731" y="1646026"/>
                  <a:pt x="14469" y="1220576"/>
                  <a:pt x="385944" y="896726"/>
                </a:cubicBezTo>
                <a:cubicBezTo>
                  <a:pt x="757419" y="572876"/>
                  <a:pt x="1798819" y="29951"/>
                  <a:pt x="2271894" y="1376"/>
                </a:cubicBezTo>
                <a:cubicBezTo>
                  <a:pt x="2744969" y="-27199"/>
                  <a:pt x="3167244" y="395076"/>
                  <a:pt x="3224394" y="725276"/>
                </a:cubicBezTo>
                <a:cubicBezTo>
                  <a:pt x="3281544" y="1055476"/>
                  <a:pt x="2738619" y="1553951"/>
                  <a:pt x="2614794" y="1982576"/>
                </a:cubicBezTo>
                <a:cubicBezTo>
                  <a:pt x="2490969" y="2411201"/>
                  <a:pt x="2643369" y="3065251"/>
                  <a:pt x="2481444" y="3297026"/>
                </a:cubicBezTo>
                <a:cubicBezTo>
                  <a:pt x="2319519" y="3528801"/>
                  <a:pt x="1894069" y="3478001"/>
                  <a:pt x="1643244" y="3373226"/>
                </a:cubicBezTo>
                <a:cubicBezTo>
                  <a:pt x="1392419" y="3268451"/>
                  <a:pt x="1281294" y="2925551"/>
                  <a:pt x="1014594" y="2687426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D7629379-6E74-4161-BEE1-8C37B7E06886}"/>
              </a:ext>
            </a:extLst>
          </p:cNvPr>
          <p:cNvSpPr/>
          <p:nvPr/>
        </p:nvSpPr>
        <p:spPr>
          <a:xfrm>
            <a:off x="2184805" y="440480"/>
            <a:ext cx="2138349" cy="3828455"/>
          </a:xfrm>
          <a:custGeom>
            <a:avLst/>
            <a:gdLst>
              <a:gd name="connsiteX0" fmla="*/ 1015595 w 2138349"/>
              <a:gd name="connsiteY0" fmla="*/ 3702895 h 3828455"/>
              <a:gd name="connsiteX1" fmla="*/ 672695 w 2138349"/>
              <a:gd name="connsiteY1" fmla="*/ 3379045 h 3828455"/>
              <a:gd name="connsiteX2" fmla="*/ 1148945 w 2138349"/>
              <a:gd name="connsiteY2" fmla="*/ 1912195 h 3828455"/>
              <a:gd name="connsiteX3" fmla="*/ 215495 w 2138349"/>
              <a:gd name="connsiteY3" fmla="*/ 997795 h 3828455"/>
              <a:gd name="connsiteX4" fmla="*/ 44045 w 2138349"/>
              <a:gd name="connsiteY4" fmla="*/ 273895 h 3828455"/>
              <a:gd name="connsiteX5" fmla="*/ 844145 w 2138349"/>
              <a:gd name="connsiteY5" fmla="*/ 83395 h 3828455"/>
              <a:gd name="connsiteX6" fmla="*/ 2082395 w 2138349"/>
              <a:gd name="connsiteY6" fmla="*/ 1569295 h 3828455"/>
              <a:gd name="connsiteX7" fmla="*/ 1872845 w 2138349"/>
              <a:gd name="connsiteY7" fmla="*/ 2959945 h 3828455"/>
              <a:gd name="connsiteX8" fmla="*/ 1396595 w 2138349"/>
              <a:gd name="connsiteY8" fmla="*/ 3779095 h 3828455"/>
              <a:gd name="connsiteX9" fmla="*/ 1015595 w 2138349"/>
              <a:gd name="connsiteY9" fmla="*/ 3702895 h 3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8349" h="3828455">
                <a:moveTo>
                  <a:pt x="1015595" y="3702895"/>
                </a:moveTo>
                <a:cubicBezTo>
                  <a:pt x="894945" y="3636220"/>
                  <a:pt x="650470" y="3677495"/>
                  <a:pt x="672695" y="3379045"/>
                </a:cubicBezTo>
                <a:cubicBezTo>
                  <a:pt x="694920" y="3080595"/>
                  <a:pt x="1225145" y="2309070"/>
                  <a:pt x="1148945" y="1912195"/>
                </a:cubicBezTo>
                <a:cubicBezTo>
                  <a:pt x="1072745" y="1515320"/>
                  <a:pt x="399645" y="1270845"/>
                  <a:pt x="215495" y="997795"/>
                </a:cubicBezTo>
                <a:cubicBezTo>
                  <a:pt x="31345" y="724745"/>
                  <a:pt x="-60730" y="426295"/>
                  <a:pt x="44045" y="273895"/>
                </a:cubicBezTo>
                <a:cubicBezTo>
                  <a:pt x="148820" y="121495"/>
                  <a:pt x="504420" y="-132505"/>
                  <a:pt x="844145" y="83395"/>
                </a:cubicBezTo>
                <a:cubicBezTo>
                  <a:pt x="1183870" y="299295"/>
                  <a:pt x="1910945" y="1089870"/>
                  <a:pt x="2082395" y="1569295"/>
                </a:cubicBezTo>
                <a:cubicBezTo>
                  <a:pt x="2253845" y="2048720"/>
                  <a:pt x="1987145" y="2591645"/>
                  <a:pt x="1872845" y="2959945"/>
                </a:cubicBezTo>
                <a:cubicBezTo>
                  <a:pt x="1758545" y="3328245"/>
                  <a:pt x="1542645" y="3658445"/>
                  <a:pt x="1396595" y="3779095"/>
                </a:cubicBezTo>
                <a:cubicBezTo>
                  <a:pt x="1250545" y="3899745"/>
                  <a:pt x="1136245" y="3769570"/>
                  <a:pt x="1015595" y="3702895"/>
                </a:cubicBezTo>
                <a:close/>
              </a:path>
            </a:pathLst>
          </a:custGeom>
          <a:noFill/>
          <a:ln w="38100">
            <a:solidFill>
              <a:srgbClr val="FF53D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Frihåndsform: figur 1">
            <a:extLst>
              <a:ext uri="{FF2B5EF4-FFF2-40B4-BE49-F238E27FC236}">
                <a16:creationId xmlns:a16="http://schemas.microsoft.com/office/drawing/2014/main" id="{AD6E7E85-63F3-4D77-B498-641249358EA5}"/>
              </a:ext>
            </a:extLst>
          </p:cNvPr>
          <p:cNvSpPr/>
          <p:nvPr/>
        </p:nvSpPr>
        <p:spPr>
          <a:xfrm>
            <a:off x="4439705" y="654178"/>
            <a:ext cx="2103970" cy="2736752"/>
          </a:xfrm>
          <a:custGeom>
            <a:avLst/>
            <a:gdLst>
              <a:gd name="connsiteX0" fmla="*/ 1551520 w 2103970"/>
              <a:gd name="connsiteY0" fmla="*/ 2736722 h 2736752"/>
              <a:gd name="connsiteX1" fmla="*/ 618070 w 2103970"/>
              <a:gd name="connsiteY1" fmla="*/ 2127122 h 2736752"/>
              <a:gd name="connsiteX2" fmla="*/ 8470 w 2103970"/>
              <a:gd name="connsiteY2" fmla="*/ 545972 h 2736752"/>
              <a:gd name="connsiteX3" fmla="*/ 313270 w 2103970"/>
              <a:gd name="connsiteY3" fmla="*/ 12572 h 2736752"/>
              <a:gd name="connsiteX4" fmla="*/ 1018120 w 2103970"/>
              <a:gd name="connsiteY4" fmla="*/ 279272 h 2736752"/>
              <a:gd name="connsiteX5" fmla="*/ 1589620 w 2103970"/>
              <a:gd name="connsiteY5" fmla="*/ 1460372 h 2736752"/>
              <a:gd name="connsiteX6" fmla="*/ 2103970 w 2103970"/>
              <a:gd name="connsiteY6" fmla="*/ 2108072 h 2736752"/>
              <a:gd name="connsiteX7" fmla="*/ 1551520 w 2103970"/>
              <a:gd name="connsiteY7" fmla="*/ 2736722 h 273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3970" h="2736752">
                <a:moveTo>
                  <a:pt x="1551520" y="2736722"/>
                </a:moveTo>
                <a:cubicBezTo>
                  <a:pt x="1303870" y="2739897"/>
                  <a:pt x="875245" y="2492247"/>
                  <a:pt x="618070" y="2127122"/>
                </a:cubicBezTo>
                <a:cubicBezTo>
                  <a:pt x="360895" y="1761997"/>
                  <a:pt x="59270" y="898397"/>
                  <a:pt x="8470" y="545972"/>
                </a:cubicBezTo>
                <a:cubicBezTo>
                  <a:pt x="-42330" y="193547"/>
                  <a:pt x="144995" y="57022"/>
                  <a:pt x="313270" y="12572"/>
                </a:cubicBezTo>
                <a:cubicBezTo>
                  <a:pt x="481545" y="-31878"/>
                  <a:pt x="805395" y="37972"/>
                  <a:pt x="1018120" y="279272"/>
                </a:cubicBezTo>
                <a:cubicBezTo>
                  <a:pt x="1230845" y="520572"/>
                  <a:pt x="1408645" y="1155572"/>
                  <a:pt x="1589620" y="1460372"/>
                </a:cubicBezTo>
                <a:cubicBezTo>
                  <a:pt x="1770595" y="1765172"/>
                  <a:pt x="2103970" y="1892172"/>
                  <a:pt x="2103970" y="2108072"/>
                </a:cubicBezTo>
                <a:cubicBezTo>
                  <a:pt x="2103970" y="2323972"/>
                  <a:pt x="1799170" y="2733547"/>
                  <a:pt x="1551520" y="2736722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1BFB144F-CBB3-4825-BA06-CEA3BCCACEF8}"/>
              </a:ext>
            </a:extLst>
          </p:cNvPr>
          <p:cNvSpPr/>
          <p:nvPr/>
        </p:nvSpPr>
        <p:spPr>
          <a:xfrm>
            <a:off x="3781331" y="3581083"/>
            <a:ext cx="4010410" cy="2460460"/>
          </a:xfrm>
          <a:custGeom>
            <a:avLst/>
            <a:gdLst>
              <a:gd name="connsiteX0" fmla="*/ 1752694 w 4010410"/>
              <a:gd name="connsiteY0" fmla="*/ 1105217 h 2460460"/>
              <a:gd name="connsiteX1" fmla="*/ 2895694 w 4010410"/>
              <a:gd name="connsiteY1" fmla="*/ 267017 h 2460460"/>
              <a:gd name="connsiteX2" fmla="*/ 3429094 w 4010410"/>
              <a:gd name="connsiteY2" fmla="*/ 317 h 2460460"/>
              <a:gd name="connsiteX3" fmla="*/ 3943444 w 4010410"/>
              <a:gd name="connsiteY3" fmla="*/ 305117 h 2460460"/>
              <a:gd name="connsiteX4" fmla="*/ 3829144 w 4010410"/>
              <a:gd name="connsiteY4" fmla="*/ 914717 h 2460460"/>
              <a:gd name="connsiteX5" fmla="*/ 2362294 w 4010410"/>
              <a:gd name="connsiteY5" fmla="*/ 1543367 h 2460460"/>
              <a:gd name="connsiteX6" fmla="*/ 1238344 w 4010410"/>
              <a:gd name="connsiteY6" fmla="*/ 2172017 h 2460460"/>
              <a:gd name="connsiteX7" fmla="*/ 514444 w 4010410"/>
              <a:gd name="connsiteY7" fmla="*/ 2457767 h 2460460"/>
              <a:gd name="connsiteX8" fmla="*/ 94 w 4010410"/>
              <a:gd name="connsiteY8" fmla="*/ 2019617 h 2460460"/>
              <a:gd name="connsiteX9" fmla="*/ 552544 w 4010410"/>
              <a:gd name="connsiteY9" fmla="*/ 1429067 h 2460460"/>
              <a:gd name="connsiteX10" fmla="*/ 1752694 w 4010410"/>
              <a:gd name="connsiteY10" fmla="*/ 1105217 h 246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0410" h="2460460">
                <a:moveTo>
                  <a:pt x="1752694" y="1105217"/>
                </a:moveTo>
                <a:cubicBezTo>
                  <a:pt x="2143219" y="911542"/>
                  <a:pt x="2616294" y="451167"/>
                  <a:pt x="2895694" y="267017"/>
                </a:cubicBezTo>
                <a:cubicBezTo>
                  <a:pt x="3175094" y="82867"/>
                  <a:pt x="3254469" y="-6033"/>
                  <a:pt x="3429094" y="317"/>
                </a:cubicBezTo>
                <a:cubicBezTo>
                  <a:pt x="3603719" y="6667"/>
                  <a:pt x="3876769" y="152717"/>
                  <a:pt x="3943444" y="305117"/>
                </a:cubicBezTo>
                <a:cubicBezTo>
                  <a:pt x="4010119" y="457517"/>
                  <a:pt x="4092669" y="708342"/>
                  <a:pt x="3829144" y="914717"/>
                </a:cubicBezTo>
                <a:cubicBezTo>
                  <a:pt x="3565619" y="1121092"/>
                  <a:pt x="2794094" y="1333817"/>
                  <a:pt x="2362294" y="1543367"/>
                </a:cubicBezTo>
                <a:cubicBezTo>
                  <a:pt x="1930494" y="1752917"/>
                  <a:pt x="1546319" y="2019617"/>
                  <a:pt x="1238344" y="2172017"/>
                </a:cubicBezTo>
                <a:cubicBezTo>
                  <a:pt x="930369" y="2324417"/>
                  <a:pt x="720819" y="2483167"/>
                  <a:pt x="514444" y="2457767"/>
                </a:cubicBezTo>
                <a:cubicBezTo>
                  <a:pt x="308069" y="2432367"/>
                  <a:pt x="-6256" y="2191067"/>
                  <a:pt x="94" y="2019617"/>
                </a:cubicBezTo>
                <a:cubicBezTo>
                  <a:pt x="6444" y="1848167"/>
                  <a:pt x="257269" y="1581467"/>
                  <a:pt x="552544" y="1429067"/>
                </a:cubicBezTo>
                <a:cubicBezTo>
                  <a:pt x="847819" y="1276667"/>
                  <a:pt x="1362169" y="1298892"/>
                  <a:pt x="1752694" y="1105217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63349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GROUPS OF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WE’S </a:t>
            </a:r>
            <a:r>
              <a:rPr lang="nb-NO" sz="80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ON TOP OF THE </a:t>
            </a:r>
            <a:r>
              <a:rPr lang="nb-NO" sz="80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ME’S</a:t>
            </a:r>
          </a:p>
        </p:txBody>
      </p:sp>
    </p:spTree>
    <p:extLst>
      <p:ext uri="{BB962C8B-B14F-4D97-AF65-F5344CB8AC3E}">
        <p14:creationId xmlns:p14="http://schemas.microsoft.com/office/powerpoint/2010/main" val="1677706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62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GROUP </a:t>
            </a:r>
            <a:b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IDENTITY 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AS WELL AS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INDIVIDUAL IDENTITY</a:t>
            </a:r>
          </a:p>
        </p:txBody>
      </p:sp>
    </p:spTree>
    <p:extLst>
      <p:ext uri="{BB962C8B-B14F-4D97-AF65-F5344CB8AC3E}">
        <p14:creationId xmlns:p14="http://schemas.microsoft.com/office/powerpoint/2010/main" val="28512635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15.10.2021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624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GROUP </a:t>
            </a:r>
            <a:b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PSYCHOLOGY </a:t>
            </a:r>
            <a:b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</a:br>
            <a:r>
              <a:rPr lang="nb-NO" sz="7200" dirty="0">
                <a:solidFill>
                  <a:schemeClr val="bg1"/>
                </a:solidFill>
                <a:latin typeface="Montserrat Black" panose="00000A00000000000000" pitchFamily="2" charset="0"/>
                <a:cs typeface="Montserrat Black"/>
              </a:rPr>
              <a:t>AS WELL AS </a:t>
            </a:r>
            <a:r>
              <a:rPr lang="nb-NO" sz="7200" dirty="0">
                <a:solidFill>
                  <a:srgbClr val="3DFF06"/>
                </a:solidFill>
                <a:latin typeface="Montserrat Black" panose="00000A00000000000000" pitchFamily="2" charset="0"/>
                <a:cs typeface="Montserrat Black"/>
              </a:rPr>
              <a:t>INDIVIDUAL PSYCHOLOGY</a:t>
            </a:r>
          </a:p>
        </p:txBody>
      </p:sp>
    </p:spTree>
    <p:extLst>
      <p:ext uri="{BB962C8B-B14F-4D97-AF65-F5344CB8AC3E}">
        <p14:creationId xmlns:p14="http://schemas.microsoft.com/office/powerpoint/2010/main" val="149893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16105</TotalTime>
  <Words>6369</Words>
  <Application>Microsoft Office PowerPoint</Application>
  <PresentationFormat>Skjermfremvisning (4:3)</PresentationFormat>
  <Paragraphs>884</Paragraphs>
  <Slides>178</Slides>
  <Notes>178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178</vt:i4>
      </vt:variant>
    </vt:vector>
  </HeadingPairs>
  <TitlesOfParts>
    <vt:vector size="184" baseType="lpstr">
      <vt:lpstr>Arial</vt:lpstr>
      <vt:lpstr>Bebas Neue</vt:lpstr>
      <vt:lpstr>Calibri</vt:lpstr>
      <vt:lpstr>Consolas</vt:lpstr>
      <vt:lpstr>Montserrat Black</vt:lpstr>
      <vt:lpstr>Office Theme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TECHNICAL DEBT?</dc:title>
  <dc:creator>Einar Høst</dc:creator>
  <cp:lastModifiedBy>Einar Høst</cp:lastModifiedBy>
  <cp:revision>2696</cp:revision>
  <dcterms:created xsi:type="dcterms:W3CDTF">2018-06-05T15:34:19Z</dcterms:created>
  <dcterms:modified xsi:type="dcterms:W3CDTF">2021-10-15T07:14:35Z</dcterms:modified>
</cp:coreProperties>
</file>