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media/image15.jpg" ContentType="image/png"/>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6"/>
  </p:notesMasterIdLst>
  <p:sldIdLst>
    <p:sldId id="488" r:id="rId2"/>
    <p:sldId id="1289" r:id="rId3"/>
    <p:sldId id="1290" r:id="rId4"/>
    <p:sldId id="1291" r:id="rId5"/>
    <p:sldId id="1292" r:id="rId6"/>
    <p:sldId id="1440" r:id="rId7"/>
    <p:sldId id="1293" r:id="rId8"/>
    <p:sldId id="1294" r:id="rId9"/>
    <p:sldId id="1295" r:id="rId10"/>
    <p:sldId id="1296" r:id="rId11"/>
    <p:sldId id="1448" r:id="rId12"/>
    <p:sldId id="1449" r:id="rId13"/>
    <p:sldId id="1300" r:id="rId14"/>
    <p:sldId id="1450" r:id="rId15"/>
    <p:sldId id="1297" r:id="rId16"/>
    <p:sldId id="1299" r:id="rId17"/>
    <p:sldId id="1298" r:id="rId18"/>
    <p:sldId id="1334" r:id="rId19"/>
    <p:sldId id="1342" r:id="rId20"/>
    <p:sldId id="1343" r:id="rId21"/>
    <p:sldId id="1344" r:id="rId22"/>
    <p:sldId id="1345" r:id="rId23"/>
    <p:sldId id="1301" r:id="rId24"/>
    <p:sldId id="1346" r:id="rId25"/>
    <p:sldId id="1302" r:id="rId26"/>
    <p:sldId id="1303" r:id="rId27"/>
    <p:sldId id="1304" r:id="rId28"/>
    <p:sldId id="1305" r:id="rId29"/>
    <p:sldId id="1306" r:id="rId30"/>
    <p:sldId id="1307" r:id="rId31"/>
    <p:sldId id="584" r:id="rId32"/>
    <p:sldId id="585" r:id="rId33"/>
    <p:sldId id="586" r:id="rId34"/>
    <p:sldId id="587" r:id="rId35"/>
    <p:sldId id="588" r:id="rId36"/>
    <p:sldId id="589" r:id="rId37"/>
    <p:sldId id="590" r:id="rId38"/>
    <p:sldId id="591" r:id="rId39"/>
    <p:sldId id="1384" r:id="rId40"/>
    <p:sldId id="592" r:id="rId41"/>
    <p:sldId id="593" r:id="rId42"/>
    <p:sldId id="594" r:id="rId43"/>
    <p:sldId id="1385" r:id="rId44"/>
    <p:sldId id="595" r:id="rId45"/>
    <p:sldId id="596" r:id="rId46"/>
    <p:sldId id="597" r:id="rId47"/>
    <p:sldId id="598" r:id="rId48"/>
    <p:sldId id="606" r:id="rId49"/>
    <p:sldId id="605" r:id="rId50"/>
    <p:sldId id="604" r:id="rId51"/>
    <p:sldId id="607" r:id="rId52"/>
    <p:sldId id="600" r:id="rId53"/>
    <p:sldId id="364" r:id="rId54"/>
    <p:sldId id="599" r:id="rId55"/>
    <p:sldId id="366" r:id="rId56"/>
    <p:sldId id="1308" r:id="rId57"/>
    <p:sldId id="1309" r:id="rId58"/>
    <p:sldId id="372" r:id="rId59"/>
    <p:sldId id="373" r:id="rId60"/>
    <p:sldId id="374" r:id="rId61"/>
    <p:sldId id="495" r:id="rId62"/>
    <p:sldId id="376" r:id="rId63"/>
    <p:sldId id="493" r:id="rId64"/>
    <p:sldId id="626" r:id="rId65"/>
    <p:sldId id="639" r:id="rId66"/>
    <p:sldId id="377" r:id="rId67"/>
    <p:sldId id="1339" r:id="rId68"/>
    <p:sldId id="1341" r:id="rId69"/>
    <p:sldId id="1340" r:id="rId70"/>
    <p:sldId id="1347" r:id="rId71"/>
    <p:sldId id="1348" r:id="rId72"/>
    <p:sldId id="1349" r:id="rId73"/>
    <p:sldId id="1451" r:id="rId74"/>
    <p:sldId id="1310" r:id="rId75"/>
    <p:sldId id="1311" r:id="rId76"/>
    <p:sldId id="1312" r:id="rId77"/>
    <p:sldId id="1313" r:id="rId78"/>
    <p:sldId id="1314" r:id="rId79"/>
    <p:sldId id="1315" r:id="rId80"/>
    <p:sldId id="1316" r:id="rId81"/>
    <p:sldId id="1326" r:id="rId82"/>
    <p:sldId id="1327" r:id="rId83"/>
    <p:sldId id="1328" r:id="rId84"/>
    <p:sldId id="1317" r:id="rId85"/>
    <p:sldId id="1323" r:id="rId86"/>
    <p:sldId id="1318" r:id="rId87"/>
    <p:sldId id="1319" r:id="rId88"/>
    <p:sldId id="1320" r:id="rId89"/>
    <p:sldId id="1322" r:id="rId90"/>
    <p:sldId id="1324" r:id="rId91"/>
    <p:sldId id="1325" r:id="rId92"/>
    <p:sldId id="1329" r:id="rId93"/>
    <p:sldId id="1330" r:id="rId94"/>
    <p:sldId id="1406" r:id="rId95"/>
    <p:sldId id="1407" r:id="rId96"/>
    <p:sldId id="1336" r:id="rId97"/>
    <p:sldId id="1337" r:id="rId98"/>
    <p:sldId id="1338" r:id="rId99"/>
    <p:sldId id="1351" r:id="rId100"/>
    <p:sldId id="1352" r:id="rId101"/>
    <p:sldId id="1408" r:id="rId102"/>
    <p:sldId id="1353" r:id="rId103"/>
    <p:sldId id="1354" r:id="rId104"/>
    <p:sldId id="1355" r:id="rId105"/>
    <p:sldId id="1356" r:id="rId106"/>
    <p:sldId id="1358" r:id="rId107"/>
    <p:sldId id="1357" r:id="rId108"/>
    <p:sldId id="1359" r:id="rId109"/>
    <p:sldId id="1360" r:id="rId110"/>
    <p:sldId id="1361" r:id="rId111"/>
    <p:sldId id="1362" r:id="rId112"/>
    <p:sldId id="1363" r:id="rId113"/>
    <p:sldId id="1364" r:id="rId114"/>
    <p:sldId id="1365" r:id="rId115"/>
    <p:sldId id="1366" r:id="rId116"/>
    <p:sldId id="1367" r:id="rId117"/>
    <p:sldId id="993" r:id="rId118"/>
    <p:sldId id="1368" r:id="rId119"/>
    <p:sldId id="1331" r:id="rId120"/>
    <p:sldId id="1369" r:id="rId121"/>
    <p:sldId id="1370" r:id="rId122"/>
    <p:sldId id="1371" r:id="rId123"/>
    <p:sldId id="1332" r:id="rId124"/>
    <p:sldId id="1372" r:id="rId125"/>
    <p:sldId id="1373" r:id="rId126"/>
    <p:sldId id="1374" r:id="rId127"/>
    <p:sldId id="1375" r:id="rId128"/>
    <p:sldId id="1383" r:id="rId129"/>
    <p:sldId id="1376" r:id="rId130"/>
    <p:sldId id="1377" r:id="rId131"/>
    <p:sldId id="1380" r:id="rId132"/>
    <p:sldId id="1378" r:id="rId133"/>
    <p:sldId id="1381" r:id="rId134"/>
    <p:sldId id="1379" r:id="rId135"/>
    <p:sldId id="1382" r:id="rId136"/>
    <p:sldId id="352" r:id="rId137"/>
    <p:sldId id="1386" r:id="rId138"/>
    <p:sldId id="1387" r:id="rId139"/>
    <p:sldId id="1388" r:id="rId140"/>
    <p:sldId id="1215" r:id="rId141"/>
    <p:sldId id="1389" r:id="rId142"/>
    <p:sldId id="1390" r:id="rId143"/>
    <p:sldId id="1391" r:id="rId144"/>
    <p:sldId id="1392" r:id="rId145"/>
    <p:sldId id="1393" r:id="rId146"/>
    <p:sldId id="1395" r:id="rId147"/>
    <p:sldId id="1394" r:id="rId148"/>
    <p:sldId id="1396" r:id="rId149"/>
    <p:sldId id="1397" r:id="rId150"/>
    <p:sldId id="1398" r:id="rId151"/>
    <p:sldId id="1399" r:id="rId152"/>
    <p:sldId id="1400" r:id="rId153"/>
    <p:sldId id="1401" r:id="rId154"/>
    <p:sldId id="1441" r:id="rId155"/>
    <p:sldId id="1402" r:id="rId156"/>
    <p:sldId id="1403" r:id="rId157"/>
    <p:sldId id="1404" r:id="rId158"/>
    <p:sldId id="1405" r:id="rId159"/>
    <p:sldId id="1409" r:id="rId160"/>
    <p:sldId id="1442" r:id="rId161"/>
    <p:sldId id="1410" r:id="rId162"/>
    <p:sldId id="1419" r:id="rId163"/>
    <p:sldId id="1426" r:id="rId164"/>
    <p:sldId id="1427" r:id="rId165"/>
    <p:sldId id="1428" r:id="rId166"/>
    <p:sldId id="1429" r:id="rId167"/>
    <p:sldId id="1430" r:id="rId168"/>
    <p:sldId id="1432" r:id="rId169"/>
    <p:sldId id="1431" r:id="rId170"/>
    <p:sldId id="1411" r:id="rId171"/>
    <p:sldId id="1443" r:id="rId172"/>
    <p:sldId id="1412" r:id="rId173"/>
    <p:sldId id="1422" r:id="rId174"/>
    <p:sldId id="1423" r:id="rId175"/>
    <p:sldId id="1436" r:id="rId176"/>
    <p:sldId id="1437" r:id="rId177"/>
    <p:sldId id="1413" r:id="rId178"/>
    <p:sldId id="1424" r:id="rId179"/>
    <p:sldId id="1425" r:id="rId180"/>
    <p:sldId id="1414" r:id="rId181"/>
    <p:sldId id="1420" r:id="rId182"/>
    <p:sldId id="1421" r:id="rId183"/>
    <p:sldId id="1434" r:id="rId184"/>
    <p:sldId id="1435" r:id="rId185"/>
    <p:sldId id="1416" r:id="rId186"/>
    <p:sldId id="1433" r:id="rId187"/>
    <p:sldId id="1418" r:id="rId188"/>
    <p:sldId id="1439" r:id="rId189"/>
    <p:sldId id="1417" r:id="rId190"/>
    <p:sldId id="1438" r:id="rId191"/>
    <p:sldId id="1444" r:id="rId192"/>
    <p:sldId id="1445" r:id="rId193"/>
    <p:sldId id="1447" r:id="rId194"/>
    <p:sldId id="1446" r:id="rId19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DA"/>
    <a:srgbClr val="3DFF06"/>
    <a:srgbClr val="B3FFD5"/>
    <a:srgbClr val="BCB48A"/>
    <a:srgbClr val="FFA7EC"/>
    <a:srgbClr val="FFB7F0"/>
    <a:srgbClr val="B5A6CA"/>
    <a:srgbClr val="FFD44B"/>
    <a:srgbClr val="E6A984"/>
    <a:srgbClr val="8FE2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73" autoAdjust="0"/>
    <p:restoredTop sz="75709" autoAdjust="0"/>
  </p:normalViewPr>
  <p:slideViewPr>
    <p:cSldViewPr snapToGrid="0" snapToObjects="1">
      <p:cViewPr varScale="1">
        <p:scale>
          <a:sx n="48" d="100"/>
          <a:sy n="48" d="100"/>
        </p:scale>
        <p:origin x="1788" y="24"/>
      </p:cViewPr>
      <p:guideLst>
        <p:guide orient="horz" pos="2137"/>
        <p:guide pos="2903"/>
      </p:guideLst>
    </p:cSldViewPr>
  </p:slideViewPr>
  <p:notesTextViewPr>
    <p:cViewPr>
      <p:scale>
        <a:sx n="100" d="100"/>
        <a:sy n="100" d="100"/>
      </p:scale>
      <p:origin x="0" y="0"/>
    </p:cViewPr>
  </p:notesTextViewPr>
  <p:sorterViewPr>
    <p:cViewPr varScale="1">
      <p:scale>
        <a:sx n="1" d="1"/>
        <a:sy n="1" d="1"/>
      </p:scale>
      <p:origin x="0" y="-985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7CE4E7-4565-6A4D-80A5-4471200E0461}" type="datetimeFigureOut">
              <a:rPr lang="en-US" smtClean="0"/>
              <a:t>5/23/2022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23287F-8B97-1B43-AF72-7B5379A802C8}" type="slidenum">
              <a:rPr lang="en-US" smtClean="0"/>
              <a:t>‹#›</a:t>
            </a:fld>
            <a:endParaRPr lang="en-US"/>
          </a:p>
        </p:txBody>
      </p:sp>
    </p:spTree>
    <p:extLst>
      <p:ext uri="{BB962C8B-B14F-4D97-AF65-F5344CB8AC3E}">
        <p14:creationId xmlns:p14="http://schemas.microsoft.com/office/powerpoint/2010/main" val="350039008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nb-NO" b="0"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1</a:t>
            </a:fld>
            <a:endParaRPr lang="en-US"/>
          </a:p>
        </p:txBody>
      </p:sp>
    </p:spTree>
    <p:extLst>
      <p:ext uri="{BB962C8B-B14F-4D97-AF65-F5344CB8AC3E}">
        <p14:creationId xmlns:p14="http://schemas.microsoft.com/office/powerpoint/2010/main" val="2460093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må finne en måte å </a:t>
            </a:r>
            <a:r>
              <a:rPr lang="nb-NO" dirty="0" err="1"/>
              <a:t>partisjonere</a:t>
            </a:r>
            <a:r>
              <a:rPr lang="nb-NO" dirty="0"/>
              <a:t> domenet på.</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a:t>
            </a:fld>
            <a:endParaRPr lang="en-US"/>
          </a:p>
        </p:txBody>
      </p:sp>
    </p:spTree>
    <p:extLst>
      <p:ext uri="{BB962C8B-B14F-4D97-AF65-F5344CB8AC3E}">
        <p14:creationId xmlns:p14="http://schemas.microsoft.com/office/powerpoint/2010/main" val="365358607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100</a:t>
            </a:fld>
            <a:endParaRPr lang="en-US"/>
          </a:p>
        </p:txBody>
      </p:sp>
    </p:spTree>
    <p:extLst>
      <p:ext uri="{BB962C8B-B14F-4D97-AF65-F5344CB8AC3E}">
        <p14:creationId xmlns:p14="http://schemas.microsoft.com/office/powerpoint/2010/main" val="377939646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101</a:t>
            </a:fld>
            <a:endParaRPr lang="en-US"/>
          </a:p>
        </p:txBody>
      </p:sp>
    </p:spTree>
    <p:extLst>
      <p:ext uri="{BB962C8B-B14F-4D97-AF65-F5344CB8AC3E}">
        <p14:creationId xmlns:p14="http://schemas.microsoft.com/office/powerpoint/2010/main" val="1449899140"/>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102</a:t>
            </a:fld>
            <a:endParaRPr lang="en-US"/>
          </a:p>
        </p:txBody>
      </p:sp>
    </p:spTree>
    <p:extLst>
      <p:ext uri="{BB962C8B-B14F-4D97-AF65-F5344CB8AC3E}">
        <p14:creationId xmlns:p14="http://schemas.microsoft.com/office/powerpoint/2010/main" val="36385024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103</a:t>
            </a:fld>
            <a:endParaRPr lang="en-US"/>
          </a:p>
        </p:txBody>
      </p:sp>
    </p:spTree>
    <p:extLst>
      <p:ext uri="{BB962C8B-B14F-4D97-AF65-F5344CB8AC3E}">
        <p14:creationId xmlns:p14="http://schemas.microsoft.com/office/powerpoint/2010/main" val="397392373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104</a:t>
            </a:fld>
            <a:endParaRPr lang="en-US"/>
          </a:p>
        </p:txBody>
      </p:sp>
    </p:spTree>
    <p:extLst>
      <p:ext uri="{BB962C8B-B14F-4D97-AF65-F5344CB8AC3E}">
        <p14:creationId xmlns:p14="http://schemas.microsoft.com/office/powerpoint/2010/main" val="235448036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105</a:t>
            </a:fld>
            <a:endParaRPr lang="en-US"/>
          </a:p>
        </p:txBody>
      </p:sp>
    </p:spTree>
    <p:extLst>
      <p:ext uri="{BB962C8B-B14F-4D97-AF65-F5344CB8AC3E}">
        <p14:creationId xmlns:p14="http://schemas.microsoft.com/office/powerpoint/2010/main" val="114137549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106</a:t>
            </a:fld>
            <a:endParaRPr lang="en-US"/>
          </a:p>
        </p:txBody>
      </p:sp>
    </p:spTree>
    <p:extLst>
      <p:ext uri="{BB962C8B-B14F-4D97-AF65-F5344CB8AC3E}">
        <p14:creationId xmlns:p14="http://schemas.microsoft.com/office/powerpoint/2010/main" val="204143402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107</a:t>
            </a:fld>
            <a:endParaRPr lang="en-US"/>
          </a:p>
        </p:txBody>
      </p:sp>
    </p:spTree>
    <p:extLst>
      <p:ext uri="{BB962C8B-B14F-4D97-AF65-F5344CB8AC3E}">
        <p14:creationId xmlns:p14="http://schemas.microsoft.com/office/powerpoint/2010/main" val="20052384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108</a:t>
            </a:fld>
            <a:endParaRPr lang="en-US"/>
          </a:p>
        </p:txBody>
      </p:sp>
    </p:spTree>
    <p:extLst>
      <p:ext uri="{BB962C8B-B14F-4D97-AF65-F5344CB8AC3E}">
        <p14:creationId xmlns:p14="http://schemas.microsoft.com/office/powerpoint/2010/main" val="236567820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109</a:t>
            </a:fld>
            <a:endParaRPr lang="en-US"/>
          </a:p>
        </p:txBody>
      </p:sp>
    </p:spTree>
    <p:extLst>
      <p:ext uri="{BB962C8B-B14F-4D97-AF65-F5344CB8AC3E}">
        <p14:creationId xmlns:p14="http://schemas.microsoft.com/office/powerpoint/2010/main" val="424654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tilsvarende må vi finne en måte å </a:t>
            </a:r>
            <a:r>
              <a:rPr lang="nb-NO" dirty="0" err="1"/>
              <a:t>partisjonere</a:t>
            </a:r>
            <a:r>
              <a:rPr lang="nb-NO" dirty="0"/>
              <a:t> organisasjonen på.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a:t>
            </a:fld>
            <a:endParaRPr lang="en-US"/>
          </a:p>
        </p:txBody>
      </p:sp>
    </p:spTree>
    <p:extLst>
      <p:ext uri="{BB962C8B-B14F-4D97-AF65-F5344CB8AC3E}">
        <p14:creationId xmlns:p14="http://schemas.microsoft.com/office/powerpoint/2010/main" val="269185277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110</a:t>
            </a:fld>
            <a:endParaRPr lang="en-US"/>
          </a:p>
        </p:txBody>
      </p:sp>
    </p:spTree>
    <p:extLst>
      <p:ext uri="{BB962C8B-B14F-4D97-AF65-F5344CB8AC3E}">
        <p14:creationId xmlns:p14="http://schemas.microsoft.com/office/powerpoint/2010/main" val="424991325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111</a:t>
            </a:fld>
            <a:endParaRPr lang="en-US"/>
          </a:p>
        </p:txBody>
      </p:sp>
    </p:spTree>
    <p:extLst>
      <p:ext uri="{BB962C8B-B14F-4D97-AF65-F5344CB8AC3E}">
        <p14:creationId xmlns:p14="http://schemas.microsoft.com/office/powerpoint/2010/main" val="194215705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112</a:t>
            </a:fld>
            <a:endParaRPr lang="en-US"/>
          </a:p>
        </p:txBody>
      </p:sp>
    </p:spTree>
    <p:extLst>
      <p:ext uri="{BB962C8B-B14F-4D97-AF65-F5344CB8AC3E}">
        <p14:creationId xmlns:p14="http://schemas.microsoft.com/office/powerpoint/2010/main" val="154092054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113</a:t>
            </a:fld>
            <a:endParaRPr lang="en-US"/>
          </a:p>
        </p:txBody>
      </p:sp>
    </p:spTree>
    <p:extLst>
      <p:ext uri="{BB962C8B-B14F-4D97-AF65-F5344CB8AC3E}">
        <p14:creationId xmlns:p14="http://schemas.microsoft.com/office/powerpoint/2010/main" val="4287693114"/>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114</a:t>
            </a:fld>
            <a:endParaRPr lang="en-US"/>
          </a:p>
        </p:txBody>
      </p:sp>
    </p:spTree>
    <p:extLst>
      <p:ext uri="{BB962C8B-B14F-4D97-AF65-F5344CB8AC3E}">
        <p14:creationId xmlns:p14="http://schemas.microsoft.com/office/powerpoint/2010/main" val="368881739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115</a:t>
            </a:fld>
            <a:endParaRPr lang="en-US"/>
          </a:p>
        </p:txBody>
      </p:sp>
    </p:spTree>
    <p:extLst>
      <p:ext uri="{BB962C8B-B14F-4D97-AF65-F5344CB8AC3E}">
        <p14:creationId xmlns:p14="http://schemas.microsoft.com/office/powerpoint/2010/main" val="397809984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116</a:t>
            </a:fld>
            <a:endParaRPr lang="en-US"/>
          </a:p>
        </p:txBody>
      </p:sp>
    </p:spTree>
    <p:extLst>
      <p:ext uri="{BB962C8B-B14F-4D97-AF65-F5344CB8AC3E}">
        <p14:creationId xmlns:p14="http://schemas.microsoft.com/office/powerpoint/2010/main" val="213160128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117</a:t>
            </a:fld>
            <a:endParaRPr lang="en-US"/>
          </a:p>
        </p:txBody>
      </p:sp>
    </p:spTree>
    <p:extLst>
      <p:ext uri="{BB962C8B-B14F-4D97-AF65-F5344CB8AC3E}">
        <p14:creationId xmlns:p14="http://schemas.microsoft.com/office/powerpoint/2010/main" val="312008749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118</a:t>
            </a:fld>
            <a:endParaRPr lang="en-US"/>
          </a:p>
        </p:txBody>
      </p:sp>
    </p:spTree>
    <p:extLst>
      <p:ext uri="{BB962C8B-B14F-4D97-AF65-F5344CB8AC3E}">
        <p14:creationId xmlns:p14="http://schemas.microsoft.com/office/powerpoint/2010/main" val="300096071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119</a:t>
            </a:fld>
            <a:endParaRPr lang="en-US"/>
          </a:p>
        </p:txBody>
      </p:sp>
    </p:spTree>
    <p:extLst>
      <p:ext uri="{BB962C8B-B14F-4D97-AF65-F5344CB8AC3E}">
        <p14:creationId xmlns:p14="http://schemas.microsoft.com/office/powerpoint/2010/main" val="2826192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Dette her er egentlig to sider av samme sak. Det er det Conways lov egentlig sier.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a:t>
            </a:fld>
            <a:endParaRPr lang="en-US"/>
          </a:p>
        </p:txBody>
      </p:sp>
    </p:spTree>
    <p:extLst>
      <p:ext uri="{BB962C8B-B14F-4D97-AF65-F5344CB8AC3E}">
        <p14:creationId xmlns:p14="http://schemas.microsoft.com/office/powerpoint/2010/main" val="334251459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120</a:t>
            </a:fld>
            <a:endParaRPr lang="en-US"/>
          </a:p>
        </p:txBody>
      </p:sp>
    </p:spTree>
    <p:extLst>
      <p:ext uri="{BB962C8B-B14F-4D97-AF65-F5344CB8AC3E}">
        <p14:creationId xmlns:p14="http://schemas.microsoft.com/office/powerpoint/2010/main" val="128291631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121</a:t>
            </a:fld>
            <a:endParaRPr lang="en-US"/>
          </a:p>
        </p:txBody>
      </p:sp>
    </p:spTree>
    <p:extLst>
      <p:ext uri="{BB962C8B-B14F-4D97-AF65-F5344CB8AC3E}">
        <p14:creationId xmlns:p14="http://schemas.microsoft.com/office/powerpoint/2010/main" val="1914888524"/>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122</a:t>
            </a:fld>
            <a:endParaRPr lang="en-US"/>
          </a:p>
        </p:txBody>
      </p:sp>
    </p:spTree>
    <p:extLst>
      <p:ext uri="{BB962C8B-B14F-4D97-AF65-F5344CB8AC3E}">
        <p14:creationId xmlns:p14="http://schemas.microsoft.com/office/powerpoint/2010/main" val="25134093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123</a:t>
            </a:fld>
            <a:endParaRPr lang="en-US"/>
          </a:p>
        </p:txBody>
      </p:sp>
    </p:spTree>
    <p:extLst>
      <p:ext uri="{BB962C8B-B14F-4D97-AF65-F5344CB8AC3E}">
        <p14:creationId xmlns:p14="http://schemas.microsoft.com/office/powerpoint/2010/main" val="418339044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124</a:t>
            </a:fld>
            <a:endParaRPr lang="en-US"/>
          </a:p>
        </p:txBody>
      </p:sp>
    </p:spTree>
    <p:extLst>
      <p:ext uri="{BB962C8B-B14F-4D97-AF65-F5344CB8AC3E}">
        <p14:creationId xmlns:p14="http://schemas.microsoft.com/office/powerpoint/2010/main" val="9596327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125</a:t>
            </a:fld>
            <a:endParaRPr lang="en-US"/>
          </a:p>
        </p:txBody>
      </p:sp>
    </p:spTree>
    <p:extLst>
      <p:ext uri="{BB962C8B-B14F-4D97-AF65-F5344CB8AC3E}">
        <p14:creationId xmlns:p14="http://schemas.microsoft.com/office/powerpoint/2010/main" val="397250567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126</a:t>
            </a:fld>
            <a:endParaRPr lang="en-US"/>
          </a:p>
        </p:txBody>
      </p:sp>
    </p:spTree>
    <p:extLst>
      <p:ext uri="{BB962C8B-B14F-4D97-AF65-F5344CB8AC3E}">
        <p14:creationId xmlns:p14="http://schemas.microsoft.com/office/powerpoint/2010/main" val="89811740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127</a:t>
            </a:fld>
            <a:endParaRPr lang="en-US"/>
          </a:p>
        </p:txBody>
      </p:sp>
    </p:spTree>
    <p:extLst>
      <p:ext uri="{BB962C8B-B14F-4D97-AF65-F5344CB8AC3E}">
        <p14:creationId xmlns:p14="http://schemas.microsoft.com/office/powerpoint/2010/main" val="318954469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128</a:t>
            </a:fld>
            <a:endParaRPr lang="en-US"/>
          </a:p>
        </p:txBody>
      </p:sp>
    </p:spTree>
    <p:extLst>
      <p:ext uri="{BB962C8B-B14F-4D97-AF65-F5344CB8AC3E}">
        <p14:creationId xmlns:p14="http://schemas.microsoft.com/office/powerpoint/2010/main" val="23082064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129</a:t>
            </a:fld>
            <a:endParaRPr lang="en-US"/>
          </a:p>
        </p:txBody>
      </p:sp>
    </p:spTree>
    <p:extLst>
      <p:ext uri="{BB962C8B-B14F-4D97-AF65-F5344CB8AC3E}">
        <p14:creationId xmlns:p14="http://schemas.microsoft.com/office/powerpoint/2010/main" val="1972582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Alle kan ikke tenke på alt hele tiden. Alle kan ikke snakke med alle om alt.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13</a:t>
            </a:fld>
            <a:endParaRPr lang="en-US"/>
          </a:p>
        </p:txBody>
      </p:sp>
    </p:spTree>
    <p:extLst>
      <p:ext uri="{BB962C8B-B14F-4D97-AF65-F5344CB8AC3E}">
        <p14:creationId xmlns:p14="http://schemas.microsoft.com/office/powerpoint/2010/main" val="9287196"/>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130</a:t>
            </a:fld>
            <a:endParaRPr lang="en-US"/>
          </a:p>
        </p:txBody>
      </p:sp>
    </p:spTree>
    <p:extLst>
      <p:ext uri="{BB962C8B-B14F-4D97-AF65-F5344CB8AC3E}">
        <p14:creationId xmlns:p14="http://schemas.microsoft.com/office/powerpoint/2010/main" val="333417464"/>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131</a:t>
            </a:fld>
            <a:endParaRPr lang="en-US"/>
          </a:p>
        </p:txBody>
      </p:sp>
    </p:spTree>
    <p:extLst>
      <p:ext uri="{BB962C8B-B14F-4D97-AF65-F5344CB8AC3E}">
        <p14:creationId xmlns:p14="http://schemas.microsoft.com/office/powerpoint/2010/main" val="335876871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132</a:t>
            </a:fld>
            <a:endParaRPr lang="en-US"/>
          </a:p>
        </p:txBody>
      </p:sp>
    </p:spTree>
    <p:extLst>
      <p:ext uri="{BB962C8B-B14F-4D97-AF65-F5344CB8AC3E}">
        <p14:creationId xmlns:p14="http://schemas.microsoft.com/office/powerpoint/2010/main" val="3290173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133</a:t>
            </a:fld>
            <a:endParaRPr lang="en-US"/>
          </a:p>
        </p:txBody>
      </p:sp>
    </p:spTree>
    <p:extLst>
      <p:ext uri="{BB962C8B-B14F-4D97-AF65-F5344CB8AC3E}">
        <p14:creationId xmlns:p14="http://schemas.microsoft.com/office/powerpoint/2010/main" val="388479348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134</a:t>
            </a:fld>
            <a:endParaRPr lang="en-US"/>
          </a:p>
        </p:txBody>
      </p:sp>
    </p:spTree>
    <p:extLst>
      <p:ext uri="{BB962C8B-B14F-4D97-AF65-F5344CB8AC3E}">
        <p14:creationId xmlns:p14="http://schemas.microsoft.com/office/powerpoint/2010/main" val="404340139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135</a:t>
            </a:fld>
            <a:endParaRPr lang="en-US"/>
          </a:p>
        </p:txBody>
      </p:sp>
    </p:spTree>
    <p:extLst>
      <p:ext uri="{BB962C8B-B14F-4D97-AF65-F5344CB8AC3E}">
        <p14:creationId xmlns:p14="http://schemas.microsoft.com/office/powerpoint/2010/main" val="355476384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140</a:t>
            </a:fld>
            <a:endParaRPr lang="en-US"/>
          </a:p>
        </p:txBody>
      </p:sp>
    </p:spTree>
    <p:extLst>
      <p:ext uri="{BB962C8B-B14F-4D97-AF65-F5344CB8AC3E}">
        <p14:creationId xmlns:p14="http://schemas.microsoft.com/office/powerpoint/2010/main" val="201164312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141</a:t>
            </a:fld>
            <a:endParaRPr lang="en-US"/>
          </a:p>
        </p:txBody>
      </p:sp>
    </p:spTree>
    <p:extLst>
      <p:ext uri="{BB962C8B-B14F-4D97-AF65-F5344CB8AC3E}">
        <p14:creationId xmlns:p14="http://schemas.microsoft.com/office/powerpoint/2010/main" val="4209194059"/>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142</a:t>
            </a:fld>
            <a:endParaRPr lang="en-US"/>
          </a:p>
        </p:txBody>
      </p:sp>
    </p:spTree>
    <p:extLst>
      <p:ext uri="{BB962C8B-B14F-4D97-AF65-F5344CB8AC3E}">
        <p14:creationId xmlns:p14="http://schemas.microsoft.com/office/powerpoint/2010/main" val="1537974909"/>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143</a:t>
            </a:fld>
            <a:endParaRPr lang="en-US"/>
          </a:p>
        </p:txBody>
      </p:sp>
    </p:spTree>
    <p:extLst>
      <p:ext uri="{BB962C8B-B14F-4D97-AF65-F5344CB8AC3E}">
        <p14:creationId xmlns:p14="http://schemas.microsoft.com/office/powerpoint/2010/main" val="35507147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Alle kan ikke tenke på alt hele tiden. Alle kan ikke snakke med alle om alt.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a:t>
            </a:fld>
            <a:endParaRPr lang="en-US"/>
          </a:p>
        </p:txBody>
      </p:sp>
    </p:spTree>
    <p:extLst>
      <p:ext uri="{BB962C8B-B14F-4D97-AF65-F5344CB8AC3E}">
        <p14:creationId xmlns:p14="http://schemas.microsoft.com/office/powerpoint/2010/main" val="75470596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144</a:t>
            </a:fld>
            <a:endParaRPr lang="en-US"/>
          </a:p>
        </p:txBody>
      </p:sp>
    </p:spTree>
    <p:extLst>
      <p:ext uri="{BB962C8B-B14F-4D97-AF65-F5344CB8AC3E}">
        <p14:creationId xmlns:p14="http://schemas.microsoft.com/office/powerpoint/2010/main" val="233544807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145</a:t>
            </a:fld>
            <a:endParaRPr lang="en-US"/>
          </a:p>
        </p:txBody>
      </p:sp>
    </p:spTree>
    <p:extLst>
      <p:ext uri="{BB962C8B-B14F-4D97-AF65-F5344CB8AC3E}">
        <p14:creationId xmlns:p14="http://schemas.microsoft.com/office/powerpoint/2010/main" val="116233799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146</a:t>
            </a:fld>
            <a:endParaRPr lang="en-US"/>
          </a:p>
        </p:txBody>
      </p:sp>
    </p:spTree>
    <p:extLst>
      <p:ext uri="{BB962C8B-B14F-4D97-AF65-F5344CB8AC3E}">
        <p14:creationId xmlns:p14="http://schemas.microsoft.com/office/powerpoint/2010/main" val="170569816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147</a:t>
            </a:fld>
            <a:endParaRPr lang="en-US"/>
          </a:p>
        </p:txBody>
      </p:sp>
    </p:spTree>
    <p:extLst>
      <p:ext uri="{BB962C8B-B14F-4D97-AF65-F5344CB8AC3E}">
        <p14:creationId xmlns:p14="http://schemas.microsoft.com/office/powerpoint/2010/main" val="20425475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tenker jeg å gå sykt bredt ut, så bredt ut som jeg får til, tror jeg. Hva er programvareutvikling?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148</a:t>
            </a:fld>
            <a:endParaRPr lang="en-US"/>
          </a:p>
        </p:txBody>
      </p:sp>
    </p:spTree>
    <p:extLst>
      <p:ext uri="{BB962C8B-B14F-4D97-AF65-F5344CB8AC3E}">
        <p14:creationId xmlns:p14="http://schemas.microsoft.com/office/powerpoint/2010/main" val="930010038"/>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149</a:t>
            </a:fld>
            <a:endParaRPr lang="en-US"/>
          </a:p>
        </p:txBody>
      </p:sp>
    </p:spTree>
    <p:extLst>
      <p:ext uri="{BB962C8B-B14F-4D97-AF65-F5344CB8AC3E}">
        <p14:creationId xmlns:p14="http://schemas.microsoft.com/office/powerpoint/2010/main" val="4183270992"/>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150</a:t>
            </a:fld>
            <a:endParaRPr lang="en-US"/>
          </a:p>
        </p:txBody>
      </p:sp>
    </p:spTree>
    <p:extLst>
      <p:ext uri="{BB962C8B-B14F-4D97-AF65-F5344CB8AC3E}">
        <p14:creationId xmlns:p14="http://schemas.microsoft.com/office/powerpoint/2010/main" val="148467012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151</a:t>
            </a:fld>
            <a:endParaRPr lang="en-US"/>
          </a:p>
        </p:txBody>
      </p:sp>
    </p:spTree>
    <p:extLst>
      <p:ext uri="{BB962C8B-B14F-4D97-AF65-F5344CB8AC3E}">
        <p14:creationId xmlns:p14="http://schemas.microsoft.com/office/powerpoint/2010/main" val="47651673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152</a:t>
            </a:fld>
            <a:endParaRPr lang="en-US"/>
          </a:p>
        </p:txBody>
      </p:sp>
    </p:spTree>
    <p:extLst>
      <p:ext uri="{BB962C8B-B14F-4D97-AF65-F5344CB8AC3E}">
        <p14:creationId xmlns:p14="http://schemas.microsoft.com/office/powerpoint/2010/main" val="349438741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153</a:t>
            </a:fld>
            <a:endParaRPr lang="en-US"/>
          </a:p>
        </p:txBody>
      </p:sp>
    </p:spTree>
    <p:extLst>
      <p:ext uri="{BB962C8B-B14F-4D97-AF65-F5344CB8AC3E}">
        <p14:creationId xmlns:p14="http://schemas.microsoft.com/office/powerpoint/2010/main" val="10630526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kommer vi til det som heter </a:t>
            </a:r>
            <a:r>
              <a:rPr lang="nb-NO" dirty="0" err="1"/>
              <a:t>bounded</a:t>
            </a:r>
            <a:r>
              <a:rPr lang="nb-NO" dirty="0"/>
              <a:t> </a:t>
            </a:r>
            <a:r>
              <a:rPr lang="nb-NO" dirty="0" err="1"/>
              <a:t>context</a:t>
            </a:r>
            <a:r>
              <a:rPr lang="nb-NO" dirty="0"/>
              <a:t> i domene-drevet design.</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a:t>
            </a:fld>
            <a:endParaRPr lang="en-US"/>
          </a:p>
        </p:txBody>
      </p:sp>
    </p:spTree>
    <p:extLst>
      <p:ext uri="{BB962C8B-B14F-4D97-AF65-F5344CB8AC3E}">
        <p14:creationId xmlns:p14="http://schemas.microsoft.com/office/powerpoint/2010/main" val="3203373011"/>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154</a:t>
            </a:fld>
            <a:endParaRPr lang="en-US"/>
          </a:p>
        </p:txBody>
      </p:sp>
    </p:spTree>
    <p:extLst>
      <p:ext uri="{BB962C8B-B14F-4D97-AF65-F5344CB8AC3E}">
        <p14:creationId xmlns:p14="http://schemas.microsoft.com/office/powerpoint/2010/main" val="42837239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155</a:t>
            </a:fld>
            <a:endParaRPr lang="en-US"/>
          </a:p>
        </p:txBody>
      </p:sp>
    </p:spTree>
    <p:extLst>
      <p:ext uri="{BB962C8B-B14F-4D97-AF65-F5344CB8AC3E}">
        <p14:creationId xmlns:p14="http://schemas.microsoft.com/office/powerpoint/2010/main" val="3190002846"/>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156</a:t>
            </a:fld>
            <a:endParaRPr lang="en-US"/>
          </a:p>
        </p:txBody>
      </p:sp>
    </p:spTree>
    <p:extLst>
      <p:ext uri="{BB962C8B-B14F-4D97-AF65-F5344CB8AC3E}">
        <p14:creationId xmlns:p14="http://schemas.microsoft.com/office/powerpoint/2010/main" val="296333720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157</a:t>
            </a:fld>
            <a:endParaRPr lang="en-US"/>
          </a:p>
        </p:txBody>
      </p:sp>
    </p:spTree>
    <p:extLst>
      <p:ext uri="{BB962C8B-B14F-4D97-AF65-F5344CB8AC3E}">
        <p14:creationId xmlns:p14="http://schemas.microsoft.com/office/powerpoint/2010/main" val="100997830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158</a:t>
            </a:fld>
            <a:endParaRPr lang="en-US"/>
          </a:p>
        </p:txBody>
      </p:sp>
    </p:spTree>
    <p:extLst>
      <p:ext uri="{BB962C8B-B14F-4D97-AF65-F5344CB8AC3E}">
        <p14:creationId xmlns:p14="http://schemas.microsoft.com/office/powerpoint/2010/main" val="135953789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0F13B46-B8D6-445C-BD73-CDFC2FE914EB}" type="slidenum">
              <a:rPr lang="nb-NO" smtClean="0"/>
              <a:t>159</a:t>
            </a:fld>
            <a:endParaRPr lang="nb-NO"/>
          </a:p>
        </p:txBody>
      </p:sp>
    </p:spTree>
    <p:extLst>
      <p:ext uri="{BB962C8B-B14F-4D97-AF65-F5344CB8AC3E}">
        <p14:creationId xmlns:p14="http://schemas.microsoft.com/office/powerpoint/2010/main" val="376150569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0F13B46-B8D6-445C-BD73-CDFC2FE914EB}" type="slidenum">
              <a:rPr lang="nb-NO" smtClean="0"/>
              <a:t>160</a:t>
            </a:fld>
            <a:endParaRPr lang="nb-NO"/>
          </a:p>
        </p:txBody>
      </p:sp>
    </p:spTree>
    <p:extLst>
      <p:ext uri="{BB962C8B-B14F-4D97-AF65-F5344CB8AC3E}">
        <p14:creationId xmlns:p14="http://schemas.microsoft.com/office/powerpoint/2010/main" val="458941932"/>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161</a:t>
            </a:fld>
            <a:endParaRPr lang="en-US"/>
          </a:p>
        </p:txBody>
      </p:sp>
    </p:spTree>
    <p:extLst>
      <p:ext uri="{BB962C8B-B14F-4D97-AF65-F5344CB8AC3E}">
        <p14:creationId xmlns:p14="http://schemas.microsoft.com/office/powerpoint/2010/main" val="35952129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162</a:t>
            </a:fld>
            <a:endParaRPr lang="en-US"/>
          </a:p>
        </p:txBody>
      </p:sp>
    </p:spTree>
    <p:extLst>
      <p:ext uri="{BB962C8B-B14F-4D97-AF65-F5344CB8AC3E}">
        <p14:creationId xmlns:p14="http://schemas.microsoft.com/office/powerpoint/2010/main" val="167566245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163</a:t>
            </a:fld>
            <a:endParaRPr lang="en-US"/>
          </a:p>
        </p:txBody>
      </p:sp>
    </p:spTree>
    <p:extLst>
      <p:ext uri="{BB962C8B-B14F-4D97-AF65-F5344CB8AC3E}">
        <p14:creationId xmlns:p14="http://schemas.microsoft.com/office/powerpoint/2010/main" val="637864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a:t>
            </a:r>
            <a:r>
              <a:rPr lang="nb-NO" dirty="0" err="1"/>
              <a:t>bounded</a:t>
            </a:r>
            <a:r>
              <a:rPr lang="nb-NO" dirty="0"/>
              <a:t> </a:t>
            </a:r>
            <a:r>
              <a:rPr lang="nb-NO" dirty="0" err="1"/>
              <a:t>context</a:t>
            </a:r>
            <a:r>
              <a:rPr lang="nb-NO" dirty="0"/>
              <a:t> er et gyldighetsområde for en modell og et språk. Vi har noen sånne i NRK TV i dag. Vi snakker om avspilling for eksempel, det er en </a:t>
            </a:r>
            <a:r>
              <a:rPr lang="nb-NO" dirty="0" err="1"/>
              <a:t>bounded</a:t>
            </a:r>
            <a:r>
              <a:rPr lang="nb-NO" dirty="0"/>
              <a:t> </a:t>
            </a:r>
            <a:r>
              <a:rPr lang="nb-NO" dirty="0" err="1"/>
              <a:t>context</a:t>
            </a:r>
            <a:r>
              <a:rPr lang="nb-NO" dirty="0"/>
              <a:t>. Eller vi snakker om katalog.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a:t>
            </a:fld>
            <a:endParaRPr lang="en-US"/>
          </a:p>
        </p:txBody>
      </p:sp>
    </p:spTree>
    <p:extLst>
      <p:ext uri="{BB962C8B-B14F-4D97-AF65-F5344CB8AC3E}">
        <p14:creationId xmlns:p14="http://schemas.microsoft.com/office/powerpoint/2010/main" val="1074768758"/>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164</a:t>
            </a:fld>
            <a:endParaRPr lang="en-US"/>
          </a:p>
        </p:txBody>
      </p:sp>
    </p:spTree>
    <p:extLst>
      <p:ext uri="{BB962C8B-B14F-4D97-AF65-F5344CB8AC3E}">
        <p14:creationId xmlns:p14="http://schemas.microsoft.com/office/powerpoint/2010/main" val="1559902351"/>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165</a:t>
            </a:fld>
            <a:endParaRPr lang="en-US"/>
          </a:p>
        </p:txBody>
      </p:sp>
    </p:spTree>
    <p:extLst>
      <p:ext uri="{BB962C8B-B14F-4D97-AF65-F5344CB8AC3E}">
        <p14:creationId xmlns:p14="http://schemas.microsoft.com/office/powerpoint/2010/main" val="2664110988"/>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166</a:t>
            </a:fld>
            <a:endParaRPr lang="en-US"/>
          </a:p>
        </p:txBody>
      </p:sp>
    </p:spTree>
    <p:extLst>
      <p:ext uri="{BB962C8B-B14F-4D97-AF65-F5344CB8AC3E}">
        <p14:creationId xmlns:p14="http://schemas.microsoft.com/office/powerpoint/2010/main" val="3454206420"/>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167</a:t>
            </a:fld>
            <a:endParaRPr lang="en-US"/>
          </a:p>
        </p:txBody>
      </p:sp>
    </p:spTree>
    <p:extLst>
      <p:ext uri="{BB962C8B-B14F-4D97-AF65-F5344CB8AC3E}">
        <p14:creationId xmlns:p14="http://schemas.microsoft.com/office/powerpoint/2010/main" val="3659416420"/>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168</a:t>
            </a:fld>
            <a:endParaRPr lang="en-US"/>
          </a:p>
        </p:txBody>
      </p:sp>
    </p:spTree>
    <p:extLst>
      <p:ext uri="{BB962C8B-B14F-4D97-AF65-F5344CB8AC3E}">
        <p14:creationId xmlns:p14="http://schemas.microsoft.com/office/powerpoint/2010/main" val="195916322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169</a:t>
            </a:fld>
            <a:endParaRPr lang="en-US"/>
          </a:p>
        </p:txBody>
      </p:sp>
    </p:spTree>
    <p:extLst>
      <p:ext uri="{BB962C8B-B14F-4D97-AF65-F5344CB8AC3E}">
        <p14:creationId xmlns:p14="http://schemas.microsoft.com/office/powerpoint/2010/main" val="166933019"/>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170</a:t>
            </a:fld>
            <a:endParaRPr lang="en-US"/>
          </a:p>
        </p:txBody>
      </p:sp>
    </p:spTree>
    <p:extLst>
      <p:ext uri="{BB962C8B-B14F-4D97-AF65-F5344CB8AC3E}">
        <p14:creationId xmlns:p14="http://schemas.microsoft.com/office/powerpoint/2010/main" val="2561824170"/>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171</a:t>
            </a:fld>
            <a:endParaRPr lang="en-US"/>
          </a:p>
        </p:txBody>
      </p:sp>
    </p:spTree>
    <p:extLst>
      <p:ext uri="{BB962C8B-B14F-4D97-AF65-F5344CB8AC3E}">
        <p14:creationId xmlns:p14="http://schemas.microsoft.com/office/powerpoint/2010/main" val="47103810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172</a:t>
            </a:fld>
            <a:endParaRPr lang="en-US"/>
          </a:p>
        </p:txBody>
      </p:sp>
    </p:spTree>
    <p:extLst>
      <p:ext uri="{BB962C8B-B14F-4D97-AF65-F5344CB8AC3E}">
        <p14:creationId xmlns:p14="http://schemas.microsoft.com/office/powerpoint/2010/main" val="179145541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173</a:t>
            </a:fld>
            <a:endParaRPr lang="en-US"/>
          </a:p>
        </p:txBody>
      </p:sp>
    </p:spTree>
    <p:extLst>
      <p:ext uri="{BB962C8B-B14F-4D97-AF65-F5344CB8AC3E}">
        <p14:creationId xmlns:p14="http://schemas.microsoft.com/office/powerpoint/2010/main" val="38376116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Hvorfor </a:t>
            </a:r>
            <a:r>
              <a:rPr lang="nb-NO" dirty="0" err="1"/>
              <a:t>bounded</a:t>
            </a:r>
            <a:r>
              <a:rPr lang="nb-NO" dirty="0"/>
              <a:t>? En bevisst avgrensning. Tydelig grense mot andre modeller!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a:t>
            </a:fld>
            <a:endParaRPr lang="en-US"/>
          </a:p>
        </p:txBody>
      </p:sp>
    </p:spTree>
    <p:extLst>
      <p:ext uri="{BB962C8B-B14F-4D97-AF65-F5344CB8AC3E}">
        <p14:creationId xmlns:p14="http://schemas.microsoft.com/office/powerpoint/2010/main" val="400434807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174</a:t>
            </a:fld>
            <a:endParaRPr lang="en-US"/>
          </a:p>
        </p:txBody>
      </p:sp>
    </p:spTree>
    <p:extLst>
      <p:ext uri="{BB962C8B-B14F-4D97-AF65-F5344CB8AC3E}">
        <p14:creationId xmlns:p14="http://schemas.microsoft.com/office/powerpoint/2010/main" val="4042641317"/>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175</a:t>
            </a:fld>
            <a:endParaRPr lang="en-US"/>
          </a:p>
        </p:txBody>
      </p:sp>
    </p:spTree>
    <p:extLst>
      <p:ext uri="{BB962C8B-B14F-4D97-AF65-F5344CB8AC3E}">
        <p14:creationId xmlns:p14="http://schemas.microsoft.com/office/powerpoint/2010/main" val="364425903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176</a:t>
            </a:fld>
            <a:endParaRPr lang="en-US"/>
          </a:p>
        </p:txBody>
      </p:sp>
    </p:spTree>
    <p:extLst>
      <p:ext uri="{BB962C8B-B14F-4D97-AF65-F5344CB8AC3E}">
        <p14:creationId xmlns:p14="http://schemas.microsoft.com/office/powerpoint/2010/main" val="380956562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177</a:t>
            </a:fld>
            <a:endParaRPr lang="en-US"/>
          </a:p>
        </p:txBody>
      </p:sp>
    </p:spTree>
    <p:extLst>
      <p:ext uri="{BB962C8B-B14F-4D97-AF65-F5344CB8AC3E}">
        <p14:creationId xmlns:p14="http://schemas.microsoft.com/office/powerpoint/2010/main" val="412087852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178</a:t>
            </a:fld>
            <a:endParaRPr lang="en-US"/>
          </a:p>
        </p:txBody>
      </p:sp>
    </p:spTree>
    <p:extLst>
      <p:ext uri="{BB962C8B-B14F-4D97-AF65-F5344CB8AC3E}">
        <p14:creationId xmlns:p14="http://schemas.microsoft.com/office/powerpoint/2010/main" val="87654338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179</a:t>
            </a:fld>
            <a:endParaRPr lang="en-US"/>
          </a:p>
        </p:txBody>
      </p:sp>
    </p:spTree>
    <p:extLst>
      <p:ext uri="{BB962C8B-B14F-4D97-AF65-F5344CB8AC3E}">
        <p14:creationId xmlns:p14="http://schemas.microsoft.com/office/powerpoint/2010/main" val="105607774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180</a:t>
            </a:fld>
            <a:endParaRPr lang="en-US"/>
          </a:p>
        </p:txBody>
      </p:sp>
    </p:spTree>
    <p:extLst>
      <p:ext uri="{BB962C8B-B14F-4D97-AF65-F5344CB8AC3E}">
        <p14:creationId xmlns:p14="http://schemas.microsoft.com/office/powerpoint/2010/main" val="1697228607"/>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181</a:t>
            </a:fld>
            <a:endParaRPr lang="en-US"/>
          </a:p>
        </p:txBody>
      </p:sp>
    </p:spTree>
    <p:extLst>
      <p:ext uri="{BB962C8B-B14F-4D97-AF65-F5344CB8AC3E}">
        <p14:creationId xmlns:p14="http://schemas.microsoft.com/office/powerpoint/2010/main" val="216975210"/>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182</a:t>
            </a:fld>
            <a:endParaRPr lang="en-US"/>
          </a:p>
        </p:txBody>
      </p:sp>
    </p:spTree>
    <p:extLst>
      <p:ext uri="{BB962C8B-B14F-4D97-AF65-F5344CB8AC3E}">
        <p14:creationId xmlns:p14="http://schemas.microsoft.com/office/powerpoint/2010/main" val="390669338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183</a:t>
            </a:fld>
            <a:endParaRPr lang="en-US"/>
          </a:p>
        </p:txBody>
      </p:sp>
    </p:spTree>
    <p:extLst>
      <p:ext uri="{BB962C8B-B14F-4D97-AF65-F5344CB8AC3E}">
        <p14:creationId xmlns:p14="http://schemas.microsoft.com/office/powerpoint/2010/main" val="3652468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a:t>
            </a:fld>
            <a:endParaRPr lang="en-US"/>
          </a:p>
        </p:txBody>
      </p:sp>
    </p:spTree>
    <p:extLst>
      <p:ext uri="{BB962C8B-B14F-4D97-AF65-F5344CB8AC3E}">
        <p14:creationId xmlns:p14="http://schemas.microsoft.com/office/powerpoint/2010/main" val="304300138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184</a:t>
            </a:fld>
            <a:endParaRPr lang="en-US"/>
          </a:p>
        </p:txBody>
      </p:sp>
    </p:spTree>
    <p:extLst>
      <p:ext uri="{BB962C8B-B14F-4D97-AF65-F5344CB8AC3E}">
        <p14:creationId xmlns:p14="http://schemas.microsoft.com/office/powerpoint/2010/main" val="17543069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185</a:t>
            </a:fld>
            <a:endParaRPr lang="en-US"/>
          </a:p>
        </p:txBody>
      </p:sp>
    </p:spTree>
    <p:extLst>
      <p:ext uri="{BB962C8B-B14F-4D97-AF65-F5344CB8AC3E}">
        <p14:creationId xmlns:p14="http://schemas.microsoft.com/office/powerpoint/2010/main" val="79147963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186</a:t>
            </a:fld>
            <a:endParaRPr lang="en-US"/>
          </a:p>
        </p:txBody>
      </p:sp>
    </p:spTree>
    <p:extLst>
      <p:ext uri="{BB962C8B-B14F-4D97-AF65-F5344CB8AC3E}">
        <p14:creationId xmlns:p14="http://schemas.microsoft.com/office/powerpoint/2010/main" val="2748746169"/>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187</a:t>
            </a:fld>
            <a:endParaRPr lang="en-US"/>
          </a:p>
        </p:txBody>
      </p:sp>
    </p:spTree>
    <p:extLst>
      <p:ext uri="{BB962C8B-B14F-4D97-AF65-F5344CB8AC3E}">
        <p14:creationId xmlns:p14="http://schemas.microsoft.com/office/powerpoint/2010/main" val="317463333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188</a:t>
            </a:fld>
            <a:endParaRPr lang="en-US"/>
          </a:p>
        </p:txBody>
      </p:sp>
    </p:spTree>
    <p:extLst>
      <p:ext uri="{BB962C8B-B14F-4D97-AF65-F5344CB8AC3E}">
        <p14:creationId xmlns:p14="http://schemas.microsoft.com/office/powerpoint/2010/main" val="1350785248"/>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189</a:t>
            </a:fld>
            <a:endParaRPr lang="en-US"/>
          </a:p>
        </p:txBody>
      </p:sp>
    </p:spTree>
    <p:extLst>
      <p:ext uri="{BB962C8B-B14F-4D97-AF65-F5344CB8AC3E}">
        <p14:creationId xmlns:p14="http://schemas.microsoft.com/office/powerpoint/2010/main" val="4036491706"/>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190</a:t>
            </a:fld>
            <a:endParaRPr lang="en-US"/>
          </a:p>
        </p:txBody>
      </p:sp>
    </p:spTree>
    <p:extLst>
      <p:ext uri="{BB962C8B-B14F-4D97-AF65-F5344CB8AC3E}">
        <p14:creationId xmlns:p14="http://schemas.microsoft.com/office/powerpoint/2010/main" val="4050881405"/>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191</a:t>
            </a:fld>
            <a:endParaRPr lang="en-US"/>
          </a:p>
        </p:txBody>
      </p:sp>
    </p:spTree>
    <p:extLst>
      <p:ext uri="{BB962C8B-B14F-4D97-AF65-F5344CB8AC3E}">
        <p14:creationId xmlns:p14="http://schemas.microsoft.com/office/powerpoint/2010/main" val="1185305827"/>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192</a:t>
            </a:fld>
            <a:endParaRPr lang="en-US"/>
          </a:p>
        </p:txBody>
      </p:sp>
    </p:spTree>
    <p:extLst>
      <p:ext uri="{BB962C8B-B14F-4D97-AF65-F5344CB8AC3E}">
        <p14:creationId xmlns:p14="http://schemas.microsoft.com/office/powerpoint/2010/main" val="356838682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193</a:t>
            </a:fld>
            <a:endParaRPr lang="en-US"/>
          </a:p>
        </p:txBody>
      </p:sp>
    </p:spTree>
    <p:extLst>
      <p:ext uri="{BB962C8B-B14F-4D97-AF65-F5344CB8AC3E}">
        <p14:creationId xmlns:p14="http://schemas.microsoft.com/office/powerpoint/2010/main" val="14242654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Formålet er at vi skal unngå å modellere hele verden. Og det er flere grunner til det. Den viktigste er egentlig ikke at modellen blir stor, men at den blir dårlig.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19</a:t>
            </a:fld>
            <a:endParaRPr lang="en-US"/>
          </a:p>
        </p:txBody>
      </p:sp>
    </p:spTree>
    <p:extLst>
      <p:ext uri="{BB962C8B-B14F-4D97-AF65-F5344CB8AC3E}">
        <p14:creationId xmlns:p14="http://schemas.microsoft.com/office/powerpoint/2010/main" val="3960274801"/>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194</a:t>
            </a:fld>
            <a:endParaRPr lang="en-US"/>
          </a:p>
        </p:txBody>
      </p:sp>
    </p:spTree>
    <p:extLst>
      <p:ext uri="{BB962C8B-B14F-4D97-AF65-F5344CB8AC3E}">
        <p14:creationId xmlns:p14="http://schemas.microsoft.com/office/powerpoint/2010/main" val="4196295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2</a:t>
            </a:fld>
            <a:endParaRPr lang="en-US"/>
          </a:p>
        </p:txBody>
      </p:sp>
    </p:spTree>
    <p:extLst>
      <p:ext uri="{BB962C8B-B14F-4D97-AF65-F5344CB8AC3E}">
        <p14:creationId xmlns:p14="http://schemas.microsoft.com/office/powerpoint/2010/main" val="775075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to veldig vanlige feil man kan gjøre når man skal drive modellering.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20</a:t>
            </a:fld>
            <a:endParaRPr lang="en-US"/>
          </a:p>
        </p:txBody>
      </p:sp>
    </p:spTree>
    <p:extLst>
      <p:ext uri="{BB962C8B-B14F-4D97-AF65-F5344CB8AC3E}">
        <p14:creationId xmlns:p14="http://schemas.microsoft.com/office/powerpoint/2010/main" val="18942900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Den første er at man tror man skal finne fram til elefantens sanne natur. Dere har sikkert hørt historien om elefanten og de blinde mennene. Og så er liksom moralen i den historien at hver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21</a:t>
            </a:fld>
            <a:endParaRPr lang="en-US"/>
          </a:p>
        </p:txBody>
      </p:sp>
    </p:spTree>
    <p:extLst>
      <p:ext uri="{BB962C8B-B14F-4D97-AF65-F5344CB8AC3E}">
        <p14:creationId xmlns:p14="http://schemas.microsoft.com/office/powerpoint/2010/main" val="2505540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andre er litt relatert – det er å tro at det bare finnes én riktig modell av domenet.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22</a:t>
            </a:fld>
            <a:endParaRPr lang="en-US"/>
          </a:p>
        </p:txBody>
      </p:sp>
    </p:spTree>
    <p:extLst>
      <p:ext uri="{BB962C8B-B14F-4D97-AF65-F5344CB8AC3E}">
        <p14:creationId xmlns:p14="http://schemas.microsoft.com/office/powerpoint/2010/main" val="9864010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23</a:t>
            </a:fld>
            <a:endParaRPr lang="en-US"/>
          </a:p>
        </p:txBody>
      </p:sp>
    </p:spTree>
    <p:extLst>
      <p:ext uri="{BB962C8B-B14F-4D97-AF65-F5344CB8AC3E}">
        <p14:creationId xmlns:p14="http://schemas.microsoft.com/office/powerpoint/2010/main" val="1903835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24</a:t>
            </a:fld>
            <a:endParaRPr lang="en-US"/>
          </a:p>
        </p:txBody>
      </p:sp>
    </p:spTree>
    <p:extLst>
      <p:ext uri="{BB962C8B-B14F-4D97-AF65-F5344CB8AC3E}">
        <p14:creationId xmlns:p14="http://schemas.microsoft.com/office/powerpoint/2010/main" val="1403764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25</a:t>
            </a:fld>
            <a:endParaRPr lang="en-US"/>
          </a:p>
        </p:txBody>
      </p:sp>
    </p:spTree>
    <p:extLst>
      <p:ext uri="{BB962C8B-B14F-4D97-AF65-F5344CB8AC3E}">
        <p14:creationId xmlns:p14="http://schemas.microsoft.com/office/powerpoint/2010/main" val="6346313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26</a:t>
            </a:fld>
            <a:endParaRPr lang="en-US"/>
          </a:p>
        </p:txBody>
      </p:sp>
    </p:spTree>
    <p:extLst>
      <p:ext uri="{BB962C8B-B14F-4D97-AF65-F5344CB8AC3E}">
        <p14:creationId xmlns:p14="http://schemas.microsoft.com/office/powerpoint/2010/main" val="3669708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27</a:t>
            </a:fld>
            <a:endParaRPr lang="en-US"/>
          </a:p>
        </p:txBody>
      </p:sp>
    </p:spTree>
    <p:extLst>
      <p:ext uri="{BB962C8B-B14F-4D97-AF65-F5344CB8AC3E}">
        <p14:creationId xmlns:p14="http://schemas.microsoft.com/office/powerpoint/2010/main" val="29152545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neste DDD-begrepet jeg vil snakke om er </a:t>
            </a:r>
            <a:r>
              <a:rPr lang="nb-NO" dirty="0" err="1"/>
              <a:t>ubiquitous</a:t>
            </a:r>
            <a:r>
              <a:rPr lang="nb-NO" dirty="0"/>
              <a:t> </a:t>
            </a:r>
            <a:r>
              <a:rPr lang="nb-NO" dirty="0" err="1"/>
              <a:t>language</a:t>
            </a:r>
            <a:r>
              <a:rPr lang="nb-NO" dirty="0"/>
              <a:t>. </a:t>
            </a:r>
            <a:r>
              <a:rPr lang="nb-NO" dirty="0" err="1"/>
              <a:t>Ubiquitous</a:t>
            </a:r>
            <a:r>
              <a:rPr lang="nb-NO" dirty="0"/>
              <a:t> betyr allestedsnærværende.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28</a:t>
            </a:fld>
            <a:endParaRPr lang="en-US"/>
          </a:p>
        </p:txBody>
      </p:sp>
    </p:spTree>
    <p:extLst>
      <p:ext uri="{BB962C8B-B14F-4D97-AF65-F5344CB8AC3E}">
        <p14:creationId xmlns:p14="http://schemas.microsoft.com/office/powerpoint/2010/main" val="4192385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et felles og entydig språk innen en </a:t>
            </a:r>
            <a:r>
              <a:rPr lang="nb-NO" dirty="0" err="1"/>
              <a:t>bounded</a:t>
            </a:r>
            <a:r>
              <a:rPr lang="nb-NO" dirty="0"/>
              <a:t> </a:t>
            </a:r>
            <a:r>
              <a:rPr lang="nb-NO" dirty="0" err="1"/>
              <a:t>context</a:t>
            </a:r>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29</a:t>
            </a:fld>
            <a:endParaRPr lang="en-US"/>
          </a:p>
        </p:txBody>
      </p:sp>
    </p:spTree>
    <p:extLst>
      <p:ext uri="{BB962C8B-B14F-4D97-AF65-F5344CB8AC3E}">
        <p14:creationId xmlns:p14="http://schemas.microsoft.com/office/powerpoint/2010/main" val="64968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a:t>
            </a:fld>
            <a:endParaRPr lang="en-US"/>
          </a:p>
        </p:txBody>
      </p:sp>
    </p:spTree>
    <p:extLst>
      <p:ext uri="{BB962C8B-B14F-4D97-AF65-F5344CB8AC3E}">
        <p14:creationId xmlns:p14="http://schemas.microsoft.com/office/powerpoint/2010/main" val="8914619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man kan kanskje lure på hvorfor språk er så viktig i DDD.</a:t>
            </a:r>
          </a:p>
        </p:txBody>
      </p:sp>
      <p:sp>
        <p:nvSpPr>
          <p:cNvPr id="4" name="Plassholder for lysbildenummer 3"/>
          <p:cNvSpPr>
            <a:spLocks noGrp="1"/>
          </p:cNvSpPr>
          <p:nvPr>
            <p:ph type="sldNum" sz="quarter" idx="5"/>
          </p:nvPr>
        </p:nvSpPr>
        <p:spPr/>
        <p:txBody>
          <a:bodyPr/>
          <a:lstStyle/>
          <a:p>
            <a:fld id="{BF23287F-8B97-1B43-AF72-7B5379A802C8}" type="slidenum">
              <a:rPr lang="en-US" smtClean="0"/>
              <a:t>30</a:t>
            </a:fld>
            <a:endParaRPr lang="en-US"/>
          </a:p>
        </p:txBody>
      </p:sp>
    </p:spTree>
    <p:extLst>
      <p:ext uri="{BB962C8B-B14F-4D97-AF65-F5344CB8AC3E}">
        <p14:creationId xmlns:p14="http://schemas.microsoft.com/office/powerpoint/2010/main" val="38923390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har lyst til å fortelle en liten historie som eksempel. Den handler om et produkt som heter </a:t>
            </a:r>
            <a:r>
              <a:rPr lang="nb-NO" dirty="0" err="1"/>
              <a:t>Equest</a:t>
            </a:r>
            <a:r>
              <a:rPr lang="nb-NO" dirty="0"/>
              <a: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31</a:t>
            </a:fld>
            <a:endParaRPr lang="nb-NO"/>
          </a:p>
        </p:txBody>
      </p:sp>
    </p:spTree>
    <p:extLst>
      <p:ext uri="{BB962C8B-B14F-4D97-AF65-F5344CB8AC3E}">
        <p14:creationId xmlns:p14="http://schemas.microsoft.com/office/powerpoint/2010/main" val="2634426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err="1"/>
              <a:t>Equest</a:t>
            </a:r>
            <a:r>
              <a:rPr lang="nb-NO" dirty="0"/>
              <a:t> håndterer entiteter av denne typen. Det er en softwaresuite for hesteeiere, og håndterer alt mulig som hesteeiere driver med. Jeg vet ikke så mye om hester, men man kan tenke seg at det er avl, hesteløp, parader, og </a:t>
            </a:r>
            <a:r>
              <a:rPr lang="nb-NO" dirty="0" err="1"/>
              <a:t>denslags</a:t>
            </a:r>
            <a:r>
              <a:rPr lang="nb-NO" dirty="0"/>
              <a:t>. Og så må hestene mates og stelles, selvfølgelig. Uansett, </a:t>
            </a:r>
            <a:r>
              <a:rPr lang="nb-NO" dirty="0" err="1"/>
              <a:t>Equest</a:t>
            </a:r>
            <a:r>
              <a:rPr lang="nb-NO" dirty="0"/>
              <a:t> er en stor suksess i markedet.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32</a:t>
            </a:fld>
            <a:endParaRPr lang="nb-NO"/>
          </a:p>
        </p:txBody>
      </p:sp>
    </p:spTree>
    <p:extLst>
      <p:ext uri="{BB962C8B-B14F-4D97-AF65-F5344CB8AC3E}">
        <p14:creationId xmlns:p14="http://schemas.microsoft.com/office/powerpoint/2010/main" val="2907657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en så stor suksess at produkteieren bestemmer at det er på tide å utvide produktet og prøve å kapre større markedsandeler, ved å håndtere en ny type hest.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33</a:t>
            </a:fld>
            <a:endParaRPr lang="nb-NO"/>
          </a:p>
        </p:txBody>
      </p:sp>
    </p:spTree>
    <p:extLst>
      <p:ext uri="{BB962C8B-B14F-4D97-AF65-F5344CB8AC3E}">
        <p14:creationId xmlns:p14="http://schemas.microsoft.com/office/powerpoint/2010/main" val="1433467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en veldig interessant type hest. Sammenlignet med andre hester pleier de å være korte, sterke. De har også et rykte på seg for å være sta. Men noen sier at det bare er fordi de er ekstra smarte hester. De har sterk selvbevissthet og vil ikke gjøre noe som virker skadelig for dem.</a:t>
            </a:r>
          </a:p>
        </p:txBody>
      </p:sp>
      <p:sp>
        <p:nvSpPr>
          <p:cNvPr id="4" name="Plassholder for lysbildenummer 3"/>
          <p:cNvSpPr>
            <a:spLocks noGrp="1"/>
          </p:cNvSpPr>
          <p:nvPr>
            <p:ph type="sldNum" sz="quarter" idx="5"/>
          </p:nvPr>
        </p:nvSpPr>
        <p:spPr/>
        <p:txBody>
          <a:bodyPr/>
          <a:lstStyle/>
          <a:p>
            <a:fld id="{C0F13B46-B8D6-445C-BD73-CDFC2FE914EB}" type="slidenum">
              <a:rPr lang="nb-NO" smtClean="0"/>
              <a:t>34</a:t>
            </a:fld>
            <a:endParaRPr lang="nb-NO"/>
          </a:p>
        </p:txBody>
      </p:sp>
    </p:spTree>
    <p:extLst>
      <p:ext uri="{BB962C8B-B14F-4D97-AF65-F5344CB8AC3E}">
        <p14:creationId xmlns:p14="http://schemas.microsoft.com/office/powerpoint/2010/main" val="8764640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det er flott og fint, alle er enige om at produktet kan tilpasses til å håndtere denne nye typen hest også. Men det har en litt snodig effekt på samtaler og diskusjoner i teamet, for hva mener vi egentlig nå når vi sier «hest»?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35</a:t>
            </a:fld>
            <a:endParaRPr lang="nb-NO"/>
          </a:p>
        </p:txBody>
      </p:sp>
    </p:spTree>
    <p:extLst>
      <p:ext uri="{BB962C8B-B14F-4D97-AF65-F5344CB8AC3E}">
        <p14:creationId xmlns:p14="http://schemas.microsoft.com/office/powerpoint/2010/main" val="5134377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Er det bare den gode, gamle typen hest?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36</a:t>
            </a:fld>
            <a:endParaRPr lang="nb-NO"/>
          </a:p>
        </p:txBody>
      </p:sp>
    </p:spTree>
    <p:extLst>
      <p:ext uri="{BB962C8B-B14F-4D97-AF65-F5344CB8AC3E}">
        <p14:creationId xmlns:p14="http://schemas.microsoft.com/office/powerpoint/2010/main" val="1315386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Eller er det både den gamle og den nye typen hest? Noen ganger mener vi det ene, noen ganger mener vi det andre, og det kan være ganske forvirrende. Det er ikke alltid vi er helt sikre på hva vi mener. </a:t>
            </a:r>
          </a:p>
        </p:txBody>
      </p:sp>
      <p:sp>
        <p:nvSpPr>
          <p:cNvPr id="4" name="Plassholder for lysbildenummer 3"/>
          <p:cNvSpPr>
            <a:spLocks noGrp="1"/>
          </p:cNvSpPr>
          <p:nvPr>
            <p:ph type="sldNum" sz="quarter" idx="5"/>
          </p:nvPr>
        </p:nvSpPr>
        <p:spPr/>
        <p:txBody>
          <a:bodyPr/>
          <a:lstStyle/>
          <a:p>
            <a:fld id="{C0F13B46-B8D6-445C-BD73-CDFC2FE914EB}" type="slidenum">
              <a:rPr lang="nb-NO" smtClean="0"/>
              <a:t>37</a:t>
            </a:fld>
            <a:endParaRPr lang="nb-NO"/>
          </a:p>
        </p:txBody>
      </p:sp>
    </p:spTree>
    <p:extLst>
      <p:ext uri="{BB962C8B-B14F-4D97-AF65-F5344CB8AC3E}">
        <p14:creationId xmlns:p14="http://schemas.microsoft.com/office/powerpoint/2010/main" val="34145475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derfor begynner vi å bruke adjektiver. Dette er nå en vanlig hest.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38</a:t>
            </a:fld>
            <a:endParaRPr lang="nb-NO"/>
          </a:p>
        </p:txBody>
      </p:sp>
    </p:spTree>
    <p:extLst>
      <p:ext uri="{BB962C8B-B14F-4D97-AF65-F5344CB8AC3E}">
        <p14:creationId xmlns:p14="http://schemas.microsoft.com/office/powerpoint/2010/main" val="27484391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Eller også en alminnelig hest.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39</a:t>
            </a:fld>
            <a:endParaRPr lang="nb-NO"/>
          </a:p>
        </p:txBody>
      </p:sp>
    </p:spTree>
    <p:extLst>
      <p:ext uri="{BB962C8B-B14F-4D97-AF65-F5344CB8AC3E}">
        <p14:creationId xmlns:p14="http://schemas.microsoft.com/office/powerpoint/2010/main" val="645468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4</a:t>
            </a:fld>
            <a:endParaRPr lang="en-US"/>
          </a:p>
        </p:txBody>
      </p:sp>
    </p:spTree>
    <p:extLst>
      <p:ext uri="{BB962C8B-B14F-4D97-AF65-F5344CB8AC3E}">
        <p14:creationId xmlns:p14="http://schemas.microsoft.com/office/powerpoint/2010/main" val="39379669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En typisk hest kan man kalle det.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40</a:t>
            </a:fld>
            <a:endParaRPr lang="nb-NO"/>
          </a:p>
        </p:txBody>
      </p:sp>
    </p:spTree>
    <p:extLst>
      <p:ext uri="{BB962C8B-B14F-4D97-AF65-F5344CB8AC3E}">
        <p14:creationId xmlns:p14="http://schemas.microsoft.com/office/powerpoint/2010/main" val="39663916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Eller til og med en ekte hest.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41</a:t>
            </a:fld>
            <a:endParaRPr lang="nb-NO"/>
          </a:p>
        </p:txBody>
      </p:sp>
    </p:spTree>
    <p:extLst>
      <p:ext uri="{BB962C8B-B14F-4D97-AF65-F5344CB8AC3E}">
        <p14:creationId xmlns:p14="http://schemas.microsoft.com/office/powerpoint/2010/main" val="88849869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Noen foretrekker å kalle det en gammeldags hest.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42</a:t>
            </a:fld>
            <a:endParaRPr lang="nb-NO"/>
          </a:p>
        </p:txBody>
      </p:sp>
    </p:spTree>
    <p:extLst>
      <p:ext uri="{BB962C8B-B14F-4D97-AF65-F5344CB8AC3E}">
        <p14:creationId xmlns:p14="http://schemas.microsoft.com/office/powerpoint/2010/main" val="29470998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Eller en opprinnelig hest.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43</a:t>
            </a:fld>
            <a:endParaRPr lang="nb-NO"/>
          </a:p>
        </p:txBody>
      </p:sp>
    </p:spTree>
    <p:extLst>
      <p:ext uri="{BB962C8B-B14F-4D97-AF65-F5344CB8AC3E}">
        <p14:creationId xmlns:p14="http://schemas.microsoft.com/office/powerpoint/2010/main" val="1346386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Min favoritt er denne.</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44</a:t>
            </a:fld>
            <a:endParaRPr lang="nb-NO"/>
          </a:p>
        </p:txBody>
      </p:sp>
    </p:spTree>
    <p:extLst>
      <p:ext uri="{BB962C8B-B14F-4D97-AF65-F5344CB8AC3E}">
        <p14:creationId xmlns:p14="http://schemas.microsoft.com/office/powerpoint/2010/main" val="42896326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 koden kan vi sjekke og lage forgreninger i de tilfellene hvor vi ikke kan behandle den nye hesten og hest-hesten likt, når forretningslogikken er forskjellig for de to typene av hest.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45</a:t>
            </a:fld>
            <a:endParaRPr lang="nb-NO"/>
          </a:p>
        </p:txBody>
      </p:sp>
    </p:spTree>
    <p:extLst>
      <p:ext uri="{BB962C8B-B14F-4D97-AF65-F5344CB8AC3E}">
        <p14:creationId xmlns:p14="http://schemas.microsoft.com/office/powerpoint/2010/main" val="10331873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det går for så vidt ganske bra, men det viser seg at det dukker opp noen feil i produksjon. Hvordan kan det ha seg? Det viser seg at noen hesteeiere har gammeldagse hester som er korte, sterke og sta, uten at det gjør dem til nye hester. Så de hestene får feil logikk.</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46</a:t>
            </a:fld>
            <a:endParaRPr lang="nb-NO"/>
          </a:p>
        </p:txBody>
      </p:sp>
    </p:spTree>
    <p:extLst>
      <p:ext uri="{BB962C8B-B14F-4D97-AF65-F5344CB8AC3E}">
        <p14:creationId xmlns:p14="http://schemas.microsoft.com/office/powerpoint/2010/main" val="1961503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det er klart, utviklerne i </a:t>
            </a:r>
            <a:r>
              <a:rPr lang="nb-NO" dirty="0" err="1"/>
              <a:t>equest</a:t>
            </a:r>
            <a:r>
              <a:rPr lang="nb-NO" dirty="0"/>
              <a:t> er både pragmatiske og kreative, og de finner ut at disse nye hestene også lager en distinkt lyd. De sier «i-</a:t>
            </a:r>
            <a:r>
              <a:rPr lang="nb-NO" dirty="0" err="1"/>
              <a:t>haa</a:t>
            </a:r>
            <a:r>
              <a:rPr lang="nb-NO" dirty="0"/>
              <a:t>» mens de opprinnelige hestene sier noe annet, de knegger. Og det ser ut til å fikse feilene, selv om koden er litt mindre elegant enn den pleide å være i gode, gamle dager. Men det funker.</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47</a:t>
            </a:fld>
            <a:endParaRPr lang="nb-NO"/>
          </a:p>
        </p:txBody>
      </p:sp>
    </p:spTree>
    <p:extLst>
      <p:ext uri="{BB962C8B-B14F-4D97-AF65-F5344CB8AC3E}">
        <p14:creationId xmlns:p14="http://schemas.microsoft.com/office/powerpoint/2010/main" val="27356390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funker faktisk så bra at produkteieren vil utvide kundemassen ytterligere, ved å håndtere denne nye </a:t>
            </a:r>
            <a:r>
              <a:rPr lang="nb-NO" dirty="0" err="1"/>
              <a:t>nye</a:t>
            </a:r>
            <a:r>
              <a:rPr lang="nb-NO" dirty="0"/>
              <a:t> typen hest. Hva slags hest er det spør du kanskje. Det r i tilfelle et helt utmerket spørsmål.</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48</a:t>
            </a:fld>
            <a:endParaRPr lang="nb-NO"/>
          </a:p>
        </p:txBody>
      </p:sp>
    </p:spTree>
    <p:extLst>
      <p:ext uri="{BB962C8B-B14F-4D97-AF65-F5344CB8AC3E}">
        <p14:creationId xmlns:p14="http://schemas.microsoft.com/office/powerpoint/2010/main" val="3639006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Svaret er at det er en sånn hest som er avkommet av en vanlig hest-hest og en kort og sterk og sta hest som sier i-</a:t>
            </a:r>
            <a:r>
              <a:rPr lang="nb-NO" dirty="0" err="1"/>
              <a:t>haa</a:t>
            </a:r>
            <a:r>
              <a:rPr lang="nb-NO" dirty="0"/>
              <a:t>. Og produkteieren er veldig entusiastisk, for dette må jo være trivielt å implementere. Vi har jo allerede koden for den typiske hesten og den andre hesten, så en hest som er en slags mellomting må jo være trivielt å håndtere. </a:t>
            </a:r>
          </a:p>
          <a:p>
            <a:endParaRPr lang="nb-NO" dirty="0"/>
          </a:p>
          <a:p>
            <a:r>
              <a:rPr lang="nb-NO" dirty="0"/>
              <a:t>Denne her er vanskelig å snakke om i møter! Du prøver desperat å finne på nye ord, du spør om vi ikke kan kalle den en «halv i-</a:t>
            </a:r>
            <a:r>
              <a:rPr lang="nb-NO" dirty="0" err="1"/>
              <a:t>haa</a:t>
            </a:r>
            <a:r>
              <a:rPr lang="nb-NO" dirty="0"/>
              <a:t>» selv om du skjønner det er et rart navn. Men det er ingen som begynner å bruke det begrepet. Man sier bare hest, og så fyller man på med oppramsing av hestens egenskaper hver gang det blir forvirring. </a:t>
            </a:r>
          </a:p>
        </p:txBody>
      </p:sp>
      <p:sp>
        <p:nvSpPr>
          <p:cNvPr id="4" name="Plassholder for lysbildenummer 3"/>
          <p:cNvSpPr>
            <a:spLocks noGrp="1"/>
          </p:cNvSpPr>
          <p:nvPr>
            <p:ph type="sldNum" sz="quarter" idx="5"/>
          </p:nvPr>
        </p:nvSpPr>
        <p:spPr/>
        <p:txBody>
          <a:bodyPr/>
          <a:lstStyle/>
          <a:p>
            <a:fld id="{C0F13B46-B8D6-445C-BD73-CDFC2FE914EB}" type="slidenum">
              <a:rPr lang="nb-NO" smtClean="0"/>
              <a:t>49</a:t>
            </a:fld>
            <a:endParaRPr lang="nb-NO"/>
          </a:p>
        </p:txBody>
      </p:sp>
    </p:spTree>
    <p:extLst>
      <p:ext uri="{BB962C8B-B14F-4D97-AF65-F5344CB8AC3E}">
        <p14:creationId xmlns:p14="http://schemas.microsoft.com/office/powerpoint/2010/main" val="381430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a:t>
            </a:fld>
            <a:endParaRPr lang="en-US"/>
          </a:p>
        </p:txBody>
      </p:sp>
    </p:spTree>
    <p:extLst>
      <p:ext uri="{BB962C8B-B14F-4D97-AF65-F5344CB8AC3E}">
        <p14:creationId xmlns:p14="http://schemas.microsoft.com/office/powerpoint/2010/main" val="20776233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selv om det er vanskelig å snakke om disse hestene, så kan du fremdeles skrive kode for dem! Kanskje det ikke er så ille, du kan jo bare oversette mentalt mellom det folk sier og det du tror de mener basert på kontekst.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50</a:t>
            </a:fld>
            <a:endParaRPr lang="nb-NO"/>
          </a:p>
        </p:txBody>
      </p:sp>
    </p:spTree>
    <p:extLst>
      <p:ext uri="{BB962C8B-B14F-4D97-AF65-F5344CB8AC3E}">
        <p14:creationId xmlns:p14="http://schemas.microsoft.com/office/powerpoint/2010/main" val="23331210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koden har blitt mer komplisert, og det dukker opp flere feil.</a:t>
            </a:r>
          </a:p>
        </p:txBody>
      </p:sp>
      <p:sp>
        <p:nvSpPr>
          <p:cNvPr id="4" name="Plassholder for lysbildenummer 3"/>
          <p:cNvSpPr>
            <a:spLocks noGrp="1"/>
          </p:cNvSpPr>
          <p:nvPr>
            <p:ph type="sldNum" sz="quarter" idx="5"/>
          </p:nvPr>
        </p:nvSpPr>
        <p:spPr/>
        <p:txBody>
          <a:bodyPr/>
          <a:lstStyle/>
          <a:p>
            <a:fld id="{C0F13B46-B8D6-445C-BD73-CDFC2FE914EB}" type="slidenum">
              <a:rPr lang="nb-NO" smtClean="0"/>
              <a:t>51</a:t>
            </a:fld>
            <a:endParaRPr lang="nb-NO"/>
          </a:p>
        </p:txBody>
      </p:sp>
    </p:spTree>
    <p:extLst>
      <p:ext uri="{BB962C8B-B14F-4D97-AF65-F5344CB8AC3E}">
        <p14:creationId xmlns:p14="http://schemas.microsoft.com/office/powerpoint/2010/main" val="9901295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hvorfor blir det feil? Det viser seg at det har noe å si om det er moren eller faren til denne hesten som er kort og sterk og sta og sier i-</a:t>
            </a:r>
            <a:r>
              <a:rPr lang="nb-NO" dirty="0" err="1"/>
              <a:t>haa</a:t>
            </a:r>
            <a:r>
              <a:rPr lang="nb-NO" dirty="0"/>
              <a:t>. Det er ikke så rart at du ikke undersøkte det før du skrev koden, for du ante jo ikke at det har noe å si. Men det har det. Det er bare en av disse som kan få avkom. Og det er naturligvis viktig for de som driver med avl.</a:t>
            </a:r>
          </a:p>
        </p:txBody>
      </p:sp>
      <p:sp>
        <p:nvSpPr>
          <p:cNvPr id="4" name="Plassholder for lysbildenummer 3"/>
          <p:cNvSpPr>
            <a:spLocks noGrp="1"/>
          </p:cNvSpPr>
          <p:nvPr>
            <p:ph type="sldNum" sz="quarter" idx="5"/>
          </p:nvPr>
        </p:nvSpPr>
        <p:spPr/>
        <p:txBody>
          <a:bodyPr/>
          <a:lstStyle/>
          <a:p>
            <a:fld id="{C0F13B46-B8D6-445C-BD73-CDFC2FE914EB}" type="slidenum">
              <a:rPr lang="nb-NO" smtClean="0"/>
              <a:t>52</a:t>
            </a:fld>
            <a:endParaRPr lang="nb-NO"/>
          </a:p>
        </p:txBody>
      </p:sp>
    </p:spTree>
    <p:extLst>
      <p:ext uri="{BB962C8B-B14F-4D97-AF65-F5344CB8AC3E}">
        <p14:creationId xmlns:p14="http://schemas.microsoft.com/office/powerpoint/2010/main" val="247930113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På dette tidspunktet bruker du som utvikler begrepet «teknisk gjeld» stadig oftere. Men du jobber hardt og fikser </a:t>
            </a:r>
            <a:r>
              <a:rPr lang="nb-NO" dirty="0" err="1"/>
              <a:t>bugs</a:t>
            </a:r>
            <a:r>
              <a:rPr lang="nb-NO" dirty="0"/>
              <a:t> og kundene blir fornøyd. Det gjør for så vidt produkteier også, selv om hun synes det tar lang tid. Hun lurer på om du kanskje har mistet litt av gnisten og at </a:t>
            </a:r>
            <a:r>
              <a:rPr lang="nb-NO" dirty="0" err="1"/>
              <a:t>Equest</a:t>
            </a:r>
            <a:r>
              <a:rPr lang="nb-NO" dirty="0"/>
              <a:t> burde få inn noen nye, mer energiske utviklere.</a:t>
            </a:r>
          </a:p>
        </p:txBody>
      </p:sp>
      <p:sp>
        <p:nvSpPr>
          <p:cNvPr id="4" name="Plassholder for lysbildenummer 3"/>
          <p:cNvSpPr>
            <a:spLocks noGrp="1"/>
          </p:cNvSpPr>
          <p:nvPr>
            <p:ph type="sldNum" sz="quarter" idx="5"/>
          </p:nvPr>
        </p:nvSpPr>
        <p:spPr/>
        <p:txBody>
          <a:bodyPr/>
          <a:lstStyle/>
          <a:p>
            <a:fld id="{C0F13B46-B8D6-445C-BD73-CDFC2FE914EB}" type="slidenum">
              <a:rPr lang="nb-NO" smtClean="0"/>
              <a:t>53</a:t>
            </a:fld>
            <a:endParaRPr lang="nb-NO"/>
          </a:p>
        </p:txBody>
      </p:sp>
    </p:spTree>
    <p:extLst>
      <p:ext uri="{BB962C8B-B14F-4D97-AF65-F5344CB8AC3E}">
        <p14:creationId xmlns:p14="http://schemas.microsoft.com/office/powerpoint/2010/main" val="220207706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uansett beveger forretningen seg videre til stadig nye markeder.</a:t>
            </a:r>
          </a:p>
        </p:txBody>
      </p:sp>
      <p:sp>
        <p:nvSpPr>
          <p:cNvPr id="4" name="Plassholder for lysbildenummer 3"/>
          <p:cNvSpPr>
            <a:spLocks noGrp="1"/>
          </p:cNvSpPr>
          <p:nvPr>
            <p:ph type="sldNum" sz="quarter" idx="5"/>
          </p:nvPr>
        </p:nvSpPr>
        <p:spPr/>
        <p:txBody>
          <a:bodyPr/>
          <a:lstStyle/>
          <a:p>
            <a:fld id="{C0F13B46-B8D6-445C-BD73-CDFC2FE914EB}" type="slidenum">
              <a:rPr lang="nb-NO" smtClean="0"/>
              <a:t>54</a:t>
            </a:fld>
            <a:endParaRPr lang="nb-NO"/>
          </a:p>
        </p:txBody>
      </p:sp>
    </p:spTree>
    <p:extLst>
      <p:ext uri="{BB962C8B-B14F-4D97-AF65-F5344CB8AC3E}">
        <p14:creationId xmlns:p14="http://schemas.microsoft.com/office/powerpoint/2010/main" val="2706250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C0F13B46-B8D6-445C-BD73-CDFC2FE914EB}" type="slidenum">
              <a:rPr lang="nb-NO" smtClean="0"/>
              <a:t>55</a:t>
            </a:fld>
            <a:endParaRPr lang="nb-NO"/>
          </a:p>
        </p:txBody>
      </p:sp>
    </p:spTree>
    <p:extLst>
      <p:ext uri="{BB962C8B-B14F-4D97-AF65-F5344CB8AC3E}">
        <p14:creationId xmlns:p14="http://schemas.microsoft.com/office/powerpoint/2010/main" val="27047676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Moralen med denne historien er at språk er viktig. Det er språk som er verktøyet vi bruker både når vi skal kommunisere og når vi skal tenke, og da må språket være skarpt og presist.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56</a:t>
            </a:fld>
            <a:endParaRPr lang="en-US"/>
          </a:p>
        </p:txBody>
      </p:sp>
    </p:spTree>
    <p:extLst>
      <p:ext uri="{BB962C8B-B14F-4D97-AF65-F5344CB8AC3E}">
        <p14:creationId xmlns:p14="http://schemas.microsoft.com/office/powerpoint/2010/main" val="15752577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også veldig vanskelig.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57</a:t>
            </a:fld>
            <a:endParaRPr lang="en-US"/>
          </a:p>
        </p:txBody>
      </p:sp>
    </p:spTree>
    <p:extLst>
      <p:ext uri="{BB962C8B-B14F-4D97-AF65-F5344CB8AC3E}">
        <p14:creationId xmlns:p14="http://schemas.microsoft.com/office/powerpoint/2010/main" val="29699554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tenkte å fortelle en historie fra NRK TV også.</a:t>
            </a:r>
          </a:p>
        </p:txBody>
      </p:sp>
      <p:sp>
        <p:nvSpPr>
          <p:cNvPr id="4" name="Plassholder for lysbildenummer 3"/>
          <p:cNvSpPr>
            <a:spLocks noGrp="1"/>
          </p:cNvSpPr>
          <p:nvPr>
            <p:ph type="sldNum" sz="quarter" idx="5"/>
          </p:nvPr>
        </p:nvSpPr>
        <p:spPr/>
        <p:txBody>
          <a:bodyPr/>
          <a:lstStyle/>
          <a:p>
            <a:fld id="{C0F13B46-B8D6-445C-BD73-CDFC2FE914EB}" type="slidenum">
              <a:rPr lang="nb-NO" smtClean="0"/>
              <a:t>58</a:t>
            </a:fld>
            <a:endParaRPr lang="nb-NO"/>
          </a:p>
        </p:txBody>
      </p:sp>
    </p:spTree>
    <p:extLst>
      <p:ext uri="{BB962C8B-B14F-4D97-AF65-F5344CB8AC3E}">
        <p14:creationId xmlns:p14="http://schemas.microsoft.com/office/powerpoint/2010/main" val="20558247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slipper å bry oss om hester, men vi tenker jo mye på TV-serier. Hva er en TV-serie for noe?</a:t>
            </a:r>
          </a:p>
        </p:txBody>
      </p:sp>
      <p:sp>
        <p:nvSpPr>
          <p:cNvPr id="4" name="Plassholder for lysbildenummer 3"/>
          <p:cNvSpPr>
            <a:spLocks noGrp="1"/>
          </p:cNvSpPr>
          <p:nvPr>
            <p:ph type="sldNum" sz="quarter" idx="5"/>
          </p:nvPr>
        </p:nvSpPr>
        <p:spPr/>
        <p:txBody>
          <a:bodyPr/>
          <a:lstStyle/>
          <a:p>
            <a:fld id="{C0F13B46-B8D6-445C-BD73-CDFC2FE914EB}" type="slidenum">
              <a:rPr lang="nb-NO" smtClean="0"/>
              <a:t>59</a:t>
            </a:fld>
            <a:endParaRPr lang="nb-NO"/>
          </a:p>
        </p:txBody>
      </p:sp>
    </p:spTree>
    <p:extLst>
      <p:ext uri="{BB962C8B-B14F-4D97-AF65-F5344CB8AC3E}">
        <p14:creationId xmlns:p14="http://schemas.microsoft.com/office/powerpoint/2010/main" val="2180033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6</a:t>
            </a:fld>
            <a:endParaRPr lang="en-US"/>
          </a:p>
        </p:txBody>
      </p:sp>
    </p:spTree>
    <p:extLst>
      <p:ext uri="{BB962C8B-B14F-4D97-AF65-F5344CB8AC3E}">
        <p14:creationId xmlns:p14="http://schemas.microsoft.com/office/powerpoint/2010/main" val="11762683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Dette er en TV-serie. Det er en sånn type TV-serie som har en begynnelse og en slutt. Den har episoder som er koblet sammen av en historie. Man ser episodene i rekkefølge, fra den første til den siste. Ellers kan det bli forvirrende.</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60</a:t>
            </a:fld>
            <a:endParaRPr lang="nb-NO"/>
          </a:p>
        </p:txBody>
      </p:sp>
    </p:spTree>
    <p:extLst>
      <p:ext uri="{BB962C8B-B14F-4D97-AF65-F5344CB8AC3E}">
        <p14:creationId xmlns:p14="http://schemas.microsoft.com/office/powerpoint/2010/main" val="22755150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har vi en annen type TV-serie. Her er det frittstående episoder, og du kan se ting i den rekkefølgen du vil. Kanskje du bare vil se en episode.</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61</a:t>
            </a:fld>
            <a:endParaRPr lang="nb-NO"/>
          </a:p>
        </p:txBody>
      </p:sp>
    </p:spTree>
    <p:extLst>
      <p:ext uri="{BB962C8B-B14F-4D97-AF65-F5344CB8AC3E}">
        <p14:creationId xmlns:p14="http://schemas.microsoft.com/office/powerpoint/2010/main" val="17979608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snakker ofte om nyhetene som en slags TV-serie også, og hvis man ser i koden, så ser man det begrepet. Men det er jo egentlig mer som et repeterende program som kommer i stadig nye utgaver av seg selv. Som regel er man mest interessert i siste sending. Det føles rart å snakke om episoder, for det er jo ikke helt det.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62</a:t>
            </a:fld>
            <a:endParaRPr lang="nb-NO"/>
          </a:p>
        </p:txBody>
      </p:sp>
    </p:spTree>
    <p:extLst>
      <p:ext uri="{BB962C8B-B14F-4D97-AF65-F5344CB8AC3E}">
        <p14:creationId xmlns:p14="http://schemas.microsoft.com/office/powerpoint/2010/main" val="104127771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Talkshows minner litt om nyhetene, på den måten at det er en strøm av programmer.</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63</a:t>
            </a:fld>
            <a:endParaRPr lang="nb-NO"/>
          </a:p>
        </p:txBody>
      </p:sp>
    </p:spTree>
    <p:extLst>
      <p:ext uri="{BB962C8B-B14F-4D97-AF65-F5344CB8AC3E}">
        <p14:creationId xmlns:p14="http://schemas.microsoft.com/office/powerpoint/2010/main" val="28974136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så er det sånt som dette da. Dette er SKAM, som er en TV-serie, men også et slags online univers med kontoer på sosiale medier, publisering av bilder av tekstmeldinger og små klipp. Disse klippene ble sydd sammen til episoder i ettertid.</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64</a:t>
            </a:fld>
            <a:endParaRPr lang="nb-NO"/>
          </a:p>
        </p:txBody>
      </p:sp>
    </p:spTree>
    <p:extLst>
      <p:ext uri="{BB962C8B-B14F-4D97-AF65-F5344CB8AC3E}">
        <p14:creationId xmlns:p14="http://schemas.microsoft.com/office/powerpoint/2010/main" val="10601499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Er langrenn en TV-serie?</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65</a:t>
            </a:fld>
            <a:endParaRPr lang="nb-NO"/>
          </a:p>
        </p:txBody>
      </p:sp>
    </p:spTree>
    <p:extLst>
      <p:ext uri="{BB962C8B-B14F-4D97-AF65-F5344CB8AC3E}">
        <p14:creationId xmlns:p14="http://schemas.microsoft.com/office/powerpoint/2010/main" val="289713439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en ting man kan gruble lenge på er «hvor mange typer TV-serier finnes egentlig?» Det er litt som å spørre seg hvor mange typer hester som finnes</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66</a:t>
            </a:fld>
            <a:endParaRPr lang="nb-NO"/>
          </a:p>
        </p:txBody>
      </p:sp>
    </p:spTree>
    <p:extLst>
      <p:ext uri="{BB962C8B-B14F-4D97-AF65-F5344CB8AC3E}">
        <p14:creationId xmlns:p14="http://schemas.microsoft.com/office/powerpoint/2010/main" val="233565752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Men det er jo feil spørsmål!</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67</a:t>
            </a:fld>
            <a:endParaRPr lang="nb-NO"/>
          </a:p>
        </p:txBody>
      </p:sp>
    </p:spTree>
    <p:extLst>
      <p:ext uri="{BB962C8B-B14F-4D97-AF65-F5344CB8AC3E}">
        <p14:creationId xmlns:p14="http://schemas.microsoft.com/office/powerpoint/2010/main" val="21004974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mer et spørsmål om hva det er hensiktsmessig å tenke på som TV-serier, og om det finnes andre begreper vi burde bruke i tillegg.</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68</a:t>
            </a:fld>
            <a:endParaRPr lang="nb-NO"/>
          </a:p>
        </p:txBody>
      </p:sp>
    </p:spTree>
    <p:extLst>
      <p:ext uri="{BB962C8B-B14F-4D97-AF65-F5344CB8AC3E}">
        <p14:creationId xmlns:p14="http://schemas.microsoft.com/office/powerpoint/2010/main" val="17857399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Er TV-serie riktig begrep å bruke for denne typen innhold?</a:t>
            </a:r>
          </a:p>
        </p:txBody>
      </p:sp>
      <p:sp>
        <p:nvSpPr>
          <p:cNvPr id="4" name="Plassholder for lysbildenummer 3"/>
          <p:cNvSpPr>
            <a:spLocks noGrp="1"/>
          </p:cNvSpPr>
          <p:nvPr>
            <p:ph type="sldNum" sz="quarter" idx="5"/>
          </p:nvPr>
        </p:nvSpPr>
        <p:spPr/>
        <p:txBody>
          <a:bodyPr/>
          <a:lstStyle/>
          <a:p>
            <a:fld id="{C0F13B46-B8D6-445C-BD73-CDFC2FE914EB}" type="slidenum">
              <a:rPr lang="nb-NO" smtClean="0"/>
              <a:t>69</a:t>
            </a:fld>
            <a:endParaRPr lang="nb-NO"/>
          </a:p>
        </p:txBody>
      </p:sp>
    </p:spTree>
    <p:extLst>
      <p:ext uri="{BB962C8B-B14F-4D97-AF65-F5344CB8AC3E}">
        <p14:creationId xmlns:p14="http://schemas.microsoft.com/office/powerpoint/2010/main" val="2196823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BF23287F-8B97-1B43-AF72-7B5379A802C8}" type="slidenum">
              <a:rPr lang="en-US" smtClean="0"/>
              <a:t>7</a:t>
            </a:fld>
            <a:endParaRPr lang="en-US"/>
          </a:p>
        </p:txBody>
      </p:sp>
    </p:spTree>
    <p:extLst>
      <p:ext uri="{BB962C8B-B14F-4D97-AF65-F5344CB8AC3E}">
        <p14:creationId xmlns:p14="http://schemas.microsoft.com/office/powerpoint/2010/main" val="10881712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vi burde finne ut av er hvilke begreper som er nyttig for oss i vår kontekst. Det er en aktiv og pågående prosess, for vi kan jo få nye typer innhold. SKAM, for eksempel, var jo noe helt nytt. </a:t>
            </a:r>
          </a:p>
        </p:txBody>
      </p:sp>
      <p:sp>
        <p:nvSpPr>
          <p:cNvPr id="4" name="Plassholder for lysbildenummer 3"/>
          <p:cNvSpPr>
            <a:spLocks noGrp="1"/>
          </p:cNvSpPr>
          <p:nvPr>
            <p:ph type="sldNum" sz="quarter" idx="5"/>
          </p:nvPr>
        </p:nvSpPr>
        <p:spPr/>
        <p:txBody>
          <a:bodyPr/>
          <a:lstStyle/>
          <a:p>
            <a:fld id="{C0F13B46-B8D6-445C-BD73-CDFC2FE914EB}" type="slidenum">
              <a:rPr lang="nb-NO" smtClean="0"/>
              <a:t>70</a:t>
            </a:fld>
            <a:endParaRPr lang="nb-NO"/>
          </a:p>
        </p:txBody>
      </p:sp>
    </p:spTree>
    <p:extLst>
      <p:ext uri="{BB962C8B-B14F-4D97-AF65-F5344CB8AC3E}">
        <p14:creationId xmlns:p14="http://schemas.microsoft.com/office/powerpoint/2010/main" val="16828120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det vi burde fokusere på er å gjøre det som lett som mulig for oss selv å uttrykke oss presist. Og det </a:t>
            </a:r>
          </a:p>
        </p:txBody>
      </p:sp>
      <p:sp>
        <p:nvSpPr>
          <p:cNvPr id="4" name="Plassholder for lysbildenummer 3"/>
          <p:cNvSpPr>
            <a:spLocks noGrp="1"/>
          </p:cNvSpPr>
          <p:nvPr>
            <p:ph type="sldNum" sz="quarter" idx="5"/>
          </p:nvPr>
        </p:nvSpPr>
        <p:spPr/>
        <p:txBody>
          <a:bodyPr/>
          <a:lstStyle/>
          <a:p>
            <a:fld id="{C0F13B46-B8D6-445C-BD73-CDFC2FE914EB}" type="slidenum">
              <a:rPr lang="nb-NO" smtClean="0"/>
              <a:t>71</a:t>
            </a:fld>
            <a:endParaRPr lang="nb-NO"/>
          </a:p>
        </p:txBody>
      </p:sp>
    </p:spTree>
    <p:extLst>
      <p:ext uri="{BB962C8B-B14F-4D97-AF65-F5344CB8AC3E}">
        <p14:creationId xmlns:p14="http://schemas.microsoft.com/office/powerpoint/2010/main" val="261251055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da må man finne ut hva det er vi ønsker å uttrykke. Det kan vi bare gjøre ved å prøve å uttrykke oss, merke friksjonen, og prøve å forbedre språket vårt.</a:t>
            </a:r>
          </a:p>
        </p:txBody>
      </p:sp>
      <p:sp>
        <p:nvSpPr>
          <p:cNvPr id="4" name="Plassholder for lysbildenummer 3"/>
          <p:cNvSpPr>
            <a:spLocks noGrp="1"/>
          </p:cNvSpPr>
          <p:nvPr>
            <p:ph type="sldNum" sz="quarter" idx="5"/>
          </p:nvPr>
        </p:nvSpPr>
        <p:spPr/>
        <p:txBody>
          <a:bodyPr/>
          <a:lstStyle/>
          <a:p>
            <a:fld id="{C0F13B46-B8D6-445C-BD73-CDFC2FE914EB}" type="slidenum">
              <a:rPr lang="nb-NO" smtClean="0"/>
              <a:t>72</a:t>
            </a:fld>
            <a:endParaRPr lang="nb-NO"/>
          </a:p>
        </p:txBody>
      </p:sp>
    </p:spTree>
    <p:extLst>
      <p:ext uri="{BB962C8B-B14F-4D97-AF65-F5344CB8AC3E}">
        <p14:creationId xmlns:p14="http://schemas.microsoft.com/office/powerpoint/2010/main" val="216069556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vi ønsker er et presist domene-språk som minimerer misforståelser.</a:t>
            </a:r>
          </a:p>
        </p:txBody>
      </p:sp>
      <p:sp>
        <p:nvSpPr>
          <p:cNvPr id="4" name="Plassholder for lysbildenummer 3"/>
          <p:cNvSpPr>
            <a:spLocks noGrp="1"/>
          </p:cNvSpPr>
          <p:nvPr>
            <p:ph type="sldNum" sz="quarter" idx="5"/>
          </p:nvPr>
        </p:nvSpPr>
        <p:spPr/>
        <p:txBody>
          <a:bodyPr/>
          <a:lstStyle/>
          <a:p>
            <a:fld id="{C0F13B46-B8D6-445C-BD73-CDFC2FE914EB}" type="slidenum">
              <a:rPr lang="nb-NO" smtClean="0"/>
              <a:t>73</a:t>
            </a:fld>
            <a:endParaRPr lang="nb-NO"/>
          </a:p>
        </p:txBody>
      </p:sp>
    </p:spTree>
    <p:extLst>
      <p:ext uri="{BB962C8B-B14F-4D97-AF65-F5344CB8AC3E}">
        <p14:creationId xmlns:p14="http://schemas.microsoft.com/office/powerpoint/2010/main" val="86012885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et felles språk som vi vil at hele teamet skal bruke, og som hele teamet skal ha et aktivt forhold til. Det vil si at alle i teamet skal bidra til å forbedre språket der hvor det er friksjon eller ting knekker sammen. Hvis noe er vanskelig å snakke presist om, er det et tegn på at språket ikke er godt nok.</a:t>
            </a:r>
          </a:p>
        </p:txBody>
      </p:sp>
      <p:sp>
        <p:nvSpPr>
          <p:cNvPr id="4" name="Plassholder for lysbildenummer 3"/>
          <p:cNvSpPr>
            <a:spLocks noGrp="1"/>
          </p:cNvSpPr>
          <p:nvPr>
            <p:ph type="sldNum" sz="quarter" idx="5"/>
          </p:nvPr>
        </p:nvSpPr>
        <p:spPr/>
        <p:txBody>
          <a:bodyPr/>
          <a:lstStyle/>
          <a:p>
            <a:fld id="{BF23287F-8B97-1B43-AF72-7B5379A802C8}" type="slidenum">
              <a:rPr lang="en-US" smtClean="0"/>
              <a:t>74</a:t>
            </a:fld>
            <a:endParaRPr lang="en-US"/>
          </a:p>
        </p:txBody>
      </p:sp>
    </p:spTree>
    <p:extLst>
      <p:ext uri="{BB962C8B-B14F-4D97-AF65-F5344CB8AC3E}">
        <p14:creationId xmlns:p14="http://schemas.microsoft.com/office/powerpoint/2010/main" val="378775436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 er viktig at det er delt av hele teamet, og ikke bare er noe utviklerne driver med fordi de skal skrive kode.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75</a:t>
            </a:fld>
            <a:endParaRPr lang="en-US"/>
          </a:p>
        </p:txBody>
      </p:sp>
    </p:spTree>
    <p:extLst>
      <p:ext uri="{BB962C8B-B14F-4D97-AF65-F5344CB8AC3E}">
        <p14:creationId xmlns:p14="http://schemas.microsoft.com/office/powerpoint/2010/main" val="179081937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vil unngå stammespråk innad i ulike grupper.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76</a:t>
            </a:fld>
            <a:endParaRPr lang="en-US"/>
          </a:p>
        </p:txBody>
      </p:sp>
    </p:spTree>
    <p:extLst>
      <p:ext uri="{BB962C8B-B14F-4D97-AF65-F5344CB8AC3E}">
        <p14:creationId xmlns:p14="http://schemas.microsoft.com/office/powerpoint/2010/main" val="381824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vil ikke ha oversettelser for eksempel fra UX-språk til utvikler-språk.</a:t>
            </a:r>
          </a:p>
        </p:txBody>
      </p:sp>
      <p:sp>
        <p:nvSpPr>
          <p:cNvPr id="4" name="Plassholder for lysbildenummer 3"/>
          <p:cNvSpPr>
            <a:spLocks noGrp="1"/>
          </p:cNvSpPr>
          <p:nvPr>
            <p:ph type="sldNum" sz="quarter" idx="5"/>
          </p:nvPr>
        </p:nvSpPr>
        <p:spPr/>
        <p:txBody>
          <a:bodyPr/>
          <a:lstStyle/>
          <a:p>
            <a:fld id="{BF23287F-8B97-1B43-AF72-7B5379A802C8}" type="slidenum">
              <a:rPr lang="en-US" smtClean="0"/>
              <a:t>77</a:t>
            </a:fld>
            <a:endParaRPr lang="en-US"/>
          </a:p>
        </p:txBody>
      </p:sp>
    </p:spTree>
    <p:extLst>
      <p:ext uri="{BB962C8B-B14F-4D97-AF65-F5344CB8AC3E}">
        <p14:creationId xmlns:p14="http://schemas.microsoft.com/office/powerpoint/2010/main" val="3892391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vil unngå flertydigheter, altså at det som tilsynelatende er ett ord betyr subtilt forskjellige ting.</a:t>
            </a:r>
          </a:p>
        </p:txBody>
      </p:sp>
      <p:sp>
        <p:nvSpPr>
          <p:cNvPr id="4" name="Plassholder for lysbildenummer 3"/>
          <p:cNvSpPr>
            <a:spLocks noGrp="1"/>
          </p:cNvSpPr>
          <p:nvPr>
            <p:ph type="sldNum" sz="quarter" idx="5"/>
          </p:nvPr>
        </p:nvSpPr>
        <p:spPr/>
        <p:txBody>
          <a:bodyPr/>
          <a:lstStyle/>
          <a:p>
            <a:fld id="{BF23287F-8B97-1B43-AF72-7B5379A802C8}" type="slidenum">
              <a:rPr lang="en-US" smtClean="0"/>
              <a:t>78</a:t>
            </a:fld>
            <a:endParaRPr lang="en-US"/>
          </a:p>
        </p:txBody>
      </p:sp>
    </p:spTree>
    <p:extLst>
      <p:ext uri="{BB962C8B-B14F-4D97-AF65-F5344CB8AC3E}">
        <p14:creationId xmlns:p14="http://schemas.microsoft.com/office/powerpoint/2010/main" val="7925861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 vil også unngå skinn-enigheter, der vi tror vi snakker om det samme men egentlig misforstår hverandre.</a:t>
            </a:r>
          </a:p>
        </p:txBody>
      </p:sp>
      <p:sp>
        <p:nvSpPr>
          <p:cNvPr id="4" name="Plassholder for lysbildenummer 3"/>
          <p:cNvSpPr>
            <a:spLocks noGrp="1"/>
          </p:cNvSpPr>
          <p:nvPr>
            <p:ph type="sldNum" sz="quarter" idx="5"/>
          </p:nvPr>
        </p:nvSpPr>
        <p:spPr/>
        <p:txBody>
          <a:bodyPr/>
          <a:lstStyle/>
          <a:p>
            <a:fld id="{BF23287F-8B97-1B43-AF72-7B5379A802C8}" type="slidenum">
              <a:rPr lang="en-US" smtClean="0"/>
              <a:t>79</a:t>
            </a:fld>
            <a:endParaRPr lang="en-US"/>
          </a:p>
        </p:txBody>
      </p:sp>
    </p:spTree>
    <p:extLst>
      <p:ext uri="{BB962C8B-B14F-4D97-AF65-F5344CB8AC3E}">
        <p14:creationId xmlns:p14="http://schemas.microsoft.com/office/powerpoint/2010/main" val="2442282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a:t>
            </a:fld>
            <a:endParaRPr lang="en-US"/>
          </a:p>
        </p:txBody>
      </p:sp>
    </p:spTree>
    <p:extLst>
      <p:ext uri="{BB962C8B-B14F-4D97-AF65-F5344CB8AC3E}">
        <p14:creationId xmlns:p14="http://schemas.microsoft.com/office/powerpoint/2010/main" val="21654152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Dette her er skikkelig vanskelig, men det er også veldig viktig. </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80</a:t>
            </a:fld>
            <a:endParaRPr lang="en-US"/>
          </a:p>
        </p:txBody>
      </p:sp>
    </p:spTree>
    <p:extLst>
      <p:ext uri="{BB962C8B-B14F-4D97-AF65-F5344CB8AC3E}">
        <p14:creationId xmlns:p14="http://schemas.microsoft.com/office/powerpoint/2010/main" val="424959282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Ikke minst er det vanskelig å endre på egen språkbruk. Man må liksom se seg selv utenfra, observere hvilke begreper man tenker og snakker med, og begynne å bruke andre begreper.</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81</a:t>
            </a:fld>
            <a:endParaRPr lang="en-US"/>
          </a:p>
        </p:txBody>
      </p:sp>
    </p:spTree>
    <p:extLst>
      <p:ext uri="{BB962C8B-B14F-4D97-AF65-F5344CB8AC3E}">
        <p14:creationId xmlns:p14="http://schemas.microsoft.com/office/powerpoint/2010/main" val="14190313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82</a:t>
            </a:fld>
            <a:endParaRPr lang="en-US"/>
          </a:p>
        </p:txBody>
      </p:sp>
    </p:spTree>
    <p:extLst>
      <p:ext uri="{BB962C8B-B14F-4D97-AF65-F5344CB8AC3E}">
        <p14:creationId xmlns:p14="http://schemas.microsoft.com/office/powerpoint/2010/main" val="169545932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83</a:t>
            </a:fld>
            <a:endParaRPr lang="en-US"/>
          </a:p>
        </p:txBody>
      </p:sp>
    </p:spTree>
    <p:extLst>
      <p:ext uri="{BB962C8B-B14F-4D97-AF65-F5344CB8AC3E}">
        <p14:creationId xmlns:p14="http://schemas.microsoft.com/office/powerpoint/2010/main" val="57274410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84</a:t>
            </a:fld>
            <a:endParaRPr lang="en-US"/>
          </a:p>
        </p:txBody>
      </p:sp>
    </p:spTree>
    <p:extLst>
      <p:ext uri="{BB962C8B-B14F-4D97-AF65-F5344CB8AC3E}">
        <p14:creationId xmlns:p14="http://schemas.microsoft.com/office/powerpoint/2010/main" val="7487485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85</a:t>
            </a:fld>
            <a:endParaRPr lang="en-US"/>
          </a:p>
        </p:txBody>
      </p:sp>
    </p:spTree>
    <p:extLst>
      <p:ext uri="{BB962C8B-B14F-4D97-AF65-F5344CB8AC3E}">
        <p14:creationId xmlns:p14="http://schemas.microsoft.com/office/powerpoint/2010/main" val="289259970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86</a:t>
            </a:fld>
            <a:endParaRPr lang="en-US"/>
          </a:p>
        </p:txBody>
      </p:sp>
    </p:spTree>
    <p:extLst>
      <p:ext uri="{BB962C8B-B14F-4D97-AF65-F5344CB8AC3E}">
        <p14:creationId xmlns:p14="http://schemas.microsoft.com/office/powerpoint/2010/main" val="72972769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87</a:t>
            </a:fld>
            <a:endParaRPr lang="en-US"/>
          </a:p>
        </p:txBody>
      </p:sp>
    </p:spTree>
    <p:extLst>
      <p:ext uri="{BB962C8B-B14F-4D97-AF65-F5344CB8AC3E}">
        <p14:creationId xmlns:p14="http://schemas.microsoft.com/office/powerpoint/2010/main" val="388556893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88</a:t>
            </a:fld>
            <a:endParaRPr lang="en-US"/>
          </a:p>
        </p:txBody>
      </p:sp>
    </p:spTree>
    <p:extLst>
      <p:ext uri="{BB962C8B-B14F-4D97-AF65-F5344CB8AC3E}">
        <p14:creationId xmlns:p14="http://schemas.microsoft.com/office/powerpoint/2010/main" val="29408925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89</a:t>
            </a:fld>
            <a:endParaRPr lang="en-US"/>
          </a:p>
        </p:txBody>
      </p:sp>
    </p:spTree>
    <p:extLst>
      <p:ext uri="{BB962C8B-B14F-4D97-AF65-F5344CB8AC3E}">
        <p14:creationId xmlns:p14="http://schemas.microsoft.com/office/powerpoint/2010/main" val="1936934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a:t>
            </a:fld>
            <a:endParaRPr lang="en-US"/>
          </a:p>
        </p:txBody>
      </p:sp>
    </p:spTree>
    <p:extLst>
      <p:ext uri="{BB962C8B-B14F-4D97-AF65-F5344CB8AC3E}">
        <p14:creationId xmlns:p14="http://schemas.microsoft.com/office/powerpoint/2010/main" val="147136707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90</a:t>
            </a:fld>
            <a:endParaRPr lang="en-US"/>
          </a:p>
        </p:txBody>
      </p:sp>
    </p:spTree>
    <p:extLst>
      <p:ext uri="{BB962C8B-B14F-4D97-AF65-F5344CB8AC3E}">
        <p14:creationId xmlns:p14="http://schemas.microsoft.com/office/powerpoint/2010/main" val="30782275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91</a:t>
            </a:fld>
            <a:endParaRPr lang="en-US"/>
          </a:p>
        </p:txBody>
      </p:sp>
    </p:spTree>
    <p:extLst>
      <p:ext uri="{BB962C8B-B14F-4D97-AF65-F5344CB8AC3E}">
        <p14:creationId xmlns:p14="http://schemas.microsoft.com/office/powerpoint/2010/main" val="215712912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92</a:t>
            </a:fld>
            <a:endParaRPr lang="en-US"/>
          </a:p>
        </p:txBody>
      </p:sp>
    </p:spTree>
    <p:extLst>
      <p:ext uri="{BB962C8B-B14F-4D97-AF65-F5344CB8AC3E}">
        <p14:creationId xmlns:p14="http://schemas.microsoft.com/office/powerpoint/2010/main" val="33885315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93</a:t>
            </a:fld>
            <a:endParaRPr lang="en-US"/>
          </a:p>
        </p:txBody>
      </p:sp>
    </p:spTree>
    <p:extLst>
      <p:ext uri="{BB962C8B-B14F-4D97-AF65-F5344CB8AC3E}">
        <p14:creationId xmlns:p14="http://schemas.microsoft.com/office/powerpoint/2010/main" val="56710224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94</a:t>
            </a:fld>
            <a:endParaRPr lang="en-US"/>
          </a:p>
        </p:txBody>
      </p:sp>
    </p:spTree>
    <p:extLst>
      <p:ext uri="{BB962C8B-B14F-4D97-AF65-F5344CB8AC3E}">
        <p14:creationId xmlns:p14="http://schemas.microsoft.com/office/powerpoint/2010/main" val="202640156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95</a:t>
            </a:fld>
            <a:endParaRPr lang="en-US"/>
          </a:p>
        </p:txBody>
      </p:sp>
    </p:spTree>
    <p:extLst>
      <p:ext uri="{BB962C8B-B14F-4D97-AF65-F5344CB8AC3E}">
        <p14:creationId xmlns:p14="http://schemas.microsoft.com/office/powerpoint/2010/main" val="345806771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96</a:t>
            </a:fld>
            <a:endParaRPr lang="en-US"/>
          </a:p>
        </p:txBody>
      </p:sp>
    </p:spTree>
    <p:extLst>
      <p:ext uri="{BB962C8B-B14F-4D97-AF65-F5344CB8AC3E}">
        <p14:creationId xmlns:p14="http://schemas.microsoft.com/office/powerpoint/2010/main" val="105767192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97</a:t>
            </a:fld>
            <a:endParaRPr lang="en-US"/>
          </a:p>
        </p:txBody>
      </p:sp>
    </p:spTree>
    <p:extLst>
      <p:ext uri="{BB962C8B-B14F-4D97-AF65-F5344CB8AC3E}">
        <p14:creationId xmlns:p14="http://schemas.microsoft.com/office/powerpoint/2010/main" val="54480313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98</a:t>
            </a:fld>
            <a:endParaRPr lang="en-US"/>
          </a:p>
        </p:txBody>
      </p:sp>
    </p:spTree>
    <p:extLst>
      <p:ext uri="{BB962C8B-B14F-4D97-AF65-F5344CB8AC3E}">
        <p14:creationId xmlns:p14="http://schemas.microsoft.com/office/powerpoint/2010/main" val="164775784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t>
            </a:r>
          </a:p>
        </p:txBody>
      </p:sp>
      <p:sp>
        <p:nvSpPr>
          <p:cNvPr id="4" name="Plassholder for lysbildenummer 3"/>
          <p:cNvSpPr>
            <a:spLocks noGrp="1"/>
          </p:cNvSpPr>
          <p:nvPr>
            <p:ph type="sldNum" sz="quarter" idx="5"/>
          </p:nvPr>
        </p:nvSpPr>
        <p:spPr/>
        <p:txBody>
          <a:bodyPr/>
          <a:lstStyle/>
          <a:p>
            <a:fld id="{BF23287F-8B97-1B43-AF72-7B5379A802C8}" type="slidenum">
              <a:rPr lang="en-US" smtClean="0"/>
              <a:t>99</a:t>
            </a:fld>
            <a:endParaRPr lang="en-US"/>
          </a:p>
        </p:txBody>
      </p:sp>
    </p:spTree>
    <p:extLst>
      <p:ext uri="{BB962C8B-B14F-4D97-AF65-F5344CB8AC3E}">
        <p14:creationId xmlns:p14="http://schemas.microsoft.com/office/powerpoint/2010/main" val="67056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nb-NO"/>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Click to edit Master subtitle style</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936801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34384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nb-NO"/>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2206554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idx="1"/>
          </p:nvPr>
        </p:nvSpPr>
        <p:spPr/>
        <p:txBody>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10"/>
          </p:nvPr>
        </p:nvSpPr>
        <p:spPr/>
        <p:txBody>
          <a:bodyPr/>
          <a:lstStyle/>
          <a:p>
            <a:fld id="{6B0FA154-3D18-244E-845E-143E1D114C09}"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049512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nb-NO"/>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Click to edit Master text styles</a:t>
            </a:r>
          </a:p>
        </p:txBody>
      </p:sp>
      <p:sp>
        <p:nvSpPr>
          <p:cNvPr id="4" name="Date Placeholder 3"/>
          <p:cNvSpPr>
            <a:spLocks noGrp="1"/>
          </p:cNvSpPr>
          <p:nvPr>
            <p:ph type="dt" sz="half" idx="10"/>
          </p:nvPr>
        </p:nvSpPr>
        <p:spPr/>
        <p:txBody>
          <a:bodyPr/>
          <a:lstStyle/>
          <a:p>
            <a:fld id="{6B0FA154-3D18-244E-845E-143E1D114C09}" type="datetimeFigureOut">
              <a:rPr lang="en-US" smtClean="0"/>
              <a:t>5/23/2022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967625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Date Placeholder 4"/>
          <p:cNvSpPr>
            <a:spLocks noGrp="1"/>
          </p:cNvSpPr>
          <p:nvPr>
            <p:ph type="dt" sz="half" idx="10"/>
          </p:nvPr>
        </p:nvSpPr>
        <p:spPr/>
        <p:txBody>
          <a:bodyPr/>
          <a:lstStyle/>
          <a:p>
            <a:fld id="{6B0FA154-3D18-244E-845E-143E1D114C09}"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10408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nb-NO"/>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7" name="Date Placeholder 6"/>
          <p:cNvSpPr>
            <a:spLocks noGrp="1"/>
          </p:cNvSpPr>
          <p:nvPr>
            <p:ph type="dt" sz="half" idx="10"/>
          </p:nvPr>
        </p:nvSpPr>
        <p:spPr/>
        <p:txBody>
          <a:bodyPr/>
          <a:lstStyle/>
          <a:p>
            <a:fld id="{6B0FA154-3D18-244E-845E-143E1D114C09}" type="datetimeFigureOut">
              <a:rPr lang="en-US" smtClean="0"/>
              <a:t>5/23/2022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22113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Click to edit Master title style</a:t>
            </a:r>
            <a:endParaRPr lang="en-US"/>
          </a:p>
        </p:txBody>
      </p:sp>
      <p:sp>
        <p:nvSpPr>
          <p:cNvPr id="3" name="Date Placeholder 2"/>
          <p:cNvSpPr>
            <a:spLocks noGrp="1"/>
          </p:cNvSpPr>
          <p:nvPr>
            <p:ph type="dt" sz="half" idx="10"/>
          </p:nvPr>
        </p:nvSpPr>
        <p:spPr/>
        <p:txBody>
          <a:bodyPr/>
          <a:lstStyle/>
          <a:p>
            <a:fld id="{6B0FA154-3D18-244E-845E-143E1D114C09}" type="datetimeFigureOut">
              <a:rPr lang="en-US" smtClean="0"/>
              <a:t>5/23/2022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81046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0FA154-3D18-244E-845E-143E1D114C09}" type="datetimeFigureOut">
              <a:rPr lang="en-US" smtClean="0"/>
              <a:t>5/23/2022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1548943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b-NO"/>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872489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b-NO"/>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Click to edit Master text styles</a:t>
            </a:r>
          </a:p>
        </p:txBody>
      </p:sp>
      <p:sp>
        <p:nvSpPr>
          <p:cNvPr id="5" name="Date Placeholder 4"/>
          <p:cNvSpPr>
            <a:spLocks noGrp="1"/>
          </p:cNvSpPr>
          <p:nvPr>
            <p:ph type="dt" sz="half" idx="10"/>
          </p:nvPr>
        </p:nvSpPr>
        <p:spPr/>
        <p:txBody>
          <a:bodyPr/>
          <a:lstStyle/>
          <a:p>
            <a:fld id="{6B0FA154-3D18-244E-845E-143E1D114C09}" type="datetimeFigureOut">
              <a:rPr lang="en-US" smtClean="0"/>
              <a:t>5/23/2022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F664AA-4A57-FC44-AB57-3E38CB51DB65}" type="slidenum">
              <a:rPr lang="en-US" smtClean="0"/>
              <a:t>‹#›</a:t>
            </a:fld>
            <a:endParaRPr lang="en-US"/>
          </a:p>
        </p:txBody>
      </p:sp>
    </p:spTree>
    <p:extLst>
      <p:ext uri="{BB962C8B-B14F-4D97-AF65-F5344CB8AC3E}">
        <p14:creationId xmlns:p14="http://schemas.microsoft.com/office/powerpoint/2010/main" val="3665444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nb-NO"/>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nb-NO"/>
              <a:t>Click to edit Master text styles</a:t>
            </a:r>
          </a:p>
          <a:p>
            <a:pPr lvl="1"/>
            <a:r>
              <a:rPr lang="nb-NO"/>
              <a:t>Second level</a:t>
            </a:r>
          </a:p>
          <a:p>
            <a:pPr lvl="2"/>
            <a:r>
              <a:rPr lang="nb-NO"/>
              <a:t>Third level</a:t>
            </a:r>
          </a:p>
          <a:p>
            <a:pPr lvl="3"/>
            <a:r>
              <a:rPr lang="nb-NO"/>
              <a:t>Fourth level</a:t>
            </a:r>
          </a:p>
          <a:p>
            <a:pPr lvl="4"/>
            <a:r>
              <a:rPr lang="nb-NO"/>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FA154-3D18-244E-845E-143E1D114C09}" type="datetimeFigureOut">
              <a:rPr lang="en-US" smtClean="0"/>
              <a:t>5/23/2022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664AA-4A57-FC44-AB57-3E38CB51DB65}" type="slidenum">
              <a:rPr lang="en-US" smtClean="0"/>
              <a:t>‹#›</a:t>
            </a:fld>
            <a:endParaRPr lang="en-US"/>
          </a:p>
        </p:txBody>
      </p:sp>
    </p:spTree>
    <p:extLst>
      <p:ext uri="{BB962C8B-B14F-4D97-AF65-F5344CB8AC3E}">
        <p14:creationId xmlns:p14="http://schemas.microsoft.com/office/powerpoint/2010/main" val="3499943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98198" y="5878346"/>
            <a:ext cx="610147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00B0F0"/>
                </a:solidFill>
                <a:latin typeface="Bebas Neue"/>
                <a:cs typeface="Bebas Neue"/>
              </a:rPr>
              <a:t>@EINARWH</a:t>
            </a:r>
          </a:p>
        </p:txBody>
      </p:sp>
      <p:sp>
        <p:nvSpPr>
          <p:cNvPr id="5" name="Content Placeholder 2"/>
          <p:cNvSpPr txBox="1">
            <a:spLocks/>
          </p:cNvSpPr>
          <p:nvPr/>
        </p:nvSpPr>
        <p:spPr>
          <a:xfrm>
            <a:off x="0" y="167367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6000" dirty="0">
                <a:solidFill>
                  <a:srgbClr val="3DFF06"/>
                </a:solidFill>
                <a:latin typeface="Montserrat Black"/>
                <a:cs typeface="Montserrat Black"/>
              </a:rPr>
              <a:t>DOMENE-DREVET DESIGN</a:t>
            </a:r>
            <a:endParaRPr lang="nb-NO" sz="6000" dirty="0">
              <a:solidFill>
                <a:schemeClr val="bg1"/>
              </a:solidFill>
              <a:latin typeface="Montserrat Black"/>
              <a:cs typeface="Montserrat Black"/>
            </a:endParaRPr>
          </a:p>
        </p:txBody>
      </p:sp>
      <p:sp>
        <p:nvSpPr>
          <p:cNvPr id="4" name="Content Placeholder 2">
            <a:extLst>
              <a:ext uri="{FF2B5EF4-FFF2-40B4-BE49-F238E27FC236}">
                <a16:creationId xmlns:a16="http://schemas.microsoft.com/office/drawing/2014/main" id="{1F2F8500-4370-46B4-98B3-7C24361B1D20}"/>
              </a:ext>
            </a:extLst>
          </p:cNvPr>
          <p:cNvSpPr txBox="1">
            <a:spLocks/>
          </p:cNvSpPr>
          <p:nvPr/>
        </p:nvSpPr>
        <p:spPr>
          <a:xfrm>
            <a:off x="0" y="3759964"/>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chemeClr val="bg1"/>
                </a:solidFill>
                <a:latin typeface="Montserrat Black"/>
                <a:cs typeface="Montserrat Black"/>
              </a:rPr>
              <a:t>MODELLERING</a:t>
            </a:r>
            <a:br>
              <a:rPr lang="nb-NO" sz="4000" dirty="0">
                <a:solidFill>
                  <a:schemeClr val="bg1"/>
                </a:solidFill>
                <a:latin typeface="Montserrat Black"/>
                <a:cs typeface="Montserrat Black"/>
              </a:rPr>
            </a:br>
            <a:r>
              <a:rPr lang="nb-NO" sz="4000" dirty="0">
                <a:solidFill>
                  <a:schemeClr val="bg1"/>
                </a:solidFill>
                <a:latin typeface="Montserrat Black"/>
                <a:cs typeface="Montserrat Black"/>
              </a:rPr>
              <a:t>MODULARISERING</a:t>
            </a:r>
            <a:br>
              <a:rPr lang="nb-NO" sz="4000" dirty="0">
                <a:solidFill>
                  <a:schemeClr val="bg1"/>
                </a:solidFill>
                <a:latin typeface="Montserrat Black"/>
                <a:cs typeface="Montserrat Black"/>
              </a:rPr>
            </a:br>
            <a:r>
              <a:rPr lang="nb-NO" sz="4000" dirty="0">
                <a:solidFill>
                  <a:schemeClr val="bg1"/>
                </a:solidFill>
                <a:latin typeface="Montserrat Black"/>
                <a:cs typeface="Montserrat Black"/>
              </a:rPr>
              <a:t>ORGANISERING</a:t>
            </a:r>
          </a:p>
        </p:txBody>
      </p:sp>
    </p:spTree>
    <p:extLst>
      <p:ext uri="{BB962C8B-B14F-4D97-AF65-F5344CB8AC3E}">
        <p14:creationId xmlns:p14="http://schemas.microsoft.com/office/powerpoint/2010/main" val="4026594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VI MÅ PARTISJONERE DOMENET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2643341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DOMENE-DREVET ORGANISASJONS-DESIGN</a:t>
            </a:r>
          </a:p>
        </p:txBody>
      </p:sp>
    </p:spTree>
    <p:extLst>
      <p:ext uri="{BB962C8B-B14F-4D97-AF65-F5344CB8AC3E}">
        <p14:creationId xmlns:p14="http://schemas.microsoft.com/office/powerpoint/2010/main" val="17131685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101</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KOGNITIV LAST</a:t>
            </a:r>
          </a:p>
        </p:txBody>
      </p:sp>
    </p:spTree>
    <p:extLst>
      <p:ext uri="{BB962C8B-B14F-4D97-AF65-F5344CB8AC3E}">
        <p14:creationId xmlns:p14="http://schemas.microsoft.com/office/powerpoint/2010/main" val="18105319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102</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BOUNDED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CONTEXT</a:t>
            </a:r>
          </a:p>
        </p:txBody>
      </p:sp>
      <p:sp>
        <p:nvSpPr>
          <p:cNvPr id="3" name="Frihåndsform: figur 2">
            <a:extLst>
              <a:ext uri="{FF2B5EF4-FFF2-40B4-BE49-F238E27FC236}">
                <a16:creationId xmlns:a16="http://schemas.microsoft.com/office/drawing/2014/main" id="{4A2BC7C0-A9DE-4644-8686-CEDCB0E1A3B3}"/>
              </a:ext>
            </a:extLst>
          </p:cNvPr>
          <p:cNvSpPr/>
          <p:nvPr/>
        </p:nvSpPr>
        <p:spPr>
          <a:xfrm>
            <a:off x="2019138" y="1844747"/>
            <a:ext cx="5178750" cy="3168506"/>
          </a:xfrm>
          <a:custGeom>
            <a:avLst/>
            <a:gdLst>
              <a:gd name="connsiteX0" fmla="*/ 204727 w 5178750"/>
              <a:gd name="connsiteY0" fmla="*/ 1197696 h 3168506"/>
              <a:gd name="connsiteX1" fmla="*/ 268895 w 5178750"/>
              <a:gd name="connsiteY1" fmla="*/ 475801 h 3168506"/>
              <a:gd name="connsiteX2" fmla="*/ 862453 w 5178750"/>
              <a:gd name="connsiteY2" fmla="*/ 50685 h 3168506"/>
              <a:gd name="connsiteX3" fmla="*/ 2530832 w 5178750"/>
              <a:gd name="connsiteY3" fmla="*/ 10580 h 3168506"/>
              <a:gd name="connsiteX4" fmla="*/ 4335569 w 5178750"/>
              <a:gd name="connsiteY4" fmla="*/ 74749 h 3168506"/>
              <a:gd name="connsiteX5" fmla="*/ 4985274 w 5178750"/>
              <a:gd name="connsiteY5" fmla="*/ 596117 h 3168506"/>
              <a:gd name="connsiteX6" fmla="*/ 5169758 w 5178750"/>
              <a:gd name="connsiteY6" fmla="*/ 1839380 h 3168506"/>
              <a:gd name="connsiteX7" fmla="*/ 4760684 w 5178750"/>
              <a:gd name="connsiteY7" fmla="*/ 2817949 h 3168506"/>
              <a:gd name="connsiteX8" fmla="*/ 3517421 w 5178750"/>
              <a:gd name="connsiteY8" fmla="*/ 3146812 h 3168506"/>
              <a:gd name="connsiteX9" fmla="*/ 1319653 w 5178750"/>
              <a:gd name="connsiteY9" fmla="*/ 3058580 h 3168506"/>
              <a:gd name="connsiteX10" fmla="*/ 60348 w 5178750"/>
              <a:gd name="connsiteY10" fmla="*/ 2424917 h 3168506"/>
              <a:gd name="connsiteX11" fmla="*/ 204727 w 5178750"/>
              <a:gd name="connsiteY11" fmla="*/ 1197696 h 316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78750" h="3168506">
                <a:moveTo>
                  <a:pt x="204727" y="1197696"/>
                </a:moveTo>
                <a:cubicBezTo>
                  <a:pt x="239485" y="872843"/>
                  <a:pt x="159274" y="666969"/>
                  <a:pt x="268895" y="475801"/>
                </a:cubicBezTo>
                <a:cubicBezTo>
                  <a:pt x="378516" y="284632"/>
                  <a:pt x="485464" y="128222"/>
                  <a:pt x="862453" y="50685"/>
                </a:cubicBezTo>
                <a:cubicBezTo>
                  <a:pt x="1239443" y="-26852"/>
                  <a:pt x="1951979" y="6569"/>
                  <a:pt x="2530832" y="10580"/>
                </a:cubicBezTo>
                <a:cubicBezTo>
                  <a:pt x="3109685" y="14591"/>
                  <a:pt x="3926495" y="-22840"/>
                  <a:pt x="4335569" y="74749"/>
                </a:cubicBezTo>
                <a:cubicBezTo>
                  <a:pt x="4744643" y="172338"/>
                  <a:pt x="4846243" y="302012"/>
                  <a:pt x="4985274" y="596117"/>
                </a:cubicBezTo>
                <a:cubicBezTo>
                  <a:pt x="5124305" y="890222"/>
                  <a:pt x="5207190" y="1469075"/>
                  <a:pt x="5169758" y="1839380"/>
                </a:cubicBezTo>
                <a:cubicBezTo>
                  <a:pt x="5132326" y="2209685"/>
                  <a:pt x="5036073" y="2600044"/>
                  <a:pt x="4760684" y="2817949"/>
                </a:cubicBezTo>
                <a:cubicBezTo>
                  <a:pt x="4485295" y="3035854"/>
                  <a:pt x="4090926" y="3106707"/>
                  <a:pt x="3517421" y="3146812"/>
                </a:cubicBezTo>
                <a:cubicBezTo>
                  <a:pt x="2943916" y="3186917"/>
                  <a:pt x="1895832" y="3178896"/>
                  <a:pt x="1319653" y="3058580"/>
                </a:cubicBezTo>
                <a:cubicBezTo>
                  <a:pt x="743474" y="2938264"/>
                  <a:pt x="244832" y="2735064"/>
                  <a:pt x="60348" y="2424917"/>
                </a:cubicBezTo>
                <a:cubicBezTo>
                  <a:pt x="-124136" y="2114770"/>
                  <a:pt x="169969" y="1522549"/>
                  <a:pt x="204727" y="1197696"/>
                </a:cubicBezTo>
                <a:close/>
              </a:path>
            </a:pathLst>
          </a:custGeom>
          <a:noFill/>
          <a:ln w="635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6149559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103</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TEAM</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CONTEXT?</a:t>
            </a:r>
          </a:p>
        </p:txBody>
      </p:sp>
      <p:sp>
        <p:nvSpPr>
          <p:cNvPr id="3" name="Frihåndsform: figur 2">
            <a:extLst>
              <a:ext uri="{FF2B5EF4-FFF2-40B4-BE49-F238E27FC236}">
                <a16:creationId xmlns:a16="http://schemas.microsoft.com/office/drawing/2014/main" id="{4A2BC7C0-A9DE-4644-8686-CEDCB0E1A3B3}"/>
              </a:ext>
            </a:extLst>
          </p:cNvPr>
          <p:cNvSpPr/>
          <p:nvPr/>
        </p:nvSpPr>
        <p:spPr>
          <a:xfrm>
            <a:off x="2019138" y="1844747"/>
            <a:ext cx="5178750" cy="3168506"/>
          </a:xfrm>
          <a:custGeom>
            <a:avLst/>
            <a:gdLst>
              <a:gd name="connsiteX0" fmla="*/ 204727 w 5178750"/>
              <a:gd name="connsiteY0" fmla="*/ 1197696 h 3168506"/>
              <a:gd name="connsiteX1" fmla="*/ 268895 w 5178750"/>
              <a:gd name="connsiteY1" fmla="*/ 475801 h 3168506"/>
              <a:gd name="connsiteX2" fmla="*/ 862453 w 5178750"/>
              <a:gd name="connsiteY2" fmla="*/ 50685 h 3168506"/>
              <a:gd name="connsiteX3" fmla="*/ 2530832 w 5178750"/>
              <a:gd name="connsiteY3" fmla="*/ 10580 h 3168506"/>
              <a:gd name="connsiteX4" fmla="*/ 4335569 w 5178750"/>
              <a:gd name="connsiteY4" fmla="*/ 74749 h 3168506"/>
              <a:gd name="connsiteX5" fmla="*/ 4985274 w 5178750"/>
              <a:gd name="connsiteY5" fmla="*/ 596117 h 3168506"/>
              <a:gd name="connsiteX6" fmla="*/ 5169758 w 5178750"/>
              <a:gd name="connsiteY6" fmla="*/ 1839380 h 3168506"/>
              <a:gd name="connsiteX7" fmla="*/ 4760684 w 5178750"/>
              <a:gd name="connsiteY7" fmla="*/ 2817949 h 3168506"/>
              <a:gd name="connsiteX8" fmla="*/ 3517421 w 5178750"/>
              <a:gd name="connsiteY8" fmla="*/ 3146812 h 3168506"/>
              <a:gd name="connsiteX9" fmla="*/ 1319653 w 5178750"/>
              <a:gd name="connsiteY9" fmla="*/ 3058580 h 3168506"/>
              <a:gd name="connsiteX10" fmla="*/ 60348 w 5178750"/>
              <a:gd name="connsiteY10" fmla="*/ 2424917 h 3168506"/>
              <a:gd name="connsiteX11" fmla="*/ 204727 w 5178750"/>
              <a:gd name="connsiteY11" fmla="*/ 1197696 h 316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78750" h="3168506">
                <a:moveTo>
                  <a:pt x="204727" y="1197696"/>
                </a:moveTo>
                <a:cubicBezTo>
                  <a:pt x="239485" y="872843"/>
                  <a:pt x="159274" y="666969"/>
                  <a:pt x="268895" y="475801"/>
                </a:cubicBezTo>
                <a:cubicBezTo>
                  <a:pt x="378516" y="284632"/>
                  <a:pt x="485464" y="128222"/>
                  <a:pt x="862453" y="50685"/>
                </a:cubicBezTo>
                <a:cubicBezTo>
                  <a:pt x="1239443" y="-26852"/>
                  <a:pt x="1951979" y="6569"/>
                  <a:pt x="2530832" y="10580"/>
                </a:cubicBezTo>
                <a:cubicBezTo>
                  <a:pt x="3109685" y="14591"/>
                  <a:pt x="3926495" y="-22840"/>
                  <a:pt x="4335569" y="74749"/>
                </a:cubicBezTo>
                <a:cubicBezTo>
                  <a:pt x="4744643" y="172338"/>
                  <a:pt x="4846243" y="302012"/>
                  <a:pt x="4985274" y="596117"/>
                </a:cubicBezTo>
                <a:cubicBezTo>
                  <a:pt x="5124305" y="890222"/>
                  <a:pt x="5207190" y="1469075"/>
                  <a:pt x="5169758" y="1839380"/>
                </a:cubicBezTo>
                <a:cubicBezTo>
                  <a:pt x="5132326" y="2209685"/>
                  <a:pt x="5036073" y="2600044"/>
                  <a:pt x="4760684" y="2817949"/>
                </a:cubicBezTo>
                <a:cubicBezTo>
                  <a:pt x="4485295" y="3035854"/>
                  <a:pt x="4090926" y="3106707"/>
                  <a:pt x="3517421" y="3146812"/>
                </a:cubicBezTo>
                <a:cubicBezTo>
                  <a:pt x="2943916" y="3186917"/>
                  <a:pt x="1895832" y="3178896"/>
                  <a:pt x="1319653" y="3058580"/>
                </a:cubicBezTo>
                <a:cubicBezTo>
                  <a:pt x="743474" y="2938264"/>
                  <a:pt x="244832" y="2735064"/>
                  <a:pt x="60348" y="2424917"/>
                </a:cubicBezTo>
                <a:cubicBezTo>
                  <a:pt x="-124136" y="2114770"/>
                  <a:pt x="169969" y="1522549"/>
                  <a:pt x="204727" y="1197696"/>
                </a:cubicBezTo>
                <a:close/>
              </a:path>
            </a:pathLst>
          </a:custGeom>
          <a:noFill/>
          <a:ln w="635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364611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104</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AUTONOMY</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CONTEXT?</a:t>
            </a:r>
          </a:p>
        </p:txBody>
      </p:sp>
      <p:sp>
        <p:nvSpPr>
          <p:cNvPr id="3" name="Frihåndsform: figur 2">
            <a:extLst>
              <a:ext uri="{FF2B5EF4-FFF2-40B4-BE49-F238E27FC236}">
                <a16:creationId xmlns:a16="http://schemas.microsoft.com/office/drawing/2014/main" id="{4A2BC7C0-A9DE-4644-8686-CEDCB0E1A3B3}"/>
              </a:ext>
            </a:extLst>
          </p:cNvPr>
          <p:cNvSpPr/>
          <p:nvPr/>
        </p:nvSpPr>
        <p:spPr>
          <a:xfrm>
            <a:off x="2019138" y="1844747"/>
            <a:ext cx="5178750" cy="3168506"/>
          </a:xfrm>
          <a:custGeom>
            <a:avLst/>
            <a:gdLst>
              <a:gd name="connsiteX0" fmla="*/ 204727 w 5178750"/>
              <a:gd name="connsiteY0" fmla="*/ 1197696 h 3168506"/>
              <a:gd name="connsiteX1" fmla="*/ 268895 w 5178750"/>
              <a:gd name="connsiteY1" fmla="*/ 475801 h 3168506"/>
              <a:gd name="connsiteX2" fmla="*/ 862453 w 5178750"/>
              <a:gd name="connsiteY2" fmla="*/ 50685 h 3168506"/>
              <a:gd name="connsiteX3" fmla="*/ 2530832 w 5178750"/>
              <a:gd name="connsiteY3" fmla="*/ 10580 h 3168506"/>
              <a:gd name="connsiteX4" fmla="*/ 4335569 w 5178750"/>
              <a:gd name="connsiteY4" fmla="*/ 74749 h 3168506"/>
              <a:gd name="connsiteX5" fmla="*/ 4985274 w 5178750"/>
              <a:gd name="connsiteY5" fmla="*/ 596117 h 3168506"/>
              <a:gd name="connsiteX6" fmla="*/ 5169758 w 5178750"/>
              <a:gd name="connsiteY6" fmla="*/ 1839380 h 3168506"/>
              <a:gd name="connsiteX7" fmla="*/ 4760684 w 5178750"/>
              <a:gd name="connsiteY7" fmla="*/ 2817949 h 3168506"/>
              <a:gd name="connsiteX8" fmla="*/ 3517421 w 5178750"/>
              <a:gd name="connsiteY8" fmla="*/ 3146812 h 3168506"/>
              <a:gd name="connsiteX9" fmla="*/ 1319653 w 5178750"/>
              <a:gd name="connsiteY9" fmla="*/ 3058580 h 3168506"/>
              <a:gd name="connsiteX10" fmla="*/ 60348 w 5178750"/>
              <a:gd name="connsiteY10" fmla="*/ 2424917 h 3168506"/>
              <a:gd name="connsiteX11" fmla="*/ 204727 w 5178750"/>
              <a:gd name="connsiteY11" fmla="*/ 1197696 h 316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78750" h="3168506">
                <a:moveTo>
                  <a:pt x="204727" y="1197696"/>
                </a:moveTo>
                <a:cubicBezTo>
                  <a:pt x="239485" y="872843"/>
                  <a:pt x="159274" y="666969"/>
                  <a:pt x="268895" y="475801"/>
                </a:cubicBezTo>
                <a:cubicBezTo>
                  <a:pt x="378516" y="284632"/>
                  <a:pt x="485464" y="128222"/>
                  <a:pt x="862453" y="50685"/>
                </a:cubicBezTo>
                <a:cubicBezTo>
                  <a:pt x="1239443" y="-26852"/>
                  <a:pt x="1951979" y="6569"/>
                  <a:pt x="2530832" y="10580"/>
                </a:cubicBezTo>
                <a:cubicBezTo>
                  <a:pt x="3109685" y="14591"/>
                  <a:pt x="3926495" y="-22840"/>
                  <a:pt x="4335569" y="74749"/>
                </a:cubicBezTo>
                <a:cubicBezTo>
                  <a:pt x="4744643" y="172338"/>
                  <a:pt x="4846243" y="302012"/>
                  <a:pt x="4985274" y="596117"/>
                </a:cubicBezTo>
                <a:cubicBezTo>
                  <a:pt x="5124305" y="890222"/>
                  <a:pt x="5207190" y="1469075"/>
                  <a:pt x="5169758" y="1839380"/>
                </a:cubicBezTo>
                <a:cubicBezTo>
                  <a:pt x="5132326" y="2209685"/>
                  <a:pt x="5036073" y="2600044"/>
                  <a:pt x="4760684" y="2817949"/>
                </a:cubicBezTo>
                <a:cubicBezTo>
                  <a:pt x="4485295" y="3035854"/>
                  <a:pt x="4090926" y="3106707"/>
                  <a:pt x="3517421" y="3146812"/>
                </a:cubicBezTo>
                <a:cubicBezTo>
                  <a:pt x="2943916" y="3186917"/>
                  <a:pt x="1895832" y="3178896"/>
                  <a:pt x="1319653" y="3058580"/>
                </a:cubicBezTo>
                <a:cubicBezTo>
                  <a:pt x="743474" y="2938264"/>
                  <a:pt x="244832" y="2735064"/>
                  <a:pt x="60348" y="2424917"/>
                </a:cubicBezTo>
                <a:cubicBezTo>
                  <a:pt x="-124136" y="2114770"/>
                  <a:pt x="169969" y="1522549"/>
                  <a:pt x="204727" y="1197696"/>
                </a:cubicBezTo>
                <a:close/>
              </a:path>
            </a:pathLst>
          </a:custGeom>
          <a:noFill/>
          <a:ln w="635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43466010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105</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SKJER VED GRENSEN?</a:t>
            </a:r>
          </a:p>
        </p:txBody>
      </p:sp>
    </p:spTree>
    <p:extLst>
      <p:ext uri="{BB962C8B-B14F-4D97-AF65-F5344CB8AC3E}">
        <p14:creationId xmlns:p14="http://schemas.microsoft.com/office/powerpoint/2010/main" val="263531242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106</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HVORDAN FORHOLDER KONTEKSTER SEG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TIL HVERANDRE?</a:t>
            </a:r>
          </a:p>
        </p:txBody>
      </p:sp>
    </p:spTree>
    <p:extLst>
      <p:ext uri="{BB962C8B-B14F-4D97-AF65-F5344CB8AC3E}">
        <p14:creationId xmlns:p14="http://schemas.microsoft.com/office/powerpoint/2010/main" val="61745367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107</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CONTEXT MAP</a:t>
            </a:r>
          </a:p>
        </p:txBody>
      </p:sp>
    </p:spTree>
    <p:extLst>
      <p:ext uri="{BB962C8B-B14F-4D97-AF65-F5344CB8AC3E}">
        <p14:creationId xmlns:p14="http://schemas.microsoft.com/office/powerpoint/2010/main" val="110326218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108</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EKSPLISITTE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GRENSESTRATEGIER</a:t>
            </a:r>
          </a:p>
        </p:txBody>
      </p:sp>
    </p:spTree>
    <p:extLst>
      <p:ext uri="{BB962C8B-B14F-4D97-AF65-F5344CB8AC3E}">
        <p14:creationId xmlns:p14="http://schemas.microsoft.com/office/powerpoint/2010/main" val="7156719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109</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PROBLEMSTILLINGER</a:t>
            </a:r>
          </a:p>
        </p:txBody>
      </p:sp>
    </p:spTree>
    <p:extLst>
      <p:ext uri="{BB962C8B-B14F-4D97-AF65-F5344CB8AC3E}">
        <p14:creationId xmlns:p14="http://schemas.microsoft.com/office/powerpoint/2010/main" val="375150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VI MÅ PARTISJONERE ORGANISASJONEN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3433923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110</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 STOR GRAD AV </a:t>
            </a:r>
            <a:r>
              <a:rPr lang="nb-NO" sz="8000" dirty="0">
                <a:solidFill>
                  <a:srgbClr val="FFFF00"/>
                </a:solidFill>
                <a:latin typeface="Bebas Neue" panose="020B0606020202050201" pitchFamily="34" charset="0"/>
                <a:cs typeface="Montserrat Black"/>
              </a:rPr>
              <a:t>OVERLAPP</a:t>
            </a:r>
            <a:r>
              <a:rPr lang="nb-NO" sz="8000" dirty="0">
                <a:solidFill>
                  <a:schemeClr val="bg1"/>
                </a:solidFill>
                <a:latin typeface="Bebas Neue" panose="020B0606020202050201" pitchFamily="34" charset="0"/>
                <a:cs typeface="Montserrat Black"/>
              </a:rPr>
              <a:t> ER DET MELLOM MODELLENE?</a:t>
            </a:r>
          </a:p>
        </p:txBody>
      </p:sp>
    </p:spTree>
    <p:extLst>
      <p:ext uri="{BB962C8B-B14F-4D97-AF65-F5344CB8AC3E}">
        <p14:creationId xmlns:p14="http://schemas.microsoft.com/office/powerpoint/2010/main" val="20353621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111</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ER </a:t>
            </a:r>
            <a:r>
              <a:rPr lang="nb-NO" sz="8000" dirty="0">
                <a:solidFill>
                  <a:srgbClr val="FFFF00"/>
                </a:solidFill>
                <a:latin typeface="Bebas Neue" panose="020B0606020202050201" pitchFamily="34" charset="0"/>
                <a:cs typeface="Montserrat Black"/>
              </a:rPr>
              <a:t>STYRKEFORHOLDET</a:t>
            </a:r>
            <a:r>
              <a:rPr lang="nb-NO" sz="8000" dirty="0">
                <a:solidFill>
                  <a:schemeClr val="bg1"/>
                </a:solidFill>
                <a:latin typeface="Bebas Neue" panose="020B0606020202050201" pitchFamily="34" charset="0"/>
                <a:cs typeface="Montserrat Black"/>
              </a:rPr>
              <a:t> MELLOM TEAMENE?</a:t>
            </a:r>
          </a:p>
        </p:txBody>
      </p:sp>
    </p:spTree>
    <p:extLst>
      <p:ext uri="{BB962C8B-B14F-4D97-AF65-F5344CB8AC3E}">
        <p14:creationId xmlns:p14="http://schemas.microsoft.com/office/powerpoint/2010/main" val="22208286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112</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 STOR </a:t>
            </a:r>
            <a:r>
              <a:rPr lang="nb-NO" sz="8000" dirty="0">
                <a:solidFill>
                  <a:srgbClr val="FFFF00"/>
                </a:solidFill>
                <a:latin typeface="Bebas Neue" panose="020B0606020202050201" pitchFamily="34" charset="0"/>
                <a:cs typeface="Montserrat Black"/>
              </a:rPr>
              <a:t>INNFLYTELSE</a:t>
            </a:r>
            <a:r>
              <a:rPr lang="nb-NO" sz="8000" dirty="0">
                <a:solidFill>
                  <a:schemeClr val="bg1"/>
                </a:solidFill>
                <a:latin typeface="Bebas Neue" panose="020B0606020202050201" pitchFamily="34" charset="0"/>
                <a:cs typeface="Montserrat Black"/>
              </a:rPr>
              <a: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HAR MAN PÅ </a:t>
            </a:r>
            <a:br>
              <a:rPr lang="nb-NO" sz="8000" dirty="0">
                <a:solidFill>
                  <a:schemeClr val="bg1"/>
                </a:solidFill>
                <a:latin typeface="Bebas Neue" panose="020B0606020202050201" pitchFamily="34" charset="0"/>
                <a:cs typeface="Montserrat Black"/>
              </a:rPr>
            </a:br>
            <a:r>
              <a:rPr lang="nb-NO" sz="8000" dirty="0">
                <a:solidFill>
                  <a:srgbClr val="FFFF00"/>
                </a:solidFill>
                <a:latin typeface="Bebas Neue" panose="020B0606020202050201" pitchFamily="34" charset="0"/>
                <a:cs typeface="Montserrat Black"/>
              </a:rPr>
              <a:t>DEN ANDRE MODELLEN</a:t>
            </a:r>
            <a:r>
              <a:rPr lang="nb-NO" sz="8000" dirty="0">
                <a:solidFill>
                  <a:schemeClr val="bg1"/>
                </a:solidFill>
                <a:latin typeface="Bebas Neue" panose="020B0606020202050201" pitchFamily="34" charset="0"/>
                <a:cs typeface="Montserrat Black"/>
              </a:rPr>
              <a:t>?</a:t>
            </a:r>
          </a:p>
        </p:txBody>
      </p:sp>
    </p:spTree>
    <p:extLst>
      <p:ext uri="{BB962C8B-B14F-4D97-AF65-F5344CB8AC3E}">
        <p14:creationId xmlns:p14="http://schemas.microsoft.com/office/powerpoint/2010/main" val="33552890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113</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 STOR INNFLYTELSE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HAR MAN PÅ </a:t>
            </a:r>
            <a:br>
              <a:rPr lang="nb-NO" sz="8000" dirty="0">
                <a:solidFill>
                  <a:schemeClr val="bg1"/>
                </a:solidFill>
                <a:latin typeface="Bebas Neue" panose="020B0606020202050201" pitchFamily="34" charset="0"/>
                <a:cs typeface="Montserrat Black"/>
              </a:rPr>
            </a:br>
            <a:r>
              <a:rPr lang="nb-NO" sz="8000" dirty="0">
                <a:solidFill>
                  <a:srgbClr val="FFFF00"/>
                </a:solidFill>
                <a:latin typeface="Bebas Neue" panose="020B0606020202050201" pitchFamily="34" charset="0"/>
                <a:cs typeface="Montserrat Black"/>
              </a:rPr>
              <a:t>DET ANDRE TEAMET</a:t>
            </a:r>
            <a:r>
              <a:rPr lang="nb-NO" sz="8000" dirty="0">
                <a:solidFill>
                  <a:schemeClr val="bg1"/>
                </a:solidFill>
                <a:latin typeface="Bebas Neue" panose="020B0606020202050201" pitchFamily="34" charset="0"/>
                <a:cs typeface="Montserrat Black"/>
              </a:rPr>
              <a:t>?</a:t>
            </a:r>
          </a:p>
        </p:txBody>
      </p:sp>
    </p:spTree>
    <p:extLst>
      <p:ext uri="{BB962C8B-B14F-4D97-AF65-F5344CB8AC3E}">
        <p14:creationId xmlns:p14="http://schemas.microsoft.com/office/powerpoint/2010/main" val="354727123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114</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BOUNDED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CONTEXT</a:t>
            </a:r>
          </a:p>
        </p:txBody>
      </p:sp>
      <p:sp>
        <p:nvSpPr>
          <p:cNvPr id="3" name="Frihåndsform: figur 2">
            <a:extLst>
              <a:ext uri="{FF2B5EF4-FFF2-40B4-BE49-F238E27FC236}">
                <a16:creationId xmlns:a16="http://schemas.microsoft.com/office/drawing/2014/main" id="{4A2BC7C0-A9DE-4644-8686-CEDCB0E1A3B3}"/>
              </a:ext>
            </a:extLst>
          </p:cNvPr>
          <p:cNvSpPr/>
          <p:nvPr/>
        </p:nvSpPr>
        <p:spPr>
          <a:xfrm>
            <a:off x="2019138" y="1844747"/>
            <a:ext cx="5178750" cy="3168506"/>
          </a:xfrm>
          <a:custGeom>
            <a:avLst/>
            <a:gdLst>
              <a:gd name="connsiteX0" fmla="*/ 204727 w 5178750"/>
              <a:gd name="connsiteY0" fmla="*/ 1197696 h 3168506"/>
              <a:gd name="connsiteX1" fmla="*/ 268895 w 5178750"/>
              <a:gd name="connsiteY1" fmla="*/ 475801 h 3168506"/>
              <a:gd name="connsiteX2" fmla="*/ 862453 w 5178750"/>
              <a:gd name="connsiteY2" fmla="*/ 50685 h 3168506"/>
              <a:gd name="connsiteX3" fmla="*/ 2530832 w 5178750"/>
              <a:gd name="connsiteY3" fmla="*/ 10580 h 3168506"/>
              <a:gd name="connsiteX4" fmla="*/ 4335569 w 5178750"/>
              <a:gd name="connsiteY4" fmla="*/ 74749 h 3168506"/>
              <a:gd name="connsiteX5" fmla="*/ 4985274 w 5178750"/>
              <a:gd name="connsiteY5" fmla="*/ 596117 h 3168506"/>
              <a:gd name="connsiteX6" fmla="*/ 5169758 w 5178750"/>
              <a:gd name="connsiteY6" fmla="*/ 1839380 h 3168506"/>
              <a:gd name="connsiteX7" fmla="*/ 4760684 w 5178750"/>
              <a:gd name="connsiteY7" fmla="*/ 2817949 h 3168506"/>
              <a:gd name="connsiteX8" fmla="*/ 3517421 w 5178750"/>
              <a:gd name="connsiteY8" fmla="*/ 3146812 h 3168506"/>
              <a:gd name="connsiteX9" fmla="*/ 1319653 w 5178750"/>
              <a:gd name="connsiteY9" fmla="*/ 3058580 h 3168506"/>
              <a:gd name="connsiteX10" fmla="*/ 60348 w 5178750"/>
              <a:gd name="connsiteY10" fmla="*/ 2424917 h 3168506"/>
              <a:gd name="connsiteX11" fmla="*/ 204727 w 5178750"/>
              <a:gd name="connsiteY11" fmla="*/ 1197696 h 316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78750" h="3168506">
                <a:moveTo>
                  <a:pt x="204727" y="1197696"/>
                </a:moveTo>
                <a:cubicBezTo>
                  <a:pt x="239485" y="872843"/>
                  <a:pt x="159274" y="666969"/>
                  <a:pt x="268895" y="475801"/>
                </a:cubicBezTo>
                <a:cubicBezTo>
                  <a:pt x="378516" y="284632"/>
                  <a:pt x="485464" y="128222"/>
                  <a:pt x="862453" y="50685"/>
                </a:cubicBezTo>
                <a:cubicBezTo>
                  <a:pt x="1239443" y="-26852"/>
                  <a:pt x="1951979" y="6569"/>
                  <a:pt x="2530832" y="10580"/>
                </a:cubicBezTo>
                <a:cubicBezTo>
                  <a:pt x="3109685" y="14591"/>
                  <a:pt x="3926495" y="-22840"/>
                  <a:pt x="4335569" y="74749"/>
                </a:cubicBezTo>
                <a:cubicBezTo>
                  <a:pt x="4744643" y="172338"/>
                  <a:pt x="4846243" y="302012"/>
                  <a:pt x="4985274" y="596117"/>
                </a:cubicBezTo>
                <a:cubicBezTo>
                  <a:pt x="5124305" y="890222"/>
                  <a:pt x="5207190" y="1469075"/>
                  <a:pt x="5169758" y="1839380"/>
                </a:cubicBezTo>
                <a:cubicBezTo>
                  <a:pt x="5132326" y="2209685"/>
                  <a:pt x="5036073" y="2600044"/>
                  <a:pt x="4760684" y="2817949"/>
                </a:cubicBezTo>
                <a:cubicBezTo>
                  <a:pt x="4485295" y="3035854"/>
                  <a:pt x="4090926" y="3106707"/>
                  <a:pt x="3517421" y="3146812"/>
                </a:cubicBezTo>
                <a:cubicBezTo>
                  <a:pt x="2943916" y="3186917"/>
                  <a:pt x="1895832" y="3178896"/>
                  <a:pt x="1319653" y="3058580"/>
                </a:cubicBezTo>
                <a:cubicBezTo>
                  <a:pt x="743474" y="2938264"/>
                  <a:pt x="244832" y="2735064"/>
                  <a:pt x="60348" y="2424917"/>
                </a:cubicBezTo>
                <a:cubicBezTo>
                  <a:pt x="-124136" y="2114770"/>
                  <a:pt x="169969" y="1522549"/>
                  <a:pt x="204727" y="1197696"/>
                </a:cubicBezTo>
                <a:close/>
              </a:path>
            </a:pathLst>
          </a:custGeom>
          <a:noFill/>
          <a:ln w="635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691302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115</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BOUNDED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CONTEXT</a:t>
            </a:r>
          </a:p>
        </p:txBody>
      </p:sp>
      <p:sp>
        <p:nvSpPr>
          <p:cNvPr id="3" name="Frihåndsform: figur 2">
            <a:extLst>
              <a:ext uri="{FF2B5EF4-FFF2-40B4-BE49-F238E27FC236}">
                <a16:creationId xmlns:a16="http://schemas.microsoft.com/office/drawing/2014/main" id="{4A2BC7C0-A9DE-4644-8686-CEDCB0E1A3B3}"/>
              </a:ext>
            </a:extLst>
          </p:cNvPr>
          <p:cNvSpPr/>
          <p:nvPr/>
        </p:nvSpPr>
        <p:spPr>
          <a:xfrm>
            <a:off x="2019138" y="1844747"/>
            <a:ext cx="5178750" cy="3168506"/>
          </a:xfrm>
          <a:custGeom>
            <a:avLst/>
            <a:gdLst>
              <a:gd name="connsiteX0" fmla="*/ 204727 w 5178750"/>
              <a:gd name="connsiteY0" fmla="*/ 1197696 h 3168506"/>
              <a:gd name="connsiteX1" fmla="*/ 268895 w 5178750"/>
              <a:gd name="connsiteY1" fmla="*/ 475801 h 3168506"/>
              <a:gd name="connsiteX2" fmla="*/ 862453 w 5178750"/>
              <a:gd name="connsiteY2" fmla="*/ 50685 h 3168506"/>
              <a:gd name="connsiteX3" fmla="*/ 2530832 w 5178750"/>
              <a:gd name="connsiteY3" fmla="*/ 10580 h 3168506"/>
              <a:gd name="connsiteX4" fmla="*/ 4335569 w 5178750"/>
              <a:gd name="connsiteY4" fmla="*/ 74749 h 3168506"/>
              <a:gd name="connsiteX5" fmla="*/ 4985274 w 5178750"/>
              <a:gd name="connsiteY5" fmla="*/ 596117 h 3168506"/>
              <a:gd name="connsiteX6" fmla="*/ 5169758 w 5178750"/>
              <a:gd name="connsiteY6" fmla="*/ 1839380 h 3168506"/>
              <a:gd name="connsiteX7" fmla="*/ 4760684 w 5178750"/>
              <a:gd name="connsiteY7" fmla="*/ 2817949 h 3168506"/>
              <a:gd name="connsiteX8" fmla="*/ 3517421 w 5178750"/>
              <a:gd name="connsiteY8" fmla="*/ 3146812 h 3168506"/>
              <a:gd name="connsiteX9" fmla="*/ 1319653 w 5178750"/>
              <a:gd name="connsiteY9" fmla="*/ 3058580 h 3168506"/>
              <a:gd name="connsiteX10" fmla="*/ 60348 w 5178750"/>
              <a:gd name="connsiteY10" fmla="*/ 2424917 h 3168506"/>
              <a:gd name="connsiteX11" fmla="*/ 204727 w 5178750"/>
              <a:gd name="connsiteY11" fmla="*/ 1197696 h 316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78750" h="3168506">
                <a:moveTo>
                  <a:pt x="204727" y="1197696"/>
                </a:moveTo>
                <a:cubicBezTo>
                  <a:pt x="239485" y="872843"/>
                  <a:pt x="159274" y="666969"/>
                  <a:pt x="268895" y="475801"/>
                </a:cubicBezTo>
                <a:cubicBezTo>
                  <a:pt x="378516" y="284632"/>
                  <a:pt x="485464" y="128222"/>
                  <a:pt x="862453" y="50685"/>
                </a:cubicBezTo>
                <a:cubicBezTo>
                  <a:pt x="1239443" y="-26852"/>
                  <a:pt x="1951979" y="6569"/>
                  <a:pt x="2530832" y="10580"/>
                </a:cubicBezTo>
                <a:cubicBezTo>
                  <a:pt x="3109685" y="14591"/>
                  <a:pt x="3926495" y="-22840"/>
                  <a:pt x="4335569" y="74749"/>
                </a:cubicBezTo>
                <a:cubicBezTo>
                  <a:pt x="4744643" y="172338"/>
                  <a:pt x="4846243" y="302012"/>
                  <a:pt x="4985274" y="596117"/>
                </a:cubicBezTo>
                <a:cubicBezTo>
                  <a:pt x="5124305" y="890222"/>
                  <a:pt x="5207190" y="1469075"/>
                  <a:pt x="5169758" y="1839380"/>
                </a:cubicBezTo>
                <a:cubicBezTo>
                  <a:pt x="5132326" y="2209685"/>
                  <a:pt x="5036073" y="2600044"/>
                  <a:pt x="4760684" y="2817949"/>
                </a:cubicBezTo>
                <a:cubicBezTo>
                  <a:pt x="4485295" y="3035854"/>
                  <a:pt x="4090926" y="3106707"/>
                  <a:pt x="3517421" y="3146812"/>
                </a:cubicBezTo>
                <a:cubicBezTo>
                  <a:pt x="2943916" y="3186917"/>
                  <a:pt x="1895832" y="3178896"/>
                  <a:pt x="1319653" y="3058580"/>
                </a:cubicBezTo>
                <a:cubicBezTo>
                  <a:pt x="743474" y="2938264"/>
                  <a:pt x="244832" y="2735064"/>
                  <a:pt x="60348" y="2424917"/>
                </a:cubicBezTo>
                <a:cubicBezTo>
                  <a:pt x="-124136" y="2114770"/>
                  <a:pt x="169969" y="1522549"/>
                  <a:pt x="204727" y="1197696"/>
                </a:cubicBezTo>
                <a:close/>
              </a:path>
            </a:pathLst>
          </a:custGeom>
          <a:noFill/>
          <a:ln w="127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493816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116</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BOUNDED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CONTEXT</a:t>
            </a:r>
          </a:p>
        </p:txBody>
      </p:sp>
      <p:sp>
        <p:nvSpPr>
          <p:cNvPr id="3" name="Frihåndsform: figur 2">
            <a:extLst>
              <a:ext uri="{FF2B5EF4-FFF2-40B4-BE49-F238E27FC236}">
                <a16:creationId xmlns:a16="http://schemas.microsoft.com/office/drawing/2014/main" id="{4A2BC7C0-A9DE-4644-8686-CEDCB0E1A3B3}"/>
              </a:ext>
            </a:extLst>
          </p:cNvPr>
          <p:cNvSpPr/>
          <p:nvPr/>
        </p:nvSpPr>
        <p:spPr>
          <a:xfrm>
            <a:off x="2019138" y="1844747"/>
            <a:ext cx="5178750" cy="3168506"/>
          </a:xfrm>
          <a:custGeom>
            <a:avLst/>
            <a:gdLst>
              <a:gd name="connsiteX0" fmla="*/ 204727 w 5178750"/>
              <a:gd name="connsiteY0" fmla="*/ 1197696 h 3168506"/>
              <a:gd name="connsiteX1" fmla="*/ 268895 w 5178750"/>
              <a:gd name="connsiteY1" fmla="*/ 475801 h 3168506"/>
              <a:gd name="connsiteX2" fmla="*/ 862453 w 5178750"/>
              <a:gd name="connsiteY2" fmla="*/ 50685 h 3168506"/>
              <a:gd name="connsiteX3" fmla="*/ 2530832 w 5178750"/>
              <a:gd name="connsiteY3" fmla="*/ 10580 h 3168506"/>
              <a:gd name="connsiteX4" fmla="*/ 4335569 w 5178750"/>
              <a:gd name="connsiteY4" fmla="*/ 74749 h 3168506"/>
              <a:gd name="connsiteX5" fmla="*/ 4985274 w 5178750"/>
              <a:gd name="connsiteY5" fmla="*/ 596117 h 3168506"/>
              <a:gd name="connsiteX6" fmla="*/ 5169758 w 5178750"/>
              <a:gd name="connsiteY6" fmla="*/ 1839380 h 3168506"/>
              <a:gd name="connsiteX7" fmla="*/ 4760684 w 5178750"/>
              <a:gd name="connsiteY7" fmla="*/ 2817949 h 3168506"/>
              <a:gd name="connsiteX8" fmla="*/ 3517421 w 5178750"/>
              <a:gd name="connsiteY8" fmla="*/ 3146812 h 3168506"/>
              <a:gd name="connsiteX9" fmla="*/ 1319653 w 5178750"/>
              <a:gd name="connsiteY9" fmla="*/ 3058580 h 3168506"/>
              <a:gd name="connsiteX10" fmla="*/ 60348 w 5178750"/>
              <a:gd name="connsiteY10" fmla="*/ 2424917 h 3168506"/>
              <a:gd name="connsiteX11" fmla="*/ 204727 w 5178750"/>
              <a:gd name="connsiteY11" fmla="*/ 1197696 h 3168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78750" h="3168506">
                <a:moveTo>
                  <a:pt x="204727" y="1197696"/>
                </a:moveTo>
                <a:cubicBezTo>
                  <a:pt x="239485" y="872843"/>
                  <a:pt x="159274" y="666969"/>
                  <a:pt x="268895" y="475801"/>
                </a:cubicBezTo>
                <a:cubicBezTo>
                  <a:pt x="378516" y="284632"/>
                  <a:pt x="485464" y="128222"/>
                  <a:pt x="862453" y="50685"/>
                </a:cubicBezTo>
                <a:cubicBezTo>
                  <a:pt x="1239443" y="-26852"/>
                  <a:pt x="1951979" y="6569"/>
                  <a:pt x="2530832" y="10580"/>
                </a:cubicBezTo>
                <a:cubicBezTo>
                  <a:pt x="3109685" y="14591"/>
                  <a:pt x="3926495" y="-22840"/>
                  <a:pt x="4335569" y="74749"/>
                </a:cubicBezTo>
                <a:cubicBezTo>
                  <a:pt x="4744643" y="172338"/>
                  <a:pt x="4846243" y="302012"/>
                  <a:pt x="4985274" y="596117"/>
                </a:cubicBezTo>
                <a:cubicBezTo>
                  <a:pt x="5124305" y="890222"/>
                  <a:pt x="5207190" y="1469075"/>
                  <a:pt x="5169758" y="1839380"/>
                </a:cubicBezTo>
                <a:cubicBezTo>
                  <a:pt x="5132326" y="2209685"/>
                  <a:pt x="5036073" y="2600044"/>
                  <a:pt x="4760684" y="2817949"/>
                </a:cubicBezTo>
                <a:cubicBezTo>
                  <a:pt x="4485295" y="3035854"/>
                  <a:pt x="4090926" y="3106707"/>
                  <a:pt x="3517421" y="3146812"/>
                </a:cubicBezTo>
                <a:cubicBezTo>
                  <a:pt x="2943916" y="3186917"/>
                  <a:pt x="1895832" y="3178896"/>
                  <a:pt x="1319653" y="3058580"/>
                </a:cubicBezTo>
                <a:cubicBezTo>
                  <a:pt x="743474" y="2938264"/>
                  <a:pt x="244832" y="2735064"/>
                  <a:pt x="60348" y="2424917"/>
                </a:cubicBezTo>
                <a:cubicBezTo>
                  <a:pt x="-124136" y="2114770"/>
                  <a:pt x="169969" y="1522549"/>
                  <a:pt x="204727" y="1197696"/>
                </a:cubicBezTo>
                <a:close/>
              </a:path>
            </a:pathLst>
          </a:custGeom>
          <a:noFill/>
          <a:ln w="254000">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36485286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117</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ANTI-CORRUPTION LAYER</a:t>
            </a:r>
          </a:p>
        </p:txBody>
      </p:sp>
    </p:spTree>
    <p:extLst>
      <p:ext uri="{BB962C8B-B14F-4D97-AF65-F5344CB8AC3E}">
        <p14:creationId xmlns:p14="http://schemas.microsoft.com/office/powerpoint/2010/main" val="21729691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118</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ISOLERENDE LAG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MELLOM EGEN KONTEKST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OG EKSTERN KONTEKST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3489601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119</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BESKYTTE MODELLEN OG SPRÅKET </a:t>
            </a:r>
            <a:r>
              <a:rPr lang="nb-NO" sz="8000" dirty="0">
                <a:solidFill>
                  <a:srgbClr val="FFFF00"/>
                </a:solidFill>
                <a:latin typeface="Bebas Neue" panose="020B0606020202050201" pitchFamily="34" charset="0"/>
                <a:cs typeface="Montserrat Black"/>
              </a:rPr>
              <a:t>MOT EKSTERN PÅVIRKNING</a:t>
            </a:r>
          </a:p>
        </p:txBody>
      </p:sp>
    </p:spTree>
    <p:extLst>
      <p:ext uri="{BB962C8B-B14F-4D97-AF65-F5344CB8AC3E}">
        <p14:creationId xmlns:p14="http://schemas.microsoft.com/office/powerpoint/2010/main" val="3008321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a:solidFill>
                  <a:schemeClr val="bg1"/>
                </a:solidFill>
                <a:latin typeface="Bebas Neue" panose="020B0606020202050201" pitchFamily="34" charset="0"/>
                <a:cs typeface="Montserrat Black"/>
              </a:rPr>
              <a:t>CONWAYS LOV </a:t>
            </a:r>
            <a:br>
              <a:rPr lang="nb-NO" sz="8000">
                <a:solidFill>
                  <a:schemeClr val="bg1"/>
                </a:solidFill>
                <a:latin typeface="Bebas Neue" panose="020B0606020202050201" pitchFamily="34" charset="0"/>
                <a:cs typeface="Montserrat Black"/>
              </a:rPr>
            </a:br>
            <a:r>
              <a:rPr lang="nb-NO" sz="8000">
                <a:solidFill>
                  <a:schemeClr val="bg1"/>
                </a:solidFill>
                <a:latin typeface="Bebas Neue" panose="020B0606020202050201" pitchFamily="34" charset="0"/>
                <a:cs typeface="Montserrat Black"/>
              </a:rPr>
              <a:t>IGJEN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08731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120</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UNNGÅ AT ANDRES BEGREPER OG HENSYN </a:t>
            </a:r>
            <a:r>
              <a:rPr lang="nb-NO" sz="8000" dirty="0">
                <a:solidFill>
                  <a:srgbClr val="FFFF00"/>
                </a:solidFill>
                <a:latin typeface="Bebas Neue" panose="020B0606020202050201" pitchFamily="34" charset="0"/>
                <a:cs typeface="Montserrat Black"/>
              </a:rPr>
              <a:t>LEKKER INN </a:t>
            </a:r>
            <a:br>
              <a:rPr lang="nb-NO" sz="8000" dirty="0">
                <a:solidFill>
                  <a:srgbClr val="FFFF00"/>
                </a:solidFill>
                <a:latin typeface="Bebas Neue" panose="020B0606020202050201" pitchFamily="34" charset="0"/>
                <a:cs typeface="Montserrat Black"/>
              </a:rPr>
            </a:br>
            <a:r>
              <a:rPr lang="nb-NO" sz="8000" dirty="0">
                <a:solidFill>
                  <a:srgbClr val="FFFF00"/>
                </a:solidFill>
                <a:latin typeface="Bebas Neue" panose="020B0606020202050201" pitchFamily="34" charset="0"/>
                <a:cs typeface="Montserrat Black"/>
              </a:rPr>
              <a:t>I EGEN KONTEKST</a:t>
            </a:r>
          </a:p>
        </p:txBody>
      </p:sp>
    </p:spTree>
    <p:extLst>
      <p:ext uri="{BB962C8B-B14F-4D97-AF65-F5344CB8AC3E}">
        <p14:creationId xmlns:p14="http://schemas.microsoft.com/office/powerpoint/2010/main" val="314323164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121</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HVORFOR ISOLERE?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7950657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INTEGRITET OG SELVSTENDIGHET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69779128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123</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TRENGER IKKE Å VÆRE NOE GALT </a:t>
            </a:r>
            <a:r>
              <a:rPr lang="nb-NO" sz="8000" dirty="0">
                <a:solidFill>
                  <a:schemeClr val="bg1"/>
                </a:solidFill>
                <a:latin typeface="Bebas Neue" panose="020B0606020202050201" pitchFamily="34" charset="0"/>
                <a:cs typeface="Montserrat Black"/>
              </a:rPr>
              <a:t>MED DEN ANDRE KONTEKSTEN</a:t>
            </a:r>
          </a:p>
        </p:txBody>
      </p:sp>
    </p:spTree>
    <p:extLst>
      <p:ext uri="{BB962C8B-B14F-4D97-AF65-F5344CB8AC3E}">
        <p14:creationId xmlns:p14="http://schemas.microsoft.com/office/powerpoint/2010/main" val="2419528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124</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DEN ANDRE KONTEKSTEN FOKUSERER PÅ Å LØSE </a:t>
            </a:r>
            <a:br>
              <a:rPr lang="nb-NO" sz="8000" dirty="0">
                <a:solidFill>
                  <a:schemeClr val="bg1"/>
                </a:solidFill>
                <a:latin typeface="Bebas Neue" panose="020B0606020202050201" pitchFamily="34" charset="0"/>
                <a:cs typeface="Montserrat Black"/>
              </a:rPr>
            </a:br>
            <a:r>
              <a:rPr lang="nb-NO" sz="8000" dirty="0">
                <a:solidFill>
                  <a:srgbClr val="FFFF00"/>
                </a:solidFill>
                <a:latin typeface="Bebas Neue" panose="020B0606020202050201" pitchFamily="34" charset="0"/>
                <a:cs typeface="Montserrat Black"/>
              </a:rPr>
              <a:t>ET ANNET PROBLEM</a:t>
            </a:r>
          </a:p>
        </p:txBody>
      </p:sp>
    </p:spTree>
    <p:extLst>
      <p:ext uri="{BB962C8B-B14F-4D97-AF65-F5344CB8AC3E}">
        <p14:creationId xmlns:p14="http://schemas.microsoft.com/office/powerpoint/2010/main" val="13284288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125</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HVORFOR ELLERS ER DET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TO KONTEKSTER OG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TO MODELLER?</a:t>
            </a:r>
          </a:p>
        </p:txBody>
      </p:sp>
    </p:spTree>
    <p:extLst>
      <p:ext uri="{BB962C8B-B14F-4D97-AF65-F5344CB8AC3E}">
        <p14:creationId xmlns:p14="http://schemas.microsoft.com/office/powerpoint/2010/main" val="163967266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126</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EKSEMPEL</a:t>
            </a:r>
          </a:p>
        </p:txBody>
      </p:sp>
    </p:spTree>
    <p:extLst>
      <p:ext uri="{BB962C8B-B14F-4D97-AF65-F5344CB8AC3E}">
        <p14:creationId xmlns:p14="http://schemas.microsoft.com/office/powerpoint/2010/main" val="41949736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127</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SILJE-PROSJEKTET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FOR MATTILSYNET</a:t>
            </a:r>
          </a:p>
        </p:txBody>
      </p:sp>
    </p:spTree>
    <p:extLst>
      <p:ext uri="{BB962C8B-B14F-4D97-AF65-F5344CB8AC3E}">
        <p14:creationId xmlns:p14="http://schemas.microsoft.com/office/powerpoint/2010/main" val="9895139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128</a:t>
            </a:fld>
            <a:endParaRPr lang="nb-NO"/>
          </a:p>
        </p:txBody>
      </p:sp>
      <p:pic>
        <p:nvPicPr>
          <p:cNvPr id="3" name="Bilde 2" descr="Et bilde som inneholder tekst&#10;&#10;Automatisk generert beskrivelse">
            <a:extLst>
              <a:ext uri="{FF2B5EF4-FFF2-40B4-BE49-F238E27FC236}">
                <a16:creationId xmlns:a16="http://schemas.microsoft.com/office/drawing/2014/main" id="{6C6ACF54-E32A-44A1-9683-F478AC0B5417}"/>
              </a:ext>
            </a:extLst>
          </p:cNvPr>
          <p:cNvPicPr>
            <a:picLocks noChangeAspect="1"/>
          </p:cNvPicPr>
          <p:nvPr/>
        </p:nvPicPr>
        <p:blipFill>
          <a:blip r:embed="rId3"/>
          <a:stretch>
            <a:fillRect/>
          </a:stretch>
        </p:blipFill>
        <p:spPr>
          <a:xfrm>
            <a:off x="2082546" y="0"/>
            <a:ext cx="4978908" cy="6858000"/>
          </a:xfrm>
          <a:prstGeom prst="rect">
            <a:avLst/>
          </a:prstGeom>
        </p:spPr>
      </p:pic>
    </p:spTree>
    <p:extLst>
      <p:ext uri="{BB962C8B-B14F-4D97-AF65-F5344CB8AC3E}">
        <p14:creationId xmlns:p14="http://schemas.microsoft.com/office/powerpoint/2010/main" val="2624287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129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SILJE</a:t>
            </a:r>
            <a:r>
              <a:rPr lang="nb-NO" sz="8000" dirty="0">
                <a:solidFill>
                  <a:schemeClr val="bg1"/>
                </a:solidFill>
                <a:latin typeface="Bebas Neue" panose="020B0606020202050201" pitchFamily="34" charset="0"/>
                <a:cs typeface="Montserrat Black"/>
              </a:rPr>
              <a:t> OG </a:t>
            </a:r>
            <a:r>
              <a:rPr lang="nb-NO" sz="8000" dirty="0">
                <a:solidFill>
                  <a:srgbClr val="FFFF00"/>
                </a:solidFill>
                <a:latin typeface="Bebas Neue" panose="020B0606020202050201" pitchFamily="34" charset="0"/>
                <a:cs typeface="Montserrat Black"/>
              </a:rPr>
              <a:t>MATS</a:t>
            </a:r>
          </a:p>
        </p:txBody>
      </p:sp>
    </p:spTree>
    <p:extLst>
      <p:ext uri="{BB962C8B-B14F-4D97-AF65-F5344CB8AC3E}">
        <p14:creationId xmlns:p14="http://schemas.microsoft.com/office/powerpoint/2010/main" val="1231042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ALLE KAN IKKE TENKE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PÅ ALT HELE TIDEN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8781159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SILJE</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SMILEFJESTILSYN</a:t>
            </a:r>
          </a:p>
        </p:txBody>
      </p:sp>
    </p:spTree>
    <p:extLst>
      <p:ext uri="{BB962C8B-B14F-4D97-AF65-F5344CB8AC3E}">
        <p14:creationId xmlns:p14="http://schemas.microsoft.com/office/powerpoint/2010/main" val="19183926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SILJE</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LITE OG SPESIFIKT</a:t>
            </a:r>
          </a:p>
        </p:txBody>
      </p:sp>
    </p:spTree>
    <p:extLst>
      <p:ext uri="{BB962C8B-B14F-4D97-AF65-F5344CB8AC3E}">
        <p14:creationId xmlns:p14="http://schemas.microsoft.com/office/powerpoint/2010/main" val="237952195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MATS</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SAKSBEHANDLINGSSYSTEM</a:t>
            </a:r>
          </a:p>
        </p:txBody>
      </p:sp>
    </p:spTree>
    <p:extLst>
      <p:ext uri="{BB962C8B-B14F-4D97-AF65-F5344CB8AC3E}">
        <p14:creationId xmlns:p14="http://schemas.microsoft.com/office/powerpoint/2010/main" val="41628277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MATS</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STORT OG GENERISK</a:t>
            </a:r>
          </a:p>
        </p:txBody>
      </p:sp>
    </p:spTree>
    <p:extLst>
      <p:ext uri="{BB962C8B-B14F-4D97-AF65-F5344CB8AC3E}">
        <p14:creationId xmlns:p14="http://schemas.microsoft.com/office/powerpoint/2010/main" val="1430248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134</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SILJE</a:t>
            </a:r>
            <a:r>
              <a:rPr lang="nb-NO" sz="8000" dirty="0">
                <a:solidFill>
                  <a:schemeClr val="bg1"/>
                </a:solidFill>
                <a:latin typeface="Bebas Neue" panose="020B0606020202050201" pitchFamily="34" charset="0"/>
                <a:cs typeface="Montserrat Black"/>
              </a:rPr>
              <a:t> MÅ INTEGRERE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MOT </a:t>
            </a:r>
            <a:r>
              <a:rPr lang="nb-NO" sz="8000" dirty="0">
                <a:solidFill>
                  <a:srgbClr val="FFFF00"/>
                </a:solidFill>
                <a:latin typeface="Bebas Neue" panose="020B0606020202050201" pitchFamily="34" charset="0"/>
                <a:cs typeface="Montserrat Black"/>
              </a:rPr>
              <a:t>MATS</a:t>
            </a:r>
          </a:p>
        </p:txBody>
      </p:sp>
    </p:spTree>
    <p:extLst>
      <p:ext uri="{BB962C8B-B14F-4D97-AF65-F5344CB8AC3E}">
        <p14:creationId xmlns:p14="http://schemas.microsoft.com/office/powerpoint/2010/main" val="3308065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135</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SILJE</a:t>
            </a:r>
            <a:r>
              <a:rPr lang="nb-NO" sz="8000" dirty="0">
                <a:solidFill>
                  <a:schemeClr val="bg1"/>
                </a:solidFill>
                <a:latin typeface="Bebas Neue" panose="020B0606020202050201" pitchFamily="34" charset="0"/>
                <a:cs typeface="Montserrat Black"/>
              </a:rPr>
              <a:t> MÅ BESKYTTE SEG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MOT DÅRLIG INNFLYTELSE FRA </a:t>
            </a:r>
            <a:r>
              <a:rPr lang="nb-NO" sz="8000" dirty="0">
                <a:solidFill>
                  <a:srgbClr val="FFFF00"/>
                </a:solidFill>
                <a:latin typeface="Bebas Neue" panose="020B0606020202050201" pitchFamily="34" charset="0"/>
                <a:cs typeface="Montserrat Black"/>
              </a:rPr>
              <a:t>MATS</a:t>
            </a:r>
          </a:p>
        </p:txBody>
      </p:sp>
    </p:spTree>
    <p:extLst>
      <p:ext uri="{BB962C8B-B14F-4D97-AF65-F5344CB8AC3E}">
        <p14:creationId xmlns:p14="http://schemas.microsoft.com/office/powerpoint/2010/main" val="263371048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83666" y="2880578"/>
            <a:ext cx="1080120" cy="1080000"/>
          </a:xfrm>
          <a:prstGeom prst="rect">
            <a:avLst/>
          </a:prstGeom>
          <a:solidFill>
            <a:schemeClr val="accent1">
              <a:lumMod val="75000"/>
            </a:schemeClr>
          </a:solidFill>
          <a:ln w="9525" cap="flat" cmpd="sng" algn="ctr">
            <a:noFill/>
            <a:prstDash val="solid"/>
          </a:ln>
          <a:effectLst/>
        </p:spPr>
        <p:txBody>
          <a:bodyPr rtlCol="0" anchor="ctr"/>
          <a:lstStyle/>
          <a:p>
            <a:pPr algn="ctr" defTabSz="685800">
              <a:defRPr/>
            </a:pPr>
            <a:r>
              <a:rPr lang="en-US" sz="4000" kern="0" dirty="0">
                <a:solidFill>
                  <a:sysClr val="window" lastClr="FFFFFF"/>
                </a:solidFill>
                <a:latin typeface="Bebas Neue" panose="020B0606020202050201" pitchFamily="34" charset="0"/>
              </a:rPr>
              <a:t>SILJE</a:t>
            </a:r>
          </a:p>
        </p:txBody>
      </p:sp>
      <p:sp>
        <p:nvSpPr>
          <p:cNvPr id="15" name="Rectangle 14"/>
          <p:cNvSpPr/>
          <p:nvPr/>
        </p:nvSpPr>
        <p:spPr>
          <a:xfrm>
            <a:off x="4572000" y="0"/>
            <a:ext cx="4572000" cy="6858000"/>
          </a:xfrm>
          <a:prstGeom prst="rect">
            <a:avLst/>
          </a:prstGeom>
          <a:solidFill>
            <a:srgbClr val="80000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85800">
              <a:defRPr/>
            </a:pPr>
            <a:r>
              <a:rPr lang="en-US" sz="4000" kern="0" dirty="0">
                <a:solidFill>
                  <a:sysClr val="window" lastClr="FFFFFF"/>
                </a:solidFill>
                <a:latin typeface="Bebas Neue" panose="020B0606020202050201" pitchFamily="34" charset="0"/>
              </a:rPr>
              <a:t>MATS</a:t>
            </a:r>
          </a:p>
        </p:txBody>
      </p:sp>
      <p:cxnSp>
        <p:nvCxnSpPr>
          <p:cNvPr id="16" name="Straight Connector 15"/>
          <p:cNvCxnSpPr>
            <a:stCxn id="14" idx="3"/>
            <a:endCxn id="17" idx="1"/>
          </p:cNvCxnSpPr>
          <p:nvPr/>
        </p:nvCxnSpPr>
        <p:spPr>
          <a:xfrm flipV="1">
            <a:off x="2763786" y="3393635"/>
            <a:ext cx="1808214" cy="26943"/>
          </a:xfrm>
          <a:prstGeom prst="line">
            <a:avLst/>
          </a:prstGeom>
          <a:noFill/>
          <a:ln w="25400" cap="flat" cmpd="sng" algn="ctr">
            <a:solidFill>
              <a:schemeClr val="bg1"/>
            </a:solidFill>
            <a:prstDash val="sysDash"/>
          </a:ln>
          <a:effectLst/>
        </p:spPr>
      </p:cxnSp>
      <p:sp>
        <p:nvSpPr>
          <p:cNvPr id="17" name="Rectangle 16"/>
          <p:cNvSpPr/>
          <p:nvPr/>
        </p:nvSpPr>
        <p:spPr>
          <a:xfrm>
            <a:off x="4572000" y="2880578"/>
            <a:ext cx="270030" cy="1026114"/>
          </a:xfrm>
          <a:prstGeom prst="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85800">
              <a:defRPr/>
            </a:pPr>
            <a:r>
              <a:rPr lang="en-US" sz="1500" kern="0" dirty="0">
                <a:solidFill>
                  <a:sysClr val="window" lastClr="FFFFFF"/>
                </a:solidFill>
                <a:latin typeface="Bebas Neue" panose="020B0606020202050201" pitchFamily="34" charset="0"/>
              </a:rPr>
              <a:t>J</a:t>
            </a:r>
          </a:p>
          <a:p>
            <a:pPr algn="ctr" defTabSz="685800">
              <a:defRPr/>
            </a:pPr>
            <a:r>
              <a:rPr lang="en-US" sz="1500" kern="0" dirty="0">
                <a:solidFill>
                  <a:sysClr val="window" lastClr="FFFFFF"/>
                </a:solidFill>
                <a:latin typeface="Bebas Neue" panose="020B0606020202050201" pitchFamily="34" charset="0"/>
              </a:rPr>
              <a:t>E</a:t>
            </a:r>
          </a:p>
          <a:p>
            <a:pPr algn="ctr" defTabSz="685800">
              <a:defRPr/>
            </a:pPr>
            <a:r>
              <a:rPr lang="en-US" sz="1500" kern="0" dirty="0">
                <a:solidFill>
                  <a:sysClr val="window" lastClr="FFFFFF"/>
                </a:solidFill>
                <a:latin typeface="Bebas Neue" panose="020B0606020202050201" pitchFamily="34" charset="0"/>
              </a:rPr>
              <a:t>N</a:t>
            </a:r>
          </a:p>
          <a:p>
            <a:pPr algn="ctr" defTabSz="685800">
              <a:defRPr/>
            </a:pPr>
            <a:r>
              <a:rPr lang="en-US" sz="1500" kern="0" dirty="0">
                <a:solidFill>
                  <a:sysClr val="window" lastClr="FFFFFF"/>
                </a:solidFill>
                <a:latin typeface="Bebas Neue" panose="020B0606020202050201" pitchFamily="34" charset="0"/>
              </a:rPr>
              <a:t>S</a:t>
            </a:r>
          </a:p>
        </p:txBody>
      </p:sp>
    </p:spTree>
    <p:extLst>
      <p:ext uri="{BB962C8B-B14F-4D97-AF65-F5344CB8AC3E}">
        <p14:creationId xmlns:p14="http://schemas.microsoft.com/office/powerpoint/2010/main" val="27400445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83666" y="2880578"/>
            <a:ext cx="1080120" cy="1080000"/>
          </a:xfrm>
          <a:prstGeom prst="rect">
            <a:avLst/>
          </a:prstGeom>
          <a:solidFill>
            <a:schemeClr val="accent1">
              <a:lumMod val="75000"/>
            </a:schemeClr>
          </a:solidFill>
          <a:ln w="9525" cap="flat" cmpd="sng" algn="ctr">
            <a:noFill/>
            <a:prstDash val="solid"/>
          </a:ln>
          <a:effectLst/>
        </p:spPr>
        <p:txBody>
          <a:bodyPr rtlCol="0" anchor="ctr"/>
          <a:lstStyle/>
          <a:p>
            <a:pPr algn="ctr" defTabSz="685800">
              <a:defRPr/>
            </a:pPr>
            <a:r>
              <a:rPr lang="en-US" sz="4000" kern="0" dirty="0">
                <a:solidFill>
                  <a:sysClr val="window" lastClr="FFFFFF"/>
                </a:solidFill>
                <a:latin typeface="Bebas Neue" panose="020B0606020202050201" pitchFamily="34" charset="0"/>
              </a:rPr>
              <a:t>SILJE</a:t>
            </a:r>
          </a:p>
        </p:txBody>
      </p:sp>
      <p:sp>
        <p:nvSpPr>
          <p:cNvPr id="15" name="Rectangle 14"/>
          <p:cNvSpPr/>
          <p:nvPr/>
        </p:nvSpPr>
        <p:spPr>
          <a:xfrm>
            <a:off x="4572000" y="0"/>
            <a:ext cx="4572000" cy="6858000"/>
          </a:xfrm>
          <a:prstGeom prst="rect">
            <a:avLst/>
          </a:prstGeom>
          <a:solidFill>
            <a:srgbClr val="80000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85800">
              <a:defRPr/>
            </a:pPr>
            <a:r>
              <a:rPr lang="en-US" sz="4000" kern="0" dirty="0">
                <a:solidFill>
                  <a:sysClr val="window" lastClr="FFFFFF"/>
                </a:solidFill>
                <a:latin typeface="Bebas Neue" panose="020B0606020202050201" pitchFamily="34" charset="0"/>
              </a:rPr>
              <a:t>MATS</a:t>
            </a:r>
          </a:p>
        </p:txBody>
      </p:sp>
      <p:cxnSp>
        <p:nvCxnSpPr>
          <p:cNvPr id="16" name="Straight Connector 15"/>
          <p:cNvCxnSpPr>
            <a:stCxn id="14" idx="3"/>
            <a:endCxn id="17" idx="1"/>
          </p:cNvCxnSpPr>
          <p:nvPr/>
        </p:nvCxnSpPr>
        <p:spPr>
          <a:xfrm flipV="1">
            <a:off x="2763786" y="3393635"/>
            <a:ext cx="1808214" cy="26943"/>
          </a:xfrm>
          <a:prstGeom prst="line">
            <a:avLst/>
          </a:prstGeom>
          <a:noFill/>
          <a:ln w="25400" cap="flat" cmpd="sng" algn="ctr">
            <a:solidFill>
              <a:schemeClr val="bg1"/>
            </a:solidFill>
            <a:prstDash val="sysDash"/>
          </a:ln>
          <a:effectLst/>
        </p:spPr>
      </p:cxnSp>
      <p:sp>
        <p:nvSpPr>
          <p:cNvPr id="17" name="Rectangle 16"/>
          <p:cNvSpPr/>
          <p:nvPr/>
        </p:nvSpPr>
        <p:spPr>
          <a:xfrm>
            <a:off x="4572000" y="2880578"/>
            <a:ext cx="270030" cy="1026114"/>
          </a:xfrm>
          <a:prstGeom prst="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85800">
              <a:defRPr/>
            </a:pPr>
            <a:r>
              <a:rPr lang="en-US" sz="1500" kern="0" dirty="0">
                <a:solidFill>
                  <a:sysClr val="window" lastClr="FFFFFF"/>
                </a:solidFill>
                <a:latin typeface="Bebas Neue" panose="020B0606020202050201" pitchFamily="34" charset="0"/>
              </a:rPr>
              <a:t>J</a:t>
            </a:r>
          </a:p>
          <a:p>
            <a:pPr algn="ctr" defTabSz="685800">
              <a:defRPr/>
            </a:pPr>
            <a:r>
              <a:rPr lang="en-US" sz="1500" kern="0" dirty="0">
                <a:solidFill>
                  <a:sysClr val="window" lastClr="FFFFFF"/>
                </a:solidFill>
                <a:latin typeface="Bebas Neue" panose="020B0606020202050201" pitchFamily="34" charset="0"/>
              </a:rPr>
              <a:t>E</a:t>
            </a:r>
          </a:p>
          <a:p>
            <a:pPr algn="ctr" defTabSz="685800">
              <a:defRPr/>
            </a:pPr>
            <a:r>
              <a:rPr lang="en-US" sz="1500" kern="0" dirty="0">
                <a:solidFill>
                  <a:sysClr val="window" lastClr="FFFFFF"/>
                </a:solidFill>
                <a:latin typeface="Bebas Neue" panose="020B0606020202050201" pitchFamily="34" charset="0"/>
              </a:rPr>
              <a:t>N</a:t>
            </a:r>
          </a:p>
          <a:p>
            <a:pPr algn="ctr" defTabSz="685800">
              <a:defRPr/>
            </a:pPr>
            <a:r>
              <a:rPr lang="en-US" sz="1500" kern="0" dirty="0">
                <a:solidFill>
                  <a:sysClr val="window" lastClr="FFFFFF"/>
                </a:solidFill>
                <a:latin typeface="Bebas Neue" panose="020B0606020202050201" pitchFamily="34" charset="0"/>
              </a:rPr>
              <a:t>S</a:t>
            </a:r>
          </a:p>
        </p:txBody>
      </p:sp>
      <p:sp>
        <p:nvSpPr>
          <p:cNvPr id="6" name="Rectangle 17">
            <a:extLst>
              <a:ext uri="{FF2B5EF4-FFF2-40B4-BE49-F238E27FC236}">
                <a16:creationId xmlns:a16="http://schemas.microsoft.com/office/drawing/2014/main" id="{A5C419E9-E2CA-4191-A227-456643513663}"/>
              </a:ext>
            </a:extLst>
          </p:cNvPr>
          <p:cNvSpPr/>
          <p:nvPr/>
        </p:nvSpPr>
        <p:spPr>
          <a:xfrm>
            <a:off x="2763786" y="2879550"/>
            <a:ext cx="270030" cy="1080000"/>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latin typeface="Bebas Neue" panose="020B0606020202050201" pitchFamily="34" charset="0"/>
              </a:rPr>
              <a:t>ACL</a:t>
            </a:r>
          </a:p>
        </p:txBody>
      </p:sp>
    </p:spTree>
    <p:extLst>
      <p:ext uri="{BB962C8B-B14F-4D97-AF65-F5344CB8AC3E}">
        <p14:creationId xmlns:p14="http://schemas.microsoft.com/office/powerpoint/2010/main" val="34272771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683666" y="2880578"/>
            <a:ext cx="1080120" cy="1080000"/>
          </a:xfrm>
          <a:prstGeom prst="rect">
            <a:avLst/>
          </a:prstGeom>
          <a:solidFill>
            <a:schemeClr val="accent1">
              <a:lumMod val="75000"/>
            </a:schemeClr>
          </a:solidFill>
          <a:ln w="9525" cap="flat" cmpd="sng" algn="ctr">
            <a:noFill/>
            <a:prstDash val="solid"/>
          </a:ln>
          <a:effectLst/>
        </p:spPr>
        <p:txBody>
          <a:bodyPr rtlCol="0" anchor="ctr"/>
          <a:lstStyle/>
          <a:p>
            <a:pPr algn="ctr" defTabSz="685800">
              <a:defRPr/>
            </a:pPr>
            <a:r>
              <a:rPr lang="en-US" sz="4000" kern="0" dirty="0">
                <a:solidFill>
                  <a:sysClr val="window" lastClr="FFFFFF"/>
                </a:solidFill>
                <a:latin typeface="Bebas Neue" panose="020B0606020202050201" pitchFamily="34" charset="0"/>
              </a:rPr>
              <a:t>SILJE</a:t>
            </a:r>
          </a:p>
        </p:txBody>
      </p:sp>
      <p:sp>
        <p:nvSpPr>
          <p:cNvPr id="15" name="Rectangle 14"/>
          <p:cNvSpPr/>
          <p:nvPr/>
        </p:nvSpPr>
        <p:spPr>
          <a:xfrm>
            <a:off x="4572000" y="0"/>
            <a:ext cx="4572000" cy="6858000"/>
          </a:xfrm>
          <a:prstGeom prst="rect">
            <a:avLst/>
          </a:prstGeom>
          <a:solidFill>
            <a:srgbClr val="800000"/>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85800">
              <a:defRPr/>
            </a:pPr>
            <a:r>
              <a:rPr lang="en-US" sz="4000" kern="0" dirty="0">
                <a:solidFill>
                  <a:sysClr val="window" lastClr="FFFFFF"/>
                </a:solidFill>
                <a:latin typeface="Bebas Neue" panose="020B0606020202050201" pitchFamily="34" charset="0"/>
              </a:rPr>
              <a:t>MATS</a:t>
            </a:r>
          </a:p>
        </p:txBody>
      </p:sp>
      <p:cxnSp>
        <p:nvCxnSpPr>
          <p:cNvPr id="16" name="Straight Connector 15"/>
          <p:cNvCxnSpPr>
            <a:stCxn id="14" idx="3"/>
            <a:endCxn id="17" idx="1"/>
          </p:cNvCxnSpPr>
          <p:nvPr/>
        </p:nvCxnSpPr>
        <p:spPr>
          <a:xfrm flipV="1">
            <a:off x="2763786" y="3393635"/>
            <a:ext cx="1808214" cy="26943"/>
          </a:xfrm>
          <a:prstGeom prst="line">
            <a:avLst/>
          </a:prstGeom>
          <a:noFill/>
          <a:ln w="25400" cap="flat" cmpd="sng" algn="ctr">
            <a:solidFill>
              <a:schemeClr val="bg1"/>
            </a:solidFill>
            <a:prstDash val="sysDash"/>
          </a:ln>
          <a:effectLst/>
        </p:spPr>
      </p:cxnSp>
      <p:sp>
        <p:nvSpPr>
          <p:cNvPr id="17" name="Rectangle 16"/>
          <p:cNvSpPr/>
          <p:nvPr/>
        </p:nvSpPr>
        <p:spPr>
          <a:xfrm>
            <a:off x="4572000" y="2880578"/>
            <a:ext cx="270030" cy="1026114"/>
          </a:xfrm>
          <a:prstGeom prst="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defTabSz="685800">
              <a:defRPr/>
            </a:pPr>
            <a:r>
              <a:rPr lang="en-US" sz="1500" kern="0" dirty="0">
                <a:solidFill>
                  <a:sysClr val="window" lastClr="FFFFFF"/>
                </a:solidFill>
                <a:latin typeface="Bebas Neue" panose="020B0606020202050201" pitchFamily="34" charset="0"/>
              </a:rPr>
              <a:t>J</a:t>
            </a:r>
          </a:p>
          <a:p>
            <a:pPr algn="ctr" defTabSz="685800">
              <a:defRPr/>
            </a:pPr>
            <a:r>
              <a:rPr lang="en-US" sz="1500" kern="0" dirty="0">
                <a:solidFill>
                  <a:sysClr val="window" lastClr="FFFFFF"/>
                </a:solidFill>
                <a:latin typeface="Bebas Neue" panose="020B0606020202050201" pitchFamily="34" charset="0"/>
              </a:rPr>
              <a:t>E</a:t>
            </a:r>
          </a:p>
          <a:p>
            <a:pPr algn="ctr" defTabSz="685800">
              <a:defRPr/>
            </a:pPr>
            <a:r>
              <a:rPr lang="en-US" sz="1500" kern="0" dirty="0">
                <a:solidFill>
                  <a:sysClr val="window" lastClr="FFFFFF"/>
                </a:solidFill>
                <a:latin typeface="Bebas Neue" panose="020B0606020202050201" pitchFamily="34" charset="0"/>
              </a:rPr>
              <a:t>N</a:t>
            </a:r>
          </a:p>
          <a:p>
            <a:pPr algn="ctr" defTabSz="685800">
              <a:defRPr/>
            </a:pPr>
            <a:r>
              <a:rPr lang="en-US" sz="1500" kern="0" dirty="0">
                <a:solidFill>
                  <a:sysClr val="window" lastClr="FFFFFF"/>
                </a:solidFill>
                <a:latin typeface="Bebas Neue" panose="020B0606020202050201" pitchFamily="34" charset="0"/>
              </a:rPr>
              <a:t>S</a:t>
            </a:r>
          </a:p>
        </p:txBody>
      </p:sp>
      <p:sp>
        <p:nvSpPr>
          <p:cNvPr id="6" name="Rectangle 17">
            <a:extLst>
              <a:ext uri="{FF2B5EF4-FFF2-40B4-BE49-F238E27FC236}">
                <a16:creationId xmlns:a16="http://schemas.microsoft.com/office/drawing/2014/main" id="{A5C419E9-E2CA-4191-A227-456643513663}"/>
              </a:ext>
            </a:extLst>
          </p:cNvPr>
          <p:cNvSpPr/>
          <p:nvPr/>
        </p:nvSpPr>
        <p:spPr>
          <a:xfrm>
            <a:off x="2763786" y="2879550"/>
            <a:ext cx="589014" cy="1080000"/>
          </a:xfrm>
          <a:prstGeom prst="rect">
            <a:avLst/>
          </a:prstGeom>
          <a:solidFill>
            <a:schemeClr val="accent1">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a:latin typeface="Bebas Neue" panose="020B0606020202050201" pitchFamily="34" charset="0"/>
              </a:rPr>
              <a:t>A</a:t>
            </a:r>
            <a:br>
              <a:rPr lang="en-US" sz="1500" dirty="0">
                <a:latin typeface="Bebas Neue" panose="020B0606020202050201" pitchFamily="34" charset="0"/>
              </a:rPr>
            </a:br>
            <a:r>
              <a:rPr lang="en-US" sz="1500" dirty="0">
                <a:latin typeface="Bebas Neue" panose="020B0606020202050201" pitchFamily="34" charset="0"/>
              </a:rPr>
              <a:t>C</a:t>
            </a:r>
            <a:br>
              <a:rPr lang="en-US" sz="1500" dirty="0">
                <a:latin typeface="Bebas Neue" panose="020B0606020202050201" pitchFamily="34" charset="0"/>
              </a:rPr>
            </a:br>
            <a:r>
              <a:rPr lang="en-US" sz="1500" dirty="0">
                <a:latin typeface="Bebas Neue" panose="020B0606020202050201" pitchFamily="34" charset="0"/>
              </a:rPr>
              <a:t>L</a:t>
            </a:r>
          </a:p>
        </p:txBody>
      </p:sp>
    </p:spTree>
    <p:extLst>
      <p:ext uri="{BB962C8B-B14F-4D97-AF65-F5344CB8AC3E}">
        <p14:creationId xmlns:p14="http://schemas.microsoft.com/office/powerpoint/2010/main" val="3290481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lsynsobjekt-not-pas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8" y="649706"/>
            <a:ext cx="9153518" cy="5558682"/>
          </a:xfrm>
          <a:prstGeom prst="rect">
            <a:avLst/>
          </a:prstGeom>
        </p:spPr>
      </p:pic>
    </p:spTree>
    <p:extLst>
      <p:ext uri="{BB962C8B-B14F-4D97-AF65-F5344CB8AC3E}">
        <p14:creationId xmlns:p14="http://schemas.microsoft.com/office/powerpoint/2010/main" val="409751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ALLE KAN IKKE SNAKKE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MED ALLE OM ALT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19986586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140</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SPRÅK OG MODELL I </a:t>
            </a:r>
            <a:r>
              <a:rPr lang="nb-NO" sz="8000" dirty="0">
                <a:solidFill>
                  <a:srgbClr val="FFFF00"/>
                </a:solidFill>
                <a:latin typeface="Bebas Neue" panose="020B0606020202050201" pitchFamily="34" charset="0"/>
                <a:cs typeface="Montserrat Black"/>
              </a:rPr>
              <a:t>SILJE</a:t>
            </a:r>
            <a:r>
              <a:rPr lang="nb-NO" sz="8000" dirty="0">
                <a:solidFill>
                  <a:schemeClr val="bg1"/>
                </a:solidFill>
                <a:latin typeface="Bebas Neue" panose="020B0606020202050201" pitchFamily="34" charset="0"/>
                <a:cs typeface="Montserrat Black"/>
              </a:rPr>
              <a: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BLE LANGT ENKLERE OG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MER PRESIST ENN I </a:t>
            </a:r>
            <a:r>
              <a:rPr lang="nb-NO" sz="8000" dirty="0">
                <a:solidFill>
                  <a:srgbClr val="FFFF00"/>
                </a:solidFill>
                <a:latin typeface="Bebas Neue" panose="020B0606020202050201" pitchFamily="34" charset="0"/>
                <a:cs typeface="Montserrat Black"/>
              </a:rPr>
              <a:t>MATS</a:t>
            </a:r>
          </a:p>
        </p:txBody>
      </p:sp>
    </p:spTree>
    <p:extLst>
      <p:ext uri="{BB962C8B-B14F-4D97-AF65-F5344CB8AC3E}">
        <p14:creationId xmlns:p14="http://schemas.microsoft.com/office/powerpoint/2010/main" val="39810011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SILJE</a:t>
            </a:r>
            <a:r>
              <a:rPr lang="nb-NO" sz="8000" dirty="0">
                <a:solidFill>
                  <a:schemeClr val="bg1"/>
                </a:solidFill>
                <a:latin typeface="Bebas Neue" panose="020B0606020202050201" pitchFamily="34" charset="0"/>
                <a:cs typeface="Montserrat Black"/>
              </a:rPr>
              <a:t> BLE MER FLEKSIBELT OG ENKLERE Å ENDRE</a:t>
            </a:r>
            <a:endParaRPr lang="nb-NO" sz="8000" dirty="0">
              <a:solidFill>
                <a:srgbClr val="FFFF00"/>
              </a:solidFill>
              <a:latin typeface="Bebas Neue" panose="020B0606020202050201" pitchFamily="34" charset="0"/>
              <a:cs typeface="Montserrat Black"/>
            </a:endParaRPr>
          </a:p>
        </p:txBody>
      </p:sp>
    </p:spTree>
    <p:extLst>
      <p:ext uri="{BB962C8B-B14F-4D97-AF65-F5344CB8AC3E}">
        <p14:creationId xmlns:p14="http://schemas.microsoft.com/office/powerpoint/2010/main" val="357544219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KONSEKVENSER HELT OPP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I SKJERMBILDENE</a:t>
            </a:r>
            <a:endParaRPr lang="nb-NO" sz="8000" dirty="0">
              <a:solidFill>
                <a:srgbClr val="FFFF00"/>
              </a:solidFill>
              <a:latin typeface="Bebas Neue" panose="020B0606020202050201" pitchFamily="34" charset="0"/>
              <a:cs typeface="Montserrat Black"/>
            </a:endParaRPr>
          </a:p>
        </p:txBody>
      </p:sp>
    </p:spTree>
    <p:extLst>
      <p:ext uri="{BB962C8B-B14F-4D97-AF65-F5344CB8AC3E}">
        <p14:creationId xmlns:p14="http://schemas.microsoft.com/office/powerpoint/2010/main" val="58905015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143</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BEDRE BRUKEROPPLEVELSE</a:t>
            </a:r>
            <a:endParaRPr lang="nb-NO" sz="8000" dirty="0">
              <a:solidFill>
                <a:srgbClr val="FFFF00"/>
              </a:solidFill>
              <a:latin typeface="Bebas Neue" panose="020B0606020202050201" pitchFamily="34" charset="0"/>
              <a:cs typeface="Montserrat Black"/>
            </a:endParaRPr>
          </a:p>
        </p:txBody>
      </p:sp>
    </p:spTree>
    <p:extLst>
      <p:ext uri="{BB962C8B-B14F-4D97-AF65-F5344CB8AC3E}">
        <p14:creationId xmlns:p14="http://schemas.microsoft.com/office/powerpoint/2010/main" val="413943885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SUNNERE KODEBASE</a:t>
            </a:r>
            <a:endParaRPr lang="nb-NO" sz="8000" dirty="0">
              <a:solidFill>
                <a:srgbClr val="FFFF00"/>
              </a:solidFill>
              <a:latin typeface="Bebas Neue" panose="020B0606020202050201" pitchFamily="34" charset="0"/>
              <a:cs typeface="Montserrat Black"/>
            </a:endParaRPr>
          </a:p>
        </p:txBody>
      </p:sp>
    </p:spTree>
    <p:extLst>
      <p:ext uri="{BB962C8B-B14F-4D97-AF65-F5344CB8AC3E}">
        <p14:creationId xmlns:p14="http://schemas.microsoft.com/office/powerpoint/2010/main" val="64048953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145</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HVORDAN HAR DET GÅTT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MED </a:t>
            </a:r>
            <a:r>
              <a:rPr lang="nb-NO" sz="8000" dirty="0">
                <a:solidFill>
                  <a:srgbClr val="FFFF00"/>
                </a:solidFill>
                <a:latin typeface="Bebas Neue" panose="020B0606020202050201" pitchFamily="34" charset="0"/>
                <a:cs typeface="Montserrat Black"/>
              </a:rPr>
              <a:t>SILJE</a:t>
            </a:r>
            <a:r>
              <a:rPr lang="nb-NO" sz="8000" dirty="0">
                <a:solidFill>
                  <a:schemeClr val="bg1"/>
                </a:solidFill>
                <a:latin typeface="Bebas Neue" panose="020B0606020202050201" pitchFamily="34" charset="0"/>
                <a:cs typeface="Montserrat Black"/>
              </a:rPr>
              <a:t>?</a:t>
            </a:r>
            <a:endParaRPr lang="nb-NO" sz="8000" dirty="0">
              <a:solidFill>
                <a:srgbClr val="FFFF00"/>
              </a:solidFill>
              <a:latin typeface="Bebas Neue" panose="020B0606020202050201" pitchFamily="34" charset="0"/>
              <a:cs typeface="Montserrat Black"/>
            </a:endParaRPr>
          </a:p>
        </p:txBody>
      </p:sp>
    </p:spTree>
    <p:extLst>
      <p:ext uri="{BB962C8B-B14F-4D97-AF65-F5344CB8AC3E}">
        <p14:creationId xmlns:p14="http://schemas.microsoft.com/office/powerpoint/2010/main" val="184496621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146</a:t>
            </a:fld>
            <a:endParaRPr lang="nb-NO"/>
          </a:p>
        </p:txBody>
      </p:sp>
      <p:pic>
        <p:nvPicPr>
          <p:cNvPr id="3" name="Bilde 2">
            <a:extLst>
              <a:ext uri="{FF2B5EF4-FFF2-40B4-BE49-F238E27FC236}">
                <a16:creationId xmlns:a16="http://schemas.microsoft.com/office/drawing/2014/main" id="{F96AEA88-B1C1-4D26-A243-E02F4182D21D}"/>
              </a:ext>
            </a:extLst>
          </p:cNvPr>
          <p:cNvPicPr>
            <a:picLocks noChangeAspect="1"/>
          </p:cNvPicPr>
          <p:nvPr/>
        </p:nvPicPr>
        <p:blipFill>
          <a:blip r:embed="rId3"/>
          <a:stretch>
            <a:fillRect/>
          </a:stretch>
        </p:blipFill>
        <p:spPr>
          <a:xfrm>
            <a:off x="1423945" y="469442"/>
            <a:ext cx="6388559" cy="6388559"/>
          </a:xfrm>
          <a:prstGeom prst="rect">
            <a:avLst/>
          </a:prstGeom>
        </p:spPr>
      </p:pic>
    </p:spTree>
    <p:extLst>
      <p:ext uri="{BB962C8B-B14F-4D97-AF65-F5344CB8AC3E}">
        <p14:creationId xmlns:p14="http://schemas.microsoft.com/office/powerpoint/2010/main" val="35167094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147</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NÅR NOE GÅR BRA VIL MAN GJERNE AT DET SKAL VOKSE</a:t>
            </a:r>
            <a:endParaRPr lang="nb-NO" sz="8000" dirty="0">
              <a:solidFill>
                <a:srgbClr val="FFFF00"/>
              </a:solidFill>
              <a:latin typeface="Bebas Neue" panose="020B0606020202050201" pitchFamily="34" charset="0"/>
              <a:cs typeface="Montserrat Black"/>
            </a:endParaRPr>
          </a:p>
        </p:txBody>
      </p:sp>
    </p:spTree>
    <p:extLst>
      <p:ext uri="{BB962C8B-B14F-4D97-AF65-F5344CB8AC3E}">
        <p14:creationId xmlns:p14="http://schemas.microsoft.com/office/powerpoint/2010/main" val="40851833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148</a:t>
            </a:fld>
            <a:endParaRPr lang="nb-NO"/>
          </a:p>
        </p:txBody>
      </p:sp>
      <p:pic>
        <p:nvPicPr>
          <p:cNvPr id="3" name="Bilde 2" descr="Et bilde som inneholder tekst, innendørs, mørk, stirre&#10;&#10;Automatisk generert beskrivelse">
            <a:extLst>
              <a:ext uri="{FF2B5EF4-FFF2-40B4-BE49-F238E27FC236}">
                <a16:creationId xmlns:a16="http://schemas.microsoft.com/office/drawing/2014/main" id="{F762A731-C755-4491-863C-CD56D532ACAF}"/>
              </a:ext>
            </a:extLst>
          </p:cNvPr>
          <p:cNvPicPr>
            <a:picLocks noChangeAspect="1"/>
          </p:cNvPicPr>
          <p:nvPr/>
        </p:nvPicPr>
        <p:blipFill>
          <a:blip r:embed="rId3"/>
          <a:stretch>
            <a:fillRect/>
          </a:stretch>
        </p:blipFill>
        <p:spPr>
          <a:xfrm>
            <a:off x="0" y="-1"/>
            <a:ext cx="9144000" cy="6858001"/>
          </a:xfrm>
          <a:prstGeom prst="rect">
            <a:avLst/>
          </a:prstGeom>
        </p:spPr>
      </p:pic>
    </p:spTree>
    <p:extLst>
      <p:ext uri="{BB962C8B-B14F-4D97-AF65-F5344CB8AC3E}">
        <p14:creationId xmlns:p14="http://schemas.microsoft.com/office/powerpoint/2010/main" val="30001847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149</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FLERE</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GRENSESTRATEGIER</a:t>
            </a:r>
          </a:p>
        </p:txBody>
      </p:sp>
    </p:spTree>
    <p:extLst>
      <p:ext uri="{BB962C8B-B14F-4D97-AF65-F5344CB8AC3E}">
        <p14:creationId xmlns:p14="http://schemas.microsoft.com/office/powerpoint/2010/main" val="1168538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BOUNDED CONTEXT</a:t>
            </a:r>
          </a:p>
        </p:txBody>
      </p:sp>
    </p:spTree>
    <p:extLst>
      <p:ext uri="{BB962C8B-B14F-4D97-AF65-F5344CB8AC3E}">
        <p14:creationId xmlns:p14="http://schemas.microsoft.com/office/powerpoint/2010/main" val="357757429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150</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CONSUMER</a:t>
            </a:r>
            <a:r>
              <a:rPr lang="nb-NO" sz="8000" dirty="0">
                <a:solidFill>
                  <a:schemeClr val="bg1"/>
                </a:solidFill>
                <a:latin typeface="Bebas Neue" panose="020B0606020202050201" pitchFamily="34" charset="0"/>
                <a:cs typeface="Montserrat Black"/>
              </a:rPr>
              <a:t>/</a:t>
            </a:r>
            <a:r>
              <a:rPr lang="nb-NO" sz="8000" dirty="0">
                <a:solidFill>
                  <a:srgbClr val="FFFF00"/>
                </a:solidFill>
                <a:latin typeface="Bebas Neue" panose="020B0606020202050201" pitchFamily="34" charset="0"/>
                <a:cs typeface="Montserrat Black"/>
              </a:rPr>
              <a:t>SUPPLIER</a:t>
            </a:r>
          </a:p>
        </p:txBody>
      </p:sp>
    </p:spTree>
    <p:extLst>
      <p:ext uri="{BB962C8B-B14F-4D97-AF65-F5344CB8AC3E}">
        <p14:creationId xmlns:p14="http://schemas.microsoft.com/office/powerpoint/2010/main" val="320299541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151</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CONFORMIST</a:t>
            </a:r>
          </a:p>
        </p:txBody>
      </p:sp>
    </p:spTree>
    <p:extLst>
      <p:ext uri="{BB962C8B-B14F-4D97-AF65-F5344CB8AC3E}">
        <p14:creationId xmlns:p14="http://schemas.microsoft.com/office/powerpoint/2010/main" val="368668201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152</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OPEN HOST SERVICE</a:t>
            </a:r>
          </a:p>
        </p:txBody>
      </p:sp>
    </p:spTree>
    <p:extLst>
      <p:ext uri="{BB962C8B-B14F-4D97-AF65-F5344CB8AC3E}">
        <p14:creationId xmlns:p14="http://schemas.microsoft.com/office/powerpoint/2010/main" val="411477061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153</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HVILKEN STRATEGI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ER RIKTIG?</a:t>
            </a:r>
          </a:p>
        </p:txBody>
      </p:sp>
    </p:spTree>
    <p:extLst>
      <p:ext uri="{BB962C8B-B14F-4D97-AF65-F5344CB8AC3E}">
        <p14:creationId xmlns:p14="http://schemas.microsoft.com/office/powerpoint/2010/main" val="138911882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154</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DET KOMMER AN PÅ!</a:t>
            </a:r>
          </a:p>
        </p:txBody>
      </p:sp>
    </p:spTree>
    <p:extLst>
      <p:ext uri="{BB962C8B-B14F-4D97-AF65-F5344CB8AC3E}">
        <p14:creationId xmlns:p14="http://schemas.microsoft.com/office/powerpoint/2010/main" val="17920501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155</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KONTRAKT MED OMVERDENEN</a:t>
            </a:r>
          </a:p>
        </p:txBody>
      </p:sp>
    </p:spTree>
    <p:extLst>
      <p:ext uri="{BB962C8B-B14F-4D97-AF65-F5344CB8AC3E}">
        <p14:creationId xmlns:p14="http://schemas.microsoft.com/office/powerpoint/2010/main" val="23834551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156</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SAMARBEIDSFORM</a:t>
            </a:r>
          </a:p>
        </p:txBody>
      </p:sp>
    </p:spTree>
    <p:extLst>
      <p:ext uri="{BB962C8B-B14F-4D97-AF65-F5344CB8AC3E}">
        <p14:creationId xmlns:p14="http://schemas.microsoft.com/office/powerpoint/2010/main" val="8258280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157</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KOMMUNIKASJONSNIVÅ</a:t>
            </a:r>
          </a:p>
        </p:txBody>
      </p:sp>
    </p:spTree>
    <p:extLst>
      <p:ext uri="{BB962C8B-B14F-4D97-AF65-F5344CB8AC3E}">
        <p14:creationId xmlns:p14="http://schemas.microsoft.com/office/powerpoint/2010/main" val="316663188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158</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AUTONOMITETSGRAD</a:t>
            </a:r>
          </a:p>
        </p:txBody>
      </p:sp>
    </p:spTree>
    <p:extLst>
      <p:ext uri="{BB962C8B-B14F-4D97-AF65-F5344CB8AC3E}">
        <p14:creationId xmlns:p14="http://schemas.microsoft.com/office/powerpoint/2010/main" val="328678148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1" y="2800800"/>
            <a:ext cx="9248024" cy="617746"/>
          </a:xfrm>
        </p:spPr>
        <p:txBody>
          <a:bodyPr>
            <a:noAutofit/>
          </a:bodyPr>
          <a:lstStyle/>
          <a:p>
            <a:pPr marL="0" indent="0" algn="ctr">
              <a:buNone/>
            </a:pPr>
            <a:r>
              <a:rPr lang="nb-NO" sz="8000" dirty="0">
                <a:solidFill>
                  <a:srgbClr val="FFFF00"/>
                </a:solidFill>
                <a:latin typeface="Bebas Neue" panose="020B0606020202050201" pitchFamily="34" charset="0"/>
                <a:cs typeface="Montserrat SemiBold"/>
              </a:rPr>
              <a:t>NOK OM GRENSER</a:t>
            </a:r>
            <a:endParaRPr lang="nb-NO" sz="8000" dirty="0">
              <a:solidFill>
                <a:schemeClr val="bg1"/>
              </a:solidFill>
              <a:latin typeface="Bebas Neue" panose="020B0606020202050201" pitchFamily="34" charset="0"/>
              <a:cs typeface="Montserrat SemiBold"/>
            </a:endParaRPr>
          </a:p>
        </p:txBody>
      </p:sp>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159</a:t>
            </a:fld>
            <a:endParaRPr lang="nb-NO"/>
          </a:p>
        </p:txBody>
      </p:sp>
    </p:spTree>
    <p:extLst>
      <p:ext uri="{BB962C8B-B14F-4D97-AF65-F5344CB8AC3E}">
        <p14:creationId xmlns:p14="http://schemas.microsoft.com/office/powerpoint/2010/main" val="386879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GYLDIGHETSOMRÅDE</a:t>
            </a:r>
            <a:r>
              <a:rPr lang="nb-NO" sz="8000" dirty="0">
                <a:solidFill>
                  <a:schemeClr val="bg1"/>
                </a:solidFill>
                <a:latin typeface="Bebas Neue" panose="020B0606020202050201" pitchFamily="34" charset="0"/>
                <a:cs typeface="Montserrat Black"/>
              </a:rPr>
              <a:t> FOR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 MODELL OG ET SPRÅK</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7121720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1" y="2800800"/>
            <a:ext cx="9248024" cy="617746"/>
          </a:xfrm>
        </p:spPr>
        <p:txBody>
          <a:bodyPr>
            <a:noAutofit/>
          </a:bodyPr>
          <a:lstStyle/>
          <a:p>
            <a:pPr marL="0" indent="0" algn="ctr">
              <a:buNone/>
            </a:pPr>
            <a:r>
              <a:rPr lang="nb-NO" sz="8000" dirty="0">
                <a:solidFill>
                  <a:srgbClr val="FFFF00"/>
                </a:solidFill>
                <a:latin typeface="Bebas Neue" panose="020B0606020202050201" pitchFamily="34" charset="0"/>
                <a:cs typeface="Montserrat SemiBold"/>
              </a:rPr>
              <a:t>HVA SKJER PÅ INNSIDEN?</a:t>
            </a:r>
            <a:endParaRPr lang="nb-NO" sz="8000" dirty="0">
              <a:solidFill>
                <a:schemeClr val="bg1"/>
              </a:solidFill>
              <a:latin typeface="Bebas Neue" panose="020B0606020202050201" pitchFamily="34" charset="0"/>
              <a:cs typeface="Montserrat SemiBold"/>
            </a:endParaRPr>
          </a:p>
        </p:txBody>
      </p:sp>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160</a:t>
            </a:fld>
            <a:endParaRPr lang="nb-NO"/>
          </a:p>
        </p:txBody>
      </p:sp>
    </p:spTree>
    <p:extLst>
      <p:ext uri="{BB962C8B-B14F-4D97-AF65-F5344CB8AC3E}">
        <p14:creationId xmlns:p14="http://schemas.microsoft.com/office/powerpoint/2010/main" val="342031748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161</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BYGGEKLOSSER FOR MODELLERING</a:t>
            </a:r>
          </a:p>
        </p:txBody>
      </p:sp>
    </p:spTree>
    <p:extLst>
      <p:ext uri="{BB962C8B-B14F-4D97-AF65-F5344CB8AC3E}">
        <p14:creationId xmlns:p14="http://schemas.microsoft.com/office/powerpoint/2010/main" val="6508103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162</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FOR Å REPRESENTERE MODELLEN I KODE</a:t>
            </a:r>
          </a:p>
        </p:txBody>
      </p:sp>
    </p:spTree>
    <p:extLst>
      <p:ext uri="{BB962C8B-B14F-4D97-AF65-F5344CB8AC3E}">
        <p14:creationId xmlns:p14="http://schemas.microsoft.com/office/powerpoint/2010/main" val="426798576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163</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SENTRALE PROBLEMSTILLINGER</a:t>
            </a:r>
          </a:p>
        </p:txBody>
      </p:sp>
    </p:spTree>
    <p:extLst>
      <p:ext uri="{BB962C8B-B14F-4D97-AF65-F5344CB8AC3E}">
        <p14:creationId xmlns:p14="http://schemas.microsoft.com/office/powerpoint/2010/main" val="325522934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164</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IDENTITET</a:t>
            </a:r>
          </a:p>
        </p:txBody>
      </p:sp>
    </p:spTree>
    <p:extLst>
      <p:ext uri="{BB962C8B-B14F-4D97-AF65-F5344CB8AC3E}">
        <p14:creationId xmlns:p14="http://schemas.microsoft.com/office/powerpoint/2010/main" val="49748414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165</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LIKHET</a:t>
            </a:r>
          </a:p>
        </p:txBody>
      </p:sp>
    </p:spTree>
    <p:extLst>
      <p:ext uri="{BB962C8B-B14F-4D97-AF65-F5344CB8AC3E}">
        <p14:creationId xmlns:p14="http://schemas.microsoft.com/office/powerpoint/2010/main" val="59968890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166</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FORRETNINGSREGLER</a:t>
            </a:r>
          </a:p>
        </p:txBody>
      </p:sp>
    </p:spTree>
    <p:extLst>
      <p:ext uri="{BB962C8B-B14F-4D97-AF65-F5344CB8AC3E}">
        <p14:creationId xmlns:p14="http://schemas.microsoft.com/office/powerpoint/2010/main" val="416971181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167</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TID</a:t>
            </a:r>
          </a:p>
        </p:txBody>
      </p:sp>
    </p:spTree>
    <p:extLst>
      <p:ext uri="{BB962C8B-B14F-4D97-AF65-F5344CB8AC3E}">
        <p14:creationId xmlns:p14="http://schemas.microsoft.com/office/powerpoint/2010/main" val="36380007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168</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ENDRING</a:t>
            </a:r>
          </a:p>
        </p:txBody>
      </p:sp>
    </p:spTree>
    <p:extLst>
      <p:ext uri="{BB962C8B-B14F-4D97-AF65-F5344CB8AC3E}">
        <p14:creationId xmlns:p14="http://schemas.microsoft.com/office/powerpoint/2010/main" val="41648658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169</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PERSISTENS</a:t>
            </a:r>
          </a:p>
        </p:txBody>
      </p:sp>
    </p:spTree>
    <p:extLst>
      <p:ext uri="{BB962C8B-B14F-4D97-AF65-F5344CB8AC3E}">
        <p14:creationId xmlns:p14="http://schemas.microsoft.com/office/powerpoint/2010/main" val="1670914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HVORFOR </a:t>
            </a:r>
            <a:r>
              <a:rPr lang="nb-NO" sz="8000" dirty="0">
                <a:solidFill>
                  <a:srgbClr val="FFFF00"/>
                </a:solidFill>
                <a:latin typeface="Bebas Neue" panose="020B0606020202050201" pitchFamily="34" charset="0"/>
                <a:cs typeface="Montserrat Black"/>
              </a:rPr>
              <a:t>BOUNDED</a:t>
            </a:r>
            <a:r>
              <a:rPr lang="nb-NO" sz="8000" dirty="0">
                <a:solidFill>
                  <a:schemeClr val="bg1"/>
                </a:solidFill>
                <a:latin typeface="Bebas Neue" panose="020B0606020202050201" pitchFamily="34" charset="0"/>
                <a:cs typeface="Montserrat Black"/>
              </a:rPr>
              <a: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69723589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170</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53DA"/>
                </a:solidFill>
                <a:latin typeface="Bebas Neue" panose="020B0606020202050201" pitchFamily="34" charset="0"/>
                <a:cs typeface="Montserrat Black"/>
              </a:rPr>
              <a:t>«</a:t>
            </a:r>
            <a:r>
              <a:rPr lang="nb-NO" sz="8000" dirty="0">
                <a:solidFill>
                  <a:schemeClr val="bg1"/>
                </a:solidFill>
                <a:latin typeface="Bebas Neue" panose="020B0606020202050201" pitchFamily="34" charset="0"/>
                <a:cs typeface="Montserrat Black"/>
              </a:rPr>
              <a:t>TACTICAL PATTERNS</a:t>
            </a:r>
            <a:r>
              <a:rPr lang="nb-NO" sz="8000" dirty="0">
                <a:solidFill>
                  <a:srgbClr val="FF53DA"/>
                </a:solidFill>
                <a:latin typeface="Bebas Neue" panose="020B0606020202050201" pitchFamily="34" charset="0"/>
                <a:cs typeface="Montserrat Black"/>
              </a:rPr>
              <a:t>»</a:t>
            </a:r>
          </a:p>
        </p:txBody>
      </p:sp>
    </p:spTree>
    <p:extLst>
      <p:ext uri="{BB962C8B-B14F-4D97-AF65-F5344CB8AC3E}">
        <p14:creationId xmlns:p14="http://schemas.microsoft.com/office/powerpoint/2010/main" val="41006937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171</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PREGET AV OO-TANKEGANG</a:t>
            </a:r>
          </a:p>
        </p:txBody>
      </p:sp>
    </p:spTree>
    <p:extLst>
      <p:ext uri="{BB962C8B-B14F-4D97-AF65-F5344CB8AC3E}">
        <p14:creationId xmlns:p14="http://schemas.microsoft.com/office/powerpoint/2010/main" val="204815393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172</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ENTITIES</a:t>
            </a:r>
          </a:p>
        </p:txBody>
      </p:sp>
    </p:spTree>
    <p:extLst>
      <p:ext uri="{BB962C8B-B14F-4D97-AF65-F5344CB8AC3E}">
        <p14:creationId xmlns:p14="http://schemas.microsoft.com/office/powerpoint/2010/main" val="402580094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173</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NOE SOM HAR EN ID</a:t>
            </a:r>
          </a:p>
        </p:txBody>
      </p:sp>
    </p:spTree>
    <p:extLst>
      <p:ext uri="{BB962C8B-B14F-4D97-AF65-F5344CB8AC3E}">
        <p14:creationId xmlns:p14="http://schemas.microsoft.com/office/powerpoint/2010/main" val="156911761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174</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KAN ENDRE TILSTAND </a:t>
            </a:r>
            <a:br>
              <a:rPr lang="nb-NO" sz="8000" dirty="0">
                <a:solidFill>
                  <a:schemeClr val="bg1"/>
                </a:solidFill>
                <a:latin typeface="Bebas Neue" panose="020B0606020202050201" pitchFamily="34" charset="0"/>
                <a:cs typeface="Montserrat Black"/>
              </a:rPr>
            </a:br>
            <a:r>
              <a:rPr lang="nb-NO" sz="8000" dirty="0">
                <a:solidFill>
                  <a:srgbClr val="FFFF00"/>
                </a:solidFill>
                <a:latin typeface="Bebas Neue" panose="020B0606020202050201" pitchFamily="34" charset="0"/>
                <a:cs typeface="Montserrat Black"/>
              </a:rPr>
              <a:t>UTEN Å ENDRE IDENTITET</a:t>
            </a:r>
          </a:p>
        </p:txBody>
      </p:sp>
    </p:spTree>
    <p:extLst>
      <p:ext uri="{BB962C8B-B14F-4D97-AF65-F5344CB8AC3E}">
        <p14:creationId xmlns:p14="http://schemas.microsoft.com/office/powerpoint/2010/main" val="29855942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175</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SØRGER FOR SIN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EGEN </a:t>
            </a:r>
            <a:r>
              <a:rPr lang="nb-NO" sz="8000" dirty="0">
                <a:solidFill>
                  <a:srgbClr val="FFFF00"/>
                </a:solidFill>
                <a:latin typeface="Bebas Neue" panose="020B0606020202050201" pitchFamily="34" charset="0"/>
                <a:cs typeface="Montserrat Black"/>
              </a:rPr>
              <a:t>INTEGRITET</a:t>
            </a:r>
          </a:p>
        </p:txBody>
      </p:sp>
    </p:spTree>
    <p:extLst>
      <p:ext uri="{BB962C8B-B14F-4D97-AF65-F5344CB8AC3E}">
        <p14:creationId xmlns:p14="http://schemas.microsoft.com/office/powerpoint/2010/main" val="284858622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176</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IMPLEMENTERER FORRETNINGSLOGIKK</a:t>
            </a:r>
          </a:p>
        </p:txBody>
      </p:sp>
    </p:spTree>
    <p:extLst>
      <p:ext uri="{BB962C8B-B14F-4D97-AF65-F5344CB8AC3E}">
        <p14:creationId xmlns:p14="http://schemas.microsoft.com/office/powerpoint/2010/main" val="34597126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177</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VALUE OBJECTS</a:t>
            </a:r>
          </a:p>
        </p:txBody>
      </p:sp>
    </p:spTree>
    <p:extLst>
      <p:ext uri="{BB962C8B-B14F-4D97-AF65-F5344CB8AC3E}">
        <p14:creationId xmlns:p14="http://schemas.microsoft.com/office/powerpoint/2010/main" val="11637452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178</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VERDIEN ER IDENTITETEN</a:t>
            </a:r>
          </a:p>
        </p:txBody>
      </p:sp>
    </p:spTree>
    <p:extLst>
      <p:ext uri="{BB962C8B-B14F-4D97-AF65-F5344CB8AC3E}">
        <p14:creationId xmlns:p14="http://schemas.microsoft.com/office/powerpoint/2010/main" val="27143431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179</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IMMUTABLE</a:t>
            </a:r>
          </a:p>
        </p:txBody>
      </p:sp>
    </p:spTree>
    <p:extLst>
      <p:ext uri="{BB962C8B-B14F-4D97-AF65-F5344CB8AC3E}">
        <p14:creationId xmlns:p14="http://schemas.microsoft.com/office/powerpoint/2010/main" val="2127002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STRATEGISK VALGT </a:t>
            </a:r>
            <a:r>
              <a:rPr lang="nb-NO" sz="8000" dirty="0">
                <a:solidFill>
                  <a:schemeClr val="bg1"/>
                </a:solidFill>
                <a:latin typeface="Bebas Neue" panose="020B0606020202050201" pitchFamily="34" charset="0"/>
                <a:cs typeface="Montserrat Black"/>
              </a:rPr>
              <a:t>GRENSE</a:t>
            </a:r>
          </a:p>
        </p:txBody>
      </p:sp>
    </p:spTree>
    <p:extLst>
      <p:ext uri="{BB962C8B-B14F-4D97-AF65-F5344CB8AC3E}">
        <p14:creationId xmlns:p14="http://schemas.microsoft.com/office/powerpoint/2010/main" val="23216077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180</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AGGREGATES</a:t>
            </a:r>
          </a:p>
        </p:txBody>
      </p:sp>
    </p:spTree>
    <p:extLst>
      <p:ext uri="{BB962C8B-B14F-4D97-AF65-F5344CB8AC3E}">
        <p14:creationId xmlns:p14="http://schemas.microsoft.com/office/powerpoint/2010/main" val="92273964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181</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TRANSAKSJONSGRENSE</a:t>
            </a:r>
          </a:p>
        </p:txBody>
      </p:sp>
    </p:spTree>
    <p:extLst>
      <p:ext uri="{BB962C8B-B14F-4D97-AF65-F5344CB8AC3E}">
        <p14:creationId xmlns:p14="http://schemas.microsoft.com/office/powerpoint/2010/main" val="350873569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182</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PERSISTERINGSENHET</a:t>
            </a:r>
          </a:p>
        </p:txBody>
      </p:sp>
    </p:spTree>
    <p:extLst>
      <p:ext uri="{BB962C8B-B14F-4D97-AF65-F5344CB8AC3E}">
        <p14:creationId xmlns:p14="http://schemas.microsoft.com/office/powerpoint/2010/main" val="294758007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183</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EVENTS</a:t>
            </a:r>
          </a:p>
        </p:txBody>
      </p:sp>
    </p:spTree>
    <p:extLst>
      <p:ext uri="{BB962C8B-B14F-4D97-AF65-F5344CB8AC3E}">
        <p14:creationId xmlns:p14="http://schemas.microsoft.com/office/powerpoint/2010/main" val="36620370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184</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NOE VIKTIG SOM HAR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SKJEDD I DOMENET</a:t>
            </a:r>
          </a:p>
        </p:txBody>
      </p:sp>
    </p:spTree>
    <p:extLst>
      <p:ext uri="{BB962C8B-B14F-4D97-AF65-F5344CB8AC3E}">
        <p14:creationId xmlns:p14="http://schemas.microsoft.com/office/powerpoint/2010/main" val="356728321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185</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REPOSITORIES</a:t>
            </a:r>
          </a:p>
        </p:txBody>
      </p:sp>
    </p:spTree>
    <p:extLst>
      <p:ext uri="{BB962C8B-B14F-4D97-AF65-F5344CB8AC3E}">
        <p14:creationId xmlns:p14="http://schemas.microsoft.com/office/powerpoint/2010/main" val="303301516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186</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HVORDAN FÅ TAK I EN AGGREGATE?</a:t>
            </a:r>
          </a:p>
        </p:txBody>
      </p:sp>
    </p:spTree>
    <p:extLst>
      <p:ext uri="{BB962C8B-B14F-4D97-AF65-F5344CB8AC3E}">
        <p14:creationId xmlns:p14="http://schemas.microsoft.com/office/powerpoint/2010/main" val="101583546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187</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FACTORIES</a:t>
            </a:r>
          </a:p>
        </p:txBody>
      </p:sp>
    </p:spTree>
    <p:extLst>
      <p:ext uri="{BB962C8B-B14F-4D97-AF65-F5344CB8AC3E}">
        <p14:creationId xmlns:p14="http://schemas.microsoft.com/office/powerpoint/2010/main" val="247560152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188</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HVORDAN BYGGE EN KOMPLEKS ENTITET?</a:t>
            </a:r>
          </a:p>
        </p:txBody>
      </p:sp>
    </p:spTree>
    <p:extLst>
      <p:ext uri="{BB962C8B-B14F-4D97-AF65-F5344CB8AC3E}">
        <p14:creationId xmlns:p14="http://schemas.microsoft.com/office/powerpoint/2010/main" val="105356389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189</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SERVICES</a:t>
            </a:r>
          </a:p>
        </p:txBody>
      </p:sp>
    </p:spTree>
    <p:extLst>
      <p:ext uri="{BB962C8B-B14F-4D97-AF65-F5344CB8AC3E}">
        <p14:creationId xmlns:p14="http://schemas.microsoft.com/office/powerpoint/2010/main" val="440154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UNNGÅ Å MODELLERE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HELE VERDEN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2106148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190</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IMPLEMENTERER FORRETNINGSLOGIKK</a:t>
            </a:r>
          </a:p>
        </p:txBody>
      </p:sp>
    </p:spTree>
    <p:extLst>
      <p:ext uri="{BB962C8B-B14F-4D97-AF65-F5344CB8AC3E}">
        <p14:creationId xmlns:p14="http://schemas.microsoft.com/office/powerpoint/2010/main" val="118595753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191</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PREGET AV OO-TANKEGANG</a:t>
            </a:r>
          </a:p>
        </p:txBody>
      </p:sp>
    </p:spTree>
    <p:extLst>
      <p:ext uri="{BB962C8B-B14F-4D97-AF65-F5344CB8AC3E}">
        <p14:creationId xmlns:p14="http://schemas.microsoft.com/office/powerpoint/2010/main" val="31233670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192</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FUNKSJONELL DDD</a:t>
            </a:r>
          </a:p>
        </p:txBody>
      </p:sp>
    </p:spTree>
    <p:extLst>
      <p:ext uri="{BB962C8B-B14F-4D97-AF65-F5344CB8AC3E}">
        <p14:creationId xmlns:p14="http://schemas.microsoft.com/office/powerpoint/2010/main" val="213308791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193</a:t>
            </a:fld>
            <a:endParaRPr lang="nb-NO"/>
          </a:p>
        </p:txBody>
      </p:sp>
      <p:sp>
        <p:nvSpPr>
          <p:cNvPr id="5" name="Content Placeholder 2">
            <a:extLst>
              <a:ext uri="{FF2B5EF4-FFF2-40B4-BE49-F238E27FC236}">
                <a16:creationId xmlns:a16="http://schemas.microsoft.com/office/drawing/2014/main" id="{C21B0544-ACC8-4E3D-A6B9-7AEB4817EC0C}"/>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MER FOKUS PÅ </a:t>
            </a:r>
            <a:br>
              <a:rPr lang="nb-NO" sz="8000" dirty="0">
                <a:solidFill>
                  <a:schemeClr val="bg1"/>
                </a:solidFill>
                <a:latin typeface="Bebas Neue" panose="020B0606020202050201" pitchFamily="34" charset="0"/>
                <a:cs typeface="Montserrat Black"/>
              </a:rPr>
            </a:br>
            <a:r>
              <a:rPr lang="nb-NO" sz="8000" dirty="0">
                <a:solidFill>
                  <a:srgbClr val="FFFF00"/>
                </a:solidFill>
                <a:latin typeface="Bebas Neue" panose="020B0606020202050201" pitchFamily="34" charset="0"/>
                <a:cs typeface="Montserrat Black"/>
              </a:rPr>
              <a:t>PROSESSER</a:t>
            </a:r>
            <a:r>
              <a:rPr lang="nb-NO" sz="8000" dirty="0">
                <a:solidFill>
                  <a:schemeClr val="bg1"/>
                </a:solidFill>
                <a:latin typeface="Bebas Neue" panose="020B0606020202050201" pitchFamily="34" charset="0"/>
                <a:cs typeface="Montserrat Black"/>
              </a:rPr>
              <a:t> OG </a:t>
            </a:r>
            <a:r>
              <a:rPr lang="nb-NO" sz="8000" dirty="0">
                <a:solidFill>
                  <a:srgbClr val="FFFF00"/>
                </a:solidFill>
                <a:latin typeface="Bebas Neue" panose="020B0606020202050201" pitchFamily="34" charset="0"/>
                <a:cs typeface="Montserrat Black"/>
              </a:rPr>
              <a:t>EVENTER</a:t>
            </a:r>
          </a:p>
        </p:txBody>
      </p:sp>
    </p:spTree>
    <p:extLst>
      <p:ext uri="{BB962C8B-B14F-4D97-AF65-F5344CB8AC3E}">
        <p14:creationId xmlns:p14="http://schemas.microsoft.com/office/powerpoint/2010/main" val="14117093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194</a:t>
            </a:fld>
            <a:endParaRPr lang="nb-NO"/>
          </a:p>
        </p:txBody>
      </p:sp>
      <p:pic>
        <p:nvPicPr>
          <p:cNvPr id="3" name="Bilde 2">
            <a:extLst>
              <a:ext uri="{FF2B5EF4-FFF2-40B4-BE49-F238E27FC236}">
                <a16:creationId xmlns:a16="http://schemas.microsoft.com/office/drawing/2014/main" id="{722F0468-BE7A-47AF-B9F1-72A806809A52}"/>
              </a:ext>
            </a:extLst>
          </p:cNvPr>
          <p:cNvPicPr>
            <a:picLocks noChangeAspect="1"/>
          </p:cNvPicPr>
          <p:nvPr/>
        </p:nvPicPr>
        <p:blipFill>
          <a:blip r:embed="rId3"/>
          <a:stretch>
            <a:fillRect/>
          </a:stretch>
        </p:blipFill>
        <p:spPr>
          <a:xfrm>
            <a:off x="2586037" y="1047750"/>
            <a:ext cx="3971925" cy="4762500"/>
          </a:xfrm>
          <a:prstGeom prst="rect">
            <a:avLst/>
          </a:prstGeom>
        </p:spPr>
      </p:pic>
    </p:spTree>
    <p:extLst>
      <p:ext uri="{BB962C8B-B14F-4D97-AF65-F5344CB8AC3E}">
        <p14:creationId xmlns:p14="http://schemas.microsoft.com/office/powerpoint/2010/main" val="3997872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EVENTSTORMING HANDLER OM </a:t>
            </a:r>
            <a:r>
              <a:rPr lang="nb-NO" sz="8000" dirty="0">
                <a:solidFill>
                  <a:srgbClr val="FFFF00"/>
                </a:solidFill>
                <a:latin typeface="Bebas Neue" panose="020B0606020202050201" pitchFamily="34" charset="0"/>
                <a:cs typeface="Montserrat Black"/>
              </a:rPr>
              <a:t>DET STORE BILDET</a:t>
            </a:r>
          </a:p>
        </p:txBody>
      </p:sp>
    </p:spTree>
    <p:extLst>
      <p:ext uri="{BB962C8B-B14F-4D97-AF65-F5344CB8AC3E}">
        <p14:creationId xmlns:p14="http://schemas.microsoft.com/office/powerpoint/2010/main" val="543473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TO VANLIGE MODELLERINGSFEIL</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0427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#1</a:t>
            </a:r>
            <a:r>
              <a:rPr lang="nb-NO" sz="8000" dirty="0">
                <a:solidFill>
                  <a:schemeClr val="bg1"/>
                </a:solidFill>
                <a:latin typeface="Bebas Neue" panose="020B0606020202050201" pitchFamily="34" charset="0"/>
                <a:cs typeface="Montserrat Black"/>
              </a:rPr>
              <a:t> Å PRØVE Å FINNE ELEFANTENS SANNE NATUR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840441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22</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#2</a:t>
            </a:r>
            <a:r>
              <a:rPr lang="nb-NO" sz="8000" dirty="0">
                <a:solidFill>
                  <a:schemeClr val="bg1"/>
                </a:solidFill>
                <a:latin typeface="Bebas Neue" panose="020B0606020202050201" pitchFamily="34" charset="0"/>
                <a:cs typeface="Montserrat Black"/>
              </a:rPr>
              <a:t> Å TRO AT DET BARE FINNES ÉN MODELL AV DOMENET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71683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MODELLER ER IKKE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SANNE ELLER GALE</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208116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24</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MODELLER ER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NYTTIGE </a:t>
            </a:r>
            <a:r>
              <a:rPr lang="nb-NO" sz="8000" dirty="0">
                <a:solidFill>
                  <a:srgbClr val="FFFF00"/>
                </a:solidFill>
                <a:latin typeface="Bebas Neue" panose="020B0606020202050201" pitchFamily="34" charset="0"/>
                <a:cs typeface="Montserrat Black"/>
              </a:rPr>
              <a:t>FORENKLINGER</a:t>
            </a:r>
          </a:p>
        </p:txBody>
      </p:sp>
    </p:spTree>
    <p:extLst>
      <p:ext uri="{BB962C8B-B14F-4D97-AF65-F5344CB8AC3E}">
        <p14:creationId xmlns:p14="http://schemas.microsoft.com/office/powerpoint/2010/main" val="3894748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25</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MODELLER ER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MER ELLER MINDRE </a:t>
            </a:r>
            <a:r>
              <a:rPr lang="nb-NO" sz="8000" dirty="0">
                <a:solidFill>
                  <a:srgbClr val="FFFF00"/>
                </a:solidFill>
                <a:latin typeface="Bebas Neue" panose="020B0606020202050201" pitchFamily="34" charset="0"/>
                <a:cs typeface="Montserrat Black"/>
              </a:rPr>
              <a:t>EGNET</a:t>
            </a:r>
          </a:p>
        </p:txBody>
      </p:sp>
    </p:spTree>
    <p:extLst>
      <p:ext uri="{BB962C8B-B14F-4D97-AF65-F5344CB8AC3E}">
        <p14:creationId xmlns:p14="http://schemas.microsoft.com/office/powerpoint/2010/main" val="699674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26</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MODELLER ER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MER ELLER MINDRE </a:t>
            </a:r>
            <a:r>
              <a:rPr lang="nb-NO" sz="8000" dirty="0">
                <a:solidFill>
                  <a:srgbClr val="FFFF00"/>
                </a:solidFill>
                <a:latin typeface="Bebas Neue" panose="020B0606020202050201" pitchFamily="34" charset="0"/>
                <a:cs typeface="Montserrat Black"/>
              </a:rPr>
              <a:t>NYTTIGE</a:t>
            </a:r>
          </a:p>
        </p:txBody>
      </p:sp>
    </p:spTree>
    <p:extLst>
      <p:ext uri="{BB962C8B-B14F-4D97-AF65-F5344CB8AC3E}">
        <p14:creationId xmlns:p14="http://schemas.microsoft.com/office/powerpoint/2010/main" val="779551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27</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MODELLER ER </a:t>
            </a:r>
            <a:r>
              <a:rPr lang="nb-NO" sz="8000" dirty="0">
                <a:solidFill>
                  <a:srgbClr val="FFFF00"/>
                </a:solidFill>
                <a:latin typeface="Bebas Neue" panose="020B0606020202050201" pitchFamily="34" charset="0"/>
                <a:cs typeface="Montserrat Black"/>
              </a:rPr>
              <a:t>LOKALE</a:t>
            </a:r>
          </a:p>
        </p:txBody>
      </p:sp>
    </p:spTree>
    <p:extLst>
      <p:ext uri="{BB962C8B-B14F-4D97-AF65-F5344CB8AC3E}">
        <p14:creationId xmlns:p14="http://schemas.microsoft.com/office/powerpoint/2010/main" val="3507971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UBIQUITOUS LANGUAGE</a:t>
            </a:r>
          </a:p>
        </p:txBody>
      </p:sp>
    </p:spTree>
    <p:extLst>
      <p:ext uri="{BB962C8B-B14F-4D97-AF65-F5344CB8AC3E}">
        <p14:creationId xmlns:p14="http://schemas.microsoft.com/office/powerpoint/2010/main" val="11650783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29</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FELLES OG ENTYDIG SPRÅK </a:t>
            </a:r>
            <a:r>
              <a:rPr lang="nb-NO" sz="8000" dirty="0">
                <a:solidFill>
                  <a:srgbClr val="FFFF00"/>
                </a:solidFill>
                <a:latin typeface="Bebas Neue" panose="020B0606020202050201" pitchFamily="34" charset="0"/>
                <a:cs typeface="Montserrat Black"/>
              </a:rPr>
              <a:t>INNEN EN BOUNDED CONTEXT</a:t>
            </a:r>
          </a:p>
        </p:txBody>
      </p:sp>
    </p:spTree>
    <p:extLst>
      <p:ext uri="{BB962C8B-B14F-4D97-AF65-F5344CB8AC3E}">
        <p14:creationId xmlns:p14="http://schemas.microsoft.com/office/powerpoint/2010/main" val="373611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ALLE</a:t>
            </a:r>
            <a:r>
              <a:rPr lang="nb-NO" sz="8000" dirty="0">
                <a:solidFill>
                  <a:schemeClr val="bg1"/>
                </a:solidFill>
                <a:latin typeface="Bebas Neue" panose="020B0606020202050201" pitchFamily="34" charset="0"/>
                <a:cs typeface="Montserrat Black"/>
              </a:rPr>
              <a:t> SKAL SNAKKE SAMMEN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907450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HVORFOR ER SPRÅK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SÅ VIKTIG?</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818340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31</a:t>
            </a:fld>
            <a:endParaRPr lang="nb-NO"/>
          </a:p>
        </p:txBody>
      </p:sp>
      <p:sp>
        <p:nvSpPr>
          <p:cNvPr id="8"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latin typeface="Bebas Neue" panose="020B0606020202050201" pitchFamily="34" charset="0"/>
                <a:cs typeface="Montserrat SemiBold"/>
              </a:rPr>
              <a:t>HISTORIEN OM </a:t>
            </a:r>
            <a:r>
              <a:rPr lang="nb-NO" sz="8000" dirty="0">
                <a:solidFill>
                  <a:srgbClr val="FF0000"/>
                </a:solidFill>
                <a:latin typeface="Bebas Neue" panose="020B0606020202050201" pitchFamily="34" charset="0"/>
                <a:cs typeface="Montserrat SemiBold"/>
              </a:rPr>
              <a:t>EQUEST</a:t>
            </a:r>
          </a:p>
        </p:txBody>
      </p:sp>
    </p:spTree>
    <p:extLst>
      <p:ext uri="{BB962C8B-B14F-4D97-AF65-F5344CB8AC3E}">
        <p14:creationId xmlns:p14="http://schemas.microsoft.com/office/powerpoint/2010/main" val="3195634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32</a:t>
            </a:fld>
            <a:endParaRPr lang="nb-NO"/>
          </a:p>
        </p:txBody>
      </p:sp>
      <p:pic>
        <p:nvPicPr>
          <p:cNvPr id="7"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68500"/>
            <a:ext cx="2730500" cy="2921000"/>
          </a:xfrm>
          <a:prstGeom prst="rect">
            <a:avLst/>
          </a:prstGeom>
        </p:spPr>
      </p:pic>
      <p:sp>
        <p:nvSpPr>
          <p:cNvPr id="9" name="Content Placeholder 2"/>
          <p:cNvSpPr txBox="1">
            <a:spLocks/>
          </p:cNvSpPr>
          <p:nvPr/>
        </p:nvSpPr>
        <p:spPr>
          <a:xfrm>
            <a:off x="1" y="288599"/>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latin typeface="Bebas Neue" panose="020B0606020202050201" pitchFamily="34" charset="0"/>
                <a:cs typeface="Montserrat SemiBold"/>
              </a:rPr>
              <a:t>EN HEST</a:t>
            </a:r>
          </a:p>
        </p:txBody>
      </p:sp>
    </p:spTree>
    <p:extLst>
      <p:ext uri="{BB962C8B-B14F-4D97-AF65-F5344CB8AC3E}">
        <p14:creationId xmlns:p14="http://schemas.microsoft.com/office/powerpoint/2010/main" val="2954802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33</a:t>
            </a:fld>
            <a:endParaRPr lang="nb-NO"/>
          </a:p>
        </p:txBody>
      </p:sp>
      <p:sp>
        <p:nvSpPr>
          <p:cNvPr id="8" name="Content Placeholder 2"/>
          <p:cNvSpPr>
            <a:spLocks noGrp="1"/>
          </p:cNvSpPr>
          <p:nvPr>
            <p:ph idx="1"/>
          </p:nvPr>
        </p:nvSpPr>
        <p:spPr>
          <a:xfrm>
            <a:off x="0" y="288000"/>
            <a:ext cx="9144000"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NY</a:t>
            </a:r>
            <a:r>
              <a:rPr lang="nb-NO" sz="8000" dirty="0">
                <a:latin typeface="Bebas Neue" panose="020B0606020202050201" pitchFamily="34" charset="0"/>
                <a:cs typeface="Montserrat SemiBold"/>
              </a:rPr>
              <a:t> HEST</a:t>
            </a:r>
          </a:p>
        </p:txBody>
      </p:sp>
      <p:pic>
        <p:nvPicPr>
          <p:cNvPr id="10" name="Picture 2" descr="donkey-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00" y="2235200"/>
            <a:ext cx="3009900" cy="2387600"/>
          </a:xfrm>
          <a:prstGeom prst="rect">
            <a:avLst/>
          </a:prstGeom>
        </p:spPr>
      </p:pic>
    </p:spTree>
    <p:extLst>
      <p:ext uri="{BB962C8B-B14F-4D97-AF65-F5344CB8AC3E}">
        <p14:creationId xmlns:p14="http://schemas.microsoft.com/office/powerpoint/2010/main" val="2223453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34</a:t>
            </a:fld>
            <a:endParaRPr lang="nb-NO"/>
          </a:p>
        </p:txBody>
      </p:sp>
      <p:sp>
        <p:nvSpPr>
          <p:cNvPr id="5" name="Content Placeholder 2"/>
          <p:cNvSpPr>
            <a:spLocks noGrp="1"/>
          </p:cNvSpPr>
          <p:nvPr>
            <p:ph idx="1"/>
          </p:nvPr>
        </p:nvSpPr>
        <p:spPr>
          <a:xfrm>
            <a:off x="1" y="288000"/>
            <a:ext cx="9144000"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KORT</a:t>
            </a:r>
            <a:r>
              <a:rPr lang="nb-NO" sz="8000" dirty="0">
                <a:latin typeface="Bebas Neue" panose="020B0606020202050201" pitchFamily="34" charset="0"/>
                <a:cs typeface="Montserrat SemiBold"/>
              </a:rPr>
              <a:t>, </a:t>
            </a:r>
            <a:r>
              <a:rPr lang="nb-NO" sz="8000" dirty="0">
                <a:solidFill>
                  <a:srgbClr val="FF0000"/>
                </a:solidFill>
                <a:latin typeface="Bebas Neue" panose="020B0606020202050201" pitchFamily="34" charset="0"/>
                <a:cs typeface="Montserrat SemiBold"/>
              </a:rPr>
              <a:t>STERK</a:t>
            </a:r>
            <a:r>
              <a:rPr lang="nb-NO" sz="8000" dirty="0">
                <a:latin typeface="Bebas Neue" panose="020B0606020202050201" pitchFamily="34" charset="0"/>
                <a:cs typeface="Montserrat SemiBold"/>
              </a:rPr>
              <a:t> OG </a:t>
            </a:r>
            <a:r>
              <a:rPr lang="nb-NO" sz="8000" dirty="0">
                <a:solidFill>
                  <a:srgbClr val="FF0000"/>
                </a:solidFill>
                <a:latin typeface="Bebas Neue" panose="020B0606020202050201" pitchFamily="34" charset="0"/>
                <a:cs typeface="Montserrat SemiBold"/>
              </a:rPr>
              <a:t>STA</a:t>
            </a:r>
            <a:r>
              <a:rPr lang="nb-NO" sz="8000" dirty="0">
                <a:latin typeface="Bebas Neue" panose="020B0606020202050201" pitchFamily="34" charset="0"/>
                <a:cs typeface="Montserrat SemiBold"/>
              </a:rPr>
              <a:t> HEST</a:t>
            </a:r>
          </a:p>
        </p:txBody>
      </p:sp>
      <p:pic>
        <p:nvPicPr>
          <p:cNvPr id="7" name="Picture 2" descr="donkey-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0700" y="2235200"/>
            <a:ext cx="3009900" cy="2387600"/>
          </a:xfrm>
          <a:prstGeom prst="rect">
            <a:avLst/>
          </a:prstGeom>
        </p:spPr>
      </p:pic>
    </p:spTree>
    <p:extLst>
      <p:ext uri="{BB962C8B-B14F-4D97-AF65-F5344CB8AC3E}">
        <p14:creationId xmlns:p14="http://schemas.microsoft.com/office/powerpoint/2010/main" val="4285008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35</a:t>
            </a:fld>
            <a:endParaRPr lang="nb-NO"/>
          </a:p>
        </p:txBody>
      </p:sp>
      <p:sp>
        <p:nvSpPr>
          <p:cNvPr id="5" name="Content Placeholder 2"/>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HEST?</a:t>
            </a:r>
          </a:p>
        </p:txBody>
      </p:sp>
    </p:spTree>
    <p:extLst>
      <p:ext uri="{BB962C8B-B14F-4D97-AF65-F5344CB8AC3E}">
        <p14:creationId xmlns:p14="http://schemas.microsoft.com/office/powerpoint/2010/main" val="729415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D05AF79-1043-40F3-9BA0-02E7E06B49F6}"/>
              </a:ext>
            </a:extLst>
          </p:cNvPr>
          <p:cNvSpPr txBox="1">
            <a:spLocks/>
          </p:cNvSpPr>
          <p:nvPr/>
        </p:nvSpPr>
        <p:spPr>
          <a:xfrm>
            <a:off x="0" y="288000"/>
            <a:ext cx="9143999"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latin typeface="Bebas Neue" panose="020B0606020202050201" pitchFamily="34" charset="0"/>
                <a:cs typeface="Montserrat SemiBold"/>
              </a:rPr>
              <a:t>EN HEST?</a:t>
            </a:r>
          </a:p>
        </p:txBody>
      </p:sp>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36</a:t>
            </a:fld>
            <a:endParaRPr lang="nb-NO"/>
          </a:p>
        </p:txBody>
      </p:sp>
      <p:pic>
        <p:nvPicPr>
          <p:cNvPr id="5"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68500"/>
            <a:ext cx="2730500" cy="2921000"/>
          </a:xfrm>
          <a:prstGeom prst="rect">
            <a:avLst/>
          </a:prstGeom>
        </p:spPr>
      </p:pic>
    </p:spTree>
    <p:extLst>
      <p:ext uri="{BB962C8B-B14F-4D97-AF65-F5344CB8AC3E}">
        <p14:creationId xmlns:p14="http://schemas.microsoft.com/office/powerpoint/2010/main" val="2587101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37</a:t>
            </a:fld>
            <a:endParaRPr lang="nb-NO"/>
          </a:p>
        </p:txBody>
      </p:sp>
      <p:pic>
        <p:nvPicPr>
          <p:cNvPr id="5"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476" y="1968500"/>
            <a:ext cx="2730500" cy="2921000"/>
          </a:xfrm>
          <a:prstGeom prst="rect">
            <a:avLst/>
          </a:prstGeom>
        </p:spPr>
      </p:pic>
      <p:pic>
        <p:nvPicPr>
          <p:cNvPr id="8" name="Picture 2" descr="donkey-onl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0910" y="2235200"/>
            <a:ext cx="3009900" cy="2387600"/>
          </a:xfrm>
          <a:prstGeom prst="rect">
            <a:avLst/>
          </a:prstGeom>
        </p:spPr>
      </p:pic>
      <p:sp>
        <p:nvSpPr>
          <p:cNvPr id="9" name="Content Placeholder 2"/>
          <p:cNvSpPr txBox="1">
            <a:spLocks/>
          </p:cNvSpPr>
          <p:nvPr/>
        </p:nvSpPr>
        <p:spPr>
          <a:xfrm>
            <a:off x="362885" y="2663933"/>
            <a:ext cx="8542969"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9600" dirty="0">
                <a:latin typeface="Montserrat SemiBold"/>
                <a:cs typeface="Montserrat SemiBold"/>
              </a:rPr>
              <a:t>+</a:t>
            </a:r>
          </a:p>
        </p:txBody>
      </p:sp>
      <p:sp>
        <p:nvSpPr>
          <p:cNvPr id="3" name="Plassholder for innhold 2">
            <a:extLst>
              <a:ext uri="{FF2B5EF4-FFF2-40B4-BE49-F238E27FC236}">
                <a16:creationId xmlns:a16="http://schemas.microsoft.com/office/drawing/2014/main" id="{4C7276AE-F27B-4ADA-9F78-55DD1DF2DAE4}"/>
              </a:ext>
            </a:extLst>
          </p:cNvPr>
          <p:cNvSpPr>
            <a:spLocks noGrp="1"/>
          </p:cNvSpPr>
          <p:nvPr>
            <p:ph idx="1"/>
          </p:nvPr>
        </p:nvSpPr>
        <p:spPr/>
        <p:txBody>
          <a:bodyPr/>
          <a:lstStyle/>
          <a:p>
            <a:endParaRPr lang="nb-NO"/>
          </a:p>
        </p:txBody>
      </p:sp>
      <p:sp>
        <p:nvSpPr>
          <p:cNvPr id="10" name="Content Placeholder 2">
            <a:extLst>
              <a:ext uri="{FF2B5EF4-FFF2-40B4-BE49-F238E27FC236}">
                <a16:creationId xmlns:a16="http://schemas.microsoft.com/office/drawing/2014/main" id="{22F82688-B6F4-4AFB-8402-71F94C34A9B3}"/>
              </a:ext>
            </a:extLst>
          </p:cNvPr>
          <p:cNvSpPr txBox="1">
            <a:spLocks/>
          </p:cNvSpPr>
          <p:nvPr/>
        </p:nvSpPr>
        <p:spPr>
          <a:xfrm>
            <a:off x="0" y="288000"/>
            <a:ext cx="9143999"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latin typeface="Bebas Neue" panose="020B0606020202050201" pitchFamily="34" charset="0"/>
                <a:cs typeface="Montserrat SemiBold"/>
              </a:rPr>
              <a:t>EN HEST?</a:t>
            </a:r>
          </a:p>
        </p:txBody>
      </p:sp>
    </p:spTree>
    <p:extLst>
      <p:ext uri="{BB962C8B-B14F-4D97-AF65-F5344CB8AC3E}">
        <p14:creationId xmlns:p14="http://schemas.microsoft.com/office/powerpoint/2010/main" val="3280876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38</a:t>
            </a:fld>
            <a:endParaRPr lang="nb-NO"/>
          </a:p>
        </p:txBody>
      </p:sp>
      <p:pic>
        <p:nvPicPr>
          <p:cNvPr id="5"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68500"/>
            <a:ext cx="2730500" cy="2921000"/>
          </a:xfrm>
          <a:prstGeom prst="rect">
            <a:avLst/>
          </a:prstGeom>
        </p:spPr>
      </p:pic>
      <p:sp>
        <p:nvSpPr>
          <p:cNvPr id="7" name="Content Placeholder 2"/>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VANLIG</a:t>
            </a:r>
            <a:r>
              <a:rPr lang="nb-NO" sz="8000" dirty="0">
                <a:latin typeface="Bebas Neue" panose="020B0606020202050201" pitchFamily="34" charset="0"/>
                <a:cs typeface="Montserrat SemiBold"/>
              </a:rPr>
              <a:t> HEST</a:t>
            </a:r>
          </a:p>
        </p:txBody>
      </p:sp>
    </p:spTree>
    <p:extLst>
      <p:ext uri="{BB962C8B-B14F-4D97-AF65-F5344CB8AC3E}">
        <p14:creationId xmlns:p14="http://schemas.microsoft.com/office/powerpoint/2010/main" val="29491447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39</a:t>
            </a:fld>
            <a:endParaRPr lang="nb-NO"/>
          </a:p>
        </p:txBody>
      </p:sp>
      <p:pic>
        <p:nvPicPr>
          <p:cNvPr id="5"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68500"/>
            <a:ext cx="2730500" cy="2921000"/>
          </a:xfrm>
          <a:prstGeom prst="rect">
            <a:avLst/>
          </a:prstGeom>
        </p:spPr>
      </p:pic>
      <p:sp>
        <p:nvSpPr>
          <p:cNvPr id="7" name="Content Placeholder 2"/>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ALMINNELIG</a:t>
            </a:r>
            <a:r>
              <a:rPr lang="nb-NO" sz="8000" dirty="0">
                <a:latin typeface="Bebas Neue" panose="020B0606020202050201" pitchFamily="34" charset="0"/>
                <a:cs typeface="Montserrat SemiBold"/>
              </a:rPr>
              <a:t> HEST</a:t>
            </a:r>
          </a:p>
        </p:txBody>
      </p:sp>
    </p:spTree>
    <p:extLst>
      <p:ext uri="{BB962C8B-B14F-4D97-AF65-F5344CB8AC3E}">
        <p14:creationId xmlns:p14="http://schemas.microsoft.com/office/powerpoint/2010/main" val="1977770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ÉN STOR MODELL?</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889399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40</a:t>
            </a:fld>
            <a:endParaRPr lang="nb-NO"/>
          </a:p>
        </p:txBody>
      </p:sp>
      <p:pic>
        <p:nvPicPr>
          <p:cNvPr id="5"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68500"/>
            <a:ext cx="2730500" cy="2921000"/>
          </a:xfrm>
          <a:prstGeom prst="rect">
            <a:avLst/>
          </a:prstGeom>
        </p:spPr>
      </p:pic>
      <p:sp>
        <p:nvSpPr>
          <p:cNvPr id="7" name="Content Placeholder 2"/>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TYPISK</a:t>
            </a:r>
            <a:r>
              <a:rPr lang="nb-NO" sz="8000" dirty="0">
                <a:latin typeface="Bebas Neue" panose="020B0606020202050201" pitchFamily="34" charset="0"/>
                <a:cs typeface="Montserrat SemiBold"/>
              </a:rPr>
              <a:t> HEST</a:t>
            </a:r>
          </a:p>
        </p:txBody>
      </p:sp>
    </p:spTree>
    <p:extLst>
      <p:ext uri="{BB962C8B-B14F-4D97-AF65-F5344CB8AC3E}">
        <p14:creationId xmlns:p14="http://schemas.microsoft.com/office/powerpoint/2010/main" val="1604432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41</a:t>
            </a:fld>
            <a:endParaRPr lang="nb-NO"/>
          </a:p>
        </p:txBody>
      </p:sp>
      <p:pic>
        <p:nvPicPr>
          <p:cNvPr id="5"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68500"/>
            <a:ext cx="2730500" cy="2921000"/>
          </a:xfrm>
          <a:prstGeom prst="rect">
            <a:avLst/>
          </a:prstGeom>
        </p:spPr>
      </p:pic>
      <p:sp>
        <p:nvSpPr>
          <p:cNvPr id="7" name="Content Placeholder 2"/>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EKTE</a:t>
            </a:r>
            <a:r>
              <a:rPr lang="nb-NO" sz="8000" dirty="0">
                <a:latin typeface="Bebas Neue" panose="020B0606020202050201" pitchFamily="34" charset="0"/>
                <a:cs typeface="Montserrat SemiBold"/>
              </a:rPr>
              <a:t> HEST</a:t>
            </a:r>
          </a:p>
        </p:txBody>
      </p:sp>
    </p:spTree>
    <p:extLst>
      <p:ext uri="{BB962C8B-B14F-4D97-AF65-F5344CB8AC3E}">
        <p14:creationId xmlns:p14="http://schemas.microsoft.com/office/powerpoint/2010/main" val="3202760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42</a:t>
            </a:fld>
            <a:endParaRPr lang="nb-NO"/>
          </a:p>
        </p:txBody>
      </p:sp>
      <p:pic>
        <p:nvPicPr>
          <p:cNvPr id="5"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68500"/>
            <a:ext cx="2730500" cy="2921000"/>
          </a:xfrm>
          <a:prstGeom prst="rect">
            <a:avLst/>
          </a:prstGeom>
        </p:spPr>
      </p:pic>
      <p:sp>
        <p:nvSpPr>
          <p:cNvPr id="7" name="Content Placeholder 2"/>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GAMMELDAGS</a:t>
            </a:r>
            <a:r>
              <a:rPr lang="nb-NO" sz="8000" dirty="0">
                <a:latin typeface="Bebas Neue" panose="020B0606020202050201" pitchFamily="34" charset="0"/>
                <a:cs typeface="Montserrat SemiBold"/>
              </a:rPr>
              <a:t> HEST</a:t>
            </a:r>
          </a:p>
        </p:txBody>
      </p:sp>
    </p:spTree>
    <p:extLst>
      <p:ext uri="{BB962C8B-B14F-4D97-AF65-F5344CB8AC3E}">
        <p14:creationId xmlns:p14="http://schemas.microsoft.com/office/powerpoint/2010/main" val="6551733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43</a:t>
            </a:fld>
            <a:endParaRPr lang="nb-NO"/>
          </a:p>
        </p:txBody>
      </p:sp>
      <p:pic>
        <p:nvPicPr>
          <p:cNvPr id="5"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68500"/>
            <a:ext cx="2730500" cy="2921000"/>
          </a:xfrm>
          <a:prstGeom prst="rect">
            <a:avLst/>
          </a:prstGeom>
        </p:spPr>
      </p:pic>
      <p:sp>
        <p:nvSpPr>
          <p:cNvPr id="7" name="Content Placeholder 2"/>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OPPRINNELIG</a:t>
            </a:r>
            <a:r>
              <a:rPr lang="nb-NO" sz="8000" dirty="0">
                <a:latin typeface="Bebas Neue" panose="020B0606020202050201" pitchFamily="34" charset="0"/>
                <a:cs typeface="Montserrat SemiBold"/>
              </a:rPr>
              <a:t> HEST</a:t>
            </a:r>
          </a:p>
        </p:txBody>
      </p:sp>
    </p:spTree>
    <p:extLst>
      <p:ext uri="{BB962C8B-B14F-4D97-AF65-F5344CB8AC3E}">
        <p14:creationId xmlns:p14="http://schemas.microsoft.com/office/powerpoint/2010/main" val="13607411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44</a:t>
            </a:fld>
            <a:endParaRPr lang="nb-NO"/>
          </a:p>
        </p:txBody>
      </p:sp>
      <p:pic>
        <p:nvPicPr>
          <p:cNvPr id="5" name="Picture 1" descr="hors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968500"/>
            <a:ext cx="2730500" cy="2921000"/>
          </a:xfrm>
          <a:prstGeom prst="rect">
            <a:avLst/>
          </a:prstGeom>
        </p:spPr>
      </p:pic>
      <p:sp>
        <p:nvSpPr>
          <p:cNvPr id="7" name="Content Placeholder 2"/>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HEST-HEST</a:t>
            </a:r>
          </a:p>
        </p:txBody>
      </p:sp>
    </p:spTree>
    <p:extLst>
      <p:ext uri="{BB962C8B-B14F-4D97-AF65-F5344CB8AC3E}">
        <p14:creationId xmlns:p14="http://schemas.microsoft.com/office/powerpoint/2010/main" val="1931963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45</a:t>
            </a:fld>
            <a:endParaRPr lang="nb-NO"/>
          </a:p>
        </p:txBody>
      </p:sp>
      <p:sp>
        <p:nvSpPr>
          <p:cNvPr id="5" name="Rectangle 1"/>
          <p:cNvSpPr/>
          <p:nvPr/>
        </p:nvSpPr>
        <p:spPr>
          <a:xfrm>
            <a:off x="734344" y="1662118"/>
            <a:ext cx="7748337" cy="3245468"/>
          </a:xfrm>
          <a:prstGeom prst="rect">
            <a:avLst/>
          </a:prstGeom>
          <a:noFill/>
        </p:spPr>
        <p:txBody>
          <a:bodyPr wrap="square" lIns="216000" tIns="144000" rIns="216000" bIns="144000">
            <a:spAutoFit/>
          </a:bodyPr>
          <a:lstStyle/>
          <a:p>
            <a:r>
              <a:rPr lang="en-US" sz="2400" dirty="0">
                <a:latin typeface="Fira Code Retina"/>
                <a:cs typeface="Fira Code Retina"/>
              </a:rPr>
              <a:t>if (</a:t>
            </a:r>
            <a:r>
              <a:rPr lang="en-US" sz="2400" dirty="0" err="1">
                <a:latin typeface="Fira Code Retina"/>
                <a:cs typeface="Fira Code Retina"/>
              </a:rPr>
              <a:t>horse.IsShort</a:t>
            </a:r>
            <a:r>
              <a:rPr lang="en-US" sz="2400" dirty="0">
                <a:latin typeface="Fira Code Retina"/>
                <a:cs typeface="Fira Code Retina"/>
              </a:rPr>
              <a:t> &amp;&amp; </a:t>
            </a:r>
            <a:r>
              <a:rPr lang="en-US" sz="2400" dirty="0" err="1">
                <a:latin typeface="Fira Code Retina"/>
                <a:cs typeface="Fira Code Retina"/>
              </a:rPr>
              <a:t>horse.IsStubborn</a:t>
            </a:r>
            <a:r>
              <a:rPr lang="en-US" sz="2400" dirty="0">
                <a:latin typeface="Fira Code Retina"/>
                <a:cs typeface="Fira Code Retina"/>
              </a:rPr>
              <a:t>) {</a:t>
            </a:r>
          </a:p>
          <a:p>
            <a:r>
              <a:rPr lang="en-US" sz="2400" dirty="0">
                <a:latin typeface="Fira Code Retina"/>
                <a:cs typeface="Fira Code Retina"/>
              </a:rPr>
              <a:t>  </a:t>
            </a:r>
            <a:r>
              <a:rPr lang="en-US" sz="2400" dirty="0">
                <a:solidFill>
                  <a:srgbClr val="FF0000"/>
                </a:solidFill>
                <a:latin typeface="Fira Code Retina"/>
                <a:cs typeface="Fira Code Retina"/>
              </a:rPr>
              <a:t>// Logic for the new horse case.</a:t>
            </a:r>
          </a:p>
          <a:p>
            <a:r>
              <a:rPr lang="en-US" sz="2400" dirty="0">
                <a:latin typeface="Fira Code Retina"/>
                <a:cs typeface="Fira Code Retina"/>
              </a:rPr>
              <a:t>}</a:t>
            </a:r>
          </a:p>
          <a:p>
            <a:r>
              <a:rPr lang="en-US" sz="2400" dirty="0">
                <a:latin typeface="Fira Code Retina"/>
                <a:cs typeface="Fira Code Retina"/>
              </a:rPr>
              <a:t>else </a:t>
            </a:r>
          </a:p>
          <a:p>
            <a:r>
              <a:rPr lang="en-US" sz="2400" dirty="0">
                <a:latin typeface="Fira Code Retina"/>
                <a:cs typeface="Fira Code Retina"/>
              </a:rPr>
              <a:t>{</a:t>
            </a:r>
          </a:p>
          <a:p>
            <a:r>
              <a:rPr lang="en-US" sz="2400" dirty="0">
                <a:latin typeface="Fira Code Retina"/>
                <a:cs typeface="Fira Code Retina"/>
              </a:rPr>
              <a:t>  </a:t>
            </a:r>
            <a:r>
              <a:rPr lang="en-US" sz="2400" dirty="0">
                <a:solidFill>
                  <a:srgbClr val="FF0000"/>
                </a:solidFill>
                <a:latin typeface="Fira Code Retina"/>
                <a:cs typeface="Fira Code Retina"/>
              </a:rPr>
              <a:t>// Regular horse code here.</a:t>
            </a:r>
          </a:p>
          <a:p>
            <a:r>
              <a:rPr lang="en-US" sz="2400" dirty="0">
                <a:latin typeface="Fira Code Retina"/>
                <a:cs typeface="Fira Code Retina"/>
              </a:rPr>
              <a:t>}</a:t>
            </a:r>
          </a:p>
        </p:txBody>
      </p:sp>
    </p:spTree>
    <p:extLst>
      <p:ext uri="{BB962C8B-B14F-4D97-AF65-F5344CB8AC3E}">
        <p14:creationId xmlns:p14="http://schemas.microsoft.com/office/powerpoint/2010/main" val="1995632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46</a:t>
            </a:fld>
            <a:endParaRPr lang="nb-NO"/>
          </a:p>
        </p:txBody>
      </p:sp>
      <p:sp>
        <p:nvSpPr>
          <p:cNvPr id="5" name="Content Placeholder 2"/>
          <p:cNvSpPr>
            <a:spLocks noGrp="1"/>
          </p:cNvSpPr>
          <p:nvPr>
            <p:ph idx="1"/>
          </p:nvPr>
        </p:nvSpPr>
        <p:spPr>
          <a:xfrm>
            <a:off x="362885" y="2714400"/>
            <a:ext cx="8542969" cy="617746"/>
          </a:xfrm>
        </p:spPr>
        <p:txBody>
          <a:bodyPr>
            <a:noAutofit/>
          </a:bodyPr>
          <a:lstStyle/>
          <a:p>
            <a:pPr marL="0" indent="0" algn="ctr">
              <a:buNone/>
            </a:pPr>
            <a:r>
              <a:rPr lang="nb-NO" sz="8000" dirty="0">
                <a:latin typeface="Montserrat Black"/>
                <a:cs typeface="Montserrat Black"/>
              </a:rPr>
              <a:t>BUGS!</a:t>
            </a:r>
            <a:endParaRPr lang="nb-NO" sz="8000" dirty="0">
              <a:solidFill>
                <a:srgbClr val="FF0000"/>
              </a:solidFill>
              <a:latin typeface="Montserrat Black"/>
              <a:cs typeface="Montserrat Black"/>
            </a:endParaRPr>
          </a:p>
        </p:txBody>
      </p:sp>
    </p:spTree>
    <p:extLst>
      <p:ext uri="{BB962C8B-B14F-4D97-AF65-F5344CB8AC3E}">
        <p14:creationId xmlns:p14="http://schemas.microsoft.com/office/powerpoint/2010/main" val="1187576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47</a:t>
            </a:fld>
            <a:endParaRPr lang="nb-NO"/>
          </a:p>
        </p:txBody>
      </p:sp>
      <p:sp>
        <p:nvSpPr>
          <p:cNvPr id="5" name="Rectangle 1"/>
          <p:cNvSpPr/>
          <p:nvPr/>
        </p:nvSpPr>
        <p:spPr>
          <a:xfrm>
            <a:off x="1003301" y="1662118"/>
            <a:ext cx="7381468" cy="3984131"/>
          </a:xfrm>
          <a:prstGeom prst="rect">
            <a:avLst/>
          </a:prstGeom>
          <a:noFill/>
        </p:spPr>
        <p:txBody>
          <a:bodyPr wrap="square" lIns="216000" tIns="144000" rIns="216000" bIns="144000">
            <a:spAutoFit/>
          </a:bodyPr>
          <a:lstStyle/>
          <a:p>
            <a:r>
              <a:rPr lang="en-US" sz="2400" dirty="0">
                <a:latin typeface="Fira Code Regular"/>
                <a:cs typeface="Fira Code Regular"/>
              </a:rPr>
              <a:t>if (</a:t>
            </a:r>
            <a:r>
              <a:rPr lang="en-US" sz="2400" dirty="0" err="1">
                <a:latin typeface="Fira Code Regular"/>
                <a:cs typeface="Fira Code Regular"/>
              </a:rPr>
              <a:t>horse.IsShort</a:t>
            </a:r>
            <a:r>
              <a:rPr lang="en-US" sz="2400" dirty="0">
                <a:latin typeface="Fira Code Regular"/>
                <a:cs typeface="Fira Code Regular"/>
              </a:rPr>
              <a:t> &amp;&amp; </a:t>
            </a:r>
          </a:p>
          <a:p>
            <a:r>
              <a:rPr lang="en-US" sz="2400" dirty="0">
                <a:latin typeface="Fira Code Regular"/>
                <a:cs typeface="Fira Code Regular"/>
              </a:rPr>
              <a:t>    </a:t>
            </a:r>
            <a:r>
              <a:rPr lang="en-US" sz="2400" dirty="0" err="1">
                <a:latin typeface="Fira Code Regular"/>
                <a:cs typeface="Fira Code Regular"/>
              </a:rPr>
              <a:t>horse.IsStubborn</a:t>
            </a:r>
            <a:r>
              <a:rPr lang="en-US" sz="2400" dirty="0">
                <a:latin typeface="Fira Code Regular"/>
                <a:cs typeface="Fira Code Regular"/>
              </a:rPr>
              <a:t> &amp;&amp;</a:t>
            </a:r>
          </a:p>
          <a:p>
            <a:r>
              <a:rPr lang="en-US" sz="2400" dirty="0">
                <a:latin typeface="Fira Code Regular"/>
                <a:cs typeface="Fira Code Regular"/>
              </a:rPr>
              <a:t>    </a:t>
            </a:r>
            <a:r>
              <a:rPr lang="en-US" sz="2400" dirty="0" err="1">
                <a:latin typeface="Fira Code Regular"/>
                <a:cs typeface="Fira Code Regular"/>
              </a:rPr>
              <a:t>horse.Sound</a:t>
            </a:r>
            <a:r>
              <a:rPr lang="en-US" sz="2400" dirty="0">
                <a:latin typeface="Fira Code Regular"/>
                <a:cs typeface="Fira Code Regular"/>
              </a:rPr>
              <a:t> == </a:t>
            </a:r>
            <a:r>
              <a:rPr lang="en-US" sz="2400" dirty="0" err="1">
                <a:latin typeface="Fira Code Regular"/>
                <a:cs typeface="Fira Code Regular"/>
              </a:rPr>
              <a:t>Sound.HeeHaw</a:t>
            </a:r>
            <a:r>
              <a:rPr lang="en-US" sz="2400" dirty="0">
                <a:latin typeface="Fira Code Regular"/>
                <a:cs typeface="Fira Code Regular"/>
              </a:rPr>
              <a:t>) </a:t>
            </a:r>
          </a:p>
          <a:p>
            <a:r>
              <a:rPr lang="en-US" sz="2400" dirty="0">
                <a:latin typeface="Fira Code Regular"/>
                <a:cs typeface="Fira Code Regular"/>
              </a:rPr>
              <a:t>{</a:t>
            </a:r>
          </a:p>
          <a:p>
            <a:r>
              <a:rPr lang="en-US" sz="2400" dirty="0">
                <a:latin typeface="Fira Code Regular"/>
                <a:cs typeface="Fira Code Regular"/>
              </a:rPr>
              <a:t>  </a:t>
            </a:r>
            <a:r>
              <a:rPr lang="en-US" sz="2400" dirty="0">
                <a:solidFill>
                  <a:srgbClr val="FF0000"/>
                </a:solidFill>
                <a:latin typeface="Fira Code Regular"/>
                <a:cs typeface="Fira Code Regular"/>
              </a:rPr>
              <a:t>// Logic for the new horse case.</a:t>
            </a:r>
          </a:p>
          <a:p>
            <a:r>
              <a:rPr lang="en-US" sz="2400" dirty="0">
                <a:latin typeface="Fira Code Regular"/>
                <a:cs typeface="Fira Code Regular"/>
              </a:rPr>
              <a:t>}</a:t>
            </a:r>
          </a:p>
          <a:p>
            <a:r>
              <a:rPr lang="en-US" sz="2400" dirty="0">
                <a:latin typeface="Fira Code Regular"/>
                <a:cs typeface="Fira Code Regular"/>
              </a:rPr>
              <a:t>else </a:t>
            </a:r>
          </a:p>
          <a:p>
            <a:r>
              <a:rPr lang="en-US" sz="2400" dirty="0">
                <a:latin typeface="Fira Code Regular"/>
                <a:cs typeface="Fira Code Regular"/>
              </a:rPr>
              <a:t>{</a:t>
            </a:r>
          </a:p>
          <a:p>
            <a:r>
              <a:rPr lang="en-US" sz="2400" dirty="0">
                <a:latin typeface="Fira Code Regular"/>
                <a:cs typeface="Fira Code Regular"/>
              </a:rPr>
              <a:t>  </a:t>
            </a:r>
            <a:r>
              <a:rPr lang="en-US" sz="2400" dirty="0">
                <a:solidFill>
                  <a:srgbClr val="FF0000"/>
                </a:solidFill>
                <a:latin typeface="Fira Code Regular"/>
                <a:cs typeface="Fira Code Regular"/>
              </a:rPr>
              <a:t>// Regular horse code here.</a:t>
            </a:r>
          </a:p>
          <a:p>
            <a:r>
              <a:rPr lang="en-US" sz="2400" dirty="0">
                <a:latin typeface="Fira Code Regular"/>
                <a:cs typeface="Fira Code Regular"/>
              </a:rPr>
              <a:t>}</a:t>
            </a:r>
          </a:p>
        </p:txBody>
      </p:sp>
    </p:spTree>
    <p:extLst>
      <p:ext uri="{BB962C8B-B14F-4D97-AF65-F5344CB8AC3E}">
        <p14:creationId xmlns:p14="http://schemas.microsoft.com/office/powerpoint/2010/main" val="4038154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48</a:t>
            </a:fld>
            <a:endParaRPr lang="nb-NO"/>
          </a:p>
        </p:txBody>
      </p:sp>
      <p:sp>
        <p:nvSpPr>
          <p:cNvPr id="5" name="Content Placeholder 2"/>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NY </a:t>
            </a:r>
            <a:r>
              <a:rPr lang="nb-NO" sz="8000" dirty="0" err="1">
                <a:solidFill>
                  <a:srgbClr val="FF0000"/>
                </a:solidFill>
                <a:latin typeface="Bebas Neue" panose="020B0606020202050201" pitchFamily="34" charset="0"/>
                <a:cs typeface="Montserrat SemiBold"/>
              </a:rPr>
              <a:t>NY</a:t>
            </a:r>
            <a:r>
              <a:rPr lang="nb-NO" sz="8000" dirty="0">
                <a:solidFill>
                  <a:srgbClr val="FF0000"/>
                </a:solidFill>
                <a:latin typeface="Bebas Neue" panose="020B0606020202050201" pitchFamily="34" charset="0"/>
                <a:cs typeface="Montserrat SemiBold"/>
              </a:rPr>
              <a:t> </a:t>
            </a:r>
            <a:r>
              <a:rPr lang="nb-NO" sz="8000" dirty="0">
                <a:latin typeface="Bebas Neue" panose="020B0606020202050201" pitchFamily="34" charset="0"/>
                <a:cs typeface="Montserrat SemiBold"/>
              </a:rPr>
              <a:t>HEST</a:t>
            </a:r>
            <a:endParaRPr lang="nb-NO" sz="8000" dirty="0">
              <a:solidFill>
                <a:srgbClr val="FF0000"/>
              </a:solidFill>
              <a:latin typeface="Bebas Neue" panose="020B0606020202050201" pitchFamily="34" charset="0"/>
              <a:cs typeface="Montserrat SemiBold"/>
            </a:endParaRPr>
          </a:p>
        </p:txBody>
      </p:sp>
      <p:pic>
        <p:nvPicPr>
          <p:cNvPr id="7" name="Picture 1" descr="mul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2139950"/>
            <a:ext cx="3124200" cy="2578100"/>
          </a:xfrm>
          <a:prstGeom prst="rect">
            <a:avLst/>
          </a:prstGeom>
        </p:spPr>
      </p:pic>
    </p:spTree>
    <p:extLst>
      <p:ext uri="{BB962C8B-B14F-4D97-AF65-F5344CB8AC3E}">
        <p14:creationId xmlns:p14="http://schemas.microsoft.com/office/powerpoint/2010/main" val="2971831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49</a:t>
            </a:fld>
            <a:endParaRPr lang="nb-NO"/>
          </a:p>
        </p:txBody>
      </p:sp>
      <p:sp>
        <p:nvSpPr>
          <p:cNvPr id="5" name="Content Placeholder 2"/>
          <p:cNvSpPr>
            <a:spLocks noGrp="1"/>
          </p:cNvSpPr>
          <p:nvPr>
            <p:ph idx="1"/>
          </p:nvPr>
        </p:nvSpPr>
        <p:spPr>
          <a:xfrm>
            <a:off x="0" y="160137"/>
            <a:ext cx="9144000" cy="617746"/>
          </a:xfrm>
        </p:spPr>
        <p:txBody>
          <a:bodyPr>
            <a:noAutofit/>
          </a:bodyPr>
          <a:lstStyle/>
          <a:p>
            <a:pPr marL="0" indent="0" algn="ctr">
              <a:buNone/>
            </a:pPr>
            <a:r>
              <a:rPr lang="en-US" sz="6600" dirty="0">
                <a:latin typeface="Bebas Neue" panose="020B0606020202050201" pitchFamily="34" charset="0"/>
                <a:cs typeface="Montserrat SemiBold"/>
              </a:rPr>
              <a:t>EN SÅNN HEST SOM ER AVKOMMET AV EN VANLIG HEST-HEST</a:t>
            </a:r>
          </a:p>
        </p:txBody>
      </p:sp>
      <p:pic>
        <p:nvPicPr>
          <p:cNvPr id="7" name="Picture 1" descr="mul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2138400"/>
            <a:ext cx="3124200" cy="2578100"/>
          </a:xfrm>
          <a:prstGeom prst="rect">
            <a:avLst/>
          </a:prstGeom>
        </p:spPr>
      </p:pic>
      <p:sp>
        <p:nvSpPr>
          <p:cNvPr id="8" name="Content Placeholder 2"/>
          <p:cNvSpPr txBox="1">
            <a:spLocks/>
          </p:cNvSpPr>
          <p:nvPr/>
        </p:nvSpPr>
        <p:spPr>
          <a:xfrm>
            <a:off x="0" y="4742198"/>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6000" dirty="0">
                <a:solidFill>
                  <a:srgbClr val="000000"/>
                </a:solidFill>
                <a:latin typeface="Bebas Neue" panose="020B0606020202050201" pitchFamily="34" charset="0"/>
                <a:cs typeface="Montserrat SemiBold"/>
              </a:rPr>
              <a:t>OG EN KORT OG STERK OG STA HEST SOM SIER HI-HÅÅ</a:t>
            </a:r>
          </a:p>
        </p:txBody>
      </p:sp>
    </p:spTree>
    <p:extLst>
      <p:ext uri="{BB962C8B-B14F-4D97-AF65-F5344CB8AC3E}">
        <p14:creationId xmlns:p14="http://schemas.microsoft.com/office/powerpoint/2010/main" val="3304749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ETT FELLES SPRÅK?</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74207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50</a:t>
            </a:fld>
            <a:endParaRPr lang="nb-NO"/>
          </a:p>
        </p:txBody>
      </p:sp>
      <p:sp>
        <p:nvSpPr>
          <p:cNvPr id="5" name="Rectangle 1"/>
          <p:cNvSpPr/>
          <p:nvPr/>
        </p:nvSpPr>
        <p:spPr>
          <a:xfrm>
            <a:off x="625292" y="391302"/>
            <a:ext cx="7842073" cy="6200121"/>
          </a:xfrm>
          <a:prstGeom prst="rect">
            <a:avLst/>
          </a:prstGeom>
          <a:noFill/>
        </p:spPr>
        <p:txBody>
          <a:bodyPr wrap="square" lIns="216000" tIns="144000" rIns="216000" bIns="144000">
            <a:spAutoFit/>
          </a:bodyPr>
          <a:lstStyle/>
          <a:p>
            <a:r>
              <a:rPr lang="en-US" sz="2400" dirty="0">
                <a:solidFill>
                  <a:srgbClr val="000000"/>
                </a:solidFill>
                <a:latin typeface="Fira Code Regular"/>
                <a:cs typeface="Fira Code Regular"/>
              </a:rPr>
              <a:t>if (</a:t>
            </a:r>
            <a:r>
              <a:rPr lang="en-US" sz="2400" dirty="0" err="1">
                <a:solidFill>
                  <a:srgbClr val="000000"/>
                </a:solidFill>
                <a:latin typeface="Fira Code Regular"/>
                <a:cs typeface="Fira Code Regular"/>
              </a:rPr>
              <a:t>horse.IsShort</a:t>
            </a:r>
            <a:r>
              <a:rPr lang="en-US" sz="2400" dirty="0">
                <a:solidFill>
                  <a:srgbClr val="000000"/>
                </a:solidFill>
                <a:latin typeface="Fira Code Regular"/>
                <a:cs typeface="Fira Code Regular"/>
              </a:rPr>
              <a:t> &amp;&amp; </a:t>
            </a:r>
          </a:p>
          <a:p>
            <a:r>
              <a:rPr lang="en-US" sz="2400" dirty="0">
                <a:solidFill>
                  <a:srgbClr val="000000"/>
                </a:solidFill>
                <a:latin typeface="Fira Code Regular"/>
                <a:cs typeface="Fira Code Regular"/>
              </a:rPr>
              <a:t>    </a:t>
            </a:r>
            <a:r>
              <a:rPr lang="en-US" sz="2400" dirty="0" err="1">
                <a:solidFill>
                  <a:srgbClr val="000000"/>
                </a:solidFill>
                <a:latin typeface="Fira Code Regular"/>
                <a:cs typeface="Fira Code Regular"/>
              </a:rPr>
              <a:t>horse.IsStubborn</a:t>
            </a:r>
            <a:r>
              <a:rPr lang="en-US" sz="2400" dirty="0">
                <a:solidFill>
                  <a:srgbClr val="000000"/>
                </a:solidFill>
                <a:latin typeface="Fira Code Regular"/>
                <a:cs typeface="Fira Code Regular"/>
              </a:rPr>
              <a:t> &amp;&amp; </a:t>
            </a:r>
          </a:p>
          <a:p>
            <a:r>
              <a:rPr lang="en-US" sz="2400" dirty="0">
                <a:solidFill>
                  <a:srgbClr val="000000"/>
                </a:solidFill>
                <a:latin typeface="Fira Code Regular"/>
                <a:cs typeface="Fira Code Regular"/>
              </a:rPr>
              <a:t>    </a:t>
            </a:r>
            <a:r>
              <a:rPr lang="en-US" sz="2400" dirty="0" err="1">
                <a:solidFill>
                  <a:srgbClr val="000000"/>
                </a:solidFill>
                <a:latin typeface="Fira Code Regular"/>
                <a:cs typeface="Fira Code Regular"/>
              </a:rPr>
              <a:t>horse.Sound</a:t>
            </a:r>
            <a:r>
              <a:rPr lang="en-US" sz="2400" dirty="0">
                <a:solidFill>
                  <a:srgbClr val="000000"/>
                </a:solidFill>
                <a:latin typeface="Fira Code Regular"/>
                <a:cs typeface="Fira Code Regular"/>
              </a:rPr>
              <a:t> == </a:t>
            </a:r>
            <a:r>
              <a:rPr lang="en-US" sz="2400" dirty="0" err="1">
                <a:solidFill>
                  <a:srgbClr val="000000"/>
                </a:solidFill>
                <a:latin typeface="Fira Code Regular"/>
                <a:cs typeface="Fira Code Regular"/>
              </a:rPr>
              <a:t>Sound.HeeHaw</a:t>
            </a:r>
            <a:r>
              <a:rPr lang="en-US" sz="2400" dirty="0">
                <a:solidFill>
                  <a:srgbClr val="000000"/>
                </a:solidFill>
                <a:latin typeface="Fira Code Regular"/>
                <a:cs typeface="Fira Code Regular"/>
              </a:rPr>
              <a:t>) ||</a:t>
            </a:r>
          </a:p>
          <a:p>
            <a:r>
              <a:rPr lang="en-US" sz="2400" dirty="0">
                <a:solidFill>
                  <a:srgbClr val="000000"/>
                </a:solidFill>
                <a:latin typeface="Fira Code Regular"/>
                <a:cs typeface="Fira Code Regular"/>
              </a:rPr>
              <a:t>   (</a:t>
            </a:r>
            <a:r>
              <a:rPr lang="en-US" sz="2400" dirty="0" err="1">
                <a:solidFill>
                  <a:srgbClr val="000000"/>
                </a:solidFill>
                <a:latin typeface="Fira Code Regular"/>
                <a:cs typeface="Fira Code Regular"/>
              </a:rPr>
              <a:t>horse.Sire.IsShort</a:t>
            </a:r>
            <a:r>
              <a:rPr lang="en-US" sz="2400" dirty="0">
                <a:solidFill>
                  <a:srgbClr val="000000"/>
                </a:solidFill>
                <a:latin typeface="Fira Code Regular"/>
                <a:cs typeface="Fira Code Regular"/>
              </a:rPr>
              <a:t> &amp;&amp;</a:t>
            </a:r>
          </a:p>
          <a:p>
            <a:r>
              <a:rPr lang="en-US" sz="2400" dirty="0">
                <a:solidFill>
                  <a:srgbClr val="000000"/>
                </a:solidFill>
                <a:latin typeface="Fira Code Regular"/>
                <a:cs typeface="Fira Code Regular"/>
              </a:rPr>
              <a:t>    </a:t>
            </a:r>
            <a:r>
              <a:rPr lang="en-US" sz="2400" dirty="0" err="1">
                <a:solidFill>
                  <a:srgbClr val="000000"/>
                </a:solidFill>
                <a:latin typeface="Fira Code Regular"/>
                <a:cs typeface="Fira Code Regular"/>
              </a:rPr>
              <a:t>horse.Sire.IsStubborn</a:t>
            </a:r>
            <a:r>
              <a:rPr lang="en-US" sz="2400" dirty="0">
                <a:solidFill>
                  <a:srgbClr val="000000"/>
                </a:solidFill>
                <a:latin typeface="Fira Code Regular"/>
                <a:cs typeface="Fira Code Regular"/>
              </a:rPr>
              <a:t> &amp;&amp; </a:t>
            </a:r>
          </a:p>
          <a:p>
            <a:r>
              <a:rPr lang="en-US" sz="2400" dirty="0">
                <a:solidFill>
                  <a:srgbClr val="000000"/>
                </a:solidFill>
                <a:latin typeface="Fira Code Regular"/>
                <a:cs typeface="Fira Code Regular"/>
              </a:rPr>
              <a:t>    </a:t>
            </a:r>
            <a:r>
              <a:rPr lang="en-US" sz="2400" dirty="0" err="1">
                <a:solidFill>
                  <a:srgbClr val="000000"/>
                </a:solidFill>
                <a:latin typeface="Fira Code Regular"/>
                <a:cs typeface="Fira Code Regular"/>
              </a:rPr>
              <a:t>horse.Sire.Sound</a:t>
            </a:r>
            <a:r>
              <a:rPr lang="en-US" sz="2400" dirty="0">
                <a:solidFill>
                  <a:srgbClr val="000000"/>
                </a:solidFill>
                <a:latin typeface="Fira Code Regular"/>
                <a:cs typeface="Fira Code Regular"/>
              </a:rPr>
              <a:t> == </a:t>
            </a:r>
            <a:r>
              <a:rPr lang="en-US" sz="2400" dirty="0" err="1">
                <a:solidFill>
                  <a:srgbClr val="000000"/>
                </a:solidFill>
                <a:latin typeface="Fira Code Regular"/>
                <a:cs typeface="Fira Code Regular"/>
              </a:rPr>
              <a:t>Sound.HeeHaw</a:t>
            </a:r>
            <a:r>
              <a:rPr lang="en-US" sz="2400" dirty="0">
                <a:solidFill>
                  <a:srgbClr val="000000"/>
                </a:solidFill>
                <a:latin typeface="Fira Code Regular"/>
                <a:cs typeface="Fira Code Regular"/>
              </a:rPr>
              <a:t>) ||</a:t>
            </a:r>
          </a:p>
          <a:p>
            <a:r>
              <a:rPr lang="en-US" sz="2400" dirty="0">
                <a:solidFill>
                  <a:srgbClr val="000000"/>
                </a:solidFill>
                <a:latin typeface="Fira Code Regular"/>
                <a:cs typeface="Fira Code Regular"/>
              </a:rPr>
              <a:t>   (</a:t>
            </a:r>
            <a:r>
              <a:rPr lang="en-US" sz="2400" dirty="0" err="1">
                <a:solidFill>
                  <a:srgbClr val="000000"/>
                </a:solidFill>
                <a:latin typeface="Fira Code Regular"/>
                <a:cs typeface="Fira Code Regular"/>
              </a:rPr>
              <a:t>horse.Dam.IsShort</a:t>
            </a:r>
            <a:r>
              <a:rPr lang="en-US" sz="2400" dirty="0">
                <a:solidFill>
                  <a:srgbClr val="000000"/>
                </a:solidFill>
                <a:latin typeface="Fira Code Regular"/>
                <a:cs typeface="Fira Code Regular"/>
              </a:rPr>
              <a:t> &amp;&amp; </a:t>
            </a:r>
          </a:p>
          <a:p>
            <a:r>
              <a:rPr lang="en-US" sz="2400" dirty="0">
                <a:solidFill>
                  <a:srgbClr val="000000"/>
                </a:solidFill>
                <a:latin typeface="Fira Code Regular"/>
                <a:cs typeface="Fira Code Regular"/>
              </a:rPr>
              <a:t>    </a:t>
            </a:r>
            <a:r>
              <a:rPr lang="en-US" sz="2400" dirty="0" err="1">
                <a:solidFill>
                  <a:srgbClr val="000000"/>
                </a:solidFill>
                <a:latin typeface="Fira Code Regular"/>
                <a:cs typeface="Fira Code Regular"/>
              </a:rPr>
              <a:t>horse.Dam.IsStubborn</a:t>
            </a:r>
            <a:r>
              <a:rPr lang="en-US" sz="2400" dirty="0">
                <a:solidFill>
                  <a:srgbClr val="000000"/>
                </a:solidFill>
                <a:latin typeface="Fira Code Regular"/>
                <a:cs typeface="Fira Code Regular"/>
              </a:rPr>
              <a:t> &amp;&amp; </a:t>
            </a:r>
          </a:p>
          <a:p>
            <a:r>
              <a:rPr lang="en-US" sz="2400" dirty="0">
                <a:solidFill>
                  <a:srgbClr val="000000"/>
                </a:solidFill>
                <a:latin typeface="Fira Code Regular"/>
                <a:cs typeface="Fira Code Regular"/>
              </a:rPr>
              <a:t>    </a:t>
            </a:r>
            <a:r>
              <a:rPr lang="en-US" sz="2400" dirty="0" err="1">
                <a:solidFill>
                  <a:srgbClr val="000000"/>
                </a:solidFill>
                <a:latin typeface="Fira Code Regular"/>
                <a:cs typeface="Fira Code Regular"/>
              </a:rPr>
              <a:t>horse.Dam.Sound</a:t>
            </a:r>
            <a:r>
              <a:rPr lang="en-US" sz="2400" dirty="0">
                <a:solidFill>
                  <a:srgbClr val="000000"/>
                </a:solidFill>
                <a:latin typeface="Fira Code Regular"/>
                <a:cs typeface="Fira Code Regular"/>
              </a:rPr>
              <a:t> == </a:t>
            </a:r>
            <a:r>
              <a:rPr lang="en-US" sz="2400" dirty="0" err="1">
                <a:solidFill>
                  <a:srgbClr val="000000"/>
                </a:solidFill>
                <a:latin typeface="Fira Code Regular"/>
                <a:cs typeface="Fira Code Regular"/>
              </a:rPr>
              <a:t>Sound.HeeHaw</a:t>
            </a:r>
            <a:r>
              <a:rPr lang="en-US" sz="2400" dirty="0">
                <a:solidFill>
                  <a:srgbClr val="000000"/>
                </a:solidFill>
                <a:latin typeface="Fira Code Regular"/>
                <a:cs typeface="Fira Code Regular"/>
              </a:rPr>
              <a:t>)) </a:t>
            </a:r>
          </a:p>
          <a:p>
            <a:r>
              <a:rPr lang="en-US" sz="2400" dirty="0">
                <a:solidFill>
                  <a:srgbClr val="000000"/>
                </a:solidFill>
                <a:latin typeface="Fira Code Regular"/>
                <a:cs typeface="Fira Code Regular"/>
              </a:rPr>
              <a:t>{   </a:t>
            </a:r>
          </a:p>
          <a:p>
            <a:r>
              <a:rPr lang="en-US" sz="2400" dirty="0">
                <a:solidFill>
                  <a:srgbClr val="000000"/>
                </a:solidFill>
                <a:latin typeface="Fira Code Regular"/>
                <a:cs typeface="Fira Code Regular"/>
              </a:rPr>
              <a:t>    </a:t>
            </a:r>
            <a:r>
              <a:rPr lang="en-US" sz="2400" dirty="0">
                <a:solidFill>
                  <a:srgbClr val="FF0000"/>
                </a:solidFill>
                <a:latin typeface="Fira Code Regular"/>
                <a:cs typeface="Fira Code Regular"/>
              </a:rPr>
              <a:t>// Logic for both the new horse </a:t>
            </a:r>
          </a:p>
          <a:p>
            <a:r>
              <a:rPr lang="en-US" sz="2400" dirty="0">
                <a:solidFill>
                  <a:srgbClr val="FF0000"/>
                </a:solidFill>
                <a:latin typeface="Fira Code Regular"/>
                <a:cs typeface="Fira Code Regular"/>
              </a:rPr>
              <a:t>    // and the new-new horse! </a:t>
            </a:r>
          </a:p>
          <a:p>
            <a:r>
              <a:rPr lang="en-US" sz="2400" dirty="0">
                <a:solidFill>
                  <a:srgbClr val="000000"/>
                </a:solidFill>
                <a:latin typeface="Fira Code Regular"/>
                <a:cs typeface="Fira Code Regular"/>
              </a:rPr>
              <a:t>} else </a:t>
            </a:r>
          </a:p>
          <a:p>
            <a:r>
              <a:rPr lang="en-US" sz="2400" dirty="0">
                <a:solidFill>
                  <a:srgbClr val="000000"/>
                </a:solidFill>
                <a:latin typeface="Fira Code Regular"/>
                <a:cs typeface="Fira Code Regular"/>
              </a:rPr>
              <a:t>{   </a:t>
            </a:r>
          </a:p>
          <a:p>
            <a:r>
              <a:rPr lang="en-US" sz="2400" dirty="0">
                <a:solidFill>
                  <a:srgbClr val="000000"/>
                </a:solidFill>
                <a:latin typeface="Fira Code Regular"/>
                <a:cs typeface="Fira Code Regular"/>
              </a:rPr>
              <a:t>    </a:t>
            </a:r>
            <a:r>
              <a:rPr lang="en-US" sz="2400" dirty="0">
                <a:solidFill>
                  <a:srgbClr val="FF0000"/>
                </a:solidFill>
                <a:latin typeface="Fira Code Regular"/>
                <a:cs typeface="Fira Code Regular"/>
              </a:rPr>
              <a:t>// Really regular horse code here.</a:t>
            </a:r>
            <a:r>
              <a:rPr lang="en-US" sz="2400" dirty="0">
                <a:solidFill>
                  <a:srgbClr val="000000"/>
                </a:solidFill>
                <a:latin typeface="Fira Code Regular"/>
                <a:cs typeface="Fira Code Regular"/>
              </a:rPr>
              <a:t> </a:t>
            </a:r>
          </a:p>
          <a:p>
            <a:r>
              <a:rPr lang="en-US" sz="2400" dirty="0">
                <a:solidFill>
                  <a:srgbClr val="000000"/>
                </a:solidFill>
                <a:latin typeface="Fira Code Regular"/>
                <a:cs typeface="Fira Code Regular"/>
              </a:rPr>
              <a:t>} </a:t>
            </a:r>
          </a:p>
        </p:txBody>
      </p:sp>
    </p:spTree>
    <p:extLst>
      <p:ext uri="{BB962C8B-B14F-4D97-AF65-F5344CB8AC3E}">
        <p14:creationId xmlns:p14="http://schemas.microsoft.com/office/powerpoint/2010/main" val="38705379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51</a:t>
            </a:fld>
            <a:endParaRPr lang="nb-NO"/>
          </a:p>
        </p:txBody>
      </p:sp>
      <p:sp>
        <p:nvSpPr>
          <p:cNvPr id="5" name="Content Placeholder 2"/>
          <p:cNvSpPr>
            <a:spLocks noGrp="1"/>
          </p:cNvSpPr>
          <p:nvPr>
            <p:ph idx="1"/>
          </p:nvPr>
        </p:nvSpPr>
        <p:spPr>
          <a:xfrm>
            <a:off x="362885" y="2714400"/>
            <a:ext cx="8542969" cy="617746"/>
          </a:xfrm>
        </p:spPr>
        <p:txBody>
          <a:bodyPr>
            <a:noAutofit/>
          </a:bodyPr>
          <a:lstStyle/>
          <a:p>
            <a:pPr marL="0" indent="0" algn="ctr">
              <a:buNone/>
            </a:pPr>
            <a:r>
              <a:rPr lang="nb-NO" sz="8000" dirty="0">
                <a:latin typeface="Montserrat Black"/>
                <a:cs typeface="Montserrat Black"/>
              </a:rPr>
              <a:t>BUGS!</a:t>
            </a:r>
            <a:endParaRPr lang="nb-NO" sz="8000" dirty="0">
              <a:solidFill>
                <a:srgbClr val="FF0000"/>
              </a:solidFill>
              <a:latin typeface="Montserrat Black"/>
              <a:cs typeface="Montserrat Black"/>
            </a:endParaRPr>
          </a:p>
        </p:txBody>
      </p:sp>
    </p:spTree>
    <p:extLst>
      <p:ext uri="{BB962C8B-B14F-4D97-AF65-F5344CB8AC3E}">
        <p14:creationId xmlns:p14="http://schemas.microsoft.com/office/powerpoint/2010/main" val="18339204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52</a:t>
            </a:fld>
            <a:endParaRPr lang="nb-NO"/>
          </a:p>
        </p:txBody>
      </p:sp>
      <p:sp>
        <p:nvSpPr>
          <p:cNvPr id="5" name="Content Placeholder 2"/>
          <p:cNvSpPr>
            <a:spLocks noGrp="1"/>
          </p:cNvSpPr>
          <p:nvPr>
            <p:ph idx="1"/>
          </p:nvPr>
        </p:nvSpPr>
        <p:spPr>
          <a:xfrm>
            <a:off x="362885" y="162000"/>
            <a:ext cx="8542969" cy="617746"/>
          </a:xfrm>
        </p:spPr>
        <p:txBody>
          <a:bodyPr>
            <a:noAutofit/>
          </a:bodyPr>
          <a:lstStyle/>
          <a:p>
            <a:pPr marL="0" indent="0" algn="ctr">
              <a:buNone/>
            </a:pPr>
            <a:r>
              <a:rPr lang="nb-NO" sz="6000" dirty="0">
                <a:latin typeface="Bebas Neue" panose="020B0606020202050201" pitchFamily="34" charset="0"/>
                <a:cs typeface="Montserrat SemiBold"/>
              </a:rPr>
              <a:t>ER DET MOREN ELLER </a:t>
            </a:r>
            <a:br>
              <a:rPr lang="nb-NO" sz="6000" dirty="0">
                <a:latin typeface="Bebas Neue" panose="020B0606020202050201" pitchFamily="34" charset="0"/>
                <a:cs typeface="Montserrat SemiBold"/>
              </a:rPr>
            </a:br>
            <a:r>
              <a:rPr lang="nb-NO" sz="6000" dirty="0">
                <a:latin typeface="Bebas Neue" panose="020B0606020202050201" pitchFamily="34" charset="0"/>
                <a:cs typeface="Montserrat SemiBold"/>
              </a:rPr>
              <a:t>FAREN TIL DENNE HESTEN</a:t>
            </a:r>
            <a:endParaRPr lang="nb-NO" sz="6000" dirty="0">
              <a:solidFill>
                <a:srgbClr val="FF0000"/>
              </a:solidFill>
              <a:latin typeface="Bebas Neue" panose="020B0606020202050201" pitchFamily="34" charset="0"/>
              <a:cs typeface="Montserrat SemiBold"/>
            </a:endParaRPr>
          </a:p>
        </p:txBody>
      </p:sp>
      <p:pic>
        <p:nvPicPr>
          <p:cNvPr id="7" name="Picture 1" descr="mule-onl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2133600"/>
            <a:ext cx="3124200" cy="2578100"/>
          </a:xfrm>
          <a:prstGeom prst="rect">
            <a:avLst/>
          </a:prstGeom>
        </p:spPr>
      </p:pic>
      <p:sp>
        <p:nvSpPr>
          <p:cNvPr id="8" name="Rectangle 7"/>
          <p:cNvSpPr/>
          <p:nvPr/>
        </p:nvSpPr>
        <p:spPr>
          <a:xfrm>
            <a:off x="1" y="4741200"/>
            <a:ext cx="9144000" cy="1938992"/>
          </a:xfrm>
          <a:prstGeom prst="rect">
            <a:avLst/>
          </a:prstGeom>
        </p:spPr>
        <p:txBody>
          <a:bodyPr wrap="square">
            <a:spAutoFit/>
          </a:bodyPr>
          <a:lstStyle/>
          <a:p>
            <a:pPr algn="ctr"/>
            <a:r>
              <a:rPr lang="nb-NO" sz="6000" dirty="0">
                <a:latin typeface="Bebas Neue" panose="020B0606020202050201" pitchFamily="34" charset="0"/>
                <a:cs typeface="Montserrat SemiBold"/>
              </a:rPr>
              <a:t>SOM ER KORT OG STERK OG STA</a:t>
            </a:r>
            <a:br>
              <a:rPr lang="nb-NO" sz="6000" dirty="0">
                <a:latin typeface="Bebas Neue" panose="020B0606020202050201" pitchFamily="34" charset="0"/>
                <a:cs typeface="Montserrat SemiBold"/>
              </a:rPr>
            </a:br>
            <a:r>
              <a:rPr lang="nb-NO" sz="6000" dirty="0">
                <a:latin typeface="Bebas Neue" panose="020B0606020202050201" pitchFamily="34" charset="0"/>
                <a:cs typeface="Montserrat SemiBold"/>
              </a:rPr>
              <a:t>OG SIER HI-HÅÅ?</a:t>
            </a:r>
            <a:endParaRPr lang="nb-NO" sz="6000" dirty="0">
              <a:solidFill>
                <a:srgbClr val="FF0000"/>
              </a:solidFill>
              <a:latin typeface="Bebas Neue" panose="020B0606020202050201" pitchFamily="34" charset="0"/>
              <a:cs typeface="Montserrat SemiBold"/>
            </a:endParaRPr>
          </a:p>
        </p:txBody>
      </p:sp>
    </p:spTree>
    <p:extLst>
      <p:ext uri="{BB962C8B-B14F-4D97-AF65-F5344CB8AC3E}">
        <p14:creationId xmlns:p14="http://schemas.microsoft.com/office/powerpoint/2010/main" val="11243134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53</a:t>
            </a:fld>
            <a:endParaRPr lang="nb-NO"/>
          </a:p>
        </p:txBody>
      </p:sp>
      <p:sp>
        <p:nvSpPr>
          <p:cNvPr id="5" name="Plassholder for innhold 4"/>
          <p:cNvSpPr>
            <a:spLocks noGrp="1"/>
          </p:cNvSpPr>
          <p:nvPr>
            <p:ph idx="1"/>
          </p:nvPr>
        </p:nvSpPr>
        <p:spPr/>
        <p:txBody>
          <a:bodyPr/>
          <a:lstStyle/>
          <a:p>
            <a:endParaRPr lang="nb-NO"/>
          </a:p>
        </p:txBody>
      </p:sp>
      <p:sp>
        <p:nvSpPr>
          <p:cNvPr id="2" name="Rectangle 1"/>
          <p:cNvSpPr/>
          <p:nvPr/>
        </p:nvSpPr>
        <p:spPr>
          <a:xfrm>
            <a:off x="0" y="-57014"/>
            <a:ext cx="9420045" cy="6933153"/>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2" descr="comp-guy-think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014"/>
            <a:ext cx="9420045" cy="6933153"/>
          </a:xfrm>
          <a:prstGeom prst="rect">
            <a:avLst/>
          </a:prstGeom>
        </p:spPr>
      </p:pic>
      <p:sp>
        <p:nvSpPr>
          <p:cNvPr id="8" name="Content Placeholder 2">
            <a:extLst>
              <a:ext uri="{FF2B5EF4-FFF2-40B4-BE49-F238E27FC236}">
                <a16:creationId xmlns:a16="http://schemas.microsoft.com/office/drawing/2014/main" id="{0294F3EF-C68C-4CAD-9B39-9A59146F7B6E}"/>
              </a:ext>
            </a:extLst>
          </p:cNvPr>
          <p:cNvSpPr txBox="1">
            <a:spLocks/>
          </p:cNvSpPr>
          <p:nvPr/>
        </p:nvSpPr>
        <p:spPr>
          <a:xfrm>
            <a:off x="362885" y="162000"/>
            <a:ext cx="8542969"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6000" dirty="0">
                <a:latin typeface="Bebas Neue" panose="020B0606020202050201" pitchFamily="34" charset="0"/>
                <a:cs typeface="Montserrat SemiBold"/>
              </a:rPr>
              <a:t>«TEKNISK GJELD»</a:t>
            </a:r>
            <a:endParaRPr lang="nb-NO" sz="6000" dirty="0">
              <a:solidFill>
                <a:srgbClr val="FF0000"/>
              </a:solidFill>
              <a:latin typeface="Bebas Neue" panose="020B0606020202050201" pitchFamily="34" charset="0"/>
              <a:cs typeface="Montserrat SemiBold"/>
            </a:endParaRPr>
          </a:p>
        </p:txBody>
      </p:sp>
    </p:spTree>
    <p:extLst>
      <p:ext uri="{BB962C8B-B14F-4D97-AF65-F5344CB8AC3E}">
        <p14:creationId xmlns:p14="http://schemas.microsoft.com/office/powerpoint/2010/main" val="15443591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54</a:t>
            </a:fld>
            <a:endParaRPr lang="nb-NO"/>
          </a:p>
        </p:txBody>
      </p:sp>
      <p:pic>
        <p:nvPicPr>
          <p:cNvPr id="5" name="Picture 1" descr="zeedonk-pretty-cut-2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9900" y="2324100"/>
            <a:ext cx="3111500" cy="2197100"/>
          </a:xfrm>
          <a:prstGeom prst="rect">
            <a:avLst/>
          </a:prstGeom>
        </p:spPr>
      </p:pic>
      <p:sp>
        <p:nvSpPr>
          <p:cNvPr id="8" name="Content Placeholder 2">
            <a:extLst>
              <a:ext uri="{FF2B5EF4-FFF2-40B4-BE49-F238E27FC236}">
                <a16:creationId xmlns:a16="http://schemas.microsoft.com/office/drawing/2014/main" id="{C2719CEA-E8F5-41F0-B3E7-87655E3D670D}"/>
              </a:ext>
            </a:extLst>
          </p:cNvPr>
          <p:cNvSpPr>
            <a:spLocks noGrp="1"/>
          </p:cNvSpPr>
          <p:nvPr>
            <p:ph idx="1"/>
          </p:nvPr>
        </p:nvSpPr>
        <p:spPr>
          <a:xfrm>
            <a:off x="0" y="288000"/>
            <a:ext cx="9143999" cy="617746"/>
          </a:xfrm>
        </p:spPr>
        <p:txBody>
          <a:bodyPr>
            <a:noAutofit/>
          </a:bodyPr>
          <a:lstStyle/>
          <a:p>
            <a:pPr marL="0" indent="0" algn="ctr">
              <a:buNone/>
            </a:pPr>
            <a:r>
              <a:rPr lang="nb-NO" sz="8000" dirty="0">
                <a:latin typeface="Bebas Neue" panose="020B0606020202050201" pitchFamily="34" charset="0"/>
                <a:cs typeface="Montserrat SemiBold"/>
              </a:rPr>
              <a:t>EN </a:t>
            </a:r>
            <a:r>
              <a:rPr lang="nb-NO" sz="8000" dirty="0">
                <a:solidFill>
                  <a:srgbClr val="FF0000"/>
                </a:solidFill>
                <a:latin typeface="Bebas Neue" panose="020B0606020202050201" pitchFamily="34" charset="0"/>
                <a:cs typeface="Montserrat SemiBold"/>
              </a:rPr>
              <a:t>NY </a:t>
            </a:r>
            <a:r>
              <a:rPr lang="nb-NO" sz="8000" dirty="0" err="1">
                <a:solidFill>
                  <a:srgbClr val="FF0000"/>
                </a:solidFill>
                <a:latin typeface="Bebas Neue" panose="020B0606020202050201" pitchFamily="34" charset="0"/>
                <a:cs typeface="Montserrat SemiBold"/>
              </a:rPr>
              <a:t>NY</a:t>
            </a:r>
            <a:r>
              <a:rPr lang="nb-NO" sz="8000" dirty="0">
                <a:solidFill>
                  <a:srgbClr val="FF0000"/>
                </a:solidFill>
                <a:latin typeface="Bebas Neue" panose="020B0606020202050201" pitchFamily="34" charset="0"/>
                <a:cs typeface="Montserrat SemiBold"/>
              </a:rPr>
              <a:t> </a:t>
            </a:r>
            <a:r>
              <a:rPr lang="nb-NO" sz="8000" dirty="0" err="1">
                <a:solidFill>
                  <a:srgbClr val="FF0000"/>
                </a:solidFill>
                <a:latin typeface="Bebas Neue" panose="020B0606020202050201" pitchFamily="34" charset="0"/>
                <a:cs typeface="Montserrat SemiBold"/>
              </a:rPr>
              <a:t>NY</a:t>
            </a:r>
            <a:r>
              <a:rPr lang="nb-NO" sz="8000" dirty="0">
                <a:solidFill>
                  <a:srgbClr val="FF0000"/>
                </a:solidFill>
                <a:latin typeface="Bebas Neue" panose="020B0606020202050201" pitchFamily="34" charset="0"/>
                <a:cs typeface="Montserrat SemiBold"/>
              </a:rPr>
              <a:t> </a:t>
            </a:r>
            <a:r>
              <a:rPr lang="nb-NO" sz="8000" dirty="0">
                <a:latin typeface="Bebas Neue" panose="020B0606020202050201" pitchFamily="34" charset="0"/>
                <a:cs typeface="Montserrat SemiBold"/>
              </a:rPr>
              <a:t>HEST</a:t>
            </a:r>
            <a:endParaRPr lang="nb-NO" sz="8000" dirty="0">
              <a:solidFill>
                <a:srgbClr val="FF0000"/>
              </a:solidFill>
              <a:latin typeface="Bebas Neue" panose="020B0606020202050201" pitchFamily="34" charset="0"/>
              <a:cs typeface="Montserrat SemiBold"/>
            </a:endParaRPr>
          </a:p>
        </p:txBody>
      </p:sp>
    </p:spTree>
    <p:extLst>
      <p:ext uri="{BB962C8B-B14F-4D97-AF65-F5344CB8AC3E}">
        <p14:creationId xmlns:p14="http://schemas.microsoft.com/office/powerpoint/2010/main" val="2350757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dirty="0"/>
          </a:p>
        </p:txBody>
      </p:sp>
      <p:sp>
        <p:nvSpPr>
          <p:cNvPr id="6" name="Slide Number Placeholder 5"/>
          <p:cNvSpPr>
            <a:spLocks noGrp="1"/>
          </p:cNvSpPr>
          <p:nvPr>
            <p:ph type="sldNum" sz="quarter" idx="12"/>
          </p:nvPr>
        </p:nvSpPr>
        <p:spPr/>
        <p:txBody>
          <a:bodyPr/>
          <a:lstStyle/>
          <a:p>
            <a:fld id="{386C1B66-DFC1-9944-B08C-571264751923}" type="slidenum">
              <a:rPr lang="nb-NO" smtClean="0"/>
              <a:pPr/>
              <a:t>55</a:t>
            </a:fld>
            <a:endParaRPr lang="nb-NO" dirty="0"/>
          </a:p>
        </p:txBody>
      </p:sp>
      <p:sp>
        <p:nvSpPr>
          <p:cNvPr id="2" name="Rectangle 1"/>
          <p:cNvSpPr/>
          <p:nvPr/>
        </p:nvSpPr>
        <p:spPr>
          <a:xfrm>
            <a:off x="0" y="0"/>
            <a:ext cx="10920382"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1" descr="comp-guy-facepal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
            <a:ext cx="10920380" cy="6857999"/>
          </a:xfrm>
          <a:prstGeom prst="rect">
            <a:avLst/>
          </a:prstGeom>
        </p:spPr>
      </p:pic>
    </p:spTree>
    <p:extLst>
      <p:ext uri="{BB962C8B-B14F-4D97-AF65-F5344CB8AC3E}">
        <p14:creationId xmlns:p14="http://schemas.microsoft.com/office/powerpoint/2010/main" val="37221587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56</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SPRÅK ER </a:t>
            </a:r>
            <a:r>
              <a:rPr lang="nb-NO" sz="8000" dirty="0">
                <a:solidFill>
                  <a:srgbClr val="FFFF00"/>
                </a:solidFill>
                <a:latin typeface="Bebas Neue" panose="020B0606020202050201" pitchFamily="34" charset="0"/>
                <a:cs typeface="Montserrat Black"/>
              </a:rPr>
              <a:t>VIKTIG</a:t>
            </a:r>
            <a:r>
              <a:rPr lang="nb-NO" sz="8000" dirty="0">
                <a:solidFill>
                  <a:schemeClr val="bg1"/>
                </a:solidFill>
                <a:latin typeface="Bebas Neue" panose="020B0606020202050201" pitchFamily="34" charset="0"/>
                <a:cs typeface="Montserrat Black"/>
              </a:rPr>
              <a: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0307010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57</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SPRÅK ER </a:t>
            </a:r>
            <a:r>
              <a:rPr lang="nb-NO" sz="8000" dirty="0">
                <a:solidFill>
                  <a:srgbClr val="FFFF00"/>
                </a:solidFill>
                <a:latin typeface="Bebas Neue" panose="020B0606020202050201" pitchFamily="34" charset="0"/>
                <a:cs typeface="Montserrat Black"/>
              </a:rPr>
              <a:t>VANSKELIG</a:t>
            </a:r>
            <a:r>
              <a:rPr lang="nb-NO" sz="8000" dirty="0">
                <a:solidFill>
                  <a:schemeClr val="bg1"/>
                </a:solidFill>
                <a:latin typeface="Bebas Neue" panose="020B0606020202050201" pitchFamily="34" charset="0"/>
                <a:cs typeface="Montserrat Black"/>
              </a:rPr>
              <a: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6054371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1" y="2800800"/>
            <a:ext cx="9248024" cy="617746"/>
          </a:xfrm>
        </p:spPr>
        <p:txBody>
          <a:bodyPr>
            <a:noAutofit/>
          </a:bodyPr>
          <a:lstStyle/>
          <a:p>
            <a:pPr marL="0" indent="0" algn="ctr">
              <a:buNone/>
            </a:pPr>
            <a:r>
              <a:rPr lang="nb-NO" sz="8000" dirty="0">
                <a:solidFill>
                  <a:schemeClr val="bg1"/>
                </a:solidFill>
                <a:latin typeface="Bebas Neue" panose="020B0606020202050201" pitchFamily="34" charset="0"/>
                <a:cs typeface="Montserrat SemiBold"/>
              </a:rPr>
              <a:t>EN HISTORIE OM </a:t>
            </a:r>
            <a:r>
              <a:rPr lang="nb-NO" sz="8000" dirty="0">
                <a:solidFill>
                  <a:srgbClr val="FFFF00"/>
                </a:solidFill>
                <a:latin typeface="Bebas Neue" panose="020B0606020202050201" pitchFamily="34" charset="0"/>
                <a:cs typeface="Montserrat SemiBold"/>
              </a:rPr>
              <a:t>NRK TV</a:t>
            </a:r>
          </a:p>
        </p:txBody>
      </p:sp>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58</a:t>
            </a:fld>
            <a:endParaRPr lang="nb-NO"/>
          </a:p>
        </p:txBody>
      </p:sp>
    </p:spTree>
    <p:extLst>
      <p:ext uri="{BB962C8B-B14F-4D97-AF65-F5344CB8AC3E}">
        <p14:creationId xmlns:p14="http://schemas.microsoft.com/office/powerpoint/2010/main" val="1586182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1" y="2800800"/>
            <a:ext cx="9248024" cy="617746"/>
          </a:xfrm>
        </p:spPr>
        <p:txBody>
          <a:bodyPr>
            <a:noAutofit/>
          </a:bodyPr>
          <a:lstStyle/>
          <a:p>
            <a:pPr marL="0" indent="0" algn="ctr">
              <a:buNone/>
            </a:pPr>
            <a:r>
              <a:rPr lang="nb-NO" sz="8000" dirty="0">
                <a:solidFill>
                  <a:schemeClr val="bg1"/>
                </a:solidFill>
                <a:latin typeface="Bebas Neue" panose="020B0606020202050201" pitchFamily="34" charset="0"/>
                <a:cs typeface="Montserrat SemiBold"/>
              </a:rPr>
              <a:t>HVA ER EN </a:t>
            </a:r>
            <a:r>
              <a:rPr lang="nb-NO" sz="8000" dirty="0">
                <a:solidFill>
                  <a:srgbClr val="FFFF00"/>
                </a:solidFill>
                <a:latin typeface="Bebas Neue" panose="020B0606020202050201" pitchFamily="34" charset="0"/>
                <a:cs typeface="Montserrat SemiBold"/>
              </a:rPr>
              <a:t>TV-SERIE</a:t>
            </a:r>
            <a:r>
              <a:rPr lang="nb-NO" sz="8000" dirty="0">
                <a:solidFill>
                  <a:schemeClr val="bg1"/>
                </a:solidFill>
                <a:latin typeface="Bebas Neue" panose="020B0606020202050201" pitchFamily="34" charset="0"/>
                <a:cs typeface="Montserrat SemiBold"/>
              </a:rPr>
              <a:t>?</a:t>
            </a:r>
          </a:p>
        </p:txBody>
      </p:sp>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59</a:t>
            </a:fld>
            <a:endParaRPr lang="nb-NO"/>
          </a:p>
        </p:txBody>
      </p:sp>
    </p:spTree>
    <p:extLst>
      <p:ext uri="{BB962C8B-B14F-4D97-AF65-F5344CB8AC3E}">
        <p14:creationId xmlns:p14="http://schemas.microsoft.com/office/powerpoint/2010/main" val="118364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BDUF?</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5864342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60</a:t>
            </a:fld>
            <a:endParaRPr lang="nb-NO"/>
          </a:p>
        </p:txBody>
      </p:sp>
      <p:sp>
        <p:nvSpPr>
          <p:cNvPr id="7" name="Content Placeholder 2"/>
          <p:cNvSpPr txBox="1">
            <a:spLocks/>
          </p:cNvSpPr>
          <p:nvPr/>
        </p:nvSpPr>
        <p:spPr>
          <a:xfrm>
            <a:off x="0" y="314911"/>
            <a:ext cx="924802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EN TV-SERIE</a:t>
            </a:r>
            <a:endParaRPr lang="nb-NO" sz="8000" dirty="0">
              <a:solidFill>
                <a:srgbClr val="FFFF00"/>
              </a:solidFill>
              <a:latin typeface="Bebas Neue" panose="020B0606020202050201" pitchFamily="34" charset="0"/>
              <a:cs typeface="Montserrat SemiBold"/>
            </a:endParaRPr>
          </a:p>
        </p:txBody>
      </p:sp>
      <p:pic>
        <p:nvPicPr>
          <p:cNvPr id="11" name="Content Placeholder 10" descr="heimebane.jpg"/>
          <p:cNvPicPr>
            <a:picLocks noGrp="1" noChangeAspect="1"/>
          </p:cNvPicPr>
          <p:nvPr>
            <p:ph idx="1"/>
          </p:nvPr>
        </p:nvPicPr>
        <p:blipFill>
          <a:blip r:embed="rId3">
            <a:extLst>
              <a:ext uri="{28A0092B-C50C-407E-A947-70E740481C1C}">
                <a14:useLocalDpi xmlns:a14="http://schemas.microsoft.com/office/drawing/2010/main" val="0"/>
              </a:ext>
            </a:extLst>
          </a:blip>
          <a:srcRect t="1115" b="1115"/>
          <a:stretch>
            <a:fillRect/>
          </a:stretch>
        </p:blipFill>
        <p:spPr/>
      </p:pic>
    </p:spTree>
    <p:extLst>
      <p:ext uri="{BB962C8B-B14F-4D97-AF65-F5344CB8AC3E}">
        <p14:creationId xmlns:p14="http://schemas.microsoft.com/office/powerpoint/2010/main" val="27941727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61</a:t>
            </a:fld>
            <a:endParaRPr lang="nb-NO"/>
          </a:p>
        </p:txBody>
      </p:sp>
      <p:sp>
        <p:nvSpPr>
          <p:cNvPr id="7" name="Content Placeholder 2"/>
          <p:cNvSpPr txBox="1">
            <a:spLocks/>
          </p:cNvSpPr>
          <p:nvPr/>
        </p:nvSpPr>
        <p:spPr>
          <a:xfrm>
            <a:off x="0" y="314911"/>
            <a:ext cx="924802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EN ANNEN TYPE TV-SERIE</a:t>
            </a:r>
            <a:endParaRPr lang="nb-NO" sz="8000" dirty="0">
              <a:solidFill>
                <a:srgbClr val="FFFF00"/>
              </a:solidFill>
              <a:latin typeface="Bebas Neue" panose="020B0606020202050201" pitchFamily="34" charset="0"/>
              <a:cs typeface="Montserrat SemiBold"/>
            </a:endParaRPr>
          </a:p>
        </p:txBody>
      </p:sp>
      <p:pic>
        <p:nvPicPr>
          <p:cNvPr id="5" name="Content Placeholder 4" descr="innafor.png"/>
          <p:cNvPicPr>
            <a:picLocks noGrp="1" noChangeAspect="1"/>
          </p:cNvPicPr>
          <p:nvPr>
            <p:ph idx="1"/>
          </p:nvPr>
        </p:nvPicPr>
        <p:blipFill>
          <a:blip r:embed="rId3">
            <a:extLst>
              <a:ext uri="{28A0092B-C50C-407E-A947-70E740481C1C}">
                <a14:useLocalDpi xmlns:a14="http://schemas.microsoft.com/office/drawing/2010/main" val="0"/>
              </a:ext>
            </a:extLst>
          </a:blip>
          <a:srcRect t="1115" b="1115"/>
          <a:stretch>
            <a:fillRect/>
          </a:stretch>
        </p:blipFill>
        <p:spPr/>
      </p:pic>
    </p:spTree>
    <p:extLst>
      <p:ext uri="{BB962C8B-B14F-4D97-AF65-F5344CB8AC3E}">
        <p14:creationId xmlns:p14="http://schemas.microsoft.com/office/powerpoint/2010/main" val="1066277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62</a:t>
            </a:fld>
            <a:endParaRPr lang="nb-NO"/>
          </a:p>
        </p:txBody>
      </p:sp>
      <p:sp>
        <p:nvSpPr>
          <p:cNvPr id="7" name="Content Placeholder 2"/>
          <p:cNvSpPr txBox="1">
            <a:spLocks/>
          </p:cNvSpPr>
          <p:nvPr/>
        </p:nvSpPr>
        <p:spPr>
          <a:xfrm>
            <a:off x="0" y="314911"/>
            <a:ext cx="924802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ER NYHETENE EN TV-SERIE?</a:t>
            </a:r>
            <a:endParaRPr lang="nb-NO" sz="8000" dirty="0">
              <a:solidFill>
                <a:srgbClr val="FFFF00"/>
              </a:solidFill>
              <a:latin typeface="Bebas Neue" panose="020B0606020202050201" pitchFamily="34" charset="0"/>
              <a:cs typeface="Montserrat SemiBold"/>
            </a:endParaRPr>
          </a:p>
        </p:txBody>
      </p:sp>
      <p:pic>
        <p:nvPicPr>
          <p:cNvPr id="3" name="Content Placeholder 2" descr="dagsrevyen.jpg"/>
          <p:cNvPicPr>
            <a:picLocks noGrp="1" noChangeAspect="1"/>
          </p:cNvPicPr>
          <p:nvPr>
            <p:ph idx="1"/>
          </p:nvPr>
        </p:nvPicPr>
        <p:blipFill>
          <a:blip r:embed="rId3">
            <a:extLst>
              <a:ext uri="{28A0092B-C50C-407E-A947-70E740481C1C}">
                <a14:useLocalDpi xmlns:a14="http://schemas.microsoft.com/office/drawing/2010/main" val="0"/>
              </a:ext>
            </a:extLst>
          </a:blip>
          <a:srcRect t="1024" b="1024"/>
          <a:stretch>
            <a:fillRect/>
          </a:stretch>
        </p:blipFill>
        <p:spPr/>
      </p:pic>
    </p:spTree>
    <p:extLst>
      <p:ext uri="{BB962C8B-B14F-4D97-AF65-F5344CB8AC3E}">
        <p14:creationId xmlns:p14="http://schemas.microsoft.com/office/powerpoint/2010/main" val="13975158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63</a:t>
            </a:fld>
            <a:endParaRPr lang="nb-NO"/>
          </a:p>
        </p:txBody>
      </p:sp>
      <p:sp>
        <p:nvSpPr>
          <p:cNvPr id="7" name="Content Placeholder 2"/>
          <p:cNvSpPr txBox="1">
            <a:spLocks/>
          </p:cNvSpPr>
          <p:nvPr/>
        </p:nvSpPr>
        <p:spPr>
          <a:xfrm>
            <a:off x="0" y="314911"/>
            <a:ext cx="924802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HVA MED TALKSHOWS?</a:t>
            </a:r>
            <a:endParaRPr lang="nb-NO" sz="8000" dirty="0">
              <a:solidFill>
                <a:srgbClr val="FFFF00"/>
              </a:solidFill>
              <a:latin typeface="Bebas Neue" panose="020B0606020202050201" pitchFamily="34" charset="0"/>
              <a:cs typeface="Montserrat SemiBold"/>
            </a:endParaRPr>
          </a:p>
        </p:txBody>
      </p:sp>
      <p:pic>
        <p:nvPicPr>
          <p:cNvPr id="3" name="Content Placeholder 2" descr="lindmo.jpg"/>
          <p:cNvPicPr>
            <a:picLocks noGrp="1" noChangeAspect="1"/>
          </p:cNvPicPr>
          <p:nvPr>
            <p:ph idx="1"/>
          </p:nvPr>
        </p:nvPicPr>
        <p:blipFill>
          <a:blip r:embed="rId3">
            <a:extLst>
              <a:ext uri="{28A0092B-C50C-407E-A947-70E740481C1C}">
                <a14:useLocalDpi xmlns:a14="http://schemas.microsoft.com/office/drawing/2010/main" val="0"/>
              </a:ext>
            </a:extLst>
          </a:blip>
          <a:srcRect t="1024" b="1024"/>
          <a:stretch>
            <a:fillRect/>
          </a:stretch>
        </p:blipFill>
        <p:spPr/>
      </p:pic>
    </p:spTree>
    <p:extLst>
      <p:ext uri="{BB962C8B-B14F-4D97-AF65-F5344CB8AC3E}">
        <p14:creationId xmlns:p14="http://schemas.microsoft.com/office/powerpoint/2010/main" val="8959805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64</a:t>
            </a:fld>
            <a:endParaRPr lang="nb-NO"/>
          </a:p>
        </p:txBody>
      </p:sp>
      <p:sp>
        <p:nvSpPr>
          <p:cNvPr id="7" name="Content Placeholder 2"/>
          <p:cNvSpPr txBox="1">
            <a:spLocks/>
          </p:cNvSpPr>
          <p:nvPr/>
        </p:nvSpPr>
        <p:spPr>
          <a:xfrm>
            <a:off x="0" y="314911"/>
            <a:ext cx="924802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SKAM?</a:t>
            </a:r>
            <a:endParaRPr lang="nb-NO" sz="8000" dirty="0">
              <a:solidFill>
                <a:srgbClr val="FFFF00"/>
              </a:solidFill>
              <a:latin typeface="Bebas Neue" panose="020B0606020202050201" pitchFamily="34" charset="0"/>
              <a:cs typeface="Montserrat SemiBold"/>
            </a:endParaRPr>
          </a:p>
        </p:txBody>
      </p:sp>
      <p:pic>
        <p:nvPicPr>
          <p:cNvPr id="9" name="Plassholder for innhold 8">
            <a:extLst>
              <a:ext uri="{FF2B5EF4-FFF2-40B4-BE49-F238E27FC236}">
                <a16:creationId xmlns:a16="http://schemas.microsoft.com/office/drawing/2014/main" id="{243F4A03-DAD3-4F55-A34D-E2F0082C199F}"/>
              </a:ext>
            </a:extLst>
          </p:cNvPr>
          <p:cNvPicPr>
            <a:picLocks noGrp="1" noChangeAspect="1"/>
          </p:cNvPicPr>
          <p:nvPr>
            <p:ph idx="1"/>
          </p:nvPr>
        </p:nvPicPr>
        <p:blipFill>
          <a:blip r:embed="rId3"/>
          <a:stretch>
            <a:fillRect/>
          </a:stretch>
        </p:blipFill>
        <p:spPr>
          <a:xfrm>
            <a:off x="2908916" y="1600200"/>
            <a:ext cx="3326167" cy="4525963"/>
          </a:xfrm>
        </p:spPr>
      </p:pic>
    </p:spTree>
    <p:extLst>
      <p:ext uri="{BB962C8B-B14F-4D97-AF65-F5344CB8AC3E}">
        <p14:creationId xmlns:p14="http://schemas.microsoft.com/office/powerpoint/2010/main" val="31624355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65</a:t>
            </a:fld>
            <a:endParaRPr lang="nb-NO"/>
          </a:p>
        </p:txBody>
      </p:sp>
      <p:pic>
        <p:nvPicPr>
          <p:cNvPr id="5" name="Bilde 4">
            <a:extLst>
              <a:ext uri="{FF2B5EF4-FFF2-40B4-BE49-F238E27FC236}">
                <a16:creationId xmlns:a16="http://schemas.microsoft.com/office/drawing/2014/main" id="{D02D3E6D-9BE6-4C78-9941-C3775E716F9C}"/>
              </a:ext>
            </a:extLst>
          </p:cNvPr>
          <p:cNvPicPr>
            <a:picLocks noChangeAspect="1"/>
          </p:cNvPicPr>
          <p:nvPr/>
        </p:nvPicPr>
        <p:blipFill>
          <a:blip r:embed="rId3"/>
          <a:stretch>
            <a:fillRect/>
          </a:stretch>
        </p:blipFill>
        <p:spPr>
          <a:xfrm>
            <a:off x="922839" y="1854366"/>
            <a:ext cx="7371347" cy="4146383"/>
          </a:xfrm>
          <a:prstGeom prst="rect">
            <a:avLst/>
          </a:prstGeom>
        </p:spPr>
      </p:pic>
      <p:sp>
        <p:nvSpPr>
          <p:cNvPr id="7" name="Content Placeholder 2">
            <a:extLst>
              <a:ext uri="{FF2B5EF4-FFF2-40B4-BE49-F238E27FC236}">
                <a16:creationId xmlns:a16="http://schemas.microsoft.com/office/drawing/2014/main" id="{814EF163-D176-4AD0-9CA7-9C0FDF9832F4}"/>
              </a:ext>
            </a:extLst>
          </p:cNvPr>
          <p:cNvSpPr txBox="1">
            <a:spLocks/>
          </p:cNvSpPr>
          <p:nvPr/>
        </p:nvSpPr>
        <p:spPr>
          <a:xfrm>
            <a:off x="0" y="314911"/>
            <a:ext cx="9248024"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LANGRENN?</a:t>
            </a:r>
            <a:endParaRPr lang="nb-NO" sz="8000" dirty="0">
              <a:solidFill>
                <a:srgbClr val="FFFF00"/>
              </a:solidFill>
              <a:latin typeface="Bebas Neue" panose="020B0606020202050201" pitchFamily="34" charset="0"/>
              <a:cs typeface="Montserrat SemiBold"/>
            </a:endParaRPr>
          </a:p>
        </p:txBody>
      </p:sp>
    </p:spTree>
    <p:extLst>
      <p:ext uri="{BB962C8B-B14F-4D97-AF65-F5344CB8AC3E}">
        <p14:creationId xmlns:p14="http://schemas.microsoft.com/office/powerpoint/2010/main" val="25907551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66</a:t>
            </a:fld>
            <a:endParaRPr lang="nb-NO"/>
          </a:p>
        </p:txBody>
      </p:sp>
      <p:sp>
        <p:nvSpPr>
          <p:cNvPr id="5" name="Content Placeholder 2">
            <a:extLst>
              <a:ext uri="{FF2B5EF4-FFF2-40B4-BE49-F238E27FC236}">
                <a16:creationId xmlns:a16="http://schemas.microsoft.com/office/drawing/2014/main" id="{6B6F6659-2B2E-4162-AB9A-523D23F08FF6}"/>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HVOR MANGE TYPER </a:t>
            </a:r>
            <a:br>
              <a:rPr lang="nb-NO" sz="8000" dirty="0">
                <a:solidFill>
                  <a:schemeClr val="bg1"/>
                </a:solidFill>
                <a:latin typeface="Bebas Neue" panose="020B0606020202050201" pitchFamily="34" charset="0"/>
                <a:cs typeface="Montserrat SemiBold"/>
              </a:rPr>
            </a:br>
            <a:r>
              <a:rPr lang="nb-NO" sz="8000" dirty="0">
                <a:solidFill>
                  <a:schemeClr val="bg1"/>
                </a:solidFill>
                <a:latin typeface="Bebas Neue" panose="020B0606020202050201" pitchFamily="34" charset="0"/>
                <a:cs typeface="Montserrat SemiBold"/>
              </a:rPr>
              <a:t>TV-SERIER FINNES DET?</a:t>
            </a:r>
          </a:p>
        </p:txBody>
      </p:sp>
    </p:spTree>
    <p:extLst>
      <p:ext uri="{BB962C8B-B14F-4D97-AF65-F5344CB8AC3E}">
        <p14:creationId xmlns:p14="http://schemas.microsoft.com/office/powerpoint/2010/main" val="1382901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67</a:t>
            </a:fld>
            <a:endParaRPr lang="nb-NO"/>
          </a:p>
        </p:txBody>
      </p:sp>
      <p:sp>
        <p:nvSpPr>
          <p:cNvPr id="5" name="Content Placeholder 2">
            <a:extLst>
              <a:ext uri="{FF2B5EF4-FFF2-40B4-BE49-F238E27FC236}">
                <a16:creationId xmlns:a16="http://schemas.microsoft.com/office/drawing/2014/main" id="{6B6F6659-2B2E-4162-AB9A-523D23F08FF6}"/>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FEIL SPØRSMÅL!</a:t>
            </a:r>
          </a:p>
        </p:txBody>
      </p:sp>
    </p:spTree>
    <p:extLst>
      <p:ext uri="{BB962C8B-B14F-4D97-AF65-F5344CB8AC3E}">
        <p14:creationId xmlns:p14="http://schemas.microsoft.com/office/powerpoint/2010/main" val="41739333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68</a:t>
            </a:fld>
            <a:endParaRPr lang="nb-NO"/>
          </a:p>
        </p:txBody>
      </p:sp>
      <p:sp>
        <p:nvSpPr>
          <p:cNvPr id="5" name="Content Placeholder 2">
            <a:extLst>
              <a:ext uri="{FF2B5EF4-FFF2-40B4-BE49-F238E27FC236}">
                <a16:creationId xmlns:a16="http://schemas.microsoft.com/office/drawing/2014/main" id="{6B6F6659-2B2E-4162-AB9A-523D23F08FF6}"/>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HVA ER DET HENSIKTSMESSIG Å TENKE PÅ SOM TV-SERIER?</a:t>
            </a:r>
          </a:p>
        </p:txBody>
      </p:sp>
    </p:spTree>
    <p:extLst>
      <p:ext uri="{BB962C8B-B14F-4D97-AF65-F5344CB8AC3E}">
        <p14:creationId xmlns:p14="http://schemas.microsoft.com/office/powerpoint/2010/main" val="23115103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69</a:t>
            </a:fld>
            <a:endParaRPr lang="nb-NO"/>
          </a:p>
        </p:txBody>
      </p:sp>
      <p:sp>
        <p:nvSpPr>
          <p:cNvPr id="5" name="Content Placeholder 2">
            <a:extLst>
              <a:ext uri="{FF2B5EF4-FFF2-40B4-BE49-F238E27FC236}">
                <a16:creationId xmlns:a16="http://schemas.microsoft.com/office/drawing/2014/main" id="{6B6F6659-2B2E-4162-AB9A-523D23F08FF6}"/>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ER TV-SERIE </a:t>
            </a:r>
            <a:r>
              <a:rPr lang="nb-NO" sz="8000" dirty="0">
                <a:solidFill>
                  <a:srgbClr val="FFFF00"/>
                </a:solidFill>
                <a:latin typeface="Bebas Neue" panose="020B0606020202050201" pitchFamily="34" charset="0"/>
                <a:cs typeface="Montserrat SemiBold"/>
              </a:rPr>
              <a:t>RIKTIG BEGREP</a:t>
            </a:r>
            <a:r>
              <a:rPr lang="nb-NO" sz="8000" dirty="0">
                <a:solidFill>
                  <a:schemeClr val="bg1"/>
                </a:solidFill>
                <a:latin typeface="Bebas Neue" panose="020B0606020202050201" pitchFamily="34" charset="0"/>
                <a:cs typeface="Montserrat SemiBold"/>
              </a:rPr>
              <a:t>?</a:t>
            </a:r>
          </a:p>
        </p:txBody>
      </p:sp>
    </p:spTree>
    <p:extLst>
      <p:ext uri="{BB962C8B-B14F-4D97-AF65-F5344CB8AC3E}">
        <p14:creationId xmlns:p14="http://schemas.microsoft.com/office/powerpoint/2010/main" val="3510481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a:t>
            </a:fld>
            <a:endParaRPr lang="nb-NO"/>
          </a:p>
        </p:txBody>
      </p:sp>
      <p:sp>
        <p:nvSpPr>
          <p:cNvPr id="7" name="Content Placeholder 2"/>
          <p:cNvSpPr txBox="1">
            <a:spLocks/>
          </p:cNvSpPr>
          <p:nvPr/>
        </p:nvSpPr>
        <p:spPr>
          <a:xfrm>
            <a:off x="0" y="2799082"/>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NEI</a:t>
            </a:r>
          </a:p>
        </p:txBody>
      </p:sp>
    </p:spTree>
    <p:extLst>
      <p:ext uri="{BB962C8B-B14F-4D97-AF65-F5344CB8AC3E}">
        <p14:creationId xmlns:p14="http://schemas.microsoft.com/office/powerpoint/2010/main" val="379890836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70</a:t>
            </a:fld>
            <a:endParaRPr lang="nb-NO"/>
          </a:p>
        </p:txBody>
      </p:sp>
      <p:sp>
        <p:nvSpPr>
          <p:cNvPr id="5" name="Content Placeholder 2">
            <a:extLst>
              <a:ext uri="{FF2B5EF4-FFF2-40B4-BE49-F238E27FC236}">
                <a16:creationId xmlns:a16="http://schemas.microsoft.com/office/drawing/2014/main" id="{6B6F6659-2B2E-4162-AB9A-523D23F08FF6}"/>
              </a:ext>
            </a:extLst>
          </p:cNvPr>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HVILKE BEGREPER ER </a:t>
            </a:r>
            <a:r>
              <a:rPr lang="nb-NO" sz="8000" dirty="0">
                <a:solidFill>
                  <a:srgbClr val="FFFF00"/>
                </a:solidFill>
                <a:latin typeface="Bebas Neue" panose="020B0606020202050201" pitchFamily="34" charset="0"/>
                <a:cs typeface="Montserrat SemiBold"/>
              </a:rPr>
              <a:t>NYTTIGE FOR OSS</a:t>
            </a:r>
            <a:br>
              <a:rPr lang="nb-NO" sz="8000" dirty="0">
                <a:solidFill>
                  <a:schemeClr val="bg1"/>
                </a:solidFill>
                <a:latin typeface="Bebas Neue" panose="020B0606020202050201" pitchFamily="34" charset="0"/>
                <a:cs typeface="Montserrat SemiBold"/>
              </a:rPr>
            </a:br>
            <a:r>
              <a:rPr lang="nb-NO" sz="8000" dirty="0">
                <a:solidFill>
                  <a:schemeClr val="bg1"/>
                </a:solidFill>
                <a:latin typeface="Bebas Neue" panose="020B0606020202050201" pitchFamily="34" charset="0"/>
                <a:cs typeface="Montserrat SemiBold"/>
              </a:rPr>
              <a:t>I VÅR KONTEKST?</a:t>
            </a:r>
          </a:p>
        </p:txBody>
      </p:sp>
    </p:spTree>
    <p:extLst>
      <p:ext uri="{BB962C8B-B14F-4D97-AF65-F5344CB8AC3E}">
        <p14:creationId xmlns:p14="http://schemas.microsoft.com/office/powerpoint/2010/main" val="8214341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71</a:t>
            </a:fld>
            <a:endParaRPr lang="nb-NO"/>
          </a:p>
        </p:txBody>
      </p:sp>
      <p:sp>
        <p:nvSpPr>
          <p:cNvPr id="5" name="Content Placeholder 2">
            <a:extLst>
              <a:ext uri="{FF2B5EF4-FFF2-40B4-BE49-F238E27FC236}">
                <a16:creationId xmlns:a16="http://schemas.microsoft.com/office/drawing/2014/main" id="{6B6F6659-2B2E-4162-AB9A-523D23F08FF6}"/>
              </a:ext>
            </a:extLst>
          </p:cNvPr>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HVORDAN KAN VI </a:t>
            </a:r>
            <a:r>
              <a:rPr lang="nb-NO" sz="8000" dirty="0">
                <a:solidFill>
                  <a:srgbClr val="FFFF00"/>
                </a:solidFill>
                <a:latin typeface="Bebas Neue" panose="020B0606020202050201" pitchFamily="34" charset="0"/>
                <a:cs typeface="Montserrat SemiBold"/>
              </a:rPr>
              <a:t>GJØRE DET LETT FOR OSS SELV</a:t>
            </a:r>
            <a:r>
              <a:rPr lang="nb-NO" sz="8000" dirty="0">
                <a:solidFill>
                  <a:schemeClr val="bg1"/>
                </a:solidFill>
                <a:latin typeface="Bebas Neue" panose="020B0606020202050201" pitchFamily="34" charset="0"/>
                <a:cs typeface="Montserrat SemiBold"/>
              </a:rPr>
              <a:t> Å UTTRYKKE OSS PRESIST?</a:t>
            </a:r>
          </a:p>
        </p:txBody>
      </p:sp>
    </p:spTree>
    <p:extLst>
      <p:ext uri="{BB962C8B-B14F-4D97-AF65-F5344CB8AC3E}">
        <p14:creationId xmlns:p14="http://schemas.microsoft.com/office/powerpoint/2010/main" val="23441433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72</a:t>
            </a:fld>
            <a:endParaRPr lang="nb-NO"/>
          </a:p>
        </p:txBody>
      </p:sp>
      <p:sp>
        <p:nvSpPr>
          <p:cNvPr id="5" name="Content Placeholder 2">
            <a:extLst>
              <a:ext uri="{FF2B5EF4-FFF2-40B4-BE49-F238E27FC236}">
                <a16:creationId xmlns:a16="http://schemas.microsoft.com/office/drawing/2014/main" id="{6B6F6659-2B2E-4162-AB9A-523D23F08FF6}"/>
              </a:ext>
            </a:extLst>
          </p:cNvPr>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HVA VIL VI </a:t>
            </a:r>
            <a:r>
              <a:rPr lang="nb-NO" sz="8000" dirty="0">
                <a:solidFill>
                  <a:srgbClr val="FFFF00"/>
                </a:solidFill>
                <a:latin typeface="Bebas Neue" panose="020B0606020202050201" pitchFamily="34" charset="0"/>
                <a:cs typeface="Montserrat SemiBold"/>
              </a:rPr>
              <a:t>UTTRYKKE</a:t>
            </a:r>
            <a:r>
              <a:rPr lang="nb-NO" sz="8000" dirty="0">
                <a:solidFill>
                  <a:schemeClr val="bg1"/>
                </a:solidFill>
                <a:latin typeface="Bebas Neue" panose="020B0606020202050201" pitchFamily="34" charset="0"/>
                <a:cs typeface="Montserrat SemiBold"/>
              </a:rPr>
              <a:t>?</a:t>
            </a:r>
          </a:p>
        </p:txBody>
      </p:sp>
    </p:spTree>
    <p:extLst>
      <p:ext uri="{BB962C8B-B14F-4D97-AF65-F5344CB8AC3E}">
        <p14:creationId xmlns:p14="http://schemas.microsoft.com/office/powerpoint/2010/main" val="8382592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73</a:t>
            </a:fld>
            <a:endParaRPr lang="nb-NO"/>
          </a:p>
        </p:txBody>
      </p:sp>
      <p:sp>
        <p:nvSpPr>
          <p:cNvPr id="5" name="Content Placeholder 2">
            <a:extLst>
              <a:ext uri="{FF2B5EF4-FFF2-40B4-BE49-F238E27FC236}">
                <a16:creationId xmlns:a16="http://schemas.microsoft.com/office/drawing/2014/main" id="{6B6F6659-2B2E-4162-AB9A-523D23F08FF6}"/>
              </a:ext>
            </a:extLst>
          </p:cNvPr>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SemiBold"/>
              </a:rPr>
              <a:t>UTVIKLING AV ET PRESIST DOMENE-SPRÅK</a:t>
            </a:r>
          </a:p>
        </p:txBody>
      </p:sp>
    </p:spTree>
    <p:extLst>
      <p:ext uri="{BB962C8B-B14F-4D97-AF65-F5344CB8AC3E}">
        <p14:creationId xmlns:p14="http://schemas.microsoft.com/office/powerpoint/2010/main" val="6896731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74</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FELLES SPRÅK </a:t>
            </a:r>
            <a:r>
              <a:rPr lang="nb-NO" sz="8000" dirty="0">
                <a:solidFill>
                  <a:schemeClr val="bg1"/>
                </a:solidFill>
                <a:latin typeface="Bebas Neue" panose="020B0606020202050201" pitchFamily="34" charset="0"/>
                <a:cs typeface="Montserrat Black"/>
              </a:rPr>
              <a:t>FOR TEAMET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6355534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75</a:t>
            </a:fld>
            <a:endParaRPr lang="nb-NO"/>
          </a:p>
        </p:txBody>
      </p:sp>
      <p:sp>
        <p:nvSpPr>
          <p:cNvPr id="7" name="Content Placeholder 2"/>
          <p:cNvSpPr txBox="1">
            <a:spLocks/>
          </p:cNvSpPr>
          <p:nvPr/>
        </p:nvSpPr>
        <p:spPr>
          <a:xfrm>
            <a:off x="0" y="15816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FELLES SPRÅK FOR DET KRYSSFUNKSJONELLE TEAMET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9331938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76</a:t>
            </a:fld>
            <a:endParaRPr lang="nb-NO"/>
          </a:p>
        </p:txBody>
      </p:sp>
      <p:sp>
        <p:nvSpPr>
          <p:cNvPr id="7" name="Content Placeholder 2"/>
          <p:cNvSpPr txBox="1">
            <a:spLocks/>
          </p:cNvSpPr>
          <p:nvPr/>
        </p:nvSpPr>
        <p:spPr>
          <a:xfrm>
            <a:off x="415637" y="2800800"/>
            <a:ext cx="8312727"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UNNGÅ </a:t>
            </a:r>
            <a:r>
              <a:rPr lang="nb-NO" sz="8000" dirty="0">
                <a:solidFill>
                  <a:srgbClr val="FF53DA"/>
                </a:solidFill>
                <a:latin typeface="Bebas Neue" panose="020B0606020202050201" pitchFamily="34" charset="0"/>
                <a:cs typeface="Montserrat Black"/>
              </a:rPr>
              <a:t>«</a:t>
            </a:r>
            <a:r>
              <a:rPr lang="nb-NO" sz="8000" dirty="0" err="1">
                <a:solidFill>
                  <a:schemeClr val="bg1"/>
                </a:solidFill>
                <a:latin typeface="Bebas Neue" panose="020B0606020202050201" pitchFamily="34" charset="0"/>
                <a:cs typeface="Montserrat Black"/>
              </a:rPr>
              <a:t>StAMMESPRÅK</a:t>
            </a:r>
            <a:r>
              <a:rPr lang="nb-NO" sz="8000" dirty="0">
                <a:solidFill>
                  <a:srgbClr val="FF53DA"/>
                </a:solidFill>
                <a:latin typeface="Bebas Neue" panose="020B0606020202050201" pitchFamily="34" charset="0"/>
                <a:cs typeface="Montserrat Black"/>
              </a:rPr>
              <a:t>»</a:t>
            </a:r>
          </a:p>
        </p:txBody>
      </p:sp>
    </p:spTree>
    <p:extLst>
      <p:ext uri="{BB962C8B-B14F-4D97-AF65-F5344CB8AC3E}">
        <p14:creationId xmlns:p14="http://schemas.microsoft.com/office/powerpoint/2010/main" val="1385699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77</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UNNGÅ OVERSETTELSER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9597972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UNNGÅ FLERTYDIGHETER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7983284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79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UNNGÅ SKINN-ENIGHETER</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691702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ALLE KAN IKKE SNAKKE SAMMEN HELE TIDEN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4337159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80</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DETTE ER </a:t>
            </a:r>
            <a:r>
              <a:rPr lang="nb-NO" sz="8000" dirty="0">
                <a:solidFill>
                  <a:srgbClr val="FFFF00"/>
                </a:solidFill>
                <a:latin typeface="Bebas Neue" panose="020B0606020202050201" pitchFamily="34" charset="0"/>
                <a:cs typeface="Montserrat Black"/>
              </a:rPr>
              <a:t>SKIKKELIG VIKTIG </a:t>
            </a:r>
            <a:r>
              <a:rPr lang="nb-NO" sz="8000" dirty="0">
                <a:solidFill>
                  <a:schemeClr val="bg1"/>
                </a:solidFill>
                <a:latin typeface="Bebas Neue" panose="020B0606020202050201" pitchFamily="34" charset="0"/>
                <a:cs typeface="Montserrat Black"/>
              </a:rPr>
              <a:t>OG </a:t>
            </a:r>
            <a:r>
              <a:rPr lang="nb-NO" sz="8000" dirty="0">
                <a:solidFill>
                  <a:srgbClr val="FFFF00"/>
                </a:solidFill>
                <a:latin typeface="Bebas Neue" panose="020B0606020202050201" pitchFamily="34" charset="0"/>
                <a:cs typeface="Montserrat Black"/>
              </a:rPr>
              <a:t>SKIKKELIG VANSKELIG</a:t>
            </a:r>
          </a:p>
        </p:txBody>
      </p:sp>
    </p:spTree>
    <p:extLst>
      <p:ext uri="{BB962C8B-B14F-4D97-AF65-F5344CB8AC3E}">
        <p14:creationId xmlns:p14="http://schemas.microsoft.com/office/powerpoint/2010/main" val="26263355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81</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DET ER </a:t>
            </a:r>
            <a:r>
              <a:rPr lang="nb-NO" sz="8000" dirty="0">
                <a:solidFill>
                  <a:srgbClr val="FFFF00"/>
                </a:solidFill>
                <a:latin typeface="Bebas Neue" panose="020B0606020202050201" pitchFamily="34" charset="0"/>
                <a:cs typeface="Montserrat Black"/>
              </a:rPr>
              <a:t>VANSKELIG Å ENDRE </a:t>
            </a:r>
            <a:r>
              <a:rPr lang="nb-NO" sz="8000" dirty="0">
                <a:solidFill>
                  <a:schemeClr val="bg1"/>
                </a:solidFill>
                <a:latin typeface="Bebas Neue" panose="020B0606020202050201" pitchFamily="34" charset="0"/>
                <a:cs typeface="Montserrat Black"/>
              </a:rPr>
              <a:t>PÅ EGEN SPRÅKBRUK</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7927968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82</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SPRÅK ER DET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VI TENKER MED</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3758890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VI MÅ KUNNE ENDRE PÅ </a:t>
            </a:r>
            <a:r>
              <a:rPr lang="nb-NO" sz="8000" dirty="0">
                <a:solidFill>
                  <a:srgbClr val="FFFF00"/>
                </a:solidFill>
                <a:latin typeface="Bebas Neue" panose="020B0606020202050201" pitchFamily="34" charset="0"/>
                <a:cs typeface="Montserrat Black"/>
              </a:rPr>
              <a:t>BYGGEKLOSSENE I HODET</a:t>
            </a:r>
          </a:p>
        </p:txBody>
      </p:sp>
    </p:spTree>
    <p:extLst>
      <p:ext uri="{BB962C8B-B14F-4D97-AF65-F5344CB8AC3E}">
        <p14:creationId xmlns:p14="http://schemas.microsoft.com/office/powerpoint/2010/main" val="15640857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84</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ALLE PÅ TEAMET MÅ VÆRE BEVISST PÅ SPRÅKBRUKEN</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9476614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85</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VÅRE </a:t>
            </a:r>
            <a:r>
              <a:rPr lang="nb-NO" sz="8000" dirty="0">
                <a:solidFill>
                  <a:srgbClr val="FFFF00"/>
                </a:solidFill>
                <a:latin typeface="Bebas Neue" panose="020B0606020202050201" pitchFamily="34" charset="0"/>
                <a:cs typeface="Montserrat Black"/>
              </a:rPr>
              <a:t>MENTALE MODELLER </a:t>
            </a:r>
            <a:r>
              <a:rPr lang="nb-NO" sz="8000" dirty="0">
                <a:solidFill>
                  <a:schemeClr val="bg1"/>
                </a:solidFill>
                <a:latin typeface="Bebas Neue" panose="020B0606020202050201" pitchFamily="34" charset="0"/>
                <a:cs typeface="Montserrat Black"/>
              </a:rPr>
              <a:t>BYGGES OPP AV</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DET FELLES SPRÅKET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616522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86</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BRUKSTILFELLER</a:t>
            </a:r>
            <a:r>
              <a:rPr lang="nb-NO" sz="8000" dirty="0">
                <a:solidFill>
                  <a:schemeClr val="bg1"/>
                </a:solidFill>
                <a:latin typeface="Bebas Neue" panose="020B0606020202050201" pitchFamily="34" charset="0"/>
                <a:cs typeface="Montserrat Black"/>
              </a:rPr>
              <a: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SKAL UTTRYKKES I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DET FELLES SPRÅKET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21040495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87</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KODEN</a:t>
            </a:r>
            <a:r>
              <a:rPr lang="nb-NO" sz="8000" dirty="0">
                <a:solidFill>
                  <a:schemeClr val="bg1"/>
                </a:solidFill>
                <a:latin typeface="Bebas Neue" panose="020B0606020202050201" pitchFamily="34" charset="0"/>
                <a:cs typeface="Montserrat Black"/>
              </a:rPr>
              <a:t> SKAL BRUKE BEGREPER FRA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DET FELLES SPRÅKET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3030487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88</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ET LEVENDE SPRÅK</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7030970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89</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EN LEVENDE MENTAL MODELL</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460309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CONQUER</a:t>
            </a:r>
            <a:r>
              <a:rPr lang="nb-NO" sz="8000" dirty="0">
                <a:solidFill>
                  <a:schemeClr val="bg1"/>
                </a:solidFill>
                <a:latin typeface="Bebas Neue" panose="020B0606020202050201" pitchFamily="34" charset="0"/>
                <a:cs typeface="Montserrat Black"/>
              </a:rPr>
              <a: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AND </a:t>
            </a:r>
            <a:r>
              <a:rPr lang="nb-NO" sz="8000" dirty="0">
                <a:solidFill>
                  <a:srgbClr val="00B0F0"/>
                </a:solidFill>
                <a:latin typeface="Bebas Neue" panose="020B0606020202050201" pitchFamily="34" charset="0"/>
                <a:cs typeface="Montserrat Black"/>
              </a:rPr>
              <a:t>DIVIDE</a:t>
            </a:r>
            <a:r>
              <a:rPr lang="nb-NO" sz="8000" dirty="0">
                <a:solidFill>
                  <a:schemeClr val="bg1"/>
                </a:solidFill>
                <a:latin typeface="Bebas Neue" panose="020B0606020202050201" pitchFamily="34" charset="0"/>
                <a:cs typeface="Montserrat Black"/>
              </a:rPr>
              <a:t>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AND </a:t>
            </a:r>
            <a:r>
              <a:rPr lang="nb-NO" sz="8000" dirty="0">
                <a:solidFill>
                  <a:srgbClr val="3DFF06"/>
                </a:solidFill>
                <a:latin typeface="Bebas Neue" panose="020B0606020202050201" pitchFamily="34" charset="0"/>
                <a:cs typeface="Montserrat Black"/>
              </a:rPr>
              <a:t>CONQUER</a:t>
            </a:r>
          </a:p>
        </p:txBody>
      </p:sp>
      <p:sp>
        <p:nvSpPr>
          <p:cNvPr id="8" name="Content Placeholder 2">
            <a:extLst>
              <a:ext uri="{FF2B5EF4-FFF2-40B4-BE49-F238E27FC236}">
                <a16:creationId xmlns:a16="http://schemas.microsoft.com/office/drawing/2014/main" id="{71739DE2-6B8E-4D32-BEA6-CF1C145E293D}"/>
              </a:ext>
            </a:extLst>
          </p:cNvPr>
          <p:cNvSpPr txBox="1">
            <a:spLocks/>
          </p:cNvSpPr>
          <p:nvPr/>
        </p:nvSpPr>
        <p:spPr>
          <a:xfrm>
            <a:off x="6160167" y="926230"/>
            <a:ext cx="3144253"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FFFF00"/>
                </a:solidFill>
                <a:latin typeface="Bebas Neue" panose="020B0606020202050201" pitchFamily="34" charset="0"/>
                <a:cs typeface="Montserrat Black"/>
              </a:rPr>
              <a:t>EVENTSTORMING</a:t>
            </a:r>
          </a:p>
        </p:txBody>
      </p:sp>
      <p:sp>
        <p:nvSpPr>
          <p:cNvPr id="9" name="Content Placeholder 2">
            <a:extLst>
              <a:ext uri="{FF2B5EF4-FFF2-40B4-BE49-F238E27FC236}">
                <a16:creationId xmlns:a16="http://schemas.microsoft.com/office/drawing/2014/main" id="{8031F406-B5BB-4B83-8886-E687E6BB7D8C}"/>
              </a:ext>
            </a:extLst>
          </p:cNvPr>
          <p:cNvSpPr txBox="1">
            <a:spLocks/>
          </p:cNvSpPr>
          <p:nvPr/>
        </p:nvSpPr>
        <p:spPr>
          <a:xfrm>
            <a:off x="6384757" y="2155099"/>
            <a:ext cx="3144253"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00B0F0"/>
                </a:solidFill>
                <a:latin typeface="Bebas Neue" panose="020B0606020202050201" pitchFamily="34" charset="0"/>
                <a:cs typeface="Montserrat Black"/>
              </a:rPr>
              <a:t>MODELLERING</a:t>
            </a:r>
          </a:p>
        </p:txBody>
      </p:sp>
      <p:sp>
        <p:nvSpPr>
          <p:cNvPr id="10" name="Content Placeholder 2">
            <a:extLst>
              <a:ext uri="{FF2B5EF4-FFF2-40B4-BE49-F238E27FC236}">
                <a16:creationId xmlns:a16="http://schemas.microsoft.com/office/drawing/2014/main" id="{D547AD14-3B13-4965-B6D9-283DF5B59AE2}"/>
              </a:ext>
            </a:extLst>
          </p:cNvPr>
          <p:cNvSpPr txBox="1">
            <a:spLocks/>
          </p:cNvSpPr>
          <p:nvPr/>
        </p:nvSpPr>
        <p:spPr>
          <a:xfrm>
            <a:off x="6801850" y="3430714"/>
            <a:ext cx="2382253"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4000" dirty="0">
                <a:solidFill>
                  <a:srgbClr val="3DFF06"/>
                </a:solidFill>
                <a:latin typeface="Bebas Neue" panose="020B0606020202050201" pitchFamily="34" charset="0"/>
                <a:cs typeface="Montserrat Black"/>
              </a:rPr>
              <a:t>PROFIT</a:t>
            </a:r>
          </a:p>
        </p:txBody>
      </p:sp>
      <p:sp>
        <p:nvSpPr>
          <p:cNvPr id="3" name="Frihåndsform: figur 2">
            <a:extLst>
              <a:ext uri="{FF2B5EF4-FFF2-40B4-BE49-F238E27FC236}">
                <a16:creationId xmlns:a16="http://schemas.microsoft.com/office/drawing/2014/main" id="{BAEF8FAA-7DCD-40DD-8F7B-351E0E4BC9EB}"/>
              </a:ext>
            </a:extLst>
          </p:cNvPr>
          <p:cNvSpPr/>
          <p:nvPr/>
        </p:nvSpPr>
        <p:spPr>
          <a:xfrm>
            <a:off x="6112042" y="1596189"/>
            <a:ext cx="770021" cy="609600"/>
          </a:xfrm>
          <a:custGeom>
            <a:avLst/>
            <a:gdLst>
              <a:gd name="connsiteX0" fmla="*/ 770021 w 770021"/>
              <a:gd name="connsiteY0" fmla="*/ 0 h 609600"/>
              <a:gd name="connsiteX1" fmla="*/ 513347 w 770021"/>
              <a:gd name="connsiteY1" fmla="*/ 481264 h 609600"/>
              <a:gd name="connsiteX2" fmla="*/ 0 w 770021"/>
              <a:gd name="connsiteY2" fmla="*/ 609600 h 609600"/>
            </a:gdLst>
            <a:ahLst/>
            <a:cxnLst>
              <a:cxn ang="0">
                <a:pos x="connsiteX0" y="connsiteY0"/>
              </a:cxn>
              <a:cxn ang="0">
                <a:pos x="connsiteX1" y="connsiteY1"/>
              </a:cxn>
              <a:cxn ang="0">
                <a:pos x="connsiteX2" y="connsiteY2"/>
              </a:cxn>
            </a:cxnLst>
            <a:rect l="l" t="t" r="r" b="b"/>
            <a:pathLst>
              <a:path w="770021" h="609600">
                <a:moveTo>
                  <a:pt x="770021" y="0"/>
                </a:moveTo>
                <a:cubicBezTo>
                  <a:pt x="705852" y="189832"/>
                  <a:pt x="641684" y="379664"/>
                  <a:pt x="513347" y="481264"/>
                </a:cubicBezTo>
                <a:cubicBezTo>
                  <a:pt x="385010" y="582864"/>
                  <a:pt x="192505" y="596232"/>
                  <a:pt x="0" y="609600"/>
                </a:cubicBezTo>
              </a:path>
            </a:pathLst>
          </a:custGeom>
          <a:noFill/>
          <a:ln w="38100">
            <a:solidFill>
              <a:srgbClr val="FFFF00"/>
            </a:solidFill>
            <a:tailEnd type="triangle" w="lg"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1" name="Frihåndsform: figur 10">
            <a:extLst>
              <a:ext uri="{FF2B5EF4-FFF2-40B4-BE49-F238E27FC236}">
                <a16:creationId xmlns:a16="http://schemas.microsoft.com/office/drawing/2014/main" id="{1CD14172-A48A-4458-8F08-F371BEDC9F25}"/>
              </a:ext>
            </a:extLst>
          </p:cNvPr>
          <p:cNvSpPr/>
          <p:nvPr/>
        </p:nvSpPr>
        <p:spPr>
          <a:xfrm>
            <a:off x="6384757" y="2798930"/>
            <a:ext cx="770021" cy="609600"/>
          </a:xfrm>
          <a:custGeom>
            <a:avLst/>
            <a:gdLst>
              <a:gd name="connsiteX0" fmla="*/ 770021 w 770021"/>
              <a:gd name="connsiteY0" fmla="*/ 0 h 609600"/>
              <a:gd name="connsiteX1" fmla="*/ 513347 w 770021"/>
              <a:gd name="connsiteY1" fmla="*/ 481264 h 609600"/>
              <a:gd name="connsiteX2" fmla="*/ 0 w 770021"/>
              <a:gd name="connsiteY2" fmla="*/ 609600 h 609600"/>
            </a:gdLst>
            <a:ahLst/>
            <a:cxnLst>
              <a:cxn ang="0">
                <a:pos x="connsiteX0" y="connsiteY0"/>
              </a:cxn>
              <a:cxn ang="0">
                <a:pos x="connsiteX1" y="connsiteY1"/>
              </a:cxn>
              <a:cxn ang="0">
                <a:pos x="connsiteX2" y="connsiteY2"/>
              </a:cxn>
            </a:cxnLst>
            <a:rect l="l" t="t" r="r" b="b"/>
            <a:pathLst>
              <a:path w="770021" h="609600">
                <a:moveTo>
                  <a:pt x="770021" y="0"/>
                </a:moveTo>
                <a:cubicBezTo>
                  <a:pt x="705852" y="189832"/>
                  <a:pt x="641684" y="379664"/>
                  <a:pt x="513347" y="481264"/>
                </a:cubicBezTo>
                <a:cubicBezTo>
                  <a:pt x="385010" y="582864"/>
                  <a:pt x="192505" y="596232"/>
                  <a:pt x="0" y="609600"/>
                </a:cubicBezTo>
              </a:path>
            </a:pathLst>
          </a:custGeom>
          <a:noFill/>
          <a:ln w="38100">
            <a:solidFill>
              <a:srgbClr val="00B0F0"/>
            </a:solidFill>
            <a:tailEnd type="triangle" w="lg"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
        <p:nvSpPr>
          <p:cNvPr id="12" name="Frihåndsform: figur 11">
            <a:extLst>
              <a:ext uri="{FF2B5EF4-FFF2-40B4-BE49-F238E27FC236}">
                <a16:creationId xmlns:a16="http://schemas.microsoft.com/office/drawing/2014/main" id="{AB44329D-2D36-428D-9F0F-8D3A87E04EB3}"/>
              </a:ext>
            </a:extLst>
          </p:cNvPr>
          <p:cNvSpPr/>
          <p:nvPr/>
        </p:nvSpPr>
        <p:spPr>
          <a:xfrm>
            <a:off x="6801850" y="4041763"/>
            <a:ext cx="770021" cy="609600"/>
          </a:xfrm>
          <a:custGeom>
            <a:avLst/>
            <a:gdLst>
              <a:gd name="connsiteX0" fmla="*/ 770021 w 770021"/>
              <a:gd name="connsiteY0" fmla="*/ 0 h 609600"/>
              <a:gd name="connsiteX1" fmla="*/ 513347 w 770021"/>
              <a:gd name="connsiteY1" fmla="*/ 481264 h 609600"/>
              <a:gd name="connsiteX2" fmla="*/ 0 w 770021"/>
              <a:gd name="connsiteY2" fmla="*/ 609600 h 609600"/>
            </a:gdLst>
            <a:ahLst/>
            <a:cxnLst>
              <a:cxn ang="0">
                <a:pos x="connsiteX0" y="connsiteY0"/>
              </a:cxn>
              <a:cxn ang="0">
                <a:pos x="connsiteX1" y="connsiteY1"/>
              </a:cxn>
              <a:cxn ang="0">
                <a:pos x="connsiteX2" y="connsiteY2"/>
              </a:cxn>
            </a:cxnLst>
            <a:rect l="l" t="t" r="r" b="b"/>
            <a:pathLst>
              <a:path w="770021" h="609600">
                <a:moveTo>
                  <a:pt x="770021" y="0"/>
                </a:moveTo>
                <a:cubicBezTo>
                  <a:pt x="705852" y="189832"/>
                  <a:pt x="641684" y="379664"/>
                  <a:pt x="513347" y="481264"/>
                </a:cubicBezTo>
                <a:cubicBezTo>
                  <a:pt x="385010" y="582864"/>
                  <a:pt x="192505" y="596232"/>
                  <a:pt x="0" y="609600"/>
                </a:cubicBezTo>
              </a:path>
            </a:pathLst>
          </a:custGeom>
          <a:noFill/>
          <a:ln w="38100">
            <a:solidFill>
              <a:srgbClr val="3DFF06"/>
            </a:solidFill>
            <a:tailEnd type="triangle" w="lg"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07400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3" grpId="0" animBg="1"/>
      <p:bldP spid="11" grpId="0" animBg="1"/>
      <p:bldP spid="1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90</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VÆR PÅ UTKIKK ETTER STEDER DER </a:t>
            </a:r>
            <a:r>
              <a:rPr lang="nb-NO" sz="8000" dirty="0">
                <a:solidFill>
                  <a:srgbClr val="FFFF00"/>
                </a:solidFill>
                <a:latin typeface="Bebas Neue" panose="020B0606020202050201" pitchFamily="34" charset="0"/>
                <a:cs typeface="Montserrat Black"/>
              </a:rPr>
              <a:t>DISKUSJONEN LUGGER</a:t>
            </a:r>
            <a:r>
              <a:rPr lang="nb-NO" sz="8000" dirty="0">
                <a:solidFill>
                  <a:schemeClr val="bg1"/>
                </a:solidFill>
                <a:latin typeface="Bebas Neue" panose="020B0606020202050201" pitchFamily="34" charset="0"/>
                <a:cs typeface="Montserrat Black"/>
              </a:rPr>
              <a:t>!</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82907268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91</a:t>
            </a:fld>
            <a:endParaRPr lang="nb-NO"/>
          </a:p>
        </p:txBody>
      </p:sp>
      <p:sp>
        <p:nvSpPr>
          <p:cNvPr id="7" name="Content Placeholder 2"/>
          <p:cNvSpPr txBox="1">
            <a:spLocks/>
          </p:cNvSpPr>
          <p:nvPr/>
        </p:nvSpPr>
        <p:spPr>
          <a:xfrm>
            <a:off x="0" y="15804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FRUSTRASJON OG IRRITASJON ER SYMPTOMER </a:t>
            </a:r>
            <a:r>
              <a:rPr lang="nb-NO" sz="8000" dirty="0">
                <a:solidFill>
                  <a:schemeClr val="bg1"/>
                </a:solidFill>
                <a:latin typeface="Bebas Neue" panose="020B0606020202050201" pitchFamily="34" charset="0"/>
                <a:cs typeface="Montserrat Black"/>
              </a:rPr>
              <a:t>PÅ ET MANGELFULLT SPRÅK</a:t>
            </a:r>
            <a:endParaRPr lang="nb-NO" sz="8000" dirty="0">
              <a:solidFill>
                <a:srgbClr val="3DFF06"/>
              </a:solidFill>
              <a:latin typeface="Bebas Neue" panose="020B0606020202050201" pitchFamily="34" charset="0"/>
              <a:cs typeface="Montserrat Black"/>
            </a:endParaRPr>
          </a:p>
        </p:txBody>
      </p:sp>
    </p:spTree>
    <p:extLst>
      <p:ext uri="{BB962C8B-B14F-4D97-AF65-F5344CB8AC3E}">
        <p14:creationId xmlns:p14="http://schemas.microsoft.com/office/powerpoint/2010/main" val="13534222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92</a:t>
            </a:fld>
            <a:endParaRPr lang="nb-NO"/>
          </a:p>
        </p:txBody>
      </p:sp>
      <p:sp>
        <p:nvSpPr>
          <p:cNvPr id="7" name="Content Placeholder 2"/>
          <p:cNvSpPr txBox="1">
            <a:spLocks/>
          </p:cNvSpPr>
          <p:nvPr/>
        </p:nvSpPr>
        <p:spPr>
          <a:xfrm>
            <a:off x="0"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rgbClr val="FFFF00"/>
                </a:solidFill>
                <a:latin typeface="Bebas Neue" panose="020B0606020202050201" pitchFamily="34" charset="0"/>
                <a:cs typeface="Montserrat Black"/>
              </a:rPr>
              <a:t>TEAMET?</a:t>
            </a:r>
          </a:p>
        </p:txBody>
      </p:sp>
    </p:spTree>
    <p:extLst>
      <p:ext uri="{BB962C8B-B14F-4D97-AF65-F5344CB8AC3E}">
        <p14:creationId xmlns:p14="http://schemas.microsoft.com/office/powerpoint/2010/main" val="122826288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93</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HAR TEAMET MED </a:t>
            </a:r>
            <a:r>
              <a:rPr lang="nb-NO" sz="8000" dirty="0">
                <a:solidFill>
                  <a:srgbClr val="FFFF00"/>
                </a:solidFill>
                <a:latin typeface="Bebas Neue" panose="020B0606020202050201" pitchFamily="34" charset="0"/>
                <a:cs typeface="Montserrat Black"/>
              </a:rPr>
              <a:t>BOUNDED CONTEXT </a:t>
            </a:r>
            <a:r>
              <a:rPr lang="nb-NO" sz="8000" dirty="0">
                <a:solidFill>
                  <a:schemeClr val="bg1"/>
                </a:solidFill>
                <a:latin typeface="Bebas Neue" panose="020B0606020202050201" pitchFamily="34" charset="0"/>
                <a:cs typeface="Montserrat Black"/>
              </a:rPr>
              <a:t>Å GJØRE?</a:t>
            </a:r>
          </a:p>
        </p:txBody>
      </p:sp>
    </p:spTree>
    <p:extLst>
      <p:ext uri="{BB962C8B-B14F-4D97-AF65-F5344CB8AC3E}">
        <p14:creationId xmlns:p14="http://schemas.microsoft.com/office/powerpoint/2010/main" val="30731920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94</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 STOR ER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EN BOUNDED CONTEXT?</a:t>
            </a:r>
          </a:p>
        </p:txBody>
      </p:sp>
    </p:spTree>
    <p:extLst>
      <p:ext uri="{BB962C8B-B14F-4D97-AF65-F5344CB8AC3E}">
        <p14:creationId xmlns:p14="http://schemas.microsoft.com/office/powerpoint/2010/main" val="9355178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95</a:t>
            </a:fld>
            <a:endParaRPr lang="nb-NO"/>
          </a:p>
        </p:txBody>
      </p:sp>
      <p:sp>
        <p:nvSpPr>
          <p:cNvPr id="7" name="Content Placeholder 2"/>
          <p:cNvSpPr txBox="1">
            <a:spLocks/>
          </p:cNvSpPr>
          <p:nvPr/>
        </p:nvSpPr>
        <p:spPr>
          <a:xfrm>
            <a:off x="0"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HVOR STORT ER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ET TEAM?</a:t>
            </a:r>
          </a:p>
        </p:txBody>
      </p:sp>
    </p:spTree>
    <p:extLst>
      <p:ext uri="{BB962C8B-B14F-4D97-AF65-F5344CB8AC3E}">
        <p14:creationId xmlns:p14="http://schemas.microsoft.com/office/powerpoint/2010/main" val="9732261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96</a:t>
            </a:fld>
            <a:endParaRPr lang="nb-NO"/>
          </a:p>
        </p:txBody>
      </p:sp>
      <p:sp>
        <p:nvSpPr>
          <p:cNvPr id="7" name="Content Placeholder 2"/>
          <p:cNvSpPr txBox="1">
            <a:spLocks/>
          </p:cNvSpPr>
          <p:nvPr/>
        </p:nvSpPr>
        <p:spPr>
          <a:xfrm>
            <a:off x="36513" y="2206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CONTEXT BOUNDARY KAN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OGSÅ VÆRE EN TEAMGRENSE</a:t>
            </a:r>
          </a:p>
        </p:txBody>
      </p:sp>
    </p:spTree>
    <p:extLst>
      <p:ext uri="{BB962C8B-B14F-4D97-AF65-F5344CB8AC3E}">
        <p14:creationId xmlns:p14="http://schemas.microsoft.com/office/powerpoint/2010/main" val="2961484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97</a:t>
            </a:fld>
            <a:endParaRPr lang="nb-NO"/>
          </a:p>
        </p:txBody>
      </p:sp>
      <p:sp>
        <p:nvSpPr>
          <p:cNvPr id="7" name="Content Placeholder 2"/>
          <p:cNvSpPr txBox="1">
            <a:spLocks/>
          </p:cNvSpPr>
          <p:nvPr/>
        </p:nvSpPr>
        <p:spPr>
          <a:xfrm>
            <a:off x="36513" y="2800800"/>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HVA KOMMER FØRST?</a:t>
            </a:r>
          </a:p>
        </p:txBody>
      </p:sp>
    </p:spTree>
    <p:extLst>
      <p:ext uri="{BB962C8B-B14F-4D97-AF65-F5344CB8AC3E}">
        <p14:creationId xmlns:p14="http://schemas.microsoft.com/office/powerpoint/2010/main" val="403680432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98</a:t>
            </a:fld>
            <a:endParaRPr lang="nb-NO"/>
          </a:p>
        </p:txBody>
      </p:sp>
      <p:sp>
        <p:nvSpPr>
          <p:cNvPr id="7" name="Content Placeholder 2"/>
          <p:cNvSpPr txBox="1">
            <a:spLocks/>
          </p:cNvSpPr>
          <p:nvPr/>
        </p:nvSpPr>
        <p:spPr>
          <a:xfrm>
            <a:off x="0" y="980021"/>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LA DEN STRATEGISKE PARTISJONERINGEN AV DOMENET DRIVE </a:t>
            </a:r>
            <a:br>
              <a:rPr lang="nb-NO" sz="8000" dirty="0">
                <a:solidFill>
                  <a:schemeClr val="bg1"/>
                </a:solidFill>
                <a:latin typeface="Bebas Neue" panose="020B0606020202050201" pitchFamily="34" charset="0"/>
                <a:cs typeface="Montserrat Black"/>
              </a:rPr>
            </a:br>
            <a:r>
              <a:rPr lang="nb-NO" sz="8000" dirty="0">
                <a:solidFill>
                  <a:schemeClr val="bg1"/>
                </a:solidFill>
                <a:latin typeface="Bebas Neue" panose="020B0606020202050201" pitchFamily="34" charset="0"/>
                <a:cs typeface="Montserrat Black"/>
              </a:rPr>
              <a:t>TEAM-INNDELINGEN</a:t>
            </a:r>
          </a:p>
        </p:txBody>
      </p:sp>
    </p:spTree>
    <p:extLst>
      <p:ext uri="{BB962C8B-B14F-4D97-AF65-F5344CB8AC3E}">
        <p14:creationId xmlns:p14="http://schemas.microsoft.com/office/powerpoint/2010/main" val="31609191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EB33C6-CE76-9346-9C31-FB1A33117428}" type="datetime1">
              <a:rPr lang="nb-NO" smtClean="0"/>
              <a:pPr/>
              <a:t>23.05.2022</a:t>
            </a:fld>
            <a:endParaRPr lang="nb-NO"/>
          </a:p>
        </p:txBody>
      </p:sp>
      <p:sp>
        <p:nvSpPr>
          <p:cNvPr id="6" name="Slide Number Placeholder 5"/>
          <p:cNvSpPr>
            <a:spLocks noGrp="1"/>
          </p:cNvSpPr>
          <p:nvPr>
            <p:ph type="sldNum" sz="quarter" idx="12"/>
          </p:nvPr>
        </p:nvSpPr>
        <p:spPr/>
        <p:txBody>
          <a:bodyPr/>
          <a:lstStyle/>
          <a:p>
            <a:fld id="{386C1B66-DFC1-9944-B08C-571264751923}" type="slidenum">
              <a:rPr lang="nb-NO" smtClean="0"/>
              <a:pPr/>
              <a:t>99</a:t>
            </a:fld>
            <a:endParaRPr lang="nb-NO"/>
          </a:p>
        </p:txBody>
      </p:sp>
      <p:sp>
        <p:nvSpPr>
          <p:cNvPr id="7" name="Content Placeholder 2"/>
          <p:cNvSpPr txBox="1">
            <a:spLocks/>
          </p:cNvSpPr>
          <p:nvPr/>
        </p:nvSpPr>
        <p:spPr>
          <a:xfrm>
            <a:off x="0" y="224647"/>
            <a:ext cx="9144000" cy="61774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nb-NO" sz="8000" dirty="0">
                <a:solidFill>
                  <a:schemeClr val="bg1"/>
                </a:solidFill>
                <a:latin typeface="Bebas Neue" panose="020B0606020202050201" pitchFamily="34" charset="0"/>
                <a:cs typeface="Montserrat Black"/>
              </a:rPr>
              <a:t>TEAM TOPOLOGIES</a:t>
            </a:r>
          </a:p>
        </p:txBody>
      </p:sp>
      <p:pic>
        <p:nvPicPr>
          <p:cNvPr id="3" name="Bilde 2">
            <a:extLst>
              <a:ext uri="{FF2B5EF4-FFF2-40B4-BE49-F238E27FC236}">
                <a16:creationId xmlns:a16="http://schemas.microsoft.com/office/drawing/2014/main" id="{15D48F39-D09D-4B36-B9E0-E92A9172703E}"/>
              </a:ext>
            </a:extLst>
          </p:cNvPr>
          <p:cNvPicPr>
            <a:picLocks noChangeAspect="1"/>
          </p:cNvPicPr>
          <p:nvPr/>
        </p:nvPicPr>
        <p:blipFill>
          <a:blip r:embed="rId3"/>
          <a:stretch>
            <a:fillRect/>
          </a:stretch>
        </p:blipFill>
        <p:spPr>
          <a:xfrm>
            <a:off x="3160575" y="1781175"/>
            <a:ext cx="2895876" cy="4337546"/>
          </a:xfrm>
          <a:prstGeom prst="rect">
            <a:avLst/>
          </a:prstGeom>
        </p:spPr>
      </p:pic>
    </p:spTree>
    <p:extLst>
      <p:ext uri="{BB962C8B-B14F-4D97-AF65-F5344CB8AC3E}">
        <p14:creationId xmlns:p14="http://schemas.microsoft.com/office/powerpoint/2010/main" val="8062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19110</TotalTime>
  <Words>3922</Words>
  <Application>Microsoft Office PowerPoint</Application>
  <PresentationFormat>Skjermfremvisning (4:3)</PresentationFormat>
  <Paragraphs>996</Paragraphs>
  <Slides>194</Slides>
  <Notes>190</Notes>
  <HiddenSlides>0</HiddenSlides>
  <MMClips>0</MMClips>
  <ScaleCrop>false</ScaleCrop>
  <HeadingPairs>
    <vt:vector size="6" baseType="variant">
      <vt:variant>
        <vt:lpstr>Brukte skrifter</vt:lpstr>
      </vt:variant>
      <vt:variant>
        <vt:i4>7</vt:i4>
      </vt:variant>
      <vt:variant>
        <vt:lpstr>Tema</vt:lpstr>
      </vt:variant>
      <vt:variant>
        <vt:i4>1</vt:i4>
      </vt:variant>
      <vt:variant>
        <vt:lpstr>Lysbildetitler</vt:lpstr>
      </vt:variant>
      <vt:variant>
        <vt:i4>194</vt:i4>
      </vt:variant>
    </vt:vector>
  </HeadingPairs>
  <TitlesOfParts>
    <vt:vector size="202" baseType="lpstr">
      <vt:lpstr>Arial</vt:lpstr>
      <vt:lpstr>Bebas Neue</vt:lpstr>
      <vt:lpstr>Calibri</vt:lpstr>
      <vt:lpstr>Fira Code Regular</vt:lpstr>
      <vt:lpstr>Fira Code Retina</vt:lpstr>
      <vt:lpstr>Montserrat Black</vt:lpstr>
      <vt:lpstr>Montserrat SemiBold</vt:lpstr>
      <vt:lpstr>Office Theme</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lpstr>PowerPoint-presentasjon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TECHNICAL DEBT?</dc:title>
  <dc:creator>Einar Høst</dc:creator>
  <cp:lastModifiedBy>Einar Høst</cp:lastModifiedBy>
  <cp:revision>3181</cp:revision>
  <dcterms:created xsi:type="dcterms:W3CDTF">2018-06-05T15:34:19Z</dcterms:created>
  <dcterms:modified xsi:type="dcterms:W3CDTF">2022-05-23T10:09:35Z</dcterms:modified>
</cp:coreProperties>
</file>