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488" r:id="rId2"/>
    <p:sldId id="1002" r:id="rId3"/>
    <p:sldId id="486" r:id="rId4"/>
    <p:sldId id="1209" r:id="rId5"/>
    <p:sldId id="1212" r:id="rId6"/>
    <p:sldId id="1214" r:id="rId7"/>
    <p:sldId id="1213" r:id="rId8"/>
    <p:sldId id="1215" r:id="rId9"/>
    <p:sldId id="1216" r:id="rId10"/>
    <p:sldId id="993" r:id="rId11"/>
    <p:sldId id="1211" r:id="rId12"/>
    <p:sldId id="121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DA"/>
    <a:srgbClr val="3DFF06"/>
    <a:srgbClr val="B3FFD5"/>
    <a:srgbClr val="BCB48A"/>
    <a:srgbClr val="FFA7EC"/>
    <a:srgbClr val="FFB7F0"/>
    <a:srgbClr val="B5A6CA"/>
    <a:srgbClr val="FFD44B"/>
    <a:srgbClr val="E6A984"/>
    <a:srgbClr val="8FE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9" autoAdjust="0"/>
    <p:restoredTop sz="75709" autoAdjust="0"/>
  </p:normalViewPr>
  <p:slideViewPr>
    <p:cSldViewPr snapToGrid="0" snapToObjects="1">
      <p:cViewPr varScale="1">
        <p:scale>
          <a:sx n="48" d="100"/>
          <a:sy n="48" d="100"/>
        </p:scale>
        <p:origin x="1770" y="27"/>
      </p:cViewPr>
      <p:guideLst>
        <p:guide orient="horz" pos="2137"/>
        <p:guide pos="2903"/>
      </p:guideLst>
    </p:cSldViewPr>
  </p:slideViewPr>
  <p:notesTextViewPr>
    <p:cViewPr>
      <p:scale>
        <a:sx n="100" d="100"/>
        <a:sy n="100" d="100"/>
      </p:scale>
      <p:origin x="0" y="0"/>
    </p:cViewPr>
  </p:notesTextViewPr>
  <p:sorterViewPr>
    <p:cViewPr varScale="1">
      <p:scale>
        <a:sx n="1" d="1"/>
        <a:sy n="1" d="1"/>
      </p:scale>
      <p:origin x="0" y="-98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7CE4E7-4565-6A4D-80A5-4471200E0461}" type="datetimeFigureOut">
              <a:rPr lang="en-US" smtClean="0"/>
              <a:t>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23287F-8B97-1B43-AF72-7B5379A802C8}" type="slidenum">
              <a:rPr lang="en-US" smtClean="0"/>
              <a:t>‹#›</a:t>
            </a:fld>
            <a:endParaRPr lang="en-US"/>
          </a:p>
        </p:txBody>
      </p:sp>
    </p:spTree>
    <p:extLst>
      <p:ext uri="{BB962C8B-B14F-4D97-AF65-F5344CB8AC3E}">
        <p14:creationId xmlns:p14="http://schemas.microsoft.com/office/powerpoint/2010/main" val="3500390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nb-NO" b="0"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1</a:t>
            </a:fld>
            <a:endParaRPr lang="en-US"/>
          </a:p>
        </p:txBody>
      </p:sp>
    </p:spTree>
    <p:extLst>
      <p:ext uri="{BB962C8B-B14F-4D97-AF65-F5344CB8AC3E}">
        <p14:creationId xmlns:p14="http://schemas.microsoft.com/office/powerpoint/2010/main" val="2460093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siden vi skal snakke om domene-drevet design i dag, så tenkte jeg å starte på det opplagte stedet, med domenet.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a:t>
            </a:fld>
            <a:endParaRPr lang="en-US"/>
          </a:p>
        </p:txBody>
      </p:sp>
    </p:spTree>
    <p:extLst>
      <p:ext uri="{BB962C8B-B14F-4D97-AF65-F5344CB8AC3E}">
        <p14:creationId xmlns:p14="http://schemas.microsoft.com/office/powerpoint/2010/main" val="3120087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Dere har sikkert også vært borti mange forskjellige spennende domener. En ting som er felles for domener er jo at alle er enkle bortsett fra det man jobber i selv.</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a:t>
            </a:fld>
            <a:endParaRPr lang="en-US"/>
          </a:p>
        </p:txBody>
      </p:sp>
    </p:spTree>
    <p:extLst>
      <p:ext uri="{BB962C8B-B14F-4D97-AF65-F5344CB8AC3E}">
        <p14:creationId xmlns:p14="http://schemas.microsoft.com/office/powerpoint/2010/main" val="830090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Dere har sikkert også vært borti mange forskjellige spennende domener. En ting som er felles for domener er jo at alle er enkle bortsett fra det man jobber i selv.</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a:t>
            </a:fld>
            <a:endParaRPr lang="en-US"/>
          </a:p>
        </p:txBody>
      </p:sp>
    </p:spTree>
    <p:extLst>
      <p:ext uri="{BB962C8B-B14F-4D97-AF65-F5344CB8AC3E}">
        <p14:creationId xmlns:p14="http://schemas.microsoft.com/office/powerpoint/2010/main" val="169431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jobber for strømmetjenesten NRK TV. Det er mitt domene.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a:t>
            </a:fld>
            <a:endParaRPr lang="en-US"/>
          </a:p>
        </p:txBody>
      </p:sp>
    </p:spTree>
    <p:extLst>
      <p:ext uri="{BB962C8B-B14F-4D97-AF65-F5344CB8AC3E}">
        <p14:creationId xmlns:p14="http://schemas.microsoft.com/office/powerpoint/2010/main" val="1470047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NRK TV er jo da den tjenesten som man bruker når man ser på NRK på nett, enten det er via Smart-TV, mobil, nettleser… Og så er jo den flaten man ser bare toppen av isfjellet, selvfølgelig, det er masse ting bak der som ikke er opplagt for de som ikke jobber innenfor domenet. Og det er jo typisk for domener.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a:t>
            </a:fld>
            <a:endParaRPr lang="en-US"/>
          </a:p>
        </p:txBody>
      </p:sp>
    </p:spTree>
    <p:extLst>
      <p:ext uri="{BB962C8B-B14F-4D97-AF65-F5344CB8AC3E}">
        <p14:creationId xmlns:p14="http://schemas.microsoft.com/office/powerpoint/2010/main" val="102204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tenkte å snakke litt om hvorfor vi er her. Jeg er jo her fordi Thomas inviterte meg, men grunnen til at Thomas inviterte meg er jo fordi jeg er opptatt av domene-drevet design, og forhåpentligvis kan litt om det, og kan formidle noe fornuftig om det. Ellers har vi jo bomma liksom.</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a:t>
            </a:fld>
            <a:endParaRPr lang="en-US"/>
          </a:p>
        </p:txBody>
      </p:sp>
    </p:spTree>
    <p:extLst>
      <p:ext uri="{BB962C8B-B14F-4D97-AF65-F5344CB8AC3E}">
        <p14:creationId xmlns:p14="http://schemas.microsoft.com/office/powerpoint/2010/main" val="4059446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tenkte å si litt om min egen DDD-historie. Og det er egentlig en ganske konkret greie. La oss si for 7 år siden, da hadde jeg jobbet kanskje i fem år som konsulent i Computas, og så skulle vi sette sammen et kursopplegg for tekniske arkitekter i Computas. På en måte litt som </a:t>
            </a:r>
            <a:r>
              <a:rPr lang="nb-NO" dirty="0" err="1"/>
              <a:t>Knowit</a:t>
            </a:r>
            <a:r>
              <a:rPr lang="nb-NO" dirty="0"/>
              <a:t> </a:t>
            </a:r>
            <a:r>
              <a:rPr lang="nb-NO" dirty="0" err="1"/>
              <a:t>Academy</a:t>
            </a:r>
            <a:r>
              <a:rPr lang="nb-NO" dirty="0"/>
              <a:t>, men i mindre omfang. Men poenget var at vi hadde en god del folk, inkludert meg selv, som fant oss selv i en situasjon hvor vi var på vei inn i roller som </a:t>
            </a:r>
            <a:r>
              <a:rPr lang="nb-NO" dirty="0" err="1"/>
              <a:t>tech</a:t>
            </a:r>
            <a:r>
              <a:rPr lang="nb-NO" dirty="0"/>
              <a:t> leads eller tekniske arkitekter, og så savnet vi liksom noe å lene oss på. Vi følte at det var mange krav vi måtte oppfylle, mange problemstillinger vi måtte kunne håndtere, og så savnet vi noe som kunne hjelpe oss i den situasjonen.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a:t>
            </a:fld>
            <a:endParaRPr lang="en-US"/>
          </a:p>
        </p:txBody>
      </p:sp>
    </p:spTree>
    <p:extLst>
      <p:ext uri="{BB962C8B-B14F-4D97-AF65-F5344CB8AC3E}">
        <p14:creationId xmlns:p14="http://schemas.microsoft.com/office/powerpoint/2010/main" val="247108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grunnleggende innsikt som jeg hadde fått etter fem år som konsulent var at kode er ikke nok på en måte. Det er noe i konteksten som koden blir til under, som ofte gjør at man kommer opp i problemer. Det er folkene rundt og hvordan de samarbeider, hva slags krefter som påvirker.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a:t>
            </a:fld>
            <a:endParaRPr lang="en-US"/>
          </a:p>
        </p:txBody>
      </p:sp>
    </p:spTree>
    <p:extLst>
      <p:ext uri="{BB962C8B-B14F-4D97-AF65-F5344CB8AC3E}">
        <p14:creationId xmlns:p14="http://schemas.microsoft.com/office/powerpoint/2010/main" val="91932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Når det gjelder forventinger jeg har til dagen, så håper jeg at vi får til en god dialog og får noen interessante diskusjoner. Jeg har forberedt dette som en workshop, ikke som en foredragsserie. Så vi kommer til å gjøre det sånn at jeg prater litt om noe greier, og så gjør vi noen øvelser eller oppgaver, diskuterer og oppsummerer litt, og så går vi videre.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7</a:t>
            </a:fld>
            <a:endParaRPr lang="en-US"/>
          </a:p>
        </p:txBody>
      </p:sp>
    </p:spTree>
    <p:extLst>
      <p:ext uri="{BB962C8B-B14F-4D97-AF65-F5344CB8AC3E}">
        <p14:creationId xmlns:p14="http://schemas.microsoft.com/office/powerpoint/2010/main" val="299890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har laget en agenda og en slags grov tidsplan. Vi har fire timer til rådighet, og jeg håper at alle kommer til å få noe ut av de fire timene. Men det er jo litt sånn at for å få noe ut av det, så må man putte noe inn. Jeg skal prøve å putte inn så mye jeg kan, og så håper jeg at dere er motiverte for å bidra med deres kompetanse og erfaringer i tillegg. Dette er et samarbeidsprosjekt, tenker jeg i hvert fall.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a:t>
            </a:fld>
            <a:endParaRPr lang="en-US"/>
          </a:p>
        </p:txBody>
      </p:sp>
    </p:spTree>
    <p:extLst>
      <p:ext uri="{BB962C8B-B14F-4D97-AF65-F5344CB8AC3E}">
        <p14:creationId xmlns:p14="http://schemas.microsoft.com/office/powerpoint/2010/main" val="2133824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har laget en agenda og en slags grov tidsplan. Vi har fire timer til rådighet, og jeg håper at alle kommer til å få noe ut av de fire timene. Men det er jo litt sånn at for å få noe ut av det, så må man putte noe inn. Jeg skal prøve å putte inn så mye jeg kan, og så håper jeg at dere er motiverte for å bidra med deres kompetanse og erfaringer i tillegg. Dette er et samarbeidsprosjekt, tenker jeg i hvert fall.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a:t>
            </a:fld>
            <a:endParaRPr lang="en-US"/>
          </a:p>
        </p:txBody>
      </p:sp>
    </p:spTree>
    <p:extLst>
      <p:ext uri="{BB962C8B-B14F-4D97-AF65-F5344CB8AC3E}">
        <p14:creationId xmlns:p14="http://schemas.microsoft.com/office/powerpoint/2010/main" val="81377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93680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3438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20655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0495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6B0FA154-3D18-244E-845E-143E1D114C09}" type="datetimeFigureOut">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96762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6B0FA154-3D18-244E-845E-143E1D114C09}"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1040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6B0FA154-3D18-244E-845E-143E1D114C09}" type="datetimeFigureOut">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2211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6B0FA154-3D18-244E-845E-143E1D114C09}" type="datetimeFigureOut">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81046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FA154-3D18-244E-845E-143E1D114C09}" type="datetimeFigureOut">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5489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87248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66544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A154-3D18-244E-845E-143E1D114C09}" type="datetimeFigureOut">
              <a:rPr lang="en-US" smtClean="0"/>
              <a:t>11/8/2021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64AA-4A57-FC44-AB57-3E38CB51DB65}" type="slidenum">
              <a:rPr lang="en-US" smtClean="0"/>
              <a:t>‹#›</a:t>
            </a:fld>
            <a:endParaRPr lang="en-US"/>
          </a:p>
        </p:txBody>
      </p:sp>
    </p:spTree>
    <p:extLst>
      <p:ext uri="{BB962C8B-B14F-4D97-AF65-F5344CB8AC3E}">
        <p14:creationId xmlns:p14="http://schemas.microsoft.com/office/powerpoint/2010/main" val="349994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98198" y="5878346"/>
            <a:ext cx="61014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00B0F0"/>
                </a:solidFill>
                <a:latin typeface="Bebas Neue"/>
                <a:cs typeface="Bebas Neue"/>
              </a:rPr>
              <a:t>@EINARWH</a:t>
            </a:r>
          </a:p>
        </p:txBody>
      </p:sp>
      <p:sp>
        <p:nvSpPr>
          <p:cNvPr id="5" name="Content Placeholder 2"/>
          <p:cNvSpPr txBox="1">
            <a:spLocks/>
          </p:cNvSpPr>
          <p:nvPr/>
        </p:nvSpPr>
        <p:spPr>
          <a:xfrm>
            <a:off x="0" y="167367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6000" dirty="0">
                <a:solidFill>
                  <a:srgbClr val="3DFF06"/>
                </a:solidFill>
                <a:latin typeface="Montserrat Black"/>
                <a:cs typeface="Montserrat Black"/>
              </a:rPr>
              <a:t>DOMENE-DREVET DESIGN</a:t>
            </a:r>
            <a:endParaRPr lang="nb-NO" sz="6000" dirty="0">
              <a:solidFill>
                <a:schemeClr val="bg1"/>
              </a:solidFill>
              <a:latin typeface="Montserrat Black"/>
              <a:cs typeface="Montserrat Black"/>
            </a:endParaRPr>
          </a:p>
        </p:txBody>
      </p:sp>
      <p:sp>
        <p:nvSpPr>
          <p:cNvPr id="4" name="Content Placeholder 2">
            <a:extLst>
              <a:ext uri="{FF2B5EF4-FFF2-40B4-BE49-F238E27FC236}">
                <a16:creationId xmlns:a16="http://schemas.microsoft.com/office/drawing/2014/main" id="{1F2F8500-4370-46B4-98B3-7C24361B1D20}"/>
              </a:ext>
            </a:extLst>
          </p:cNvPr>
          <p:cNvSpPr txBox="1">
            <a:spLocks/>
          </p:cNvSpPr>
          <p:nvPr/>
        </p:nvSpPr>
        <p:spPr>
          <a:xfrm>
            <a:off x="0" y="436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Black"/>
                <a:cs typeface="Montserrat Black"/>
              </a:rPr>
              <a:t>INTRODUKSJON</a:t>
            </a:r>
          </a:p>
        </p:txBody>
      </p:sp>
    </p:spTree>
    <p:extLst>
      <p:ext uri="{BB962C8B-B14F-4D97-AF65-F5344CB8AC3E}">
        <p14:creationId xmlns:p14="http://schemas.microsoft.com/office/powerpoint/2010/main" val="402659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DOMENE-DREVET DESIGN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17296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ER DERES DOMENER?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17246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a:t>
            </a:fld>
            <a:endParaRPr lang="nb-NO"/>
          </a:p>
        </p:txBody>
      </p:sp>
      <p:sp>
        <p:nvSpPr>
          <p:cNvPr id="7" name="Content Placeholder 2"/>
          <p:cNvSpPr txBox="1">
            <a:spLocks/>
          </p:cNvSpPr>
          <p:nvPr/>
        </p:nvSpPr>
        <p:spPr>
          <a:xfrm>
            <a:off x="0" y="14428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C000"/>
                </a:solidFill>
                <a:latin typeface="Bebas Neue" panose="020B0606020202050201" pitchFamily="34" charset="0"/>
                <a:cs typeface="Montserrat Black"/>
              </a:rPr>
              <a:t>GRUPPEOPPGAVE</a:t>
            </a:r>
          </a:p>
        </p:txBody>
      </p:sp>
      <p:sp>
        <p:nvSpPr>
          <p:cNvPr id="5" name="Content Placeholder 2">
            <a:extLst>
              <a:ext uri="{FF2B5EF4-FFF2-40B4-BE49-F238E27FC236}">
                <a16:creationId xmlns:a16="http://schemas.microsoft.com/office/drawing/2014/main" id="{3F5F5831-3465-415D-8BDA-FCC1EE930C10}"/>
              </a:ext>
            </a:extLst>
          </p:cNvPr>
          <p:cNvSpPr txBox="1">
            <a:spLocks/>
          </p:cNvSpPr>
          <p:nvPr/>
        </p:nvSpPr>
        <p:spPr>
          <a:xfrm>
            <a:off x="1147011" y="1643926"/>
            <a:ext cx="6713621"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Arial"/>
              <a:buAutoNum type="arabicPeriod"/>
            </a:pPr>
            <a:r>
              <a:rPr lang="nb-NO" dirty="0">
                <a:solidFill>
                  <a:schemeClr val="bg1"/>
                </a:solidFill>
                <a:latin typeface="Bebas Neue" panose="020B0606020202050201" pitchFamily="34" charset="0"/>
                <a:cs typeface="Montserrat Black"/>
              </a:rPr>
              <a:t>Sitt sammen to og to og fortell hverandre OM DET RARESTE/MEST OVERRASKENDE DERE HAR LÆRT OM DERES DOMENE</a:t>
            </a:r>
          </a:p>
          <a:p>
            <a:pPr marL="514350" indent="-514350">
              <a:buFont typeface="Arial"/>
              <a:buAutoNum type="arabicPeriod"/>
            </a:pPr>
            <a:r>
              <a:rPr lang="nb-NO" dirty="0">
                <a:solidFill>
                  <a:schemeClr val="bg1"/>
                </a:solidFill>
                <a:latin typeface="Bebas Neue" panose="020B0606020202050201" pitchFamily="34" charset="0"/>
                <a:cs typeface="Montserrat Black"/>
              </a:rPr>
              <a:t>SLÅ SAMMEN TO OG TO GRUPPER OG FORTELL HVERANDRE HVA DERE HAR SNAKKET OM OG DISKUTER VIDERE</a:t>
            </a:r>
          </a:p>
          <a:p>
            <a:pPr marL="514350" indent="-514350">
              <a:buFont typeface="Arial"/>
              <a:buAutoNum type="arabicPeriod"/>
            </a:pPr>
            <a:r>
              <a:rPr lang="nb-NO" dirty="0">
                <a:solidFill>
                  <a:schemeClr val="bg1"/>
                </a:solidFill>
                <a:latin typeface="Bebas Neue" panose="020B0606020202050201" pitchFamily="34" charset="0"/>
                <a:cs typeface="Montserrat Black"/>
              </a:rPr>
              <a:t>VELG EN TALSPERSON SOM FORTELLER HELE GRUPPEN HVA DERE SNAKKET OM. LÆRTE DERE NOE INTERESSANT?</a:t>
            </a:r>
            <a:br>
              <a:rPr lang="nb-NO" dirty="0">
                <a:solidFill>
                  <a:schemeClr val="bg1"/>
                </a:solidFill>
                <a:latin typeface="Bebas Neue" panose="020B0606020202050201" pitchFamily="34" charset="0"/>
                <a:cs typeface="Montserrat Black"/>
              </a:rPr>
            </a:br>
            <a:r>
              <a:rPr lang="nb-NO" dirty="0">
                <a:solidFill>
                  <a:schemeClr val="bg1"/>
                </a:solidFill>
                <a:latin typeface="Bebas Neue" panose="020B0606020202050201" pitchFamily="34" charset="0"/>
                <a:cs typeface="Montserrat Black"/>
              </a:rPr>
              <a:t> </a:t>
            </a:r>
            <a:endParaRPr lang="nb-NO"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45374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a:t>
            </a:fld>
            <a:endParaRPr lang="nb-NO"/>
          </a:p>
        </p:txBody>
      </p:sp>
      <p:pic>
        <p:nvPicPr>
          <p:cNvPr id="3" name="Bilde 2">
            <a:extLst>
              <a:ext uri="{FF2B5EF4-FFF2-40B4-BE49-F238E27FC236}">
                <a16:creationId xmlns:a16="http://schemas.microsoft.com/office/drawing/2014/main" id="{2684AD20-10BC-4384-B893-017DBB3295F1}"/>
              </a:ext>
            </a:extLst>
          </p:cNvPr>
          <p:cNvPicPr>
            <a:picLocks noChangeAspect="1"/>
          </p:cNvPicPr>
          <p:nvPr/>
        </p:nvPicPr>
        <p:blipFill>
          <a:blip r:embed="rId3"/>
          <a:stretch>
            <a:fillRect/>
          </a:stretch>
        </p:blipFill>
        <p:spPr>
          <a:xfrm>
            <a:off x="929632" y="2647186"/>
            <a:ext cx="7284735" cy="1563627"/>
          </a:xfrm>
          <a:prstGeom prst="rect">
            <a:avLst/>
          </a:prstGeom>
        </p:spPr>
      </p:pic>
    </p:spTree>
    <p:extLst>
      <p:ext uri="{BB962C8B-B14F-4D97-AF65-F5344CB8AC3E}">
        <p14:creationId xmlns:p14="http://schemas.microsoft.com/office/powerpoint/2010/main" val="188064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386C1B66-DFC1-9944-B08C-571264751923}" type="slidenum">
              <a:rPr lang="nb-NO" smtClean="0"/>
              <a:pPr/>
              <a:t>3</a:t>
            </a:fld>
            <a:endParaRPr lang="nb-NO"/>
          </a:p>
        </p:txBody>
      </p:sp>
      <p:pic>
        <p:nvPicPr>
          <p:cNvPr id="8" name="Shape 699"/>
          <p:cNvPicPr preferRelativeResize="0"/>
          <p:nvPr/>
        </p:nvPicPr>
        <p:blipFill>
          <a:blip r:embed="rId3">
            <a:alphaModFix/>
          </a:blip>
          <a:stretch>
            <a:fillRect/>
          </a:stretch>
        </p:blipFill>
        <p:spPr>
          <a:xfrm>
            <a:off x="-522453" y="-26202"/>
            <a:ext cx="9823582" cy="6884201"/>
          </a:xfrm>
          <a:prstGeom prst="rect">
            <a:avLst/>
          </a:prstGeom>
          <a:noFill/>
          <a:ln>
            <a:noFill/>
          </a:ln>
        </p:spPr>
      </p:pic>
    </p:spTree>
    <p:extLst>
      <p:ext uri="{BB962C8B-B14F-4D97-AF65-F5344CB8AC3E}">
        <p14:creationId xmlns:p14="http://schemas.microsoft.com/office/powerpoint/2010/main" val="397503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HVORFOR ER VI HER?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60953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MIN DDD-HISTORIE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50742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53DA"/>
                </a:solidFill>
                <a:latin typeface="Bebas Neue" panose="020B0606020202050201" pitchFamily="34" charset="0"/>
                <a:cs typeface="Montserrat Black"/>
              </a:rPr>
              <a:t>«</a:t>
            </a:r>
            <a:r>
              <a:rPr lang="nb-NO" sz="8000" dirty="0">
                <a:solidFill>
                  <a:schemeClr val="bg1"/>
                </a:solidFill>
                <a:latin typeface="Bebas Neue" panose="020B0606020202050201" pitchFamily="34" charset="0"/>
                <a:cs typeface="Montserrat Black"/>
              </a:rPr>
              <a:t>KODE ER IKKE NOK</a:t>
            </a:r>
            <a:r>
              <a:rPr lang="nb-NO" sz="8000" dirty="0">
                <a:solidFill>
                  <a:srgbClr val="FF53DA"/>
                </a:solidFill>
                <a:latin typeface="Bebas Neue" panose="020B0606020202050201" pitchFamily="34" charset="0"/>
                <a:cs typeface="Montserrat Black"/>
              </a:rPr>
              <a:t>»</a:t>
            </a:r>
          </a:p>
        </p:txBody>
      </p:sp>
    </p:spTree>
    <p:extLst>
      <p:ext uri="{BB962C8B-B14F-4D97-AF65-F5344CB8AC3E}">
        <p14:creationId xmlns:p14="http://schemas.microsoft.com/office/powerpoint/2010/main" val="2323341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FORVENTNINGER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094551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AGENDA</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45856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08.11.2021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a:t>
            </a:fld>
            <a:endParaRPr lang="nb-NO"/>
          </a:p>
        </p:txBody>
      </p:sp>
      <p:sp>
        <p:nvSpPr>
          <p:cNvPr id="5" name="Content Placeholder 2">
            <a:extLst>
              <a:ext uri="{FF2B5EF4-FFF2-40B4-BE49-F238E27FC236}">
                <a16:creationId xmlns:a16="http://schemas.microsoft.com/office/drawing/2014/main" id="{19169D8F-6C5D-4620-8374-67E19ED08745}"/>
              </a:ext>
            </a:extLst>
          </p:cNvPr>
          <p:cNvSpPr txBox="1">
            <a:spLocks/>
          </p:cNvSpPr>
          <p:nvPr/>
        </p:nvSpPr>
        <p:spPr>
          <a:xfrm>
            <a:off x="1917032" y="140765"/>
            <a:ext cx="8847221"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b-NO" sz="2800" dirty="0">
                <a:solidFill>
                  <a:schemeClr val="bg1"/>
                </a:solidFill>
                <a:latin typeface="Bebas Neue" panose="020B0606020202050201" pitchFamily="34" charset="0"/>
                <a:cs typeface="Montserrat Black"/>
              </a:rPr>
              <a:t>&gt; VELKOMMEN OG AGENDA</a:t>
            </a:r>
            <a:br>
              <a:rPr lang="nb-NO" sz="2800" dirty="0">
                <a:solidFill>
                  <a:schemeClr val="bg1"/>
                </a:solidFill>
                <a:latin typeface="Bebas Neue" panose="020B0606020202050201" pitchFamily="34" charset="0"/>
                <a:cs typeface="Montserrat Black"/>
              </a:rPr>
            </a:br>
            <a:r>
              <a:rPr lang="nb-NO" sz="2800" dirty="0">
                <a:solidFill>
                  <a:srgbClr val="FFC000"/>
                </a:solidFill>
                <a:latin typeface="Bebas Neue" panose="020B0606020202050201" pitchFamily="34" charset="0"/>
                <a:cs typeface="Montserrat Black"/>
              </a:rPr>
              <a:t>&gt; DOMENEPRAT</a:t>
            </a:r>
            <a:br>
              <a:rPr lang="nb-NO" sz="2800" dirty="0">
                <a:solidFill>
                  <a:schemeClr val="bg1"/>
                </a:solidFill>
                <a:latin typeface="Bebas Neue" panose="020B0606020202050201" pitchFamily="34" charset="0"/>
                <a:cs typeface="Montserrat Black"/>
              </a:rPr>
            </a:br>
            <a:r>
              <a:rPr lang="nb-NO" sz="2800" dirty="0">
                <a:solidFill>
                  <a:schemeClr val="bg1"/>
                </a:solidFill>
                <a:latin typeface="Bebas Neue" panose="020B0606020202050201" pitchFamily="34" charset="0"/>
                <a:cs typeface="Montserrat Black"/>
              </a:rPr>
              <a:t>&gt; HVORFOR DOMENE-DREVET DESIGN?</a:t>
            </a:r>
            <a:br>
              <a:rPr lang="nb-NO" sz="2800" dirty="0">
                <a:solidFill>
                  <a:schemeClr val="bg1"/>
                </a:solidFill>
                <a:latin typeface="Bebas Neue" panose="020B0606020202050201" pitchFamily="34" charset="0"/>
                <a:cs typeface="Montserrat Black"/>
              </a:rPr>
            </a:br>
            <a:r>
              <a:rPr lang="nb-NO" sz="2800" dirty="0">
                <a:solidFill>
                  <a:srgbClr val="3DFF06"/>
                </a:solidFill>
                <a:latin typeface="Bebas Neue" panose="020B0606020202050201" pitchFamily="34" charset="0"/>
                <a:cs typeface="Montserrat Black"/>
              </a:rPr>
              <a:t>&gt; PAUSE</a:t>
            </a:r>
            <a:br>
              <a:rPr lang="nb-NO" sz="2800" dirty="0">
                <a:solidFill>
                  <a:schemeClr val="bg1"/>
                </a:solidFill>
                <a:latin typeface="Bebas Neue" panose="020B0606020202050201" pitchFamily="34" charset="0"/>
                <a:cs typeface="Montserrat Black"/>
              </a:rPr>
            </a:br>
            <a:r>
              <a:rPr lang="nb-NO" sz="2800" dirty="0">
                <a:solidFill>
                  <a:schemeClr val="bg1"/>
                </a:solidFill>
                <a:latin typeface="Bebas Neue" panose="020B0606020202050201" pitchFamily="34" charset="0"/>
                <a:cs typeface="Montserrat Black"/>
              </a:rPr>
              <a:t>&gt; INTRO TIL EVENTSTORMING</a:t>
            </a:r>
            <a:br>
              <a:rPr lang="nb-NO" sz="2800" dirty="0">
                <a:solidFill>
                  <a:schemeClr val="bg1"/>
                </a:solidFill>
                <a:latin typeface="Bebas Neue" panose="020B0606020202050201" pitchFamily="34" charset="0"/>
                <a:cs typeface="Montserrat Black"/>
              </a:rPr>
            </a:br>
            <a:r>
              <a:rPr lang="nb-NO" sz="2800" dirty="0">
                <a:solidFill>
                  <a:schemeClr val="bg1"/>
                </a:solidFill>
                <a:latin typeface="Bebas Neue" panose="020B0606020202050201" pitchFamily="34" charset="0"/>
                <a:cs typeface="Montserrat Black"/>
              </a:rPr>
              <a:t>&gt; ROLLEFORDELING </a:t>
            </a:r>
            <a:r>
              <a:rPr lang="nb-NO" sz="2800">
                <a:solidFill>
                  <a:schemeClr val="bg1"/>
                </a:solidFill>
                <a:latin typeface="Bebas Neue" panose="020B0606020202050201" pitchFamily="34" charset="0"/>
                <a:cs typeface="Montserrat Black"/>
              </a:rPr>
              <a:t>I STRØMMEDOMENET</a:t>
            </a:r>
            <a:br>
              <a:rPr lang="nb-NO" sz="2800" dirty="0">
                <a:solidFill>
                  <a:schemeClr val="bg1"/>
                </a:solidFill>
                <a:latin typeface="Bebas Neue" panose="020B0606020202050201" pitchFamily="34" charset="0"/>
                <a:cs typeface="Montserrat Black"/>
              </a:rPr>
            </a:br>
            <a:r>
              <a:rPr lang="nb-NO" sz="2800" dirty="0">
                <a:solidFill>
                  <a:srgbClr val="3DFF06"/>
                </a:solidFill>
                <a:latin typeface="Bebas Neue" panose="020B0606020202050201" pitchFamily="34" charset="0"/>
                <a:cs typeface="Montserrat Black"/>
              </a:rPr>
              <a:t>&gt; PAUSE</a:t>
            </a:r>
            <a:br>
              <a:rPr lang="nb-NO" sz="2800" dirty="0">
                <a:solidFill>
                  <a:schemeClr val="bg1"/>
                </a:solidFill>
                <a:latin typeface="Bebas Neue" panose="020B0606020202050201" pitchFamily="34" charset="0"/>
                <a:cs typeface="Montserrat Black"/>
              </a:rPr>
            </a:br>
            <a:r>
              <a:rPr lang="nb-NO" sz="2800" dirty="0">
                <a:solidFill>
                  <a:srgbClr val="FFC000"/>
                </a:solidFill>
                <a:latin typeface="Bebas Neue" panose="020B0606020202050201" pitchFamily="34" charset="0"/>
                <a:cs typeface="Montserrat Black"/>
              </a:rPr>
              <a:t>&gt; EVENTSTORMING PÅ STRØMMEDOMENET </a:t>
            </a:r>
            <a:br>
              <a:rPr lang="nb-NO" sz="2800" dirty="0">
                <a:solidFill>
                  <a:schemeClr val="bg1"/>
                </a:solidFill>
                <a:latin typeface="Bebas Neue" panose="020B0606020202050201" pitchFamily="34" charset="0"/>
                <a:cs typeface="Montserrat Black"/>
              </a:rPr>
            </a:br>
            <a:r>
              <a:rPr lang="nb-NO" sz="2800" dirty="0">
                <a:solidFill>
                  <a:schemeClr val="bg1"/>
                </a:solidFill>
                <a:latin typeface="Bebas Neue" panose="020B0606020202050201" pitchFamily="34" charset="0"/>
                <a:cs typeface="Montserrat Black"/>
              </a:rPr>
              <a:t>&gt; OPPSUMMERING</a:t>
            </a:r>
            <a:br>
              <a:rPr lang="nb-NO" sz="2800" dirty="0">
                <a:solidFill>
                  <a:schemeClr val="bg1"/>
                </a:solidFill>
                <a:latin typeface="Bebas Neue" panose="020B0606020202050201" pitchFamily="34" charset="0"/>
                <a:cs typeface="Montserrat Black"/>
              </a:rPr>
            </a:br>
            <a:r>
              <a:rPr lang="nb-NO" sz="2800" dirty="0">
                <a:solidFill>
                  <a:srgbClr val="3DFF06"/>
                </a:solidFill>
                <a:latin typeface="Bebas Neue" panose="020B0606020202050201" pitchFamily="34" charset="0"/>
                <a:cs typeface="Montserrat Black"/>
              </a:rPr>
              <a:t>&gt; PAUSE</a:t>
            </a:r>
            <a:br>
              <a:rPr lang="nb-NO" sz="2800" dirty="0">
                <a:solidFill>
                  <a:schemeClr val="bg1"/>
                </a:solidFill>
                <a:latin typeface="Bebas Neue" panose="020B0606020202050201" pitchFamily="34" charset="0"/>
                <a:cs typeface="Montserrat Black"/>
              </a:rPr>
            </a:br>
            <a:r>
              <a:rPr lang="nb-NO" sz="2800" dirty="0">
                <a:solidFill>
                  <a:schemeClr val="bg1"/>
                </a:solidFill>
                <a:latin typeface="Bebas Neue" panose="020B0606020202050201" pitchFamily="34" charset="0"/>
                <a:cs typeface="Montserrat Black"/>
              </a:rPr>
              <a:t>&gt; MODELLERING, MODULARISERING OG ORGANISERING</a:t>
            </a:r>
            <a:br>
              <a:rPr lang="nb-NO" sz="2800" dirty="0">
                <a:solidFill>
                  <a:schemeClr val="bg1"/>
                </a:solidFill>
                <a:latin typeface="Bebas Neue" panose="020B0606020202050201" pitchFamily="34" charset="0"/>
                <a:cs typeface="Montserrat Black"/>
              </a:rPr>
            </a:br>
            <a:r>
              <a:rPr lang="nb-NO" sz="2800" dirty="0">
                <a:solidFill>
                  <a:srgbClr val="FFC000"/>
                </a:solidFill>
                <a:latin typeface="Bebas Neue" panose="020B0606020202050201" pitchFamily="34" charset="0"/>
                <a:cs typeface="Montserrat Black"/>
              </a:rPr>
              <a:t>&gt; MODULARISERING i STRØMMEDOMENET</a:t>
            </a:r>
            <a:br>
              <a:rPr lang="nb-NO" sz="2800" dirty="0">
                <a:solidFill>
                  <a:srgbClr val="FFC000"/>
                </a:solidFill>
                <a:latin typeface="Bebas Neue" panose="020B0606020202050201" pitchFamily="34" charset="0"/>
                <a:cs typeface="Montserrat Black"/>
              </a:rPr>
            </a:br>
            <a:r>
              <a:rPr lang="nb-NO" sz="2800" dirty="0">
                <a:solidFill>
                  <a:srgbClr val="3DFF06"/>
                </a:solidFill>
                <a:latin typeface="Bebas Neue" panose="020B0606020202050201" pitchFamily="34" charset="0"/>
                <a:cs typeface="Montserrat Black"/>
              </a:rPr>
              <a:t>&gt; PAUSE</a:t>
            </a:r>
            <a:br>
              <a:rPr lang="nb-NO" sz="2800" dirty="0">
                <a:solidFill>
                  <a:schemeClr val="bg1"/>
                </a:solidFill>
                <a:latin typeface="Bebas Neue" panose="020B0606020202050201" pitchFamily="34" charset="0"/>
                <a:cs typeface="Montserrat Black"/>
              </a:rPr>
            </a:br>
            <a:r>
              <a:rPr lang="nb-NO" sz="2800" dirty="0">
                <a:solidFill>
                  <a:schemeClr val="bg1"/>
                </a:solidFill>
                <a:latin typeface="Bebas Neue" panose="020B0606020202050201" pitchFamily="34" charset="0"/>
                <a:cs typeface="Montserrat Black"/>
              </a:rPr>
              <a:t>&gt; MIKROTJENESTER OG AUTONOMI</a:t>
            </a:r>
            <a:br>
              <a:rPr lang="nb-NO" sz="2800" dirty="0">
                <a:solidFill>
                  <a:schemeClr val="bg1"/>
                </a:solidFill>
                <a:latin typeface="Bebas Neue" panose="020B0606020202050201" pitchFamily="34" charset="0"/>
                <a:cs typeface="Montserrat Black"/>
              </a:rPr>
            </a:br>
            <a:r>
              <a:rPr lang="nb-NO" sz="2800" dirty="0">
                <a:solidFill>
                  <a:schemeClr val="bg1"/>
                </a:solidFill>
                <a:latin typeface="Bebas Neue" panose="020B0606020202050201" pitchFamily="34" charset="0"/>
                <a:cs typeface="Montserrat Black"/>
              </a:rPr>
              <a:t>&gt; OPPSUMMERING OG RESSURSER</a:t>
            </a:r>
            <a:br>
              <a:rPr lang="nb-NO" sz="2800" dirty="0">
                <a:solidFill>
                  <a:schemeClr val="bg1"/>
                </a:solidFill>
                <a:latin typeface="Bebas Neue" panose="020B0606020202050201" pitchFamily="34" charset="0"/>
                <a:cs typeface="Montserrat Black"/>
              </a:rPr>
            </a:br>
            <a:br>
              <a:rPr lang="nb-NO" sz="2800" dirty="0">
                <a:solidFill>
                  <a:schemeClr val="bg1"/>
                </a:solidFill>
                <a:latin typeface="Bebas Neue" panose="020B0606020202050201" pitchFamily="34" charset="0"/>
                <a:cs typeface="Montserrat Black"/>
              </a:rPr>
            </a:br>
            <a:endParaRPr lang="nb-NO" sz="28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23928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17782</TotalTime>
  <Words>885</Words>
  <Application>Microsoft Office PowerPoint</Application>
  <PresentationFormat>Skjermfremvisning (4:3)</PresentationFormat>
  <Paragraphs>60</Paragraphs>
  <Slides>12</Slides>
  <Notes>12</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12</vt:i4>
      </vt:variant>
    </vt:vector>
  </HeadingPairs>
  <TitlesOfParts>
    <vt:vector size="17" baseType="lpstr">
      <vt:lpstr>Arial</vt:lpstr>
      <vt:lpstr>Bebas Neue</vt:lpstr>
      <vt:lpstr>Calibri</vt:lpstr>
      <vt:lpstr>Montserrat Black</vt:lpstr>
      <vt:lpstr>Office Theme</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TECHNICAL DEBT?</dc:title>
  <dc:creator>Einar Høst</dc:creator>
  <cp:lastModifiedBy>Einar Høst</cp:lastModifiedBy>
  <cp:revision>2733</cp:revision>
  <dcterms:created xsi:type="dcterms:W3CDTF">2018-06-05T15:34:19Z</dcterms:created>
  <dcterms:modified xsi:type="dcterms:W3CDTF">2021-11-09T10:33:24Z</dcterms:modified>
</cp:coreProperties>
</file>