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488" r:id="rId2"/>
    <p:sldId id="993" r:id="rId3"/>
    <p:sldId id="1215" r:id="rId4"/>
    <p:sldId id="1217" r:id="rId5"/>
    <p:sldId id="1216" r:id="rId6"/>
    <p:sldId id="1218" r:id="rId7"/>
    <p:sldId id="1219" r:id="rId8"/>
    <p:sldId id="1220" r:id="rId9"/>
    <p:sldId id="1221" r:id="rId10"/>
    <p:sldId id="1222" r:id="rId11"/>
    <p:sldId id="1223" r:id="rId12"/>
    <p:sldId id="1224" r:id="rId13"/>
    <p:sldId id="1225" r:id="rId14"/>
    <p:sldId id="1226" r:id="rId15"/>
    <p:sldId id="1227" r:id="rId16"/>
    <p:sldId id="1229" r:id="rId17"/>
    <p:sldId id="1230" r:id="rId18"/>
    <p:sldId id="1232" r:id="rId19"/>
    <p:sldId id="1231" r:id="rId20"/>
    <p:sldId id="1242" r:id="rId21"/>
    <p:sldId id="1243" r:id="rId22"/>
    <p:sldId id="1241" r:id="rId23"/>
    <p:sldId id="1248" r:id="rId24"/>
    <p:sldId id="1249" r:id="rId25"/>
    <p:sldId id="1250" r:id="rId26"/>
    <p:sldId id="1251" r:id="rId27"/>
    <p:sldId id="1252" r:id="rId28"/>
    <p:sldId id="1253" r:id="rId29"/>
    <p:sldId id="1254" r:id="rId30"/>
    <p:sldId id="1274" r:id="rId31"/>
    <p:sldId id="1255" r:id="rId32"/>
    <p:sldId id="1256" r:id="rId33"/>
    <p:sldId id="1257" r:id="rId34"/>
    <p:sldId id="1260" r:id="rId35"/>
    <p:sldId id="1287" r:id="rId36"/>
    <p:sldId id="1288" r:id="rId37"/>
    <p:sldId id="1005" r:id="rId38"/>
    <p:sldId id="1261" r:id="rId39"/>
    <p:sldId id="1284" r:id="rId40"/>
    <p:sldId id="1234" r:id="rId41"/>
    <p:sldId id="1233" r:id="rId42"/>
    <p:sldId id="1235" r:id="rId43"/>
    <p:sldId id="1236" r:id="rId44"/>
    <p:sldId id="1237" r:id="rId45"/>
    <p:sldId id="1238" r:id="rId46"/>
    <p:sldId id="1239" r:id="rId47"/>
    <p:sldId id="1228" r:id="rId48"/>
    <p:sldId id="1240" r:id="rId49"/>
    <p:sldId id="1245" r:id="rId50"/>
    <p:sldId id="257" r:id="rId51"/>
    <p:sldId id="1247" r:id="rId52"/>
    <p:sldId id="1258" r:id="rId53"/>
    <p:sldId id="1262" r:id="rId54"/>
    <p:sldId id="1259" r:id="rId55"/>
    <p:sldId id="1266" r:id="rId56"/>
    <p:sldId id="1275" r:id="rId57"/>
    <p:sldId id="1276" r:id="rId58"/>
    <p:sldId id="1277" r:id="rId59"/>
    <p:sldId id="1278" r:id="rId60"/>
    <p:sldId id="1269" r:id="rId61"/>
    <p:sldId id="1279" r:id="rId62"/>
    <p:sldId id="1280" r:id="rId63"/>
    <p:sldId id="1281" r:id="rId64"/>
    <p:sldId id="1282" r:id="rId65"/>
    <p:sldId id="1285" r:id="rId66"/>
    <p:sldId id="1286"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DA"/>
    <a:srgbClr val="3DFF06"/>
    <a:srgbClr val="B3FFD5"/>
    <a:srgbClr val="BCB48A"/>
    <a:srgbClr val="FFA7EC"/>
    <a:srgbClr val="FFB7F0"/>
    <a:srgbClr val="B5A6CA"/>
    <a:srgbClr val="FFD44B"/>
    <a:srgbClr val="E6A984"/>
    <a:srgbClr val="8FE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9" autoAdjust="0"/>
    <p:restoredTop sz="76107" autoAdjust="0"/>
  </p:normalViewPr>
  <p:slideViewPr>
    <p:cSldViewPr snapToGrid="0" snapToObjects="1">
      <p:cViewPr varScale="1">
        <p:scale>
          <a:sx n="95" d="100"/>
          <a:sy n="95" d="100"/>
        </p:scale>
        <p:origin x="2028" y="90"/>
      </p:cViewPr>
      <p:guideLst>
        <p:guide orient="horz" pos="2137"/>
        <p:guide pos="2903"/>
      </p:guideLst>
    </p:cSldViewPr>
  </p:slideViewPr>
  <p:notesTextViewPr>
    <p:cViewPr>
      <p:scale>
        <a:sx n="100" d="100"/>
        <a:sy n="100" d="100"/>
      </p:scale>
      <p:origin x="0" y="0"/>
    </p:cViewPr>
  </p:notesTextViewPr>
  <p:sorterViewPr>
    <p:cViewPr varScale="1">
      <p:scale>
        <a:sx n="1" d="1"/>
        <a:sy n="1" d="1"/>
      </p:scale>
      <p:origin x="0" y="-98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7CE4E7-4565-6A4D-80A5-4471200E0461}" type="datetimeFigureOut">
              <a:rPr lang="en-US" smtClean="0"/>
              <a:t>4/20/2022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23287F-8B97-1B43-AF72-7B5379A802C8}" type="slidenum">
              <a:rPr lang="en-US" smtClean="0"/>
              <a:t>‹#›</a:t>
            </a:fld>
            <a:endParaRPr lang="en-US"/>
          </a:p>
        </p:txBody>
      </p:sp>
    </p:spTree>
    <p:extLst>
      <p:ext uri="{BB962C8B-B14F-4D97-AF65-F5344CB8AC3E}">
        <p14:creationId xmlns:p14="http://schemas.microsoft.com/office/powerpoint/2010/main" val="3500390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nb-NO" b="0"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1</a:t>
            </a:fld>
            <a:endParaRPr lang="en-US"/>
          </a:p>
        </p:txBody>
      </p:sp>
    </p:spTree>
    <p:extLst>
      <p:ext uri="{BB962C8B-B14F-4D97-AF65-F5344CB8AC3E}">
        <p14:creationId xmlns:p14="http://schemas.microsoft.com/office/powerpoint/2010/main" val="2460093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programvareutvikling som er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a:t>
            </a:fld>
            <a:endParaRPr lang="en-US"/>
          </a:p>
        </p:txBody>
      </p:sp>
    </p:spTree>
    <p:extLst>
      <p:ext uri="{BB962C8B-B14F-4D97-AF65-F5344CB8AC3E}">
        <p14:creationId xmlns:p14="http://schemas.microsoft.com/office/powerpoint/2010/main" val="209848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hva er det som gjør det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a:t>
            </a:fld>
            <a:endParaRPr lang="en-US"/>
          </a:p>
        </p:txBody>
      </p:sp>
    </p:spTree>
    <p:extLst>
      <p:ext uri="{BB962C8B-B14F-4D97-AF65-F5344CB8AC3E}">
        <p14:creationId xmlns:p14="http://schemas.microsoft.com/office/powerpoint/2010/main" val="1674665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ikke minst, hvorfor ser det ut til å bli vanskeligere over tid?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a:t>
            </a:fld>
            <a:endParaRPr lang="en-US"/>
          </a:p>
        </p:txBody>
      </p:sp>
    </p:spTree>
    <p:extLst>
      <p:ext uri="{BB962C8B-B14F-4D97-AF65-F5344CB8AC3E}">
        <p14:creationId xmlns:p14="http://schemas.microsoft.com/office/powerpoint/2010/main" val="2218037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ting som man ofte merker seg da, er at når man har holdt på en stund, så har det hopet seg opp masse kompleksitet. Vi har til og med bygget opp et helt ordforråd rundt det. Vi kaller det </a:t>
            </a:r>
            <a:r>
              <a:rPr lang="nb-NO" dirty="0" err="1"/>
              <a:t>legacy</a:t>
            </a:r>
            <a:r>
              <a:rPr lang="nb-NO" dirty="0"/>
              <a:t>-kode, teknisk gjeld, sånne ting.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13</a:t>
            </a:fld>
            <a:endParaRPr lang="en-US"/>
          </a:p>
        </p:txBody>
      </p:sp>
    </p:spTree>
    <p:extLst>
      <p:ext uri="{BB962C8B-B14F-4D97-AF65-F5344CB8AC3E}">
        <p14:creationId xmlns:p14="http://schemas.microsoft.com/office/powerpoint/2010/main" val="154013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Den opphopningen av kompleksitet gjør det stadig vanskeligere å få noe gjort.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a:t>
            </a:fld>
            <a:endParaRPr lang="en-US"/>
          </a:p>
        </p:txBody>
      </p:sp>
    </p:spTree>
    <p:extLst>
      <p:ext uri="{BB962C8B-B14F-4D97-AF65-F5344CB8AC3E}">
        <p14:creationId xmlns:p14="http://schemas.microsoft.com/office/powerpoint/2010/main" val="367255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da er det naturlig å spørre seg selv, hva er det egentlig som fører til denne opphopningen av kompleksitet? Det er jo ingen som vil at det skal være sånn, men samtidig er tendensen til at det blir sånn temmelig universell. Det må være noe iboende i det med programvareutvikling som har det med å føre til opphopning av kompleksitet. Det er en eller annen dynamikk som produserer kompleksiteten.</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a:t>
            </a:fld>
            <a:endParaRPr lang="en-US"/>
          </a:p>
        </p:txBody>
      </p:sp>
    </p:spTree>
    <p:extLst>
      <p:ext uri="{BB962C8B-B14F-4D97-AF65-F5344CB8AC3E}">
        <p14:creationId xmlns:p14="http://schemas.microsoft.com/office/powerpoint/2010/main" val="1623251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ting som jeg tror vi begynner å forstå, er at programvareutvikling er en form for produktutvikling. Det er produktutvikling hvor produktet er en tjeneste som er understøttet av programvare.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a:t>
            </a:fld>
            <a:endParaRPr lang="en-US"/>
          </a:p>
        </p:txBody>
      </p:sp>
    </p:spTree>
    <p:extLst>
      <p:ext uri="{BB962C8B-B14F-4D97-AF65-F5344CB8AC3E}">
        <p14:creationId xmlns:p14="http://schemas.microsoft.com/office/powerpoint/2010/main" val="2900325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produktutvikling hvor produktet er en tjeneste som er understøttet av programvare.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a:t>
            </a:fld>
            <a:endParaRPr lang="en-US"/>
          </a:p>
        </p:txBody>
      </p:sp>
    </p:spTree>
    <p:extLst>
      <p:ext uri="{BB962C8B-B14F-4D97-AF65-F5344CB8AC3E}">
        <p14:creationId xmlns:p14="http://schemas.microsoft.com/office/powerpoint/2010/main" val="399119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NRK TV som jeg jobber med er jo en tjeneste. Det er masse programvare inni der, men det er jo en implementasjonsdetalj på en måte. Programvaren er nødvendig, men ikke interessant for sluttbruker.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a:t>
            </a:fld>
            <a:endParaRPr lang="en-US"/>
          </a:p>
        </p:txBody>
      </p:sp>
    </p:spTree>
    <p:extLst>
      <p:ext uri="{BB962C8B-B14F-4D97-AF65-F5344CB8AC3E}">
        <p14:creationId xmlns:p14="http://schemas.microsoft.com/office/powerpoint/2010/main" val="2735505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det betyr også at det er folk som jobber med tjenestedesign. Noen ganger kaller man det UX.</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19</a:t>
            </a:fld>
            <a:endParaRPr lang="en-US"/>
          </a:p>
        </p:txBody>
      </p:sp>
    </p:spTree>
    <p:extLst>
      <p:ext uri="{BB962C8B-B14F-4D97-AF65-F5344CB8AC3E}">
        <p14:creationId xmlns:p14="http://schemas.microsoft.com/office/powerpoint/2010/main" val="308577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jeg tenker likevel det er viktig å snakke om hvorfor DDD er noe man kan og eventuelt bør bry seg om.</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a:t>
            </a:fld>
            <a:endParaRPr lang="en-US"/>
          </a:p>
        </p:txBody>
      </p:sp>
    </p:spTree>
    <p:extLst>
      <p:ext uri="{BB962C8B-B14F-4D97-AF65-F5344CB8AC3E}">
        <p14:creationId xmlns:p14="http://schemas.microsoft.com/office/powerpoint/2010/main" val="3120087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det er jo ikke bare </a:t>
            </a:r>
            <a:r>
              <a:rPr lang="nb-NO" dirty="0" err="1"/>
              <a:t>UX’ere</a:t>
            </a:r>
            <a:r>
              <a:rPr lang="nb-NO" dirty="0"/>
              <a:t> som bestemmer hva produktet skal være. Vi har et helt generelt ord for folk som har en mening om hva produktet skal være. De kalles interessehavere, eller stake holders på engelsk.</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20</a:t>
            </a:fld>
            <a:endParaRPr lang="en-US"/>
          </a:p>
        </p:txBody>
      </p:sp>
    </p:spTree>
    <p:extLst>
      <p:ext uri="{BB962C8B-B14F-4D97-AF65-F5344CB8AC3E}">
        <p14:creationId xmlns:p14="http://schemas.microsoft.com/office/powerpoint/2010/main" val="3605729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viktig ting med interessehavere er at de er en heterogen gruppe.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21</a:t>
            </a:fld>
            <a:endParaRPr lang="en-US"/>
          </a:p>
        </p:txBody>
      </p:sp>
    </p:spTree>
    <p:extLst>
      <p:ext uri="{BB962C8B-B14F-4D97-AF65-F5344CB8AC3E}">
        <p14:creationId xmlns:p14="http://schemas.microsoft.com/office/powerpoint/2010/main" val="2789716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«hva skal vi lage?» er ikke nødvendigvis så helt enkelt å svare på. Det finnes mange svar på det.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22</a:t>
            </a:fld>
            <a:endParaRPr lang="en-US"/>
          </a:p>
        </p:txBody>
      </p:sp>
    </p:spTree>
    <p:extLst>
      <p:ext uri="{BB962C8B-B14F-4D97-AF65-F5344CB8AC3E}">
        <p14:creationId xmlns:p14="http://schemas.microsoft.com/office/powerpoint/2010/main" val="2911352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ikke så enkelt som dette. Hadde det vært så enkelt som dette hadde det ikke vært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23</a:t>
            </a:fld>
            <a:endParaRPr lang="en-US"/>
          </a:p>
        </p:txBody>
      </p:sp>
    </p:spTree>
    <p:extLst>
      <p:ext uri="{BB962C8B-B14F-4D97-AF65-F5344CB8AC3E}">
        <p14:creationId xmlns:p14="http://schemas.microsoft.com/office/powerpoint/2010/main" val="905125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mye mer sånn som dette. Det er masse forskjellige mål, som spriker i forskjellige retninger, og som kan være gjensidig utelukkende. Det er heller ingen klar start, fordi man kommer fra masse forskjellige utgangspunkt.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24</a:t>
            </a:fld>
            <a:endParaRPr lang="en-US"/>
          </a:p>
        </p:txBody>
      </p:sp>
    </p:spTree>
    <p:extLst>
      <p:ext uri="{BB962C8B-B14F-4D97-AF65-F5344CB8AC3E}">
        <p14:creationId xmlns:p14="http://schemas.microsoft.com/office/powerpoint/2010/main" val="219899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det betyr at det er uenigheter i organisasjonen som skal lage produktet om hva produktet egentlig er eller bør være.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25</a:t>
            </a:fld>
            <a:endParaRPr lang="en-US"/>
          </a:p>
        </p:txBody>
      </p:sp>
    </p:spTree>
    <p:extLst>
      <p:ext uri="{BB962C8B-B14F-4D97-AF65-F5344CB8AC3E}">
        <p14:creationId xmlns:p14="http://schemas.microsoft.com/office/powerpoint/2010/main" val="4169940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vil være </a:t>
            </a:r>
            <a:r>
              <a:rPr lang="nb-NO" dirty="0" err="1"/>
              <a:t>drakamper</a:t>
            </a:r>
            <a:r>
              <a:rPr lang="nb-NO" dirty="0"/>
              <a:t> som utkjempes – mens produktet videreutvikles. Det blir seire og tap.</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26</a:t>
            </a:fld>
            <a:endParaRPr lang="en-US"/>
          </a:p>
        </p:txBody>
      </p:sp>
    </p:spTree>
    <p:extLst>
      <p:ext uri="{BB962C8B-B14F-4D97-AF65-F5344CB8AC3E}">
        <p14:creationId xmlns:p14="http://schemas.microsoft.com/office/powerpoint/2010/main" val="953609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folk som vil komme med kjepphestene sine.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27</a:t>
            </a:fld>
            <a:endParaRPr lang="en-US"/>
          </a:p>
        </p:txBody>
      </p:sp>
    </p:spTree>
    <p:extLst>
      <p:ext uri="{BB962C8B-B14F-4D97-AF65-F5344CB8AC3E}">
        <p14:creationId xmlns:p14="http://schemas.microsoft.com/office/powerpoint/2010/main" val="58691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vil være forhandlinger.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28</a:t>
            </a:fld>
            <a:endParaRPr lang="en-US"/>
          </a:p>
        </p:txBody>
      </p:sp>
    </p:spTree>
    <p:extLst>
      <p:ext uri="{BB962C8B-B14F-4D97-AF65-F5344CB8AC3E}">
        <p14:creationId xmlns:p14="http://schemas.microsoft.com/office/powerpoint/2010/main" val="3487177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vil være kompromisser.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29</a:t>
            </a:fld>
            <a:endParaRPr lang="en-US"/>
          </a:p>
        </p:txBody>
      </p:sp>
    </p:spTree>
    <p:extLst>
      <p:ext uri="{BB962C8B-B14F-4D97-AF65-F5344CB8AC3E}">
        <p14:creationId xmlns:p14="http://schemas.microsoft.com/office/powerpoint/2010/main" val="2171380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a:t>
            </a:fld>
            <a:endParaRPr lang="en-US"/>
          </a:p>
        </p:txBody>
      </p:sp>
    </p:spTree>
    <p:extLst>
      <p:ext uri="{BB962C8B-B14F-4D97-AF65-F5344CB8AC3E}">
        <p14:creationId xmlns:p14="http://schemas.microsoft.com/office/powerpoint/2010/main" val="2011643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 noen grad kan det føre til bitterhet eller ulike former for motstand.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30</a:t>
            </a:fld>
            <a:endParaRPr lang="en-US"/>
          </a:p>
        </p:txBody>
      </p:sp>
    </p:spTree>
    <p:extLst>
      <p:ext uri="{BB962C8B-B14F-4D97-AF65-F5344CB8AC3E}">
        <p14:creationId xmlns:p14="http://schemas.microsoft.com/office/powerpoint/2010/main" val="1789388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det kan i sin tur føre til omkamper.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31</a:t>
            </a:fld>
            <a:endParaRPr lang="en-US"/>
          </a:p>
        </p:txBody>
      </p:sp>
    </p:spTree>
    <p:extLst>
      <p:ext uri="{BB962C8B-B14F-4D97-AF65-F5344CB8AC3E}">
        <p14:creationId xmlns:p14="http://schemas.microsoft.com/office/powerpoint/2010/main" val="3367860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en ting som er viktig å huske på, er at produktet i seg selv kan inneholde selvmotsigelser. Vi tenker ofte at alt må være entydig når det er i kode, men det er ikke helt riktig. Vi klarer fint å kode rundt selvmotsigelser.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32</a:t>
            </a:fld>
            <a:endParaRPr lang="en-US"/>
          </a:p>
        </p:txBody>
      </p:sp>
    </p:spTree>
    <p:extLst>
      <p:ext uri="{BB962C8B-B14F-4D97-AF65-F5344CB8AC3E}">
        <p14:creationId xmlns:p14="http://schemas.microsoft.com/office/powerpoint/2010/main" val="767581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Grunnen til at jeg snakker om dette, er at konteksten som utviklingen skjer i har alt å si for hvordan produktet blir.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33</a:t>
            </a:fld>
            <a:endParaRPr lang="en-US"/>
          </a:p>
        </p:txBody>
      </p:sp>
    </p:spTree>
    <p:extLst>
      <p:ext uri="{BB962C8B-B14F-4D97-AF65-F5344CB8AC3E}">
        <p14:creationId xmlns:p14="http://schemas.microsoft.com/office/powerpoint/2010/main" val="1749365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Denne innsikten kan man oppsummere som at programvare ikke bare handler om kode og kjøretidsartefakter. Sammen med organisasjonen som lager programvaren, utgjør disse et sosioteknisk system, som påvirker hverandre gjensidig.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34</a:t>
            </a:fld>
            <a:endParaRPr lang="en-US"/>
          </a:p>
        </p:txBody>
      </p:sp>
    </p:spTree>
    <p:extLst>
      <p:ext uri="{BB962C8B-B14F-4D97-AF65-F5344CB8AC3E}">
        <p14:creationId xmlns:p14="http://schemas.microsoft.com/office/powerpoint/2010/main" val="1172260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betyr at vi ikke bare bygger selve produktet.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35</a:t>
            </a:fld>
            <a:endParaRPr lang="en-US"/>
          </a:p>
        </p:txBody>
      </p:sp>
    </p:spTree>
    <p:extLst>
      <p:ext uri="{BB962C8B-B14F-4D97-AF65-F5344CB8AC3E}">
        <p14:creationId xmlns:p14="http://schemas.microsoft.com/office/powerpoint/2010/main" val="1365422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bygger også organisasjonen som bygger produktet.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36</a:t>
            </a:fld>
            <a:endParaRPr lang="en-US"/>
          </a:p>
        </p:txBody>
      </p:sp>
    </p:spTree>
    <p:extLst>
      <p:ext uri="{BB962C8B-B14F-4D97-AF65-F5344CB8AC3E}">
        <p14:creationId xmlns:p14="http://schemas.microsoft.com/office/powerpoint/2010/main" val="2502538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Sosiotekniske systemer er systemer hvor det er et samvirke eller en vekselvirkning mellom det man kan kalle det «sosiale» og det «tekniske» i bred forstand. Det sosiale inkluderer menneskelig psykologi, både individuelt og i grupper, hvordan vi organiserer oss, hvordan vi kommuniserer, og så videre og så videre. Det tekniske inkluderer ikke bare teknologi, ikke bare </a:t>
            </a:r>
            <a:r>
              <a:rPr lang="nb-NO" dirty="0" err="1"/>
              <a:t>programvareartifakter</a:t>
            </a:r>
            <a:r>
              <a:rPr lang="nb-NO" dirty="0"/>
              <a:t>, men også kunnskap, prosedyrer og prosesser. Noen av vekselvirkningene eller koblingene mellom det sosiale og det tekniske kan være enkle </a:t>
            </a:r>
            <a:r>
              <a:rPr lang="nb-NO" dirty="0" err="1"/>
              <a:t>linære</a:t>
            </a:r>
            <a:r>
              <a:rPr lang="nb-NO" dirty="0"/>
              <a:t> relasjoner, men det kan også være kompliserte og kaotiske sammenhenger. Vekselvirkningen betyr at endring ikke er så likefrem som man ofte skulle tro. Endringer i det tekniske kan skape friksjon i det sosiale og omvendt.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37</a:t>
            </a:fld>
            <a:endParaRPr lang="en-US"/>
          </a:p>
        </p:txBody>
      </p:sp>
    </p:spTree>
    <p:extLst>
      <p:ext uri="{BB962C8B-B14F-4D97-AF65-F5344CB8AC3E}">
        <p14:creationId xmlns:p14="http://schemas.microsoft.com/office/powerpoint/2010/main" val="605076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Noen av dere har kanskje hørt om Conways lov. Er det noen som kan si hva Conways lov sier? Conways lov sier, sånn omtrent, at systemene vi lager blir strukturelle kopier av kommunikasjonsstrukturene i organisasjonen. En ting som er litt vrient med Conways lov, er at det er en selvforsterkende mekanisme. Det er en sånn sosioteknisk sirkel. Systemene gjenspeiler kommunikasjonsstrukturene, som dermed blir støpt i betong. Systemene gjør det nødvendig å opprettholde de samme kommunikasjonsstrukturene. Allan Kelly kaller dette «</a:t>
            </a:r>
            <a:r>
              <a:rPr lang="nb-NO" dirty="0" err="1"/>
              <a:t>the</a:t>
            </a:r>
            <a:r>
              <a:rPr lang="nb-NO" dirty="0"/>
              <a:t> </a:t>
            </a:r>
            <a:r>
              <a:rPr lang="nb-NO" dirty="0" err="1"/>
              <a:t>homomorphic</a:t>
            </a:r>
            <a:r>
              <a:rPr lang="nb-NO" dirty="0"/>
              <a:t> force». Det er altså en kraft som virker i to retninger for å motvirke endring.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38</a:t>
            </a:fld>
            <a:endParaRPr lang="en-US"/>
          </a:p>
        </p:txBody>
      </p:sp>
    </p:spTree>
    <p:extLst>
      <p:ext uri="{BB962C8B-B14F-4D97-AF65-F5344CB8AC3E}">
        <p14:creationId xmlns:p14="http://schemas.microsoft.com/office/powerpoint/2010/main" val="8146647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betyr at hvis man vil endre på noe, så må man gjøre det både i kommunikasjonsstrukturene og i systemene.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39</a:t>
            </a:fld>
            <a:endParaRPr lang="en-US"/>
          </a:p>
        </p:txBody>
      </p:sp>
    </p:spTree>
    <p:extLst>
      <p:ext uri="{BB962C8B-B14F-4D97-AF65-F5344CB8AC3E}">
        <p14:creationId xmlns:p14="http://schemas.microsoft.com/office/powerpoint/2010/main" val="81693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Eller sagt på en annen måte, hva er jobben vår egentlig? For vi er jo utviklere, ikke sant?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a:t>
            </a:fld>
            <a:endParaRPr lang="en-US"/>
          </a:p>
        </p:txBody>
      </p:sp>
    </p:spTree>
    <p:extLst>
      <p:ext uri="{BB962C8B-B14F-4D97-AF65-F5344CB8AC3E}">
        <p14:creationId xmlns:p14="http://schemas.microsoft.com/office/powerpoint/2010/main" val="2570889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er det jo sånn da, at produktene i NRK TV er i kontinuerlig 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40</a:t>
            </a:fld>
            <a:endParaRPr lang="en-US"/>
          </a:p>
        </p:txBody>
      </p:sp>
    </p:spTree>
    <p:extLst>
      <p:ext uri="{BB962C8B-B14F-4D97-AF65-F5344CB8AC3E}">
        <p14:creationId xmlns:p14="http://schemas.microsoft.com/office/powerpoint/2010/main" val="3364000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betyr jo også at det er kontinuerlig endring.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41</a:t>
            </a:fld>
            <a:endParaRPr lang="en-US"/>
          </a:p>
        </p:txBody>
      </p:sp>
    </p:spTree>
    <p:extLst>
      <p:ext uri="{BB962C8B-B14F-4D97-AF65-F5344CB8AC3E}">
        <p14:creationId xmlns:p14="http://schemas.microsoft.com/office/powerpoint/2010/main" val="3883301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Produktet vi lager er ikke statisk.</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42</a:t>
            </a:fld>
            <a:endParaRPr lang="en-US"/>
          </a:p>
        </p:txBody>
      </p:sp>
    </p:spTree>
    <p:extLst>
      <p:ext uri="{BB962C8B-B14F-4D97-AF65-F5344CB8AC3E}">
        <p14:creationId xmlns:p14="http://schemas.microsoft.com/office/powerpoint/2010/main" val="4129758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jo på en måte en gammel innsikt. Slagordet til </a:t>
            </a:r>
            <a:r>
              <a:rPr lang="nb-NO" dirty="0" err="1"/>
              <a:t>extreme</a:t>
            </a:r>
            <a:r>
              <a:rPr lang="nb-NO" dirty="0"/>
              <a:t> </a:t>
            </a:r>
            <a:r>
              <a:rPr lang="nb-NO" dirty="0" err="1"/>
              <a:t>programming</a:t>
            </a:r>
            <a:r>
              <a:rPr lang="nb-NO" dirty="0"/>
              <a:t> var jo «</a:t>
            </a:r>
            <a:r>
              <a:rPr lang="nb-NO" dirty="0" err="1"/>
              <a:t>embrace</a:t>
            </a:r>
            <a:r>
              <a:rPr lang="nb-NO" dirty="0"/>
              <a:t> </a:t>
            </a:r>
            <a:r>
              <a:rPr lang="nb-NO" dirty="0" err="1"/>
              <a:t>change</a:t>
            </a:r>
            <a:r>
              <a:rPr lang="nb-NO" dirty="0"/>
              <a:t>!» Og det er vi sikkert alle enige om at er et godt råd.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43</a:t>
            </a:fld>
            <a:endParaRPr lang="en-US"/>
          </a:p>
        </p:txBody>
      </p:sp>
    </p:spTree>
    <p:extLst>
      <p:ext uri="{BB962C8B-B14F-4D97-AF65-F5344CB8AC3E}">
        <p14:creationId xmlns:p14="http://schemas.microsoft.com/office/powerpoint/2010/main" val="3687853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det er jo på en måte litt sånn «lett for deg å si». Hvordan skal man «omfavne endring»?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44</a:t>
            </a:fld>
            <a:endParaRPr lang="en-US"/>
          </a:p>
        </p:txBody>
      </p:sp>
    </p:spTree>
    <p:extLst>
      <p:ext uri="{BB962C8B-B14F-4D97-AF65-F5344CB8AC3E}">
        <p14:creationId xmlns:p14="http://schemas.microsoft.com/office/powerpoint/2010/main" val="36889712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Egentlig er det endringene som omfavner oss.</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45</a:t>
            </a:fld>
            <a:endParaRPr lang="en-US"/>
          </a:p>
        </p:txBody>
      </p:sp>
    </p:spTree>
    <p:extLst>
      <p:ext uri="{BB962C8B-B14F-4D97-AF65-F5344CB8AC3E}">
        <p14:creationId xmlns:p14="http://schemas.microsoft.com/office/powerpoint/2010/main" val="2470338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46</a:t>
            </a:fld>
            <a:endParaRPr lang="en-US"/>
          </a:p>
        </p:txBody>
      </p:sp>
    </p:spTree>
    <p:extLst>
      <p:ext uri="{BB962C8B-B14F-4D97-AF65-F5344CB8AC3E}">
        <p14:creationId xmlns:p14="http://schemas.microsoft.com/office/powerpoint/2010/main" val="17370733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endringen er jo konstant, det er et grunnprinsipp, vi må lære oss å leve med det.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47</a:t>
            </a:fld>
            <a:endParaRPr lang="en-US"/>
          </a:p>
        </p:txBody>
      </p:sp>
    </p:spTree>
    <p:extLst>
      <p:ext uri="{BB962C8B-B14F-4D97-AF65-F5344CB8AC3E}">
        <p14:creationId xmlns:p14="http://schemas.microsoft.com/office/powerpoint/2010/main" val="33492146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spørsmålet blir da, hvordan kan vi håndtere endring bedre?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48</a:t>
            </a:fld>
            <a:endParaRPr lang="en-US"/>
          </a:p>
        </p:txBody>
      </p:sp>
    </p:spTree>
    <p:extLst>
      <p:ext uri="{BB962C8B-B14F-4D97-AF65-F5344CB8AC3E}">
        <p14:creationId xmlns:p14="http://schemas.microsoft.com/office/powerpoint/2010/main" val="16313543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så kan man lure på om dette med domenedrevet design på en eller annen måte kan hjelpe oss med dette. På en måte er det litt opplagt at jeg mener at svaret er ja, ellers hadde dette vært en helt meningsløs intro til DDD.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49</a:t>
            </a:fld>
            <a:endParaRPr lang="en-US"/>
          </a:p>
        </p:txBody>
      </p:sp>
    </p:spTree>
    <p:extLst>
      <p:ext uri="{BB962C8B-B14F-4D97-AF65-F5344CB8AC3E}">
        <p14:creationId xmlns:p14="http://schemas.microsoft.com/office/powerpoint/2010/main" val="6799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man kan lure på, er programvareutvikling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a:t>
            </a:fld>
            <a:endParaRPr lang="en-US"/>
          </a:p>
        </p:txBody>
      </p:sp>
    </p:spTree>
    <p:extLst>
      <p:ext uri="{BB962C8B-B14F-4D97-AF65-F5344CB8AC3E}">
        <p14:creationId xmlns:p14="http://schemas.microsoft.com/office/powerpoint/2010/main" val="725083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har et spor her da, som er litt oppmuntrende. </a:t>
            </a:r>
            <a:r>
              <a:rPr lang="nb-NO" dirty="0" err="1"/>
              <a:t>Tackling</a:t>
            </a:r>
            <a:r>
              <a:rPr lang="nb-NO" dirty="0"/>
              <a:t> </a:t>
            </a:r>
            <a:r>
              <a:rPr lang="nb-NO" dirty="0" err="1"/>
              <a:t>complexity</a:t>
            </a:r>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50</a:t>
            </a:fld>
            <a:endParaRPr lang="en-US"/>
          </a:p>
        </p:txBody>
      </p:sp>
    </p:spTree>
    <p:extLst>
      <p:ext uri="{BB962C8B-B14F-4D97-AF65-F5344CB8AC3E}">
        <p14:creationId xmlns:p14="http://schemas.microsoft.com/office/powerpoint/2010/main" val="19360677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hvordan?</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51</a:t>
            </a:fld>
            <a:endParaRPr lang="en-US"/>
          </a:p>
        </p:txBody>
      </p:sp>
    </p:spTree>
    <p:extLst>
      <p:ext uri="{BB962C8B-B14F-4D97-AF65-F5344CB8AC3E}">
        <p14:creationId xmlns:p14="http://schemas.microsoft.com/office/powerpoint/2010/main" val="169294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har lyst til å nevne et gammelt </a:t>
            </a:r>
            <a:r>
              <a:rPr lang="nb-NO" dirty="0" err="1"/>
              <a:t>paper</a:t>
            </a:r>
            <a:r>
              <a:rPr lang="nb-NO" dirty="0"/>
              <a:t> fra 1968 av JCR </a:t>
            </a:r>
            <a:r>
              <a:rPr lang="nb-NO" dirty="0" err="1"/>
              <a:t>Licklider</a:t>
            </a:r>
            <a:r>
              <a:rPr lang="nb-NO" dirty="0"/>
              <a:t> og Bob Taylor. Jeg anbefaler å lese det </a:t>
            </a:r>
            <a:r>
              <a:rPr lang="nb-NO" dirty="0" err="1"/>
              <a:t>paperet</a:t>
            </a:r>
            <a:r>
              <a:rPr lang="nb-NO" dirty="0"/>
              <a:t>, det er veldig interessant.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52</a:t>
            </a:fld>
            <a:endParaRPr lang="en-US"/>
          </a:p>
        </p:txBody>
      </p:sp>
    </p:spTree>
    <p:extLst>
      <p:ext uri="{BB962C8B-B14F-4D97-AF65-F5344CB8AC3E}">
        <p14:creationId xmlns:p14="http://schemas.microsoft.com/office/powerpoint/2010/main" val="4469439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av de tingene de gjør i det </a:t>
            </a:r>
            <a:r>
              <a:rPr lang="nb-NO" dirty="0" err="1"/>
              <a:t>paperet</a:t>
            </a:r>
            <a:r>
              <a:rPr lang="nb-NO" dirty="0"/>
              <a:t> er å definere kommunikasjon som kooperative modellering. Hvis vi skal forstå hverandre, så forutsetter det at vi deler en mental modell av virkeligheten, eller at den i hvert fall er lik nok til at vi klarer å snakke sammen. Og for meg, så oppsummerer det på en måte grunntanken i DDD også.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53</a:t>
            </a:fld>
            <a:endParaRPr lang="en-US"/>
          </a:p>
        </p:txBody>
      </p:sp>
    </p:spTree>
    <p:extLst>
      <p:ext uri="{BB962C8B-B14F-4D97-AF65-F5344CB8AC3E}">
        <p14:creationId xmlns:p14="http://schemas.microsoft.com/office/powerpoint/2010/main" val="6374371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Grunntanken er egentlig veldig enkel. Hvis dere husker den undertittelen på boken, så stod det om «</a:t>
            </a:r>
            <a:r>
              <a:rPr lang="nb-NO" dirty="0" err="1"/>
              <a:t>the</a:t>
            </a:r>
            <a:r>
              <a:rPr lang="nb-NO" dirty="0"/>
              <a:t> </a:t>
            </a:r>
            <a:r>
              <a:rPr lang="nb-NO" dirty="0" err="1"/>
              <a:t>heart</a:t>
            </a:r>
            <a:r>
              <a:rPr lang="nb-NO" dirty="0"/>
              <a:t> </a:t>
            </a:r>
            <a:r>
              <a:rPr lang="nb-NO" dirty="0" err="1"/>
              <a:t>of</a:t>
            </a:r>
            <a:r>
              <a:rPr lang="nb-NO" dirty="0"/>
              <a:t> software».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54</a:t>
            </a:fld>
            <a:endParaRPr lang="en-US"/>
          </a:p>
        </p:txBody>
      </p:sp>
    </p:spTree>
    <p:extLst>
      <p:ext uri="{BB962C8B-B14F-4D97-AF65-F5344CB8AC3E}">
        <p14:creationId xmlns:p14="http://schemas.microsoft.com/office/powerpoint/2010/main" val="37490494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en grunnleggende antagelse i domene-drevet design at om du holder deg nær domenet, så tåler du endring bedre, akkumulerer mindre kompleksitet over tid, og dermed har en større sjanse for at programvaren din kan leve lenge.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55</a:t>
            </a:fld>
            <a:endParaRPr lang="en-US"/>
          </a:p>
        </p:txBody>
      </p:sp>
    </p:spTree>
    <p:extLst>
      <p:ext uri="{BB962C8B-B14F-4D97-AF65-F5344CB8AC3E}">
        <p14:creationId xmlns:p14="http://schemas.microsoft.com/office/powerpoint/2010/main" val="27286296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fant denne oppsummeringen av DDD som Mathias </a:t>
            </a:r>
            <a:r>
              <a:rPr lang="nb-NO" dirty="0" err="1"/>
              <a:t>Verraes</a:t>
            </a:r>
            <a:r>
              <a:rPr lang="nb-NO" dirty="0"/>
              <a:t> har laget, han er organisator av DDD Europe.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56</a:t>
            </a:fld>
            <a:endParaRPr lang="en-US"/>
          </a:p>
        </p:txBody>
      </p:sp>
    </p:spTree>
    <p:extLst>
      <p:ext uri="{BB962C8B-B14F-4D97-AF65-F5344CB8AC3E}">
        <p14:creationId xmlns:p14="http://schemas.microsoft.com/office/powerpoint/2010/main" val="2431959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jeg tror DDD kan hjelpe med denne opphopningen av kompleksitet, men det er verdt å ta noen forbehold.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57</a:t>
            </a:fld>
            <a:endParaRPr lang="en-US"/>
          </a:p>
        </p:txBody>
      </p:sp>
    </p:spTree>
    <p:extLst>
      <p:ext uri="{BB962C8B-B14F-4D97-AF65-F5344CB8AC3E}">
        <p14:creationId xmlns:p14="http://schemas.microsoft.com/office/powerpoint/2010/main" val="27137359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Ganske opplagt så er ikke DDD noen mirakelkur. Det er ikke stjernestøv du kan drysse over koden din eller organisasjonen din, og så blir plutselig alt lett eller bra.</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58</a:t>
            </a:fld>
            <a:endParaRPr lang="en-US"/>
          </a:p>
        </p:txBody>
      </p:sp>
    </p:spTree>
    <p:extLst>
      <p:ext uri="{BB962C8B-B14F-4D97-AF65-F5344CB8AC3E}">
        <p14:creationId xmlns:p14="http://schemas.microsoft.com/office/powerpoint/2010/main" val="9102643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høres teit ut, men det er likevel sånn at det er jobben som er jobben, og det er vi som må gjøre den, DDD gjør ikke noe arbeid for oss.</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59</a:t>
            </a:fld>
            <a:endParaRPr lang="en-US"/>
          </a:p>
        </p:txBody>
      </p:sp>
    </p:spTree>
    <p:extLst>
      <p:ext uri="{BB962C8B-B14F-4D97-AF65-F5344CB8AC3E}">
        <p14:creationId xmlns:p14="http://schemas.microsoft.com/office/powerpoint/2010/main" val="334847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Mitt svar på det spørsmålet er JA. Kort og godt.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a:t>
            </a:fld>
            <a:endParaRPr lang="en-US"/>
          </a:p>
        </p:txBody>
      </p:sp>
    </p:spTree>
    <p:extLst>
      <p:ext uri="{BB962C8B-B14F-4D97-AF65-F5344CB8AC3E}">
        <p14:creationId xmlns:p14="http://schemas.microsoft.com/office/powerpoint/2010/main" val="4304833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så er det opplagt slik at vi ikke gjør DDD for å gjøre DDD, for å føle oss flinke eller rettskafne eller noe slikt.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60</a:t>
            </a:fld>
            <a:endParaRPr lang="en-US"/>
          </a:p>
        </p:txBody>
      </p:sp>
    </p:spTree>
    <p:extLst>
      <p:ext uri="{BB962C8B-B14F-4D97-AF65-F5344CB8AC3E}">
        <p14:creationId xmlns:p14="http://schemas.microsoft.com/office/powerpoint/2010/main" val="35997538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også viktig at DDD ikke kun er for utviklere eller testere.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61</a:t>
            </a:fld>
            <a:endParaRPr lang="en-US"/>
          </a:p>
        </p:txBody>
      </p:sp>
    </p:spTree>
    <p:extLst>
      <p:ext uri="{BB962C8B-B14F-4D97-AF65-F5344CB8AC3E}">
        <p14:creationId xmlns:p14="http://schemas.microsoft.com/office/powerpoint/2010/main" val="10120704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Man burde ikke gjøre DDD med mindre man får med seg hele teamet.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62</a:t>
            </a:fld>
            <a:endParaRPr lang="en-US"/>
          </a:p>
        </p:txBody>
      </p:sp>
    </p:spTree>
    <p:extLst>
      <p:ext uri="{BB962C8B-B14F-4D97-AF65-F5344CB8AC3E}">
        <p14:creationId xmlns:p14="http://schemas.microsoft.com/office/powerpoint/2010/main" val="41795109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Ideelt sett vil man ha med seg hele organisasjonen, men det går an å begynne lokalt, i et team, i et domene.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63</a:t>
            </a:fld>
            <a:endParaRPr lang="en-US"/>
          </a:p>
        </p:txBody>
      </p:sp>
    </p:spTree>
    <p:extLst>
      <p:ext uri="{BB962C8B-B14F-4D97-AF65-F5344CB8AC3E}">
        <p14:creationId xmlns:p14="http://schemas.microsoft.com/office/powerpoint/2010/main" val="35413280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hva tilbyr egentlig DDD?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64</a:t>
            </a:fld>
            <a:endParaRPr lang="en-US"/>
          </a:p>
        </p:txBody>
      </p:sp>
    </p:spTree>
    <p:extLst>
      <p:ext uri="{BB962C8B-B14F-4D97-AF65-F5344CB8AC3E}">
        <p14:creationId xmlns:p14="http://schemas.microsoft.com/office/powerpoint/2010/main" val="42800290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tenker på DDD på to måter. På en måte er DDD en verktøykasse, og vi skal se litt på de ulike verktøyene etter hvert.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65</a:t>
            </a:fld>
            <a:endParaRPr lang="en-US"/>
          </a:p>
        </p:txBody>
      </p:sp>
    </p:spTree>
    <p:extLst>
      <p:ext uri="{BB962C8B-B14F-4D97-AF65-F5344CB8AC3E}">
        <p14:creationId xmlns:p14="http://schemas.microsoft.com/office/powerpoint/2010/main" val="13267314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 tillegg, og kanskje viktigst i mine øyne, så er DDD en måte å se verden </a:t>
            </a:r>
            <a:r>
              <a:rPr lang="nb-NO"/>
              <a:t>på.</a:t>
            </a:r>
            <a:endParaRPr lang="nb-NO"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66</a:t>
            </a:fld>
            <a:endParaRPr lang="en-US"/>
          </a:p>
        </p:txBody>
      </p:sp>
    </p:spTree>
    <p:extLst>
      <p:ext uri="{BB962C8B-B14F-4D97-AF65-F5344CB8AC3E}">
        <p14:creationId xmlns:p14="http://schemas.microsoft.com/office/powerpoint/2010/main" val="307936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Ofte er det vanskelig. Det er derfor jeg begynte å interessere meg for DDD, i hvert fall.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7</a:t>
            </a:fld>
            <a:endParaRPr lang="en-US"/>
          </a:p>
        </p:txBody>
      </p:sp>
    </p:spTree>
    <p:extLst>
      <p:ext uri="{BB962C8B-B14F-4D97-AF65-F5344CB8AC3E}">
        <p14:creationId xmlns:p14="http://schemas.microsoft.com/office/powerpoint/2010/main" val="212197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Eller det er mer presist å si at det ofte _blir_ vanskelig. Over tid. Det begynner lett, og så blir det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a:t>
            </a:fld>
            <a:endParaRPr lang="en-US"/>
          </a:p>
        </p:txBody>
      </p:sp>
    </p:spTree>
    <p:extLst>
      <p:ext uri="{BB962C8B-B14F-4D97-AF65-F5344CB8AC3E}">
        <p14:creationId xmlns:p14="http://schemas.microsoft.com/office/powerpoint/2010/main" val="77132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på en måte sånn at programmering i seg selv, det er ikke så vanskelig. Det er ganske lett.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a:t>
            </a:fld>
            <a:endParaRPr lang="en-US"/>
          </a:p>
        </p:txBody>
      </p:sp>
    </p:spTree>
    <p:extLst>
      <p:ext uri="{BB962C8B-B14F-4D97-AF65-F5344CB8AC3E}">
        <p14:creationId xmlns:p14="http://schemas.microsoft.com/office/powerpoint/2010/main" val="265910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93680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3438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20655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0495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6B0FA154-3D18-244E-845E-143E1D114C09}"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96762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6B0FA154-3D18-244E-845E-143E1D114C09}"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1040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6B0FA154-3D18-244E-845E-143E1D114C09}"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2211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6B0FA154-3D18-244E-845E-143E1D114C09}"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81046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FA154-3D18-244E-845E-143E1D114C09}"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5489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87248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66544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A154-3D18-244E-845E-143E1D114C09}" type="datetimeFigureOut">
              <a:rPr lang="en-US" smtClean="0"/>
              <a:t>4/20/2022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64AA-4A57-FC44-AB57-3E38CB51DB65}" type="slidenum">
              <a:rPr lang="en-US" smtClean="0"/>
              <a:t>‹#›</a:t>
            </a:fld>
            <a:endParaRPr lang="en-US"/>
          </a:p>
        </p:txBody>
      </p:sp>
    </p:spTree>
    <p:extLst>
      <p:ext uri="{BB962C8B-B14F-4D97-AF65-F5344CB8AC3E}">
        <p14:creationId xmlns:p14="http://schemas.microsoft.com/office/powerpoint/2010/main" val="349994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98198" y="5878346"/>
            <a:ext cx="61014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00B0F0"/>
                </a:solidFill>
                <a:latin typeface="Bebas Neue"/>
                <a:cs typeface="Bebas Neue"/>
              </a:rPr>
              <a:t>@EINARWH</a:t>
            </a:r>
          </a:p>
        </p:txBody>
      </p:sp>
      <p:sp>
        <p:nvSpPr>
          <p:cNvPr id="5" name="Content Placeholder 2"/>
          <p:cNvSpPr txBox="1">
            <a:spLocks/>
          </p:cNvSpPr>
          <p:nvPr/>
        </p:nvSpPr>
        <p:spPr>
          <a:xfrm>
            <a:off x="0" y="167367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6000" dirty="0">
                <a:solidFill>
                  <a:srgbClr val="3DFF06"/>
                </a:solidFill>
                <a:latin typeface="Montserrat Black"/>
                <a:cs typeface="Montserrat Black"/>
              </a:rPr>
              <a:t>DOMENE-DREVET DESIGN</a:t>
            </a:r>
            <a:endParaRPr lang="nb-NO" sz="6000" dirty="0">
              <a:solidFill>
                <a:schemeClr val="bg1"/>
              </a:solidFill>
              <a:latin typeface="Montserrat Black"/>
              <a:cs typeface="Montserrat Black"/>
            </a:endParaRPr>
          </a:p>
        </p:txBody>
      </p:sp>
      <p:sp>
        <p:nvSpPr>
          <p:cNvPr id="4" name="Content Placeholder 2">
            <a:extLst>
              <a:ext uri="{FF2B5EF4-FFF2-40B4-BE49-F238E27FC236}">
                <a16:creationId xmlns:a16="http://schemas.microsoft.com/office/drawing/2014/main" id="{1F2F8500-4370-46B4-98B3-7C24361B1D20}"/>
              </a:ext>
            </a:extLst>
          </p:cNvPr>
          <p:cNvSpPr txBox="1">
            <a:spLocks/>
          </p:cNvSpPr>
          <p:nvPr/>
        </p:nvSpPr>
        <p:spPr>
          <a:xfrm>
            <a:off x="0" y="436561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Black"/>
                <a:cs typeface="Montserrat Black"/>
              </a:rPr>
              <a:t>HVORFOR DDD?</a:t>
            </a:r>
          </a:p>
        </p:txBody>
      </p:sp>
    </p:spTree>
    <p:extLst>
      <p:ext uri="{BB962C8B-B14F-4D97-AF65-F5344CB8AC3E}">
        <p14:creationId xmlns:p14="http://schemas.microsoft.com/office/powerpoint/2010/main" val="402659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a:t>
            </a:fld>
            <a:endParaRPr lang="nb-NO"/>
          </a:p>
        </p:txBody>
      </p:sp>
      <p:sp>
        <p:nvSpPr>
          <p:cNvPr id="7" name="Content Placeholder 2"/>
          <p:cNvSpPr txBox="1">
            <a:spLocks/>
          </p:cNvSpPr>
          <p:nvPr/>
        </p:nvSpPr>
        <p:spPr>
          <a:xfrm>
            <a:off x="36513"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PROGRAMVAREUTVIKLING ER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44714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ER DET SOM GJØR DET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22224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HVORFOR BLIR DET OFTE VANSKELIGERE OVER TID?</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65820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OPPHOPNING AV </a:t>
            </a:r>
            <a:r>
              <a:rPr lang="nb-NO" sz="8000" dirty="0">
                <a:solidFill>
                  <a:srgbClr val="FFFF00"/>
                </a:solidFill>
                <a:latin typeface="Bebas Neue" panose="020B0606020202050201" pitchFamily="34" charset="0"/>
                <a:cs typeface="Montserrat Black"/>
              </a:rPr>
              <a:t>KOMPLEKSITET</a:t>
            </a:r>
          </a:p>
        </p:txBody>
      </p:sp>
    </p:spTree>
    <p:extLst>
      <p:ext uri="{BB962C8B-B14F-4D97-AF65-F5344CB8AC3E}">
        <p14:creationId xmlns:p14="http://schemas.microsoft.com/office/powerpoint/2010/main" val="304684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KOMPLEKSITETEN GJØR DET VANSKELIG Å JOBBE</a:t>
            </a:r>
          </a:p>
        </p:txBody>
      </p:sp>
    </p:spTree>
    <p:extLst>
      <p:ext uri="{BB962C8B-B14F-4D97-AF65-F5344CB8AC3E}">
        <p14:creationId xmlns:p14="http://schemas.microsoft.com/office/powerpoint/2010/main" val="3054125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HVA FØRER TIL OPPHOPNING AV KOMPLEKSITET?</a:t>
            </a:r>
          </a:p>
        </p:txBody>
      </p:sp>
    </p:spTree>
    <p:extLst>
      <p:ext uri="{BB962C8B-B14F-4D97-AF65-F5344CB8AC3E}">
        <p14:creationId xmlns:p14="http://schemas.microsoft.com/office/powerpoint/2010/main" val="105929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PROGRAMVAREUTVIKLING ER PRODUKTUTVIKLING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92554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PRODUKTET ER OFTE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 TJENESTE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951307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NRK TV ER EN TJENESTE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58093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TJENESTEDESIGN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4461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HVORFOR DDD?</a:t>
            </a:r>
          </a:p>
        </p:txBody>
      </p:sp>
    </p:spTree>
    <p:extLst>
      <p:ext uri="{BB962C8B-B14F-4D97-AF65-F5344CB8AC3E}">
        <p14:creationId xmlns:p14="http://schemas.microsoft.com/office/powerpoint/2010/main" val="2172969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20</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INTERESSEHAVERE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60969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21</a:t>
            </a:fld>
            <a:endParaRPr lang="nb-NO"/>
          </a:p>
        </p:txBody>
      </p:sp>
      <p:sp>
        <p:nvSpPr>
          <p:cNvPr id="7" name="Content Placeholder 2"/>
          <p:cNvSpPr txBox="1">
            <a:spLocks/>
          </p:cNvSpPr>
          <p:nvPr/>
        </p:nvSpPr>
        <p:spPr>
          <a:xfrm>
            <a:off x="0" y="220822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INTERESSEHAVERE ER EN </a:t>
            </a:r>
            <a:r>
              <a:rPr lang="nb-NO" sz="8000" dirty="0">
                <a:solidFill>
                  <a:srgbClr val="FFFF00"/>
                </a:solidFill>
                <a:latin typeface="Bebas Neue" panose="020B0606020202050201" pitchFamily="34" charset="0"/>
                <a:cs typeface="Montserrat Black"/>
              </a:rPr>
              <a:t>HETEROGEN GRUPPE</a:t>
            </a:r>
          </a:p>
        </p:txBody>
      </p:sp>
    </p:spTree>
    <p:extLst>
      <p:ext uri="{BB962C8B-B14F-4D97-AF65-F5344CB8AC3E}">
        <p14:creationId xmlns:p14="http://schemas.microsoft.com/office/powerpoint/2010/main" val="404041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22</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HVA SKAL VI LAGE?</a:t>
            </a:r>
          </a:p>
        </p:txBody>
      </p:sp>
    </p:spTree>
    <p:extLst>
      <p:ext uri="{BB962C8B-B14F-4D97-AF65-F5344CB8AC3E}">
        <p14:creationId xmlns:p14="http://schemas.microsoft.com/office/powerpoint/2010/main" val="173966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23</a:t>
            </a:fld>
            <a:endParaRPr lang="nb-NO"/>
          </a:p>
        </p:txBody>
      </p:sp>
      <p:cxnSp>
        <p:nvCxnSpPr>
          <p:cNvPr id="3" name="Rett pilkobling 2">
            <a:extLst>
              <a:ext uri="{FF2B5EF4-FFF2-40B4-BE49-F238E27FC236}">
                <a16:creationId xmlns:a16="http://schemas.microsoft.com/office/drawing/2014/main" id="{4DE3A018-55C8-487C-9F7B-44F4F734808E}"/>
              </a:ext>
            </a:extLst>
          </p:cNvPr>
          <p:cNvCxnSpPr/>
          <p:nvPr/>
        </p:nvCxnSpPr>
        <p:spPr>
          <a:xfrm flipV="1">
            <a:off x="4608513" y="1912620"/>
            <a:ext cx="0" cy="3154680"/>
          </a:xfrm>
          <a:prstGeom prst="straightConnector1">
            <a:avLst/>
          </a:prstGeom>
          <a:ln w="6350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96431413-F194-4DBA-8EAC-13CF2EFFC91F}"/>
              </a:ext>
            </a:extLst>
          </p:cNvPr>
          <p:cNvSpPr txBox="1">
            <a:spLocks/>
          </p:cNvSpPr>
          <p:nvPr/>
        </p:nvSpPr>
        <p:spPr>
          <a:xfrm>
            <a:off x="36513" y="532585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START</a:t>
            </a:r>
            <a:endParaRPr lang="nb-NO" sz="8000" dirty="0">
              <a:solidFill>
                <a:srgbClr val="3DFF06"/>
              </a:solidFill>
              <a:latin typeface="Bebas Neue" panose="020B0606020202050201" pitchFamily="34" charset="0"/>
              <a:cs typeface="Montserrat Black"/>
            </a:endParaRPr>
          </a:p>
        </p:txBody>
      </p:sp>
      <p:sp>
        <p:nvSpPr>
          <p:cNvPr id="9" name="Content Placeholder 2">
            <a:extLst>
              <a:ext uri="{FF2B5EF4-FFF2-40B4-BE49-F238E27FC236}">
                <a16:creationId xmlns:a16="http://schemas.microsoft.com/office/drawing/2014/main" id="{EB99E6E3-C831-4030-860E-6EFADD68209B}"/>
              </a:ext>
            </a:extLst>
          </p:cNvPr>
          <p:cNvSpPr txBox="1">
            <a:spLocks/>
          </p:cNvSpPr>
          <p:nvPr/>
        </p:nvSpPr>
        <p:spPr>
          <a:xfrm>
            <a:off x="36513" y="6055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MÅL</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617162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24</a:t>
            </a:fld>
            <a:endParaRPr lang="nb-NO"/>
          </a:p>
        </p:txBody>
      </p:sp>
      <p:cxnSp>
        <p:nvCxnSpPr>
          <p:cNvPr id="3" name="Rett pilkobling 2">
            <a:extLst>
              <a:ext uri="{FF2B5EF4-FFF2-40B4-BE49-F238E27FC236}">
                <a16:creationId xmlns:a16="http://schemas.microsoft.com/office/drawing/2014/main" id="{4DE3A018-55C8-487C-9F7B-44F4F734808E}"/>
              </a:ext>
            </a:extLst>
          </p:cNvPr>
          <p:cNvCxnSpPr>
            <a:cxnSpLocks/>
          </p:cNvCxnSpPr>
          <p:nvPr/>
        </p:nvCxnSpPr>
        <p:spPr>
          <a:xfrm flipH="1" flipV="1">
            <a:off x="1615440" y="3392488"/>
            <a:ext cx="493713" cy="2547566"/>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 name="Content Placeholder 2">
            <a:extLst>
              <a:ext uri="{FF2B5EF4-FFF2-40B4-BE49-F238E27FC236}">
                <a16:creationId xmlns:a16="http://schemas.microsoft.com/office/drawing/2014/main" id="{EB99E6E3-C831-4030-860E-6EFADD68209B}"/>
              </a:ext>
            </a:extLst>
          </p:cNvPr>
          <p:cNvSpPr txBox="1">
            <a:spLocks/>
          </p:cNvSpPr>
          <p:nvPr/>
        </p:nvSpPr>
        <p:spPr>
          <a:xfrm>
            <a:off x="-3048000" y="265123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Bebas Neue" panose="020B0606020202050201" pitchFamily="34" charset="0"/>
                <a:cs typeface="Montserrat Black"/>
              </a:rPr>
              <a:t>MÅL</a:t>
            </a:r>
            <a:endParaRPr lang="nb-NO" sz="4000" dirty="0">
              <a:solidFill>
                <a:srgbClr val="3DFF06"/>
              </a:solidFill>
              <a:latin typeface="Bebas Neue" panose="020B0606020202050201" pitchFamily="34" charset="0"/>
              <a:cs typeface="Montserrat Black"/>
            </a:endParaRPr>
          </a:p>
        </p:txBody>
      </p:sp>
      <p:sp>
        <p:nvSpPr>
          <p:cNvPr id="7" name="Content Placeholder 2">
            <a:extLst>
              <a:ext uri="{FF2B5EF4-FFF2-40B4-BE49-F238E27FC236}">
                <a16:creationId xmlns:a16="http://schemas.microsoft.com/office/drawing/2014/main" id="{4298FE8B-3F00-4422-AE06-F058AC7DD010}"/>
              </a:ext>
            </a:extLst>
          </p:cNvPr>
          <p:cNvSpPr txBox="1">
            <a:spLocks/>
          </p:cNvSpPr>
          <p:nvPr/>
        </p:nvSpPr>
        <p:spPr>
          <a:xfrm>
            <a:off x="3328353" y="82598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2000" dirty="0">
                <a:solidFill>
                  <a:schemeClr val="bg1"/>
                </a:solidFill>
                <a:latin typeface="Bebas Neue" panose="020B0606020202050201" pitchFamily="34" charset="0"/>
                <a:cs typeface="Montserrat Black"/>
              </a:rPr>
              <a:t>MÅL</a:t>
            </a:r>
            <a:endParaRPr lang="nb-NO" sz="2000" dirty="0">
              <a:solidFill>
                <a:srgbClr val="3DFF06"/>
              </a:solidFill>
              <a:latin typeface="Bebas Neue" panose="020B0606020202050201" pitchFamily="34" charset="0"/>
              <a:cs typeface="Montserrat Black"/>
            </a:endParaRPr>
          </a:p>
        </p:txBody>
      </p:sp>
      <p:sp>
        <p:nvSpPr>
          <p:cNvPr id="10" name="Content Placeholder 2">
            <a:extLst>
              <a:ext uri="{FF2B5EF4-FFF2-40B4-BE49-F238E27FC236}">
                <a16:creationId xmlns:a16="http://schemas.microsoft.com/office/drawing/2014/main" id="{7DDBD69C-B5D5-440E-84C6-F7F518C843B1}"/>
              </a:ext>
            </a:extLst>
          </p:cNvPr>
          <p:cNvSpPr txBox="1">
            <a:spLocks/>
          </p:cNvSpPr>
          <p:nvPr/>
        </p:nvSpPr>
        <p:spPr>
          <a:xfrm>
            <a:off x="-1304607" y="290926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800" dirty="0">
                <a:solidFill>
                  <a:schemeClr val="bg1"/>
                </a:solidFill>
                <a:latin typeface="Bebas Neue" panose="020B0606020202050201" pitchFamily="34" charset="0"/>
                <a:cs typeface="Montserrat Black"/>
              </a:rPr>
              <a:t>MÅL</a:t>
            </a:r>
            <a:endParaRPr lang="nb-NO" sz="4800" dirty="0">
              <a:solidFill>
                <a:srgbClr val="3DFF06"/>
              </a:solidFill>
              <a:latin typeface="Bebas Neue" panose="020B0606020202050201" pitchFamily="34" charset="0"/>
              <a:cs typeface="Montserrat Black"/>
            </a:endParaRPr>
          </a:p>
        </p:txBody>
      </p:sp>
      <p:sp>
        <p:nvSpPr>
          <p:cNvPr id="11" name="Content Placeholder 2">
            <a:extLst>
              <a:ext uri="{FF2B5EF4-FFF2-40B4-BE49-F238E27FC236}">
                <a16:creationId xmlns:a16="http://schemas.microsoft.com/office/drawing/2014/main" id="{3934C427-AC46-44C2-BBBF-D14FC8C50639}"/>
              </a:ext>
            </a:extLst>
          </p:cNvPr>
          <p:cNvSpPr txBox="1">
            <a:spLocks/>
          </p:cNvSpPr>
          <p:nvPr/>
        </p:nvSpPr>
        <p:spPr>
          <a:xfrm>
            <a:off x="2956560" y="297201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2800" dirty="0">
                <a:solidFill>
                  <a:schemeClr val="bg1"/>
                </a:solidFill>
                <a:latin typeface="Bebas Neue" panose="020B0606020202050201" pitchFamily="34" charset="0"/>
                <a:cs typeface="Montserrat Black"/>
              </a:rPr>
              <a:t>MÅL</a:t>
            </a:r>
            <a:endParaRPr lang="nb-NO" sz="2800" dirty="0">
              <a:solidFill>
                <a:srgbClr val="3DFF06"/>
              </a:solidFill>
              <a:latin typeface="Bebas Neue" panose="020B0606020202050201" pitchFamily="34" charset="0"/>
              <a:cs typeface="Montserrat Black"/>
            </a:endParaRPr>
          </a:p>
        </p:txBody>
      </p:sp>
      <p:sp>
        <p:nvSpPr>
          <p:cNvPr id="12" name="Content Placeholder 2">
            <a:extLst>
              <a:ext uri="{FF2B5EF4-FFF2-40B4-BE49-F238E27FC236}">
                <a16:creationId xmlns:a16="http://schemas.microsoft.com/office/drawing/2014/main" id="{C26E5495-ABF5-42A4-8E47-40118E030783}"/>
              </a:ext>
            </a:extLst>
          </p:cNvPr>
          <p:cNvSpPr txBox="1">
            <a:spLocks/>
          </p:cNvSpPr>
          <p:nvPr/>
        </p:nvSpPr>
        <p:spPr>
          <a:xfrm>
            <a:off x="2092326" y="167180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7200" dirty="0">
                <a:solidFill>
                  <a:schemeClr val="bg1"/>
                </a:solidFill>
                <a:latin typeface="Bebas Neue" panose="020B0606020202050201" pitchFamily="34" charset="0"/>
                <a:cs typeface="Montserrat Black"/>
              </a:rPr>
              <a:t>MÅL</a:t>
            </a:r>
            <a:endParaRPr lang="nb-NO" sz="7200" dirty="0">
              <a:solidFill>
                <a:srgbClr val="3DFF06"/>
              </a:solidFill>
              <a:latin typeface="Bebas Neue" panose="020B0606020202050201" pitchFamily="34" charset="0"/>
              <a:cs typeface="Montserrat Black"/>
            </a:endParaRPr>
          </a:p>
        </p:txBody>
      </p:sp>
      <p:sp>
        <p:nvSpPr>
          <p:cNvPr id="13" name="Content Placeholder 2">
            <a:extLst>
              <a:ext uri="{FF2B5EF4-FFF2-40B4-BE49-F238E27FC236}">
                <a16:creationId xmlns:a16="http://schemas.microsoft.com/office/drawing/2014/main" id="{0A22C68C-37B8-40BD-8E0E-2EEBAD469048}"/>
              </a:ext>
            </a:extLst>
          </p:cNvPr>
          <p:cNvSpPr txBox="1">
            <a:spLocks/>
          </p:cNvSpPr>
          <p:nvPr/>
        </p:nvSpPr>
        <p:spPr>
          <a:xfrm>
            <a:off x="-2255520" y="142123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6000" dirty="0">
                <a:solidFill>
                  <a:schemeClr val="bg1"/>
                </a:solidFill>
                <a:latin typeface="Bebas Neue" panose="020B0606020202050201" pitchFamily="34" charset="0"/>
                <a:cs typeface="Montserrat Black"/>
              </a:rPr>
              <a:t>MÅL</a:t>
            </a:r>
            <a:endParaRPr lang="nb-NO" sz="6000" dirty="0">
              <a:solidFill>
                <a:srgbClr val="3DFF06"/>
              </a:solidFill>
              <a:latin typeface="Bebas Neue" panose="020B0606020202050201" pitchFamily="34" charset="0"/>
              <a:cs typeface="Montserrat Black"/>
            </a:endParaRPr>
          </a:p>
        </p:txBody>
      </p:sp>
      <p:sp>
        <p:nvSpPr>
          <p:cNvPr id="14" name="Content Placeholder 2">
            <a:extLst>
              <a:ext uri="{FF2B5EF4-FFF2-40B4-BE49-F238E27FC236}">
                <a16:creationId xmlns:a16="http://schemas.microsoft.com/office/drawing/2014/main" id="{EAD7755B-B1C5-4B77-A547-E0E68EF71DFC}"/>
              </a:ext>
            </a:extLst>
          </p:cNvPr>
          <p:cNvSpPr txBox="1">
            <a:spLocks/>
          </p:cNvSpPr>
          <p:nvPr/>
        </p:nvSpPr>
        <p:spPr>
          <a:xfrm>
            <a:off x="-2828607" y="49843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Bebas Neue" panose="020B0606020202050201" pitchFamily="34" charset="0"/>
                <a:cs typeface="Montserrat Black"/>
              </a:rPr>
              <a:t>MÅL</a:t>
            </a:r>
            <a:endParaRPr lang="nb-NO" sz="4000" dirty="0">
              <a:solidFill>
                <a:srgbClr val="3DFF06"/>
              </a:solidFill>
              <a:latin typeface="Bebas Neue" panose="020B0606020202050201" pitchFamily="34" charset="0"/>
              <a:cs typeface="Montserrat Black"/>
            </a:endParaRPr>
          </a:p>
        </p:txBody>
      </p:sp>
      <p:sp>
        <p:nvSpPr>
          <p:cNvPr id="15" name="Content Placeholder 2">
            <a:extLst>
              <a:ext uri="{FF2B5EF4-FFF2-40B4-BE49-F238E27FC236}">
                <a16:creationId xmlns:a16="http://schemas.microsoft.com/office/drawing/2014/main" id="{1052FE25-EED1-4C31-AC9F-C4A49352A416}"/>
              </a:ext>
            </a:extLst>
          </p:cNvPr>
          <p:cNvSpPr txBox="1">
            <a:spLocks/>
          </p:cNvSpPr>
          <p:nvPr/>
        </p:nvSpPr>
        <p:spPr>
          <a:xfrm>
            <a:off x="1103313" y="60092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Bebas Neue" panose="020B0606020202050201" pitchFamily="34" charset="0"/>
                <a:cs typeface="Montserrat Black"/>
              </a:rPr>
              <a:t>MÅL</a:t>
            </a:r>
            <a:endParaRPr lang="nb-NO" sz="4000" dirty="0">
              <a:solidFill>
                <a:srgbClr val="3DFF06"/>
              </a:solidFill>
              <a:latin typeface="Bebas Neue" panose="020B0606020202050201" pitchFamily="34" charset="0"/>
              <a:cs typeface="Montserrat Black"/>
            </a:endParaRPr>
          </a:p>
        </p:txBody>
      </p:sp>
      <p:sp>
        <p:nvSpPr>
          <p:cNvPr id="16" name="Content Placeholder 2">
            <a:extLst>
              <a:ext uri="{FF2B5EF4-FFF2-40B4-BE49-F238E27FC236}">
                <a16:creationId xmlns:a16="http://schemas.microsoft.com/office/drawing/2014/main" id="{B9862C87-5B94-4100-855B-39617A20D6CA}"/>
              </a:ext>
            </a:extLst>
          </p:cNvPr>
          <p:cNvSpPr txBox="1">
            <a:spLocks/>
          </p:cNvSpPr>
          <p:nvPr/>
        </p:nvSpPr>
        <p:spPr>
          <a:xfrm>
            <a:off x="-944880" y="110716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3000" dirty="0">
                <a:solidFill>
                  <a:schemeClr val="bg1"/>
                </a:solidFill>
                <a:latin typeface="Bebas Neue" panose="020B0606020202050201" pitchFamily="34" charset="0"/>
                <a:cs typeface="Montserrat Black"/>
              </a:rPr>
              <a:t>MÅL</a:t>
            </a:r>
            <a:endParaRPr lang="nb-NO" sz="3000" dirty="0">
              <a:solidFill>
                <a:srgbClr val="3DFF06"/>
              </a:solidFill>
              <a:latin typeface="Bebas Neue" panose="020B0606020202050201" pitchFamily="34" charset="0"/>
              <a:cs typeface="Montserrat Black"/>
            </a:endParaRPr>
          </a:p>
        </p:txBody>
      </p:sp>
      <p:cxnSp>
        <p:nvCxnSpPr>
          <p:cNvPr id="17" name="Rett pilkobling 16">
            <a:extLst>
              <a:ext uri="{FF2B5EF4-FFF2-40B4-BE49-F238E27FC236}">
                <a16:creationId xmlns:a16="http://schemas.microsoft.com/office/drawing/2014/main" id="{BB6F8179-5756-4592-90DD-F09270BE12F4}"/>
              </a:ext>
            </a:extLst>
          </p:cNvPr>
          <p:cNvCxnSpPr>
            <a:cxnSpLocks/>
          </p:cNvCxnSpPr>
          <p:nvPr/>
        </p:nvCxnSpPr>
        <p:spPr>
          <a:xfrm flipH="1" flipV="1">
            <a:off x="3627120" y="1687567"/>
            <a:ext cx="751207" cy="2769571"/>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Rett pilkobling 17">
            <a:extLst>
              <a:ext uri="{FF2B5EF4-FFF2-40B4-BE49-F238E27FC236}">
                <a16:creationId xmlns:a16="http://schemas.microsoft.com/office/drawing/2014/main" id="{DF77DE2E-C8D4-4D6E-A28D-C80BE680BEFE}"/>
              </a:ext>
            </a:extLst>
          </p:cNvPr>
          <p:cNvCxnSpPr>
            <a:cxnSpLocks/>
          </p:cNvCxnSpPr>
          <p:nvPr/>
        </p:nvCxnSpPr>
        <p:spPr>
          <a:xfrm flipH="1" flipV="1">
            <a:off x="2542977" y="2394113"/>
            <a:ext cx="202326" cy="2547566"/>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Rett pilkobling 18">
            <a:extLst>
              <a:ext uri="{FF2B5EF4-FFF2-40B4-BE49-F238E27FC236}">
                <a16:creationId xmlns:a16="http://schemas.microsoft.com/office/drawing/2014/main" id="{CA9E5629-7BAB-4FF8-A13C-A5DD72A77442}"/>
              </a:ext>
            </a:extLst>
          </p:cNvPr>
          <p:cNvCxnSpPr>
            <a:cxnSpLocks/>
          </p:cNvCxnSpPr>
          <p:nvPr/>
        </p:nvCxnSpPr>
        <p:spPr>
          <a:xfrm flipH="1" flipV="1">
            <a:off x="3464720" y="3780418"/>
            <a:ext cx="493713" cy="2547566"/>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Rett pilkobling 19">
            <a:extLst>
              <a:ext uri="{FF2B5EF4-FFF2-40B4-BE49-F238E27FC236}">
                <a16:creationId xmlns:a16="http://schemas.microsoft.com/office/drawing/2014/main" id="{EDCC8A81-757B-4855-A19F-579CE84A9B67}"/>
              </a:ext>
            </a:extLst>
          </p:cNvPr>
          <p:cNvCxnSpPr>
            <a:cxnSpLocks/>
          </p:cNvCxnSpPr>
          <p:nvPr/>
        </p:nvCxnSpPr>
        <p:spPr>
          <a:xfrm flipV="1">
            <a:off x="6102033" y="3600493"/>
            <a:ext cx="1205547" cy="2672801"/>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Rett pilkobling 23">
            <a:extLst>
              <a:ext uri="{FF2B5EF4-FFF2-40B4-BE49-F238E27FC236}">
                <a16:creationId xmlns:a16="http://schemas.microsoft.com/office/drawing/2014/main" id="{492B5E9B-7AE9-4F4D-B145-60D56738BBED}"/>
              </a:ext>
            </a:extLst>
          </p:cNvPr>
          <p:cNvCxnSpPr>
            <a:cxnSpLocks/>
            <a:endCxn id="15" idx="2"/>
          </p:cNvCxnSpPr>
          <p:nvPr/>
        </p:nvCxnSpPr>
        <p:spPr>
          <a:xfrm flipV="1">
            <a:off x="4618357" y="1218674"/>
            <a:ext cx="1056956" cy="2009031"/>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Rett pilkobling 31">
            <a:extLst>
              <a:ext uri="{FF2B5EF4-FFF2-40B4-BE49-F238E27FC236}">
                <a16:creationId xmlns:a16="http://schemas.microsoft.com/office/drawing/2014/main" id="{9C6EB7AC-B85E-4481-A12A-90938CD0097D}"/>
              </a:ext>
            </a:extLst>
          </p:cNvPr>
          <p:cNvCxnSpPr>
            <a:cxnSpLocks/>
          </p:cNvCxnSpPr>
          <p:nvPr/>
        </p:nvCxnSpPr>
        <p:spPr>
          <a:xfrm flipV="1">
            <a:off x="5222082" y="2909262"/>
            <a:ext cx="1093311" cy="3197905"/>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4" name="Content Placeholder 2">
            <a:extLst>
              <a:ext uri="{FF2B5EF4-FFF2-40B4-BE49-F238E27FC236}">
                <a16:creationId xmlns:a16="http://schemas.microsoft.com/office/drawing/2014/main" id="{FAE208E9-2B83-4032-8290-AF70522AE297}"/>
              </a:ext>
            </a:extLst>
          </p:cNvPr>
          <p:cNvSpPr txBox="1">
            <a:spLocks/>
          </p:cNvSpPr>
          <p:nvPr/>
        </p:nvSpPr>
        <p:spPr>
          <a:xfrm>
            <a:off x="650082" y="365751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2000" dirty="0">
                <a:solidFill>
                  <a:schemeClr val="bg1"/>
                </a:solidFill>
                <a:latin typeface="Bebas Neue" panose="020B0606020202050201" pitchFamily="34" charset="0"/>
                <a:cs typeface="Montserrat Black"/>
              </a:rPr>
              <a:t>MÅL</a:t>
            </a:r>
            <a:endParaRPr lang="nb-NO" sz="2000" dirty="0">
              <a:solidFill>
                <a:srgbClr val="3DFF06"/>
              </a:solidFill>
              <a:latin typeface="Bebas Neue" panose="020B0606020202050201" pitchFamily="34" charset="0"/>
              <a:cs typeface="Montserrat Black"/>
            </a:endParaRPr>
          </a:p>
        </p:txBody>
      </p:sp>
      <p:sp>
        <p:nvSpPr>
          <p:cNvPr id="35" name="Content Placeholder 2">
            <a:extLst>
              <a:ext uri="{FF2B5EF4-FFF2-40B4-BE49-F238E27FC236}">
                <a16:creationId xmlns:a16="http://schemas.microsoft.com/office/drawing/2014/main" id="{17D3334C-07A7-48A7-B964-2822324E314A}"/>
              </a:ext>
            </a:extLst>
          </p:cNvPr>
          <p:cNvSpPr txBox="1">
            <a:spLocks/>
          </p:cNvSpPr>
          <p:nvPr/>
        </p:nvSpPr>
        <p:spPr>
          <a:xfrm>
            <a:off x="3320733" y="4774815"/>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3000" dirty="0">
                <a:solidFill>
                  <a:schemeClr val="bg1"/>
                </a:solidFill>
                <a:latin typeface="Bebas Neue" panose="020B0606020202050201" pitchFamily="34" charset="0"/>
                <a:cs typeface="Montserrat Black"/>
              </a:rPr>
              <a:t>MÅL</a:t>
            </a:r>
            <a:endParaRPr lang="nb-NO" sz="3000" dirty="0">
              <a:solidFill>
                <a:srgbClr val="3DFF06"/>
              </a:solidFill>
              <a:latin typeface="Bebas Neue" panose="020B0606020202050201" pitchFamily="34" charset="0"/>
              <a:cs typeface="Montserrat Black"/>
            </a:endParaRPr>
          </a:p>
        </p:txBody>
      </p:sp>
      <p:sp>
        <p:nvSpPr>
          <p:cNvPr id="36" name="Content Placeholder 2">
            <a:extLst>
              <a:ext uri="{FF2B5EF4-FFF2-40B4-BE49-F238E27FC236}">
                <a16:creationId xmlns:a16="http://schemas.microsoft.com/office/drawing/2014/main" id="{7D56A2B1-2907-49FC-BFDB-4DA4E1DBB7D7}"/>
              </a:ext>
            </a:extLst>
          </p:cNvPr>
          <p:cNvSpPr txBox="1">
            <a:spLocks/>
          </p:cNvSpPr>
          <p:nvPr/>
        </p:nvSpPr>
        <p:spPr>
          <a:xfrm>
            <a:off x="-3673791" y="508368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3000" dirty="0">
                <a:solidFill>
                  <a:schemeClr val="bg1"/>
                </a:solidFill>
                <a:latin typeface="Bebas Neue" panose="020B0606020202050201" pitchFamily="34" charset="0"/>
                <a:cs typeface="Montserrat Black"/>
              </a:rPr>
              <a:t>MÅL</a:t>
            </a:r>
            <a:endParaRPr lang="nb-NO" sz="3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097113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25</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UENIGHETER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323147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26</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DRAKAMPER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005210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27</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KJEPPHESTER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238892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FORHANDLINGER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97686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KOMPROMISSER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72685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ER PROGRAMVAREUTVIKLING?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981001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30</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BITTERHET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483326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31</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OMKAMPER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170613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PRODUKTET KAN INNEHOLDE SELVMOTSIGELSER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336611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KONTEKSTEN FOR PROGRAMVAREUTVIKLING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589647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34</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PROGRAMVARE ER SOSIOTEKNISK</a:t>
            </a:r>
          </a:p>
        </p:txBody>
      </p:sp>
    </p:spTree>
    <p:extLst>
      <p:ext uri="{BB962C8B-B14F-4D97-AF65-F5344CB8AC3E}">
        <p14:creationId xmlns:p14="http://schemas.microsoft.com/office/powerpoint/2010/main" val="2952214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35</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VI BYGGER IKKE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BARE PRODUKTET</a:t>
            </a:r>
          </a:p>
        </p:txBody>
      </p:sp>
    </p:spTree>
    <p:extLst>
      <p:ext uri="{BB962C8B-B14F-4D97-AF65-F5344CB8AC3E}">
        <p14:creationId xmlns:p14="http://schemas.microsoft.com/office/powerpoint/2010/main" val="962620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36</a:t>
            </a:fld>
            <a:endParaRPr lang="nb-NO"/>
          </a:p>
        </p:txBody>
      </p:sp>
      <p:sp>
        <p:nvSpPr>
          <p:cNvPr id="7" name="Content Placeholder 2"/>
          <p:cNvSpPr txBox="1">
            <a:spLocks/>
          </p:cNvSpPr>
          <p:nvPr/>
        </p:nvSpPr>
        <p:spPr>
          <a:xfrm>
            <a:off x="0" y="158103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a:solidFill>
                  <a:schemeClr val="bg1"/>
                </a:solidFill>
                <a:latin typeface="Bebas Neue" panose="020B0606020202050201" pitchFamily="34" charset="0"/>
                <a:cs typeface="Montserrat Black"/>
              </a:rPr>
              <a:t>VI </a:t>
            </a:r>
            <a:r>
              <a:rPr lang="nb-NO" sz="8000" dirty="0">
                <a:solidFill>
                  <a:schemeClr val="bg1"/>
                </a:solidFill>
                <a:latin typeface="Bebas Neue" panose="020B0606020202050201" pitchFamily="34" charset="0"/>
                <a:cs typeface="Montserrat Black"/>
              </a:rPr>
              <a:t>BYGGER OGSÅ ORGANISASJONEN SOM BYGGER PRODUKTET</a:t>
            </a:r>
          </a:p>
        </p:txBody>
      </p:sp>
    </p:spTree>
    <p:extLst>
      <p:ext uri="{BB962C8B-B14F-4D97-AF65-F5344CB8AC3E}">
        <p14:creationId xmlns:p14="http://schemas.microsoft.com/office/powerpoint/2010/main" val="387351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37</a:t>
            </a:fld>
            <a:endParaRPr lang="nb-NO"/>
          </a:p>
        </p:txBody>
      </p:sp>
      <p:sp>
        <p:nvSpPr>
          <p:cNvPr id="5" name="Content Placeholder 2">
            <a:extLst>
              <a:ext uri="{FF2B5EF4-FFF2-40B4-BE49-F238E27FC236}">
                <a16:creationId xmlns:a16="http://schemas.microsoft.com/office/drawing/2014/main" id="{A308DE88-EEAE-4F66-92A3-2E48E6A5B98B}"/>
              </a:ext>
            </a:extLst>
          </p:cNvPr>
          <p:cNvSpPr txBox="1">
            <a:spLocks/>
          </p:cNvSpPr>
          <p:nvPr/>
        </p:nvSpPr>
        <p:spPr>
          <a:xfrm>
            <a:off x="0" y="101151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SOSIALT</a:t>
            </a:r>
          </a:p>
        </p:txBody>
      </p:sp>
      <p:sp>
        <p:nvSpPr>
          <p:cNvPr id="8" name="Content Placeholder 2">
            <a:extLst>
              <a:ext uri="{FF2B5EF4-FFF2-40B4-BE49-F238E27FC236}">
                <a16:creationId xmlns:a16="http://schemas.microsoft.com/office/drawing/2014/main" id="{7DFB8061-7253-4C8F-B2EA-13F33544C19E}"/>
              </a:ext>
            </a:extLst>
          </p:cNvPr>
          <p:cNvSpPr txBox="1">
            <a:spLocks/>
          </p:cNvSpPr>
          <p:nvPr/>
        </p:nvSpPr>
        <p:spPr>
          <a:xfrm>
            <a:off x="0" y="443491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TEKNISK</a:t>
            </a:r>
          </a:p>
        </p:txBody>
      </p:sp>
      <p:sp>
        <p:nvSpPr>
          <p:cNvPr id="16" name="Bue 15">
            <a:extLst>
              <a:ext uri="{FF2B5EF4-FFF2-40B4-BE49-F238E27FC236}">
                <a16:creationId xmlns:a16="http://schemas.microsoft.com/office/drawing/2014/main" id="{89B55685-43B3-4C40-B708-3726A8040EA8}"/>
              </a:ext>
            </a:extLst>
          </p:cNvPr>
          <p:cNvSpPr/>
          <p:nvPr/>
        </p:nvSpPr>
        <p:spPr>
          <a:xfrm rot="2678249">
            <a:off x="3152014" y="1854294"/>
            <a:ext cx="2837334" cy="3011396"/>
          </a:xfrm>
          <a:prstGeom prst="arc">
            <a:avLst/>
          </a:prstGeom>
          <a:ln w="88900">
            <a:solidFill>
              <a:srgbClr val="3DFF06"/>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17" name="Bue 16">
            <a:extLst>
              <a:ext uri="{FF2B5EF4-FFF2-40B4-BE49-F238E27FC236}">
                <a16:creationId xmlns:a16="http://schemas.microsoft.com/office/drawing/2014/main" id="{00566200-AA90-4514-9CB5-8FFBC4C2EEAA}"/>
              </a:ext>
            </a:extLst>
          </p:cNvPr>
          <p:cNvSpPr/>
          <p:nvPr/>
        </p:nvSpPr>
        <p:spPr>
          <a:xfrm rot="13584752">
            <a:off x="3153333" y="1779430"/>
            <a:ext cx="2837334" cy="3011396"/>
          </a:xfrm>
          <a:prstGeom prst="arc">
            <a:avLst/>
          </a:prstGeom>
          <a:ln w="88900">
            <a:solidFill>
              <a:srgbClr val="3DFF06"/>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3608703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CONWAYS LOV</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905136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GJENSIDIG OPTIMALISERING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79214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ER JOBBEN VÅR?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036321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KONTINUERLIG </a:t>
            </a:r>
            <a:br>
              <a:rPr lang="nb-NO" sz="8000" dirty="0">
                <a:solidFill>
                  <a:srgbClr val="FFFF00"/>
                </a:solidFill>
                <a:latin typeface="Bebas Neue" panose="020B0606020202050201" pitchFamily="34" charset="0"/>
                <a:cs typeface="Montserrat Black"/>
              </a:rPr>
            </a:br>
            <a:r>
              <a:rPr lang="nb-NO" sz="8000" dirty="0">
                <a:solidFill>
                  <a:srgbClr val="FFFF00"/>
                </a:solidFill>
                <a:latin typeface="Bebas Neue" panose="020B0606020202050201" pitchFamily="34" charset="0"/>
                <a:cs typeface="Montserrat Black"/>
              </a:rPr>
              <a:t>UTVIKLING</a:t>
            </a:r>
          </a:p>
        </p:txBody>
      </p:sp>
    </p:spTree>
    <p:extLst>
      <p:ext uri="{BB962C8B-B14F-4D97-AF65-F5344CB8AC3E}">
        <p14:creationId xmlns:p14="http://schemas.microsoft.com/office/powerpoint/2010/main" val="1258428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KONTINUERLIG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ENDRING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690288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42</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PRODUKTET ER IKKE STATISK</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805310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43</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EMBRACE CHANGE!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292857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LETT FOR DEG Å SI!</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169175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45</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ENDRINGENE OMFAVNER OSS</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591489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46</a:t>
            </a:fld>
            <a:endParaRPr lang="nb-NO"/>
          </a:p>
        </p:txBody>
      </p:sp>
      <p:pic>
        <p:nvPicPr>
          <p:cNvPr id="3" name="Bilde 2">
            <a:extLst>
              <a:ext uri="{FF2B5EF4-FFF2-40B4-BE49-F238E27FC236}">
                <a16:creationId xmlns:a16="http://schemas.microsoft.com/office/drawing/2014/main" id="{E6D9F6B1-3343-4098-B3F6-362819C40015}"/>
              </a:ext>
            </a:extLst>
          </p:cNvPr>
          <p:cNvPicPr>
            <a:picLocks noChangeAspect="1"/>
          </p:cNvPicPr>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3786005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47</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ENDRING ER KONSTANT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227352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48</a:t>
            </a:fld>
            <a:endParaRPr lang="nb-NO"/>
          </a:p>
        </p:txBody>
      </p:sp>
      <p:sp>
        <p:nvSpPr>
          <p:cNvPr id="7" name="Content Placeholder 2"/>
          <p:cNvSpPr txBox="1">
            <a:spLocks/>
          </p:cNvSpPr>
          <p:nvPr/>
        </p:nvSpPr>
        <p:spPr>
          <a:xfrm>
            <a:off x="36513"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HVORDAN KAN VI HÅNDTERE ENDRING BEDRE?</a:t>
            </a:r>
          </a:p>
        </p:txBody>
      </p:sp>
    </p:spTree>
    <p:extLst>
      <p:ext uri="{BB962C8B-B14F-4D97-AF65-F5344CB8AC3E}">
        <p14:creationId xmlns:p14="http://schemas.microsoft.com/office/powerpoint/2010/main" val="1256887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49</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KAN DDD HJELPE?</a:t>
            </a:r>
          </a:p>
        </p:txBody>
      </p:sp>
    </p:spTree>
    <p:extLst>
      <p:ext uri="{BB962C8B-B14F-4D97-AF65-F5344CB8AC3E}">
        <p14:creationId xmlns:p14="http://schemas.microsoft.com/office/powerpoint/2010/main" val="366980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a:t>
            </a:fld>
            <a:endParaRPr lang="nb-NO"/>
          </a:p>
        </p:txBody>
      </p:sp>
      <p:sp>
        <p:nvSpPr>
          <p:cNvPr id="7" name="Content Placeholder 2"/>
          <p:cNvSpPr txBox="1">
            <a:spLocks/>
          </p:cNvSpPr>
          <p:nvPr/>
        </p:nvSpPr>
        <p:spPr>
          <a:xfrm>
            <a:off x="0" y="220513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ER PROGRAMVAREUTVIKLING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881015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485" y="22394"/>
            <a:ext cx="5170655" cy="6835606"/>
          </a:xfrm>
          <a:prstGeom prst="rect">
            <a:avLst/>
          </a:prstGeom>
        </p:spPr>
      </p:pic>
      <p:sp>
        <p:nvSpPr>
          <p:cNvPr id="5" name="Frihåndsform: figur 4">
            <a:extLst>
              <a:ext uri="{FF2B5EF4-FFF2-40B4-BE49-F238E27FC236}">
                <a16:creationId xmlns:a16="http://schemas.microsoft.com/office/drawing/2014/main" id="{1381C3F3-C44C-45E2-974E-DC5E7784876D}"/>
              </a:ext>
            </a:extLst>
          </p:cNvPr>
          <p:cNvSpPr/>
          <p:nvPr/>
        </p:nvSpPr>
        <p:spPr>
          <a:xfrm>
            <a:off x="2476471" y="2415123"/>
            <a:ext cx="2243644" cy="602437"/>
          </a:xfrm>
          <a:custGeom>
            <a:avLst/>
            <a:gdLst>
              <a:gd name="connsiteX0" fmla="*/ 29 w 2243644"/>
              <a:gd name="connsiteY0" fmla="*/ 221397 h 602437"/>
              <a:gd name="connsiteX1" fmla="*/ 129569 w 2243644"/>
              <a:gd name="connsiteY1" fmla="*/ 30897 h 602437"/>
              <a:gd name="connsiteX2" fmla="*/ 548669 w 2243644"/>
              <a:gd name="connsiteY2" fmla="*/ 417 h 602437"/>
              <a:gd name="connsiteX3" fmla="*/ 1920269 w 2243644"/>
              <a:gd name="connsiteY3" fmla="*/ 30897 h 602437"/>
              <a:gd name="connsiteX4" fmla="*/ 2209829 w 2243644"/>
              <a:gd name="connsiteY4" fmla="*/ 175677 h 602437"/>
              <a:gd name="connsiteX5" fmla="*/ 2225069 w 2243644"/>
              <a:gd name="connsiteY5" fmla="*/ 389037 h 602437"/>
              <a:gd name="connsiteX6" fmla="*/ 2095529 w 2243644"/>
              <a:gd name="connsiteY6" fmla="*/ 549057 h 602437"/>
              <a:gd name="connsiteX7" fmla="*/ 1661189 w 2243644"/>
              <a:gd name="connsiteY7" fmla="*/ 602397 h 602437"/>
              <a:gd name="connsiteX8" fmla="*/ 457229 w 2243644"/>
              <a:gd name="connsiteY8" fmla="*/ 556677 h 602437"/>
              <a:gd name="connsiteX9" fmla="*/ 137189 w 2243644"/>
              <a:gd name="connsiteY9" fmla="*/ 495717 h 602437"/>
              <a:gd name="connsiteX10" fmla="*/ 29 w 2243644"/>
              <a:gd name="connsiteY10" fmla="*/ 221397 h 60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3644" h="602437" extrusionOk="0">
                <a:moveTo>
                  <a:pt x="29" y="221397"/>
                </a:moveTo>
                <a:cubicBezTo>
                  <a:pt x="-11220" y="137772"/>
                  <a:pt x="34362" y="69141"/>
                  <a:pt x="129569" y="30897"/>
                </a:cubicBezTo>
                <a:cubicBezTo>
                  <a:pt x="226817" y="-4710"/>
                  <a:pt x="247235" y="512"/>
                  <a:pt x="548669" y="417"/>
                </a:cubicBezTo>
                <a:cubicBezTo>
                  <a:pt x="828197" y="18895"/>
                  <a:pt x="1640914" y="15477"/>
                  <a:pt x="1920269" y="30897"/>
                </a:cubicBezTo>
                <a:cubicBezTo>
                  <a:pt x="2189339" y="55845"/>
                  <a:pt x="2168254" y="120395"/>
                  <a:pt x="2209829" y="175677"/>
                </a:cubicBezTo>
                <a:cubicBezTo>
                  <a:pt x="2265872" y="235989"/>
                  <a:pt x="2245183" y="324618"/>
                  <a:pt x="2225069" y="389037"/>
                </a:cubicBezTo>
                <a:cubicBezTo>
                  <a:pt x="2204159" y="450982"/>
                  <a:pt x="2182515" y="520081"/>
                  <a:pt x="2095529" y="549057"/>
                </a:cubicBezTo>
                <a:cubicBezTo>
                  <a:pt x="2000811" y="577578"/>
                  <a:pt x="1931044" y="605567"/>
                  <a:pt x="1661189" y="602397"/>
                </a:cubicBezTo>
                <a:cubicBezTo>
                  <a:pt x="1395783" y="607946"/>
                  <a:pt x="728440" y="578595"/>
                  <a:pt x="457229" y="556677"/>
                </a:cubicBezTo>
                <a:cubicBezTo>
                  <a:pt x="202051" y="538707"/>
                  <a:pt x="214493" y="546150"/>
                  <a:pt x="137189" y="495717"/>
                </a:cubicBezTo>
                <a:cubicBezTo>
                  <a:pt x="69143" y="458325"/>
                  <a:pt x="2320" y="309443"/>
                  <a:pt x="29" y="221397"/>
                </a:cubicBezTo>
                <a:close/>
              </a:path>
            </a:pathLst>
          </a:custGeom>
          <a:noFill/>
          <a:ln w="38100">
            <a:solidFill>
              <a:srgbClr val="FF0000"/>
            </a:solidFill>
            <a:extLst>
              <a:ext uri="{C807C97D-BFC1-408E-A445-0C87EB9F89A2}">
                <ask:lineSketchStyleProps xmlns:ask="http://schemas.microsoft.com/office/drawing/2018/sketchyshapes" sd="1219033472">
                  <a:custGeom>
                    <a:avLst/>
                    <a:gdLst>
                      <a:gd name="connsiteX0" fmla="*/ 29 w 2243644"/>
                      <a:gd name="connsiteY0" fmla="*/ 221397 h 602437"/>
                      <a:gd name="connsiteX1" fmla="*/ 129569 w 2243644"/>
                      <a:gd name="connsiteY1" fmla="*/ 30897 h 602437"/>
                      <a:gd name="connsiteX2" fmla="*/ 548669 w 2243644"/>
                      <a:gd name="connsiteY2" fmla="*/ 417 h 602437"/>
                      <a:gd name="connsiteX3" fmla="*/ 1920269 w 2243644"/>
                      <a:gd name="connsiteY3" fmla="*/ 30897 h 602437"/>
                      <a:gd name="connsiteX4" fmla="*/ 2209829 w 2243644"/>
                      <a:gd name="connsiteY4" fmla="*/ 175677 h 602437"/>
                      <a:gd name="connsiteX5" fmla="*/ 2225069 w 2243644"/>
                      <a:gd name="connsiteY5" fmla="*/ 389037 h 602437"/>
                      <a:gd name="connsiteX6" fmla="*/ 2095529 w 2243644"/>
                      <a:gd name="connsiteY6" fmla="*/ 549057 h 602437"/>
                      <a:gd name="connsiteX7" fmla="*/ 1661189 w 2243644"/>
                      <a:gd name="connsiteY7" fmla="*/ 602397 h 602437"/>
                      <a:gd name="connsiteX8" fmla="*/ 457229 w 2243644"/>
                      <a:gd name="connsiteY8" fmla="*/ 556677 h 602437"/>
                      <a:gd name="connsiteX9" fmla="*/ 137189 w 2243644"/>
                      <a:gd name="connsiteY9" fmla="*/ 495717 h 602437"/>
                      <a:gd name="connsiteX10" fmla="*/ 29 w 2243644"/>
                      <a:gd name="connsiteY10" fmla="*/ 221397 h 60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3644" h="602437">
                        <a:moveTo>
                          <a:pt x="29" y="221397"/>
                        </a:moveTo>
                        <a:cubicBezTo>
                          <a:pt x="-1241" y="143927"/>
                          <a:pt x="38129" y="67727"/>
                          <a:pt x="129569" y="30897"/>
                        </a:cubicBezTo>
                        <a:cubicBezTo>
                          <a:pt x="221009" y="-5933"/>
                          <a:pt x="250219" y="417"/>
                          <a:pt x="548669" y="417"/>
                        </a:cubicBezTo>
                        <a:cubicBezTo>
                          <a:pt x="847119" y="417"/>
                          <a:pt x="1643409" y="1687"/>
                          <a:pt x="1920269" y="30897"/>
                        </a:cubicBezTo>
                        <a:cubicBezTo>
                          <a:pt x="2197129" y="60107"/>
                          <a:pt x="2159029" y="115987"/>
                          <a:pt x="2209829" y="175677"/>
                        </a:cubicBezTo>
                        <a:cubicBezTo>
                          <a:pt x="2260629" y="235367"/>
                          <a:pt x="2244119" y="326807"/>
                          <a:pt x="2225069" y="389037"/>
                        </a:cubicBezTo>
                        <a:cubicBezTo>
                          <a:pt x="2206019" y="451267"/>
                          <a:pt x="2189509" y="513497"/>
                          <a:pt x="2095529" y="549057"/>
                        </a:cubicBezTo>
                        <a:cubicBezTo>
                          <a:pt x="2001549" y="584617"/>
                          <a:pt x="1934239" y="601127"/>
                          <a:pt x="1661189" y="602397"/>
                        </a:cubicBezTo>
                        <a:cubicBezTo>
                          <a:pt x="1388139" y="603667"/>
                          <a:pt x="711229" y="574457"/>
                          <a:pt x="457229" y="556677"/>
                        </a:cubicBezTo>
                        <a:cubicBezTo>
                          <a:pt x="203229" y="538897"/>
                          <a:pt x="213389" y="545247"/>
                          <a:pt x="137189" y="495717"/>
                        </a:cubicBezTo>
                        <a:cubicBezTo>
                          <a:pt x="60989" y="446187"/>
                          <a:pt x="1299" y="298867"/>
                          <a:pt x="29" y="221397"/>
                        </a:cubicBezTo>
                        <a:close/>
                      </a:path>
                    </a:pathLst>
                  </a:custGeom>
                  <ask:type>
                    <ask:lineSketchCurved/>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83192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51</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MEN HVORDAN?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565680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52</a:t>
            </a:fld>
            <a:endParaRPr lang="nb-NO"/>
          </a:p>
        </p:txBody>
      </p:sp>
      <p:sp>
        <p:nvSpPr>
          <p:cNvPr id="7" name="Content Placeholder 2"/>
          <p:cNvSpPr txBox="1">
            <a:spLocks/>
          </p:cNvSpPr>
          <p:nvPr/>
        </p:nvSpPr>
        <p:spPr>
          <a:xfrm>
            <a:off x="0" y="149194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THE COMPUTER AS COMMUNICATION DEVICE</a:t>
            </a:r>
            <a:endParaRPr lang="nb-NO" sz="8000" dirty="0">
              <a:solidFill>
                <a:srgbClr val="3DFF06"/>
              </a:solidFill>
              <a:latin typeface="Bebas Neue" panose="020B0606020202050201" pitchFamily="34" charset="0"/>
              <a:cs typeface="Montserrat Black"/>
            </a:endParaRPr>
          </a:p>
        </p:txBody>
      </p:sp>
      <p:sp>
        <p:nvSpPr>
          <p:cNvPr id="5" name="Content Placeholder 2">
            <a:extLst>
              <a:ext uri="{FF2B5EF4-FFF2-40B4-BE49-F238E27FC236}">
                <a16:creationId xmlns:a16="http://schemas.microsoft.com/office/drawing/2014/main" id="{33ECD112-CDEB-44B6-8D89-FEB0AE353AB6}"/>
              </a:ext>
            </a:extLst>
          </p:cNvPr>
          <p:cNvSpPr txBox="1">
            <a:spLocks/>
          </p:cNvSpPr>
          <p:nvPr/>
        </p:nvSpPr>
        <p:spPr>
          <a:xfrm>
            <a:off x="0" y="444140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Bebas Neue" panose="020B0606020202050201" pitchFamily="34" charset="0"/>
                <a:cs typeface="Montserrat Black"/>
              </a:rPr>
              <a:t>J.C.R </a:t>
            </a:r>
            <a:r>
              <a:rPr lang="nb-NO" sz="4000" dirty="0" err="1">
                <a:solidFill>
                  <a:schemeClr val="bg1"/>
                </a:solidFill>
                <a:latin typeface="Bebas Neue" panose="020B0606020202050201" pitchFamily="34" charset="0"/>
                <a:cs typeface="Montserrat Black"/>
              </a:rPr>
              <a:t>LicklIDER</a:t>
            </a:r>
            <a:br>
              <a:rPr lang="nb-NO" sz="4000" dirty="0">
                <a:solidFill>
                  <a:schemeClr val="bg1"/>
                </a:solidFill>
                <a:latin typeface="Bebas Neue" panose="020B0606020202050201" pitchFamily="34" charset="0"/>
                <a:cs typeface="Montserrat Black"/>
              </a:rPr>
            </a:br>
            <a:r>
              <a:rPr lang="nb-NO" sz="4000" dirty="0">
                <a:solidFill>
                  <a:schemeClr val="bg1"/>
                </a:solidFill>
                <a:latin typeface="Bebas Neue" panose="020B0606020202050201" pitchFamily="34" charset="0"/>
                <a:cs typeface="Montserrat Black"/>
              </a:rPr>
              <a:t>ROBERT TAYLOR</a:t>
            </a:r>
            <a:endParaRPr lang="nb-NO" sz="4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516578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53</a:t>
            </a:fld>
            <a:endParaRPr lang="nb-NO"/>
          </a:p>
        </p:txBody>
      </p:sp>
      <p:sp>
        <p:nvSpPr>
          <p:cNvPr id="7" name="Content Placeholder 2"/>
          <p:cNvSpPr txBox="1">
            <a:spLocks/>
          </p:cNvSpPr>
          <p:nvPr/>
        </p:nvSpPr>
        <p:spPr>
          <a:xfrm>
            <a:off x="0" y="159205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COMMUNICATION</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COOPERATIVE MODELING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3283587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54</a:t>
            </a:fld>
            <a:endParaRPr lang="nb-NO"/>
          </a:p>
        </p:txBody>
      </p:sp>
      <p:sp>
        <p:nvSpPr>
          <p:cNvPr id="7" name="Content Placeholder 2"/>
          <p:cNvSpPr txBox="1">
            <a:spLocks/>
          </p:cNvSpPr>
          <p:nvPr/>
        </p:nvSpPr>
        <p:spPr>
          <a:xfrm>
            <a:off x="0" y="220717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DOMENET ER PROGRAMVARENS HJERTE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708549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55</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HOLD DEG NÆR DOMENET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674802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56</a:t>
            </a:fld>
            <a:endParaRPr lang="nb-NO"/>
          </a:p>
        </p:txBody>
      </p:sp>
      <p:pic>
        <p:nvPicPr>
          <p:cNvPr id="3" name="Bilde 2">
            <a:extLst>
              <a:ext uri="{FF2B5EF4-FFF2-40B4-BE49-F238E27FC236}">
                <a16:creationId xmlns:a16="http://schemas.microsoft.com/office/drawing/2014/main" id="{2B0B23CC-7238-41A4-A600-491AD9830C78}"/>
              </a:ext>
            </a:extLst>
          </p:cNvPr>
          <p:cNvPicPr>
            <a:picLocks noChangeAspect="1"/>
          </p:cNvPicPr>
          <p:nvPr/>
        </p:nvPicPr>
        <p:blipFill>
          <a:blip r:embed="rId3"/>
          <a:stretch>
            <a:fillRect/>
          </a:stretch>
        </p:blipFill>
        <p:spPr>
          <a:xfrm>
            <a:off x="718599" y="471074"/>
            <a:ext cx="7706801" cy="5915851"/>
          </a:xfrm>
          <a:prstGeom prst="rect">
            <a:avLst/>
          </a:prstGeom>
        </p:spPr>
      </p:pic>
    </p:spTree>
    <p:extLst>
      <p:ext uri="{BB962C8B-B14F-4D97-AF65-F5344CB8AC3E}">
        <p14:creationId xmlns:p14="http://schemas.microsoft.com/office/powerpoint/2010/main" val="1317982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57</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NOEN ADVARSLER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80839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DDD ER IKKE EN MIRAKELKUR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167283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JOBBEN ER JOBBEN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42396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JA</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785425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ALDRI GJØR DDD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FOR Å GJØRE DDD</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700696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DDD ER IKKE </a:t>
            </a:r>
            <a:br>
              <a:rPr lang="nb-NO" sz="8000" dirty="0">
                <a:solidFill>
                  <a:schemeClr val="bg1"/>
                </a:solidFill>
                <a:latin typeface="Bebas Neue" panose="020B0606020202050201" pitchFamily="34" charset="0"/>
                <a:cs typeface="Montserrat Black"/>
              </a:rPr>
            </a:br>
            <a:r>
              <a:rPr lang="nb-NO" sz="8000" dirty="0">
                <a:solidFill>
                  <a:srgbClr val="FF53DA"/>
                </a:solidFill>
                <a:latin typeface="Bebas Neue" panose="020B0606020202050201" pitchFamily="34" charset="0"/>
                <a:cs typeface="Montserrat Black"/>
              </a:rPr>
              <a:t>(</a:t>
            </a:r>
            <a:r>
              <a:rPr lang="nb-NO" sz="8000" dirty="0">
                <a:solidFill>
                  <a:schemeClr val="bg1"/>
                </a:solidFill>
                <a:latin typeface="Bebas Neue" panose="020B0606020202050201" pitchFamily="34" charset="0"/>
                <a:cs typeface="Montserrat Black"/>
              </a:rPr>
              <a:t>KUN</a:t>
            </a:r>
            <a:r>
              <a:rPr lang="nb-NO" sz="8000" dirty="0">
                <a:solidFill>
                  <a:srgbClr val="FF53DA"/>
                </a:solidFill>
                <a:latin typeface="Bebas Neue" panose="020B0606020202050201" pitchFamily="34" charset="0"/>
                <a:cs typeface="Montserrat Black"/>
              </a:rPr>
              <a:t>)</a:t>
            </a:r>
            <a:r>
              <a:rPr lang="nb-NO" sz="8000" dirty="0">
                <a:solidFill>
                  <a:schemeClr val="bg1"/>
                </a:solidFill>
                <a:latin typeface="Bebas Neue" panose="020B0606020202050201" pitchFamily="34" charset="0"/>
                <a:cs typeface="Montserrat Black"/>
              </a:rPr>
              <a:t> FOR UTVIKLERE </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7834862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IKKE GJØR DDD MED MINDRE </a:t>
            </a:r>
            <a:r>
              <a:rPr lang="nb-NO" sz="8000" dirty="0">
                <a:solidFill>
                  <a:srgbClr val="FFFF00"/>
                </a:solidFill>
                <a:latin typeface="Bebas Neue" panose="020B0606020202050201" pitchFamily="34" charset="0"/>
                <a:cs typeface="Montserrat Black"/>
              </a:rPr>
              <a:t>HELE TEAMET </a:t>
            </a:r>
            <a:r>
              <a:rPr lang="nb-NO" sz="8000" dirty="0">
                <a:solidFill>
                  <a:schemeClr val="bg1"/>
                </a:solidFill>
                <a:latin typeface="Bebas Neue" panose="020B0606020202050201" pitchFamily="34" charset="0"/>
                <a:cs typeface="Montserrat Black"/>
              </a:rPr>
              <a:t>ER MED</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607127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MED RESTEN AV ORGANISASJONEN?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2926975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TILBYR DDD?</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3354729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65</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DDD ER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 VERKTØYKASSE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165990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66</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DDD ER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 MÅTE Å SE VERDEN PÅ</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03849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OFTE ER DET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1614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OFTE </a:t>
            </a:r>
            <a:r>
              <a:rPr lang="nb-NO" sz="8000" dirty="0">
                <a:solidFill>
                  <a:srgbClr val="FFFF00"/>
                </a:solidFill>
                <a:latin typeface="Bebas Neue" panose="020B0606020202050201" pitchFamily="34" charset="0"/>
                <a:cs typeface="Montserrat Black"/>
              </a:rPr>
              <a:t>BLIR</a:t>
            </a:r>
            <a:r>
              <a:rPr lang="nb-NO" sz="8000" dirty="0">
                <a:solidFill>
                  <a:schemeClr val="bg1"/>
                </a:solidFill>
                <a:latin typeface="Bebas Neue" panose="020B0606020202050201" pitchFamily="34" charset="0"/>
                <a:cs typeface="Montserrat Black"/>
              </a:rPr>
              <a:t> DET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34161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20.04.2022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PROGRAMMERING ER LETT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179101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18213</TotalTime>
  <Words>2122</Words>
  <Application>Microsoft Office PowerPoint</Application>
  <PresentationFormat>Skjermfremvisning (4:3)</PresentationFormat>
  <Paragraphs>337</Paragraphs>
  <Slides>66</Slides>
  <Notes>66</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66</vt:i4>
      </vt:variant>
    </vt:vector>
  </HeadingPairs>
  <TitlesOfParts>
    <vt:vector size="71" baseType="lpstr">
      <vt:lpstr>Arial</vt:lpstr>
      <vt:lpstr>Bebas Neue</vt:lpstr>
      <vt:lpstr>Calibri</vt:lpstr>
      <vt:lpstr>Montserrat Black</vt:lpstr>
      <vt:lpstr>Office Theme</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TECHNICAL DEBT?</dc:title>
  <dc:creator>Einar Høst</dc:creator>
  <cp:lastModifiedBy>Einar Høst</cp:lastModifiedBy>
  <cp:revision>2925</cp:revision>
  <dcterms:created xsi:type="dcterms:W3CDTF">2018-06-05T15:34:19Z</dcterms:created>
  <dcterms:modified xsi:type="dcterms:W3CDTF">2022-04-20T13:48:07Z</dcterms:modified>
</cp:coreProperties>
</file>