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charts/chart5.xml" ContentType="application/vnd.openxmlformats-officedocument.drawingml.chart+xml"/>
  <Override PartName="/ppt/notesSlides/notesSlide15.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theme/themeOverride5.xml" ContentType="application/vnd.openxmlformats-officedocument.themeOverride+xml"/>
  <Override PartName="/ppt/notesSlides/notesSlide23.xml" ContentType="application/vnd.openxmlformats-officedocument.presentationml.notesSlide+xml"/>
  <Override PartName="/ppt/charts/chart8.xml" ContentType="application/vnd.openxmlformats-officedocument.drawingml.chart+xml"/>
  <Override PartName="/ppt/theme/themeOverride6.xml" ContentType="application/vnd.openxmlformats-officedocument.themeOverride+xml"/>
  <Override PartName="/ppt/notesSlides/notesSlide24.xml" ContentType="application/vnd.openxmlformats-officedocument.presentationml.notesSlide+xml"/>
  <Override PartName="/ppt/charts/chart9.xml" ContentType="application/vnd.openxmlformats-officedocument.drawingml.chart+xml"/>
  <Override PartName="/ppt/theme/themeOverride7.xml" ContentType="application/vnd.openxmlformats-officedocument.themeOverride+xml"/>
  <Override PartName="/ppt/notesSlides/notesSlide25.xml" ContentType="application/vnd.openxmlformats-officedocument.presentationml.notesSlide+xml"/>
  <Override PartName="/ppt/charts/chart10.xml" ContentType="application/vnd.openxmlformats-officedocument.drawingml.chart+xml"/>
  <Override PartName="/ppt/theme/themeOverride8.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1.xml" ContentType="application/vnd.openxmlformats-officedocument.drawingml.chart+xml"/>
  <Override PartName="/ppt/theme/themeOverride9.xml" ContentType="application/vnd.openxmlformats-officedocument.themeOverride+xml"/>
  <Override PartName="/ppt/notesSlides/notesSlide28.xml" ContentType="application/vnd.openxmlformats-officedocument.presentationml.notesSlide+xml"/>
  <Override PartName="/ppt/charts/chart12.xml" ContentType="application/vnd.openxmlformats-officedocument.drawingml.chart+xml"/>
  <Override PartName="/ppt/theme/themeOverride10.xml" ContentType="application/vnd.openxmlformats-officedocument.themeOverride+xml"/>
  <Override PartName="/ppt/charts/chart13.xml" ContentType="application/vnd.openxmlformats-officedocument.drawingml.chart+xml"/>
  <Override PartName="/ppt/theme/themeOverride11.xml" ContentType="application/vnd.openxmlformats-officedocument.themeOverride+xml"/>
  <Override PartName="/ppt/notesSlides/notesSlide29.xml" ContentType="application/vnd.openxmlformats-officedocument.presentationml.notesSlide+xml"/>
  <Override PartName="/ppt/charts/chart14.xml" ContentType="application/vnd.openxmlformats-officedocument.drawingml.chart+xml"/>
  <Override PartName="/ppt/theme/themeOverride12.xml" ContentType="application/vnd.openxmlformats-officedocument.themeOverride+xml"/>
  <Override PartName="/ppt/drawings/drawing1.xml" ContentType="application/vnd.openxmlformats-officedocument.drawingml.chartshapes+xml"/>
  <Override PartName="/ppt/charts/chart15.xml" ContentType="application/vnd.openxmlformats-officedocument.drawingml.chart+xml"/>
  <Override PartName="/ppt/theme/themeOverride13.xml" ContentType="application/vnd.openxmlformats-officedocument.themeOverride+xml"/>
  <Override PartName="/ppt/drawings/drawing2.xml" ContentType="application/vnd.openxmlformats-officedocument.drawingml.chartshape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480" r:id="rId1"/>
  </p:sldMasterIdLst>
  <p:notesMasterIdLst>
    <p:notesMasterId r:id="rId33"/>
  </p:notesMasterIdLst>
  <p:handoutMasterIdLst>
    <p:handoutMasterId r:id="rId34"/>
  </p:handoutMasterIdLst>
  <p:sldIdLst>
    <p:sldId id="256" r:id="rId2"/>
    <p:sldId id="257" r:id="rId3"/>
    <p:sldId id="287" r:id="rId4"/>
    <p:sldId id="259" r:id="rId5"/>
    <p:sldId id="297" r:id="rId6"/>
    <p:sldId id="288" r:id="rId7"/>
    <p:sldId id="289" r:id="rId8"/>
    <p:sldId id="311" r:id="rId9"/>
    <p:sldId id="291" r:id="rId10"/>
    <p:sldId id="293" r:id="rId11"/>
    <p:sldId id="292" r:id="rId12"/>
    <p:sldId id="308" r:id="rId13"/>
    <p:sldId id="295" r:id="rId14"/>
    <p:sldId id="314" r:id="rId15"/>
    <p:sldId id="315" r:id="rId16"/>
    <p:sldId id="296" r:id="rId17"/>
    <p:sldId id="298" r:id="rId18"/>
    <p:sldId id="299" r:id="rId19"/>
    <p:sldId id="316" r:id="rId20"/>
    <p:sldId id="319" r:id="rId21"/>
    <p:sldId id="320" r:id="rId22"/>
    <p:sldId id="302" r:id="rId23"/>
    <p:sldId id="303" r:id="rId24"/>
    <p:sldId id="318" r:id="rId25"/>
    <p:sldId id="317" r:id="rId26"/>
    <p:sldId id="301" r:id="rId27"/>
    <p:sldId id="313" r:id="rId28"/>
    <p:sldId id="312" r:id="rId29"/>
    <p:sldId id="305" r:id="rId30"/>
    <p:sldId id="306" r:id="rId31"/>
    <p:sldId id="30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5185"/>
    <a:srgbClr val="3D51A3"/>
    <a:srgbClr val="333399"/>
    <a:srgbClr val="3366CC"/>
    <a:srgbClr val="000099"/>
    <a:srgbClr val="0000CC"/>
    <a:srgbClr val="C8C8C8"/>
    <a:srgbClr val="909090"/>
    <a:srgbClr val="8C8C8C"/>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67887" autoAdjust="0"/>
  </p:normalViewPr>
  <p:slideViewPr>
    <p:cSldViewPr>
      <p:cViewPr varScale="1">
        <p:scale>
          <a:sx n="81" d="100"/>
          <a:sy n="81" d="100"/>
        </p:scale>
        <p:origin x="2520" y="192"/>
      </p:cViewPr>
      <p:guideLst>
        <p:guide orient="horz" pos="2160"/>
        <p:guide pos="2880"/>
      </p:guideLst>
    </p:cSldViewPr>
  </p:slideViewPr>
  <p:outlineViewPr>
    <p:cViewPr>
      <p:scale>
        <a:sx n="33" d="100"/>
        <a:sy n="33" d="100"/>
      </p:scale>
      <p:origin x="0" y="14131"/>
    </p:cViewPr>
  </p:outlineViewPr>
  <p:notesTextViewPr>
    <p:cViewPr>
      <p:scale>
        <a:sx n="100" d="100"/>
        <a:sy n="100" d="100"/>
      </p:scale>
      <p:origin x="0" y="0"/>
    </p:cViewPr>
  </p:notesTextViewPr>
  <p:notesViewPr>
    <p:cSldViewPr>
      <p:cViewPr>
        <p:scale>
          <a:sx n="70" d="100"/>
          <a:sy n="70" d="100"/>
        </p:scale>
        <p:origin x="-1435"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D:\crowding\Conferences\IsCoP\graphs.xlsx" TargetMode="External"/><Relationship Id="rId1" Type="http://schemas.openxmlformats.org/officeDocument/2006/relationships/themeOverride" Target="../theme/themeOverride8.xml"/></Relationships>
</file>

<file path=ppt/charts/_rels/chart1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9.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10.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11.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D:\crowding\Conferences\IsCoP\graphs.xlsx" TargetMode="External"/><Relationship Id="rId1" Type="http://schemas.openxmlformats.org/officeDocument/2006/relationships/themeOverride" Target="../theme/themeOverride12.xml"/></Relationships>
</file>

<file path=ppt/charts/_rels/chart15.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D:\crowding\Conferences\IsCoP\graphs.xlsx" TargetMode="External"/><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D:\crowding\Conferences\IsCoP\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crowding\Conferences\IsCoP\graphs.xlsx"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file:///D:\crowding\Conferences\IsCoP\graphs.xlsx" TargetMode="External"/><Relationship Id="rId1" Type="http://schemas.openxmlformats.org/officeDocument/2006/relationships/themeOverride" Target="../theme/themeOverride4.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5.xml"/></Relationships>
</file>

<file path=ppt/charts/_rels/chart8.xml.rels><?xml version="1.0" encoding="UTF-8" standalone="yes"?>
<Relationships xmlns="http://schemas.openxmlformats.org/package/2006/relationships"><Relationship Id="rId2" Type="http://schemas.openxmlformats.org/officeDocument/2006/relationships/oleObject" Target="file:///D:\crowding\Conferences\IsCoP\graphs.xlsx" TargetMode="External"/><Relationship Id="rId1" Type="http://schemas.openxmlformats.org/officeDocument/2006/relationships/themeOverride" Target="../theme/themeOverride6.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2"/>
          <c:order val="0"/>
          <c:tx>
            <c:strRef>
              <c:f>cue_3Ecc!$C$1</c:f>
              <c:strCache>
                <c:ptCount val="1"/>
                <c:pt idx="0">
                  <c:v>Cued</c:v>
                </c:pt>
              </c:strCache>
            </c:strRef>
          </c:tx>
          <c:spPr>
            <a:ln w="12700">
              <a:solidFill>
                <a:srgbClr val="C00000"/>
              </a:solidFill>
            </a:ln>
          </c:spPr>
          <c:marker>
            <c:symbol val="circle"/>
            <c:size val="4"/>
            <c:spPr>
              <a:solidFill>
                <a:srgbClr val="C00000"/>
              </a:solidFill>
              <a:ln w="12700">
                <a:solidFill>
                  <a:srgbClr val="C00000"/>
                </a:solidFill>
              </a:ln>
            </c:spPr>
          </c:marker>
          <c:dPt>
            <c:idx val="1"/>
            <c:bubble3D val="0"/>
            <c:extLst>
              <c:ext xmlns:c16="http://schemas.microsoft.com/office/drawing/2014/chart" uri="{C3380CC4-5D6E-409C-BE32-E72D297353CC}">
                <c16:uniqueId val="{00000000-267D-2440-AA5E-167C99300205}"/>
              </c:ext>
            </c:extLst>
          </c:dPt>
          <c:dPt>
            <c:idx val="10"/>
            <c:bubble3D val="0"/>
            <c:spPr>
              <a:ln w="12700">
                <a:noFill/>
              </a:ln>
            </c:spPr>
            <c:extLst>
              <c:ext xmlns:c16="http://schemas.microsoft.com/office/drawing/2014/chart" uri="{C3380CC4-5D6E-409C-BE32-E72D297353CC}">
                <c16:uniqueId val="{00000002-267D-2440-AA5E-167C99300205}"/>
              </c:ext>
            </c:extLst>
          </c:dPt>
          <c:errBars>
            <c:errDir val="y"/>
            <c:errBarType val="both"/>
            <c:errValType val="cust"/>
            <c:noEndCap val="0"/>
            <c:plus>
              <c:numRef>
                <c:f>cue_3Ecc!$D$2:$D$12</c:f>
                <c:numCache>
                  <c:formatCode>General</c:formatCode>
                  <c:ptCount val="11"/>
                  <c:pt idx="1">
                    <c:v>9.757E-3</c:v>
                  </c:pt>
                  <c:pt idx="2">
                    <c:v>1.0362E-2</c:v>
                  </c:pt>
                  <c:pt idx="3">
                    <c:v>8.3689999999999997E-3</c:v>
                  </c:pt>
                  <c:pt idx="4">
                    <c:v>7.5989999999999999E-3</c:v>
                  </c:pt>
                  <c:pt idx="5">
                    <c:v>7.1159999999999999E-3</c:v>
                  </c:pt>
                  <c:pt idx="6">
                    <c:v>6.6379999999999998E-3</c:v>
                  </c:pt>
                  <c:pt idx="7">
                    <c:v>6.7799999999999996E-3</c:v>
                  </c:pt>
                  <c:pt idx="8">
                    <c:v>6.7330000000000003E-3</c:v>
                  </c:pt>
                  <c:pt idx="9">
                    <c:v>6.4770000000000001E-3</c:v>
                  </c:pt>
                  <c:pt idx="10">
                    <c:v>6.3879999999999996E-3</c:v>
                  </c:pt>
                </c:numCache>
              </c:numRef>
            </c:plus>
            <c:minus>
              <c:numRef>
                <c:f>cue_3Ecc!$D$2:$D$12</c:f>
                <c:numCache>
                  <c:formatCode>General</c:formatCode>
                  <c:ptCount val="11"/>
                  <c:pt idx="1">
                    <c:v>9.757E-3</c:v>
                  </c:pt>
                  <c:pt idx="2">
                    <c:v>1.0362E-2</c:v>
                  </c:pt>
                  <c:pt idx="3">
                    <c:v>8.3689999999999997E-3</c:v>
                  </c:pt>
                  <c:pt idx="4">
                    <c:v>7.5989999999999999E-3</c:v>
                  </c:pt>
                  <c:pt idx="5">
                    <c:v>7.1159999999999999E-3</c:v>
                  </c:pt>
                  <c:pt idx="6">
                    <c:v>6.6379999999999998E-3</c:v>
                  </c:pt>
                  <c:pt idx="7">
                    <c:v>6.7799999999999996E-3</c:v>
                  </c:pt>
                  <c:pt idx="8">
                    <c:v>6.7330000000000003E-3</c:v>
                  </c:pt>
                  <c:pt idx="9">
                    <c:v>6.4770000000000001E-3</c:v>
                  </c:pt>
                  <c:pt idx="10">
                    <c:v>6.3879999999999996E-3</c:v>
                  </c:pt>
                </c:numCache>
              </c:numRef>
            </c:minus>
            <c:spPr>
              <a:ln w="3175">
                <a:solidFill>
                  <a:srgbClr val="000000"/>
                </a:solidFill>
                <a:prstDash val="solid"/>
              </a:ln>
            </c:spPr>
          </c:errBars>
          <c:cat>
            <c:strRef>
              <c:f>cue_3Ecc!$E$2:$E$12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cue_3Ecc!$C$2:$C$12</c:f>
              <c:numCache>
                <c:formatCode>General</c:formatCode>
                <c:ptCount val="11"/>
                <c:pt idx="1">
                  <c:v>0.30027199999999998</c:v>
                </c:pt>
                <c:pt idx="2">
                  <c:v>0.61412999999999995</c:v>
                </c:pt>
                <c:pt idx="3">
                  <c:v>0.80887699999999996</c:v>
                </c:pt>
                <c:pt idx="4">
                  <c:v>0.85009100000000004</c:v>
                </c:pt>
                <c:pt idx="5">
                  <c:v>0.87182999999999999</c:v>
                </c:pt>
                <c:pt idx="6">
                  <c:v>0.89085099999999995</c:v>
                </c:pt>
                <c:pt idx="7">
                  <c:v>0.88541700000000001</c:v>
                </c:pt>
                <c:pt idx="8">
                  <c:v>0.88722800000000002</c:v>
                </c:pt>
                <c:pt idx="9">
                  <c:v>0.89673899999999995</c:v>
                </c:pt>
                <c:pt idx="10">
                  <c:v>0.89990899999999996</c:v>
                </c:pt>
              </c:numCache>
            </c:numRef>
          </c:val>
          <c:smooth val="0"/>
          <c:extLst>
            <c:ext xmlns:c16="http://schemas.microsoft.com/office/drawing/2014/chart" uri="{C3380CC4-5D6E-409C-BE32-E72D297353CC}">
              <c16:uniqueId val="{00000003-267D-2440-AA5E-167C99300205}"/>
            </c:ext>
          </c:extLst>
        </c:ser>
        <c:ser>
          <c:idx val="0"/>
          <c:order val="1"/>
          <c:tx>
            <c:v>Neutral</c:v>
          </c:tx>
          <c:spPr>
            <a:ln w="12700">
              <a:solidFill>
                <a:schemeClr val="tx2">
                  <a:lumMod val="75000"/>
                </a:schemeClr>
              </a:solidFill>
            </a:ln>
          </c:spPr>
          <c:marker>
            <c:symbol val="diamond"/>
            <c:size val="4"/>
            <c:spPr>
              <a:solidFill>
                <a:srgbClr val="526DB0">
                  <a:lumMod val="50000"/>
                </a:srgbClr>
              </a:solidFill>
              <a:ln w="12700">
                <a:solidFill>
                  <a:srgbClr val="526DB0">
                    <a:lumMod val="50000"/>
                  </a:srgbClr>
                </a:solidFill>
              </a:ln>
            </c:spPr>
          </c:marker>
          <c:dPt>
            <c:idx val="1"/>
            <c:bubble3D val="0"/>
            <c:extLst>
              <c:ext xmlns:c16="http://schemas.microsoft.com/office/drawing/2014/chart" uri="{C3380CC4-5D6E-409C-BE32-E72D297353CC}">
                <c16:uniqueId val="{00000004-267D-2440-AA5E-167C99300205}"/>
              </c:ext>
            </c:extLst>
          </c:dPt>
          <c:dPt>
            <c:idx val="10"/>
            <c:bubble3D val="0"/>
            <c:spPr>
              <a:ln w="12700">
                <a:noFill/>
              </a:ln>
            </c:spPr>
            <c:extLst>
              <c:ext xmlns:c16="http://schemas.microsoft.com/office/drawing/2014/chart" uri="{C3380CC4-5D6E-409C-BE32-E72D297353CC}">
                <c16:uniqueId val="{00000006-267D-2440-AA5E-167C99300205}"/>
              </c:ext>
            </c:extLst>
          </c:dPt>
          <c:errBars>
            <c:errDir val="y"/>
            <c:errBarType val="both"/>
            <c:errValType val="cust"/>
            <c:noEndCap val="0"/>
            <c:plus>
              <c:numRef>
                <c:f>cue_3Ecc!$B$2:$B$12</c:f>
                <c:numCache>
                  <c:formatCode>General</c:formatCode>
                  <c:ptCount val="11"/>
                  <c:pt idx="1">
                    <c:v>9.8230000000000001E-3</c:v>
                  </c:pt>
                  <c:pt idx="2">
                    <c:v>1.0579E-2</c:v>
                  </c:pt>
                  <c:pt idx="3">
                    <c:v>9.2779999999999998E-3</c:v>
                  </c:pt>
                  <c:pt idx="4">
                    <c:v>8.2299999999999995E-3</c:v>
                  </c:pt>
                  <c:pt idx="5">
                    <c:v>7.8460000000000005E-3</c:v>
                  </c:pt>
                  <c:pt idx="6">
                    <c:v>7.4539999999999997E-3</c:v>
                  </c:pt>
                  <c:pt idx="7">
                    <c:v>7.3039999999999997E-3</c:v>
                  </c:pt>
                  <c:pt idx="8">
                    <c:v>7.5799999999999999E-3</c:v>
                  </c:pt>
                  <c:pt idx="9">
                    <c:v>7.2630000000000004E-3</c:v>
                  </c:pt>
                  <c:pt idx="10">
                    <c:v>6.9740000000000002E-3</c:v>
                  </c:pt>
                </c:numCache>
              </c:numRef>
            </c:plus>
            <c:minus>
              <c:numRef>
                <c:f>cue_3Ecc!$B$2:$B$12</c:f>
                <c:numCache>
                  <c:formatCode>General</c:formatCode>
                  <c:ptCount val="11"/>
                  <c:pt idx="1">
                    <c:v>9.8230000000000001E-3</c:v>
                  </c:pt>
                  <c:pt idx="2">
                    <c:v>1.0579E-2</c:v>
                  </c:pt>
                  <c:pt idx="3">
                    <c:v>9.2779999999999998E-3</c:v>
                  </c:pt>
                  <c:pt idx="4">
                    <c:v>8.2299999999999995E-3</c:v>
                  </c:pt>
                  <c:pt idx="5">
                    <c:v>7.8460000000000005E-3</c:v>
                  </c:pt>
                  <c:pt idx="6">
                    <c:v>7.4539999999999997E-3</c:v>
                  </c:pt>
                  <c:pt idx="7">
                    <c:v>7.3039999999999997E-3</c:v>
                  </c:pt>
                  <c:pt idx="8">
                    <c:v>7.5799999999999999E-3</c:v>
                  </c:pt>
                  <c:pt idx="9">
                    <c:v>7.2630000000000004E-3</c:v>
                  </c:pt>
                  <c:pt idx="10">
                    <c:v>6.9740000000000002E-3</c:v>
                  </c:pt>
                </c:numCache>
              </c:numRef>
            </c:minus>
            <c:spPr>
              <a:ln w="3175">
                <a:solidFill>
                  <a:srgbClr val="000000"/>
                </a:solidFill>
                <a:prstDash val="solid"/>
              </a:ln>
            </c:spPr>
          </c:errBars>
          <c:cat>
            <c:strRef>
              <c:f>cue_3Ecc!$E$2:$E$12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cue_3Ecc!$A$2:$A$12</c:f>
              <c:numCache>
                <c:formatCode>General</c:formatCode>
                <c:ptCount val="11"/>
                <c:pt idx="1">
                  <c:v>0.30751800000000001</c:v>
                </c:pt>
                <c:pt idx="2">
                  <c:v>0.55480099999999999</c:v>
                </c:pt>
                <c:pt idx="3">
                  <c:v>0.74501799999999996</c:v>
                </c:pt>
                <c:pt idx="4">
                  <c:v>0.81702900000000001</c:v>
                </c:pt>
                <c:pt idx="5">
                  <c:v>0.837862</c:v>
                </c:pt>
                <c:pt idx="6">
                  <c:v>0.85688399999999998</c:v>
                </c:pt>
                <c:pt idx="7">
                  <c:v>0.86367799999999995</c:v>
                </c:pt>
                <c:pt idx="8">
                  <c:v>0.85099599999999997</c:v>
                </c:pt>
                <c:pt idx="9">
                  <c:v>0.86548899999999995</c:v>
                </c:pt>
                <c:pt idx="10">
                  <c:v>0.87771699999999997</c:v>
                </c:pt>
              </c:numCache>
            </c:numRef>
          </c:val>
          <c:smooth val="0"/>
          <c:extLst>
            <c:ext xmlns:c16="http://schemas.microsoft.com/office/drawing/2014/chart" uri="{C3380CC4-5D6E-409C-BE32-E72D297353CC}">
              <c16:uniqueId val="{00000007-267D-2440-AA5E-167C99300205}"/>
            </c:ext>
          </c:extLst>
        </c:ser>
        <c:dLbls>
          <c:showLegendKey val="0"/>
          <c:showVal val="0"/>
          <c:showCatName val="0"/>
          <c:showSerName val="0"/>
          <c:showPercent val="0"/>
          <c:showBubbleSize val="0"/>
        </c:dLbls>
        <c:marker val="1"/>
        <c:smooth val="0"/>
        <c:axId val="6984064"/>
        <c:axId val="6985984"/>
      </c:lineChart>
      <c:catAx>
        <c:axId val="6984064"/>
        <c:scaling>
          <c:orientation val="minMax"/>
        </c:scaling>
        <c:delete val="0"/>
        <c:axPos val="b"/>
        <c:title>
          <c:tx>
            <c:rich>
              <a:bodyPr/>
              <a:lstStyle/>
              <a:p>
                <a:pPr>
                  <a:defRPr sz="2000"/>
                </a:pPr>
                <a:r>
                  <a:rPr lang="en-US" sz="2000" dirty="0"/>
                  <a:t>Target-Flanker</a:t>
                </a:r>
                <a:r>
                  <a:rPr lang="en-US" sz="2000" baseline="0" dirty="0"/>
                  <a:t> Distance</a:t>
                </a:r>
                <a:endParaRPr lang="en-US" sz="2000" dirty="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400">
                <a:solidFill>
                  <a:schemeClr val="tx1"/>
                </a:solidFill>
              </a:defRPr>
            </a:pPr>
            <a:endParaRPr lang="en-BE"/>
          </a:p>
        </c:txPr>
        <c:crossAx val="6985984"/>
        <c:crosses val="autoZero"/>
        <c:auto val="1"/>
        <c:lblAlgn val="ctr"/>
        <c:lblOffset val="100"/>
        <c:noMultiLvlLbl val="0"/>
      </c:catAx>
      <c:valAx>
        <c:axId val="6985984"/>
        <c:scaling>
          <c:orientation val="minMax"/>
          <c:max val="0.9"/>
          <c:min val="0.2"/>
        </c:scaling>
        <c:delete val="0"/>
        <c:axPos val="l"/>
        <c:title>
          <c:tx>
            <c:rich>
              <a:bodyPr rot="-5400000" vert="horz"/>
              <a:lstStyle/>
              <a:p>
                <a:pPr>
                  <a:defRPr sz="2000"/>
                </a:pPr>
                <a:r>
                  <a:rPr lang="en-US" sz="20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400">
                <a:solidFill>
                  <a:schemeClr val="tx1"/>
                </a:solidFill>
              </a:defRPr>
            </a:pPr>
            <a:endParaRPr lang="en-BE"/>
          </a:p>
        </c:txPr>
        <c:crossAx val="6984064"/>
        <c:crossesAt val="1"/>
        <c:crossBetween val="midCat"/>
        <c:majorUnit val="0.1"/>
      </c:valAx>
      <c:spPr>
        <a:solidFill>
          <a:srgbClr val="FFFFFF"/>
        </a:solidFill>
        <a:ln w="25400">
          <a:noFill/>
        </a:ln>
      </c:spPr>
    </c:plotArea>
    <c:legend>
      <c:legendPos val="r"/>
      <c:layout>
        <c:manualLayout>
          <c:xMode val="edge"/>
          <c:yMode val="edge"/>
          <c:x val="0.74825763888888885"/>
          <c:y val="0.63499050925925926"/>
          <c:w val="0.21068090277777779"/>
          <c:h val="0.16433102744747999"/>
        </c:manualLayout>
      </c:layout>
      <c:overlay val="1"/>
      <c:spPr>
        <a:ln>
          <a:noFill/>
        </a:ln>
      </c:spPr>
      <c:txPr>
        <a:bodyPr/>
        <a:lstStyle/>
        <a:p>
          <a:pPr>
            <a:defRPr sz="1800"/>
          </a:pPr>
          <a:endParaRPr lang="en-BE"/>
        </a:p>
      </c:txPr>
    </c:legend>
    <c:plotVisOnly val="1"/>
    <c:dispBlanksAs val="gap"/>
    <c:showDLblsOverMax val="0"/>
  </c:chart>
  <c:spPr>
    <a:ln>
      <a:noFill/>
    </a:ln>
  </c:sp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ctr">
              <a:defRPr sz="2400"/>
            </a:pPr>
            <a:r>
              <a:rPr lang="en-US" sz="2400" b="1" i="0" baseline="0" dirty="0">
                <a:effectLst/>
              </a:rPr>
              <a:t>Experiment 2:</a:t>
            </a:r>
            <a:endParaRPr lang="en-US" sz="2400" dirty="0">
              <a:effectLst/>
            </a:endParaRPr>
          </a:p>
          <a:p>
            <a:pPr algn="ctr">
              <a:defRPr sz="2400"/>
            </a:pPr>
            <a:r>
              <a:rPr lang="en-US" sz="2400" b="1" i="0" baseline="0" dirty="0">
                <a:effectLst/>
              </a:rPr>
              <a:t>Low Target Contrast</a:t>
            </a:r>
            <a:endParaRPr lang="en-US" sz="2400" dirty="0">
              <a:effectLst/>
            </a:endParaRPr>
          </a:p>
        </c:rich>
      </c:tx>
      <c:layout>
        <c:manualLayout>
          <c:xMode val="edge"/>
          <c:yMode val="edge"/>
          <c:x val="0.3075997474747475"/>
          <c:y val="2.6458333333333334E-2"/>
        </c:manualLayout>
      </c:layout>
      <c:overlay val="0"/>
    </c:title>
    <c:autoTitleDeleted val="0"/>
    <c:plotArea>
      <c:layout/>
      <c:barChart>
        <c:barDir val="col"/>
        <c:grouping val="clustered"/>
        <c:varyColors val="0"/>
        <c:ser>
          <c:idx val="0"/>
          <c:order val="0"/>
          <c:spPr>
            <a:solidFill>
              <a:schemeClr val="accent3">
                <a:lumMod val="75000"/>
              </a:schemeClr>
            </a:solidFill>
            <a:ln>
              <a:solidFill>
                <a:schemeClr val="accent3">
                  <a:lumMod val="75000"/>
                </a:schemeClr>
              </a:solidFill>
            </a:ln>
          </c:spPr>
          <c:invertIfNegative val="0"/>
          <c:dPt>
            <c:idx val="0"/>
            <c:invertIfNegative val="0"/>
            <c:bubble3D val="0"/>
            <c:spPr>
              <a:solidFill>
                <a:srgbClr val="C00000"/>
              </a:solidFill>
              <a:ln>
                <a:solidFill>
                  <a:srgbClr val="C00000"/>
                </a:solidFill>
              </a:ln>
            </c:spPr>
            <c:extLst>
              <c:ext xmlns:c16="http://schemas.microsoft.com/office/drawing/2014/chart" uri="{C3380CC4-5D6E-409C-BE32-E72D297353CC}">
                <c16:uniqueId val="{00000001-9A3B-5443-B42E-45F1330C9037}"/>
              </c:ext>
            </c:extLst>
          </c:dPt>
          <c:dPt>
            <c:idx val="2"/>
            <c:invertIfNegative val="0"/>
            <c:bubble3D val="0"/>
            <c:spPr>
              <a:solidFill>
                <a:srgbClr val="526DB0">
                  <a:lumMod val="75000"/>
                </a:srgbClr>
              </a:solidFill>
              <a:ln>
                <a:solidFill>
                  <a:srgbClr val="526DB0">
                    <a:lumMod val="75000"/>
                  </a:srgbClr>
                </a:solidFill>
              </a:ln>
            </c:spPr>
            <c:extLst>
              <c:ext xmlns:c16="http://schemas.microsoft.com/office/drawing/2014/chart" uri="{C3380CC4-5D6E-409C-BE32-E72D297353CC}">
                <c16:uniqueId val="{00000003-9A3B-5443-B42E-45F1330C9037}"/>
              </c:ext>
            </c:extLst>
          </c:dPt>
          <c:errBars>
            <c:errBarType val="both"/>
            <c:errValType val="cust"/>
            <c:noEndCap val="0"/>
            <c:plus>
              <c:numRef>
                <c:f>(CD_Contrast!$E$11,CD_Contrast!$E$10,CD_Contrast!$E$10,CD_Contrast!$E$9,CD_Contrast!$E$10)</c:f>
                <c:numCache>
                  <c:formatCode>General</c:formatCode>
                  <c:ptCount val="5"/>
                  <c:pt idx="0">
                    <c:v>0.64500599999999997</c:v>
                  </c:pt>
                  <c:pt idx="1">
                    <c:v>0.238117</c:v>
                  </c:pt>
                  <c:pt idx="2">
                    <c:v>0.238117</c:v>
                  </c:pt>
                  <c:pt idx="3">
                    <c:v>0.228489</c:v>
                  </c:pt>
                  <c:pt idx="4">
                    <c:v>0.238117</c:v>
                  </c:pt>
                </c:numCache>
              </c:numRef>
            </c:plus>
            <c:minus>
              <c:numRef>
                <c:f>(CD_Contrast!$E$11,CD_Contrast!$E$9,CD_Contrast!$E$10)</c:f>
                <c:numCache>
                  <c:formatCode>General</c:formatCode>
                  <c:ptCount val="3"/>
                  <c:pt idx="0">
                    <c:v>0.64500599999999997</c:v>
                  </c:pt>
                  <c:pt idx="1">
                    <c:v>0.228489</c:v>
                  </c:pt>
                  <c:pt idx="2">
                    <c:v>0.238117</c:v>
                  </c:pt>
                </c:numCache>
              </c:numRef>
            </c:minus>
          </c:errBars>
          <c:cat>
            <c:strRef>
              <c:f>(CD_Contrast!$N$13,CD_Contrast!$N$11,CD_Contrast!$N$10)</c:f>
              <c:strCache>
                <c:ptCount val="3"/>
                <c:pt idx="0">
                  <c:v>Low-Target</c:v>
                </c:pt>
                <c:pt idx="1">
                  <c:v>Equal-High</c:v>
                </c:pt>
                <c:pt idx="2">
                  <c:v>Equal-Low</c:v>
                </c:pt>
              </c:strCache>
            </c:strRef>
          </c:cat>
          <c:val>
            <c:numRef>
              <c:f>(CD_Contrast!$C$11,CD_Contrast!$C$9,CD_Contrast!$C$10)</c:f>
              <c:numCache>
                <c:formatCode>General</c:formatCode>
                <c:ptCount val="3"/>
                <c:pt idx="0">
                  <c:v>9.1072299999999995</c:v>
                </c:pt>
                <c:pt idx="1">
                  <c:v>4.5320400000000003</c:v>
                </c:pt>
                <c:pt idx="2">
                  <c:v>4.4972000000000003</c:v>
                </c:pt>
              </c:numCache>
            </c:numRef>
          </c:val>
          <c:extLst>
            <c:ext xmlns:c16="http://schemas.microsoft.com/office/drawing/2014/chart" uri="{C3380CC4-5D6E-409C-BE32-E72D297353CC}">
              <c16:uniqueId val="{00000004-9A3B-5443-B42E-45F1330C9037}"/>
            </c:ext>
          </c:extLst>
        </c:ser>
        <c:dLbls>
          <c:showLegendKey val="0"/>
          <c:showVal val="0"/>
          <c:showCatName val="0"/>
          <c:showSerName val="0"/>
          <c:showPercent val="0"/>
          <c:showBubbleSize val="0"/>
        </c:dLbls>
        <c:gapWidth val="150"/>
        <c:axId val="91834624"/>
        <c:axId val="91853184"/>
      </c:barChart>
      <c:catAx>
        <c:axId val="91834624"/>
        <c:scaling>
          <c:orientation val="minMax"/>
        </c:scaling>
        <c:delete val="0"/>
        <c:axPos val="b"/>
        <c:title>
          <c:tx>
            <c:rich>
              <a:bodyPr/>
              <a:lstStyle/>
              <a:p>
                <a:pPr>
                  <a:defRPr sz="2000"/>
                </a:pPr>
                <a:r>
                  <a:rPr lang="en-US" sz="2000" b="1" i="0" baseline="0" dirty="0">
                    <a:effectLst/>
                  </a:rPr>
                  <a:t>Contrast Condition</a:t>
                </a:r>
                <a:endParaRPr lang="en-US" sz="2000" dirty="0">
                  <a:effectLst/>
                </a:endParaRPr>
              </a:p>
            </c:rich>
          </c:tx>
          <c:overlay val="0"/>
        </c:title>
        <c:numFmt formatCode="General" sourceLinked="1"/>
        <c:majorTickMark val="out"/>
        <c:minorTickMark val="none"/>
        <c:tickLblPos val="nextTo"/>
        <c:txPr>
          <a:bodyPr/>
          <a:lstStyle/>
          <a:p>
            <a:pPr>
              <a:defRPr sz="1600"/>
            </a:pPr>
            <a:endParaRPr lang="en-BE"/>
          </a:p>
        </c:txPr>
        <c:crossAx val="91853184"/>
        <c:crosses val="autoZero"/>
        <c:auto val="1"/>
        <c:lblAlgn val="ctr"/>
        <c:lblOffset val="100"/>
        <c:noMultiLvlLbl val="0"/>
      </c:catAx>
      <c:valAx>
        <c:axId val="91853184"/>
        <c:scaling>
          <c:orientation val="minMax"/>
          <c:max val="10"/>
          <c:min val="2"/>
        </c:scaling>
        <c:delete val="0"/>
        <c:axPos val="l"/>
        <c:majorGridlines/>
        <c:title>
          <c:tx>
            <c:rich>
              <a:bodyPr rot="-5400000" vert="horz"/>
              <a:lstStyle/>
              <a:p>
                <a:pPr>
                  <a:defRPr sz="2000"/>
                </a:pPr>
                <a:r>
                  <a:rPr lang="en-US" sz="2000"/>
                  <a:t>Critical Distance</a:t>
                </a:r>
              </a:p>
            </c:rich>
          </c:tx>
          <c:overlay val="0"/>
        </c:title>
        <c:numFmt formatCode="#,##0.0" sourceLinked="0"/>
        <c:majorTickMark val="out"/>
        <c:minorTickMark val="none"/>
        <c:tickLblPos val="nextTo"/>
        <c:txPr>
          <a:bodyPr/>
          <a:lstStyle/>
          <a:p>
            <a:pPr>
              <a:defRPr sz="1600"/>
            </a:pPr>
            <a:endParaRPr lang="en-BE"/>
          </a:p>
        </c:txPr>
        <c:crossAx val="91834624"/>
        <c:crosses val="autoZero"/>
        <c:crossBetween val="between"/>
      </c:valAx>
    </c:plotArea>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dataGraph4!$A$1</c:f>
              <c:strCache>
                <c:ptCount val="1"/>
                <c:pt idx="0">
                  <c:v>Equal-Neut</c:v>
                </c:pt>
              </c:strCache>
            </c:strRef>
          </c:tx>
          <c:spPr>
            <a:ln w="12700">
              <a:solidFill>
                <a:srgbClr val="526DB0">
                  <a:lumMod val="75000"/>
                </a:srgbClr>
              </a:solidFill>
              <a:prstDash val="solid"/>
            </a:ln>
          </c:spPr>
          <c:marker>
            <c:symbol val="diamond"/>
            <c:size val="4"/>
            <c:spPr>
              <a:solidFill>
                <a:srgbClr val="526DB0">
                  <a:lumMod val="50000"/>
                </a:srgbClr>
              </a:solidFill>
              <a:ln w="12700">
                <a:solidFill>
                  <a:srgbClr val="526DB0">
                    <a:lumMod val="50000"/>
                  </a:srgbClr>
                </a:solidFill>
              </a:ln>
            </c:spPr>
          </c:marker>
          <c:dPt>
            <c:idx val="1"/>
            <c:bubble3D val="0"/>
            <c:spPr>
              <a:ln w="12700">
                <a:solidFill>
                  <a:srgbClr val="000000"/>
                </a:solidFill>
                <a:prstDash val="solid"/>
              </a:ln>
            </c:spPr>
            <c:extLst>
              <c:ext xmlns:c16="http://schemas.microsoft.com/office/drawing/2014/chart" uri="{C3380CC4-5D6E-409C-BE32-E72D297353CC}">
                <c16:uniqueId val="{00000001-F249-AD4A-B7F4-878E2443DE92}"/>
              </c:ext>
            </c:extLst>
          </c:dPt>
          <c:dPt>
            <c:idx val="10"/>
            <c:bubble3D val="0"/>
            <c:spPr>
              <a:ln w="12700">
                <a:noFill/>
                <a:prstDash val="solid"/>
              </a:ln>
            </c:spPr>
            <c:extLst>
              <c:ext xmlns:c16="http://schemas.microsoft.com/office/drawing/2014/chart" uri="{C3380CC4-5D6E-409C-BE32-E72D297353CC}">
                <c16:uniqueId val="{00000003-F249-AD4A-B7F4-878E2443DE92}"/>
              </c:ext>
            </c:extLst>
          </c:dPt>
          <c:errBars>
            <c:errDir val="y"/>
            <c:errBarType val="both"/>
            <c:errValType val="cust"/>
            <c:noEndCap val="0"/>
            <c:plus>
              <c:numRef>
                <c:f>dataGraph4!$B$2:$B$12</c:f>
                <c:numCache>
                  <c:formatCode>General</c:formatCode>
                  <c:ptCount val="11"/>
                  <c:pt idx="1">
                    <c:v>1.63436E-2</c:v>
                  </c:pt>
                  <c:pt idx="2">
                    <c:v>1.7661949999999999E-2</c:v>
                  </c:pt>
                  <c:pt idx="3">
                    <c:v>1.6928579999999999E-2</c:v>
                  </c:pt>
                  <c:pt idx="4">
                    <c:v>1.5969899999999999E-2</c:v>
                  </c:pt>
                  <c:pt idx="5">
                    <c:v>1.5189090000000001E-2</c:v>
                  </c:pt>
                  <c:pt idx="6">
                    <c:v>1.5189090000000001E-2</c:v>
                  </c:pt>
                  <c:pt idx="7">
                    <c:v>1.405051E-2</c:v>
                  </c:pt>
                  <c:pt idx="8">
                    <c:v>1.3913439999999999E-2</c:v>
                  </c:pt>
                  <c:pt idx="9">
                    <c:v>1.336611E-2</c:v>
                  </c:pt>
                  <c:pt idx="10">
                    <c:v>1.2089310000000001E-2</c:v>
                  </c:pt>
                </c:numCache>
              </c:numRef>
            </c:plus>
            <c:minus>
              <c:numRef>
                <c:f>dataGraph4!$B$2:$B$12</c:f>
                <c:numCache>
                  <c:formatCode>General</c:formatCode>
                  <c:ptCount val="11"/>
                  <c:pt idx="1">
                    <c:v>1.63436E-2</c:v>
                  </c:pt>
                  <c:pt idx="2">
                    <c:v>1.7661949999999999E-2</c:v>
                  </c:pt>
                  <c:pt idx="3">
                    <c:v>1.6928579999999999E-2</c:v>
                  </c:pt>
                  <c:pt idx="4">
                    <c:v>1.5969899999999999E-2</c:v>
                  </c:pt>
                  <c:pt idx="5">
                    <c:v>1.5189090000000001E-2</c:v>
                  </c:pt>
                  <c:pt idx="6">
                    <c:v>1.5189090000000001E-2</c:v>
                  </c:pt>
                  <c:pt idx="7">
                    <c:v>1.405051E-2</c:v>
                  </c:pt>
                  <c:pt idx="8">
                    <c:v>1.3913439999999999E-2</c:v>
                  </c:pt>
                  <c:pt idx="9">
                    <c:v>1.336611E-2</c:v>
                  </c:pt>
                  <c:pt idx="10">
                    <c:v>1.2089310000000001E-2</c:v>
                  </c:pt>
                </c:numCache>
              </c:numRef>
            </c:minus>
          </c:errBars>
          <c:cat>
            <c:strRef>
              <c:f>dataGraph4!$I$2:$I$12</c:f>
              <c:strCache>
                <c:ptCount val="11"/>
                <c:pt idx="1">
                  <c:v>1</c:v>
                </c:pt>
                <c:pt idx="2">
                  <c:v>2</c:v>
                </c:pt>
                <c:pt idx="3">
                  <c:v>3</c:v>
                </c:pt>
                <c:pt idx="4">
                  <c:v>4</c:v>
                </c:pt>
                <c:pt idx="5">
                  <c:v>5</c:v>
                </c:pt>
                <c:pt idx="6">
                  <c:v>6</c:v>
                </c:pt>
                <c:pt idx="7">
                  <c:v>7</c:v>
                </c:pt>
                <c:pt idx="8">
                  <c:v>8</c:v>
                </c:pt>
                <c:pt idx="9">
                  <c:v>9</c:v>
                </c:pt>
                <c:pt idx="10">
                  <c:v>Iso</c:v>
                </c:pt>
              </c:strCache>
            </c:strRef>
          </c:cat>
          <c:val>
            <c:numRef>
              <c:f>dataGraph4!$A$2:$A$12</c:f>
              <c:numCache>
                <c:formatCode>General</c:formatCode>
                <c:ptCount val="11"/>
                <c:pt idx="1">
                  <c:v>0.30875000000000002</c:v>
                </c:pt>
                <c:pt idx="2">
                  <c:v>0.47249999999999998</c:v>
                </c:pt>
                <c:pt idx="3">
                  <c:v>0.64500000000000002</c:v>
                </c:pt>
                <c:pt idx="4">
                  <c:v>0.71499999999999997</c:v>
                </c:pt>
                <c:pt idx="5">
                  <c:v>0.75624999999999998</c:v>
                </c:pt>
                <c:pt idx="6">
                  <c:v>0.75624999999999998</c:v>
                </c:pt>
                <c:pt idx="7">
                  <c:v>0.80374999999999996</c:v>
                </c:pt>
                <c:pt idx="8">
                  <c:v>0.80874999999999997</c:v>
                </c:pt>
                <c:pt idx="9">
                  <c:v>0.82750000000000001</c:v>
                </c:pt>
                <c:pt idx="10">
                  <c:v>0.86499999999999999</c:v>
                </c:pt>
              </c:numCache>
            </c:numRef>
          </c:val>
          <c:smooth val="0"/>
          <c:extLst>
            <c:ext xmlns:c16="http://schemas.microsoft.com/office/drawing/2014/chart" uri="{C3380CC4-5D6E-409C-BE32-E72D297353CC}">
              <c16:uniqueId val="{00000004-F249-AD4A-B7F4-878E2443DE92}"/>
            </c:ext>
          </c:extLst>
        </c:ser>
        <c:ser>
          <c:idx val="2"/>
          <c:order val="1"/>
          <c:tx>
            <c:strRef>
              <c:f>dataGraph4!$C$1</c:f>
              <c:strCache>
                <c:ptCount val="1"/>
                <c:pt idx="0">
                  <c:v>Equal-Cued</c:v>
                </c:pt>
              </c:strCache>
            </c:strRef>
          </c:tx>
          <c:spPr>
            <a:ln w="12700">
              <a:solidFill>
                <a:srgbClr val="526DB0">
                  <a:lumMod val="50000"/>
                </a:srgbClr>
              </a:solidFill>
              <a:prstDash val="sysDash"/>
            </a:ln>
          </c:spPr>
          <c:marker>
            <c:symbol val="triangle"/>
            <c:size val="4"/>
            <c:spPr>
              <a:solidFill>
                <a:srgbClr val="526DB0">
                  <a:lumMod val="50000"/>
                </a:srgbClr>
              </a:solidFill>
              <a:ln w="12700">
                <a:solidFill>
                  <a:srgbClr val="526DB0">
                    <a:lumMod val="50000"/>
                  </a:srgbClr>
                </a:solidFill>
              </a:ln>
            </c:spPr>
          </c:marker>
          <c:dPt>
            <c:idx val="1"/>
            <c:bubble3D val="0"/>
            <c:extLst>
              <c:ext xmlns:c16="http://schemas.microsoft.com/office/drawing/2014/chart" uri="{C3380CC4-5D6E-409C-BE32-E72D297353CC}">
                <c16:uniqueId val="{00000005-F249-AD4A-B7F4-878E2443DE92}"/>
              </c:ext>
            </c:extLst>
          </c:dPt>
          <c:dPt>
            <c:idx val="10"/>
            <c:bubble3D val="0"/>
            <c:spPr>
              <a:ln w="12700">
                <a:noFill/>
                <a:prstDash val="sysDash"/>
              </a:ln>
            </c:spPr>
            <c:extLst>
              <c:ext xmlns:c16="http://schemas.microsoft.com/office/drawing/2014/chart" uri="{C3380CC4-5D6E-409C-BE32-E72D297353CC}">
                <c16:uniqueId val="{00000007-F249-AD4A-B7F4-878E2443DE92}"/>
              </c:ext>
            </c:extLst>
          </c:dPt>
          <c:errBars>
            <c:errDir val="y"/>
            <c:errBarType val="both"/>
            <c:errValType val="cust"/>
            <c:noEndCap val="0"/>
            <c:plus>
              <c:numRef>
                <c:f>dataGraph4!$D$2:$D$12</c:f>
                <c:numCache>
                  <c:formatCode>General</c:formatCode>
                  <c:ptCount val="11"/>
                  <c:pt idx="1">
                    <c:v>1.6361830000000001E-2</c:v>
                  </c:pt>
                  <c:pt idx="2">
                    <c:v>1.768873E-2</c:v>
                  </c:pt>
                  <c:pt idx="3">
                    <c:v>1.6519740000000002E-2</c:v>
                  </c:pt>
                  <c:pt idx="4">
                    <c:v>1.5565829999999999E-2</c:v>
                  </c:pt>
                  <c:pt idx="5">
                    <c:v>1.4830869999999999E-2</c:v>
                  </c:pt>
                  <c:pt idx="6">
                    <c:v>1.351742E-2</c:v>
                  </c:pt>
                  <c:pt idx="7">
                    <c:v>1.4150980000000001E-2</c:v>
                  </c:pt>
                  <c:pt idx="8">
                    <c:v>1.424952E-2</c:v>
                  </c:pt>
                  <c:pt idx="9">
                    <c:v>1.411771E-2</c:v>
                  </c:pt>
                  <c:pt idx="10">
                    <c:v>1.301046E-2</c:v>
                  </c:pt>
                </c:numCache>
              </c:numRef>
            </c:plus>
            <c:minus>
              <c:numRef>
                <c:f>dataGraph4!$D$2:$D$12</c:f>
                <c:numCache>
                  <c:formatCode>General</c:formatCode>
                  <c:ptCount val="11"/>
                  <c:pt idx="1">
                    <c:v>1.6361830000000001E-2</c:v>
                  </c:pt>
                  <c:pt idx="2">
                    <c:v>1.768873E-2</c:v>
                  </c:pt>
                  <c:pt idx="3">
                    <c:v>1.6519740000000002E-2</c:v>
                  </c:pt>
                  <c:pt idx="4">
                    <c:v>1.5565829999999999E-2</c:v>
                  </c:pt>
                  <c:pt idx="5">
                    <c:v>1.4830869999999999E-2</c:v>
                  </c:pt>
                  <c:pt idx="6">
                    <c:v>1.351742E-2</c:v>
                  </c:pt>
                  <c:pt idx="7">
                    <c:v>1.4150980000000001E-2</c:v>
                  </c:pt>
                  <c:pt idx="8">
                    <c:v>1.424952E-2</c:v>
                  </c:pt>
                  <c:pt idx="9">
                    <c:v>1.411771E-2</c:v>
                  </c:pt>
                  <c:pt idx="10">
                    <c:v>1.301046E-2</c:v>
                  </c:pt>
                </c:numCache>
              </c:numRef>
            </c:minus>
          </c:errBars>
          <c:cat>
            <c:strRef>
              <c:f>dataGraph4!$I$2:$I$12</c:f>
              <c:strCache>
                <c:ptCount val="11"/>
                <c:pt idx="1">
                  <c:v>1</c:v>
                </c:pt>
                <c:pt idx="2">
                  <c:v>2</c:v>
                </c:pt>
                <c:pt idx="3">
                  <c:v>3</c:v>
                </c:pt>
                <c:pt idx="4">
                  <c:v>4</c:v>
                </c:pt>
                <c:pt idx="5">
                  <c:v>5</c:v>
                </c:pt>
                <c:pt idx="6">
                  <c:v>6</c:v>
                </c:pt>
                <c:pt idx="7">
                  <c:v>7</c:v>
                </c:pt>
                <c:pt idx="8">
                  <c:v>8</c:v>
                </c:pt>
                <c:pt idx="9">
                  <c:v>9</c:v>
                </c:pt>
                <c:pt idx="10">
                  <c:v>Iso</c:v>
                </c:pt>
              </c:strCache>
            </c:strRef>
          </c:cat>
          <c:val>
            <c:numRef>
              <c:f>dataGraph4!$C$2:$C$12</c:f>
              <c:numCache>
                <c:formatCode>General</c:formatCode>
                <c:ptCount val="11"/>
                <c:pt idx="1">
                  <c:v>0.31</c:v>
                </c:pt>
                <c:pt idx="2">
                  <c:v>0.5</c:v>
                </c:pt>
                <c:pt idx="3">
                  <c:v>0.67874999999999996</c:v>
                </c:pt>
                <c:pt idx="4">
                  <c:v>0.73750000000000004</c:v>
                </c:pt>
                <c:pt idx="5">
                  <c:v>0.77249999999999996</c:v>
                </c:pt>
                <c:pt idx="6">
                  <c:v>0.82250000000000001</c:v>
                </c:pt>
                <c:pt idx="7">
                  <c:v>0.8</c:v>
                </c:pt>
                <c:pt idx="8">
                  <c:v>0.79625000000000001</c:v>
                </c:pt>
                <c:pt idx="9">
                  <c:v>0.80125000000000002</c:v>
                </c:pt>
                <c:pt idx="10">
                  <c:v>0.83875</c:v>
                </c:pt>
              </c:numCache>
            </c:numRef>
          </c:val>
          <c:smooth val="0"/>
          <c:extLst>
            <c:ext xmlns:c16="http://schemas.microsoft.com/office/drawing/2014/chart" uri="{C3380CC4-5D6E-409C-BE32-E72D297353CC}">
              <c16:uniqueId val="{00000008-F249-AD4A-B7F4-878E2443DE92}"/>
            </c:ext>
          </c:extLst>
        </c:ser>
        <c:ser>
          <c:idx val="4"/>
          <c:order val="2"/>
          <c:tx>
            <c:strRef>
              <c:f>dataGraph4!$E$1</c:f>
              <c:strCache>
                <c:ptCount val="1"/>
                <c:pt idx="0">
                  <c:v>High-Target-Neut</c:v>
                </c:pt>
              </c:strCache>
            </c:strRef>
          </c:tx>
          <c:spPr>
            <a:ln w="12700">
              <a:solidFill>
                <a:srgbClr val="C00000"/>
              </a:solidFill>
            </a:ln>
          </c:spPr>
          <c:marker>
            <c:symbol val="square"/>
            <c:size val="3"/>
            <c:spPr>
              <a:solidFill>
                <a:srgbClr val="C00000"/>
              </a:solidFill>
              <a:ln w="12700">
                <a:solidFill>
                  <a:srgbClr val="C00000"/>
                </a:solidFill>
              </a:ln>
            </c:spPr>
          </c:marker>
          <c:dPt>
            <c:idx val="1"/>
            <c:bubble3D val="0"/>
            <c:spPr>
              <a:ln w="12700">
                <a:noFill/>
              </a:ln>
            </c:spPr>
            <c:extLst>
              <c:ext xmlns:c16="http://schemas.microsoft.com/office/drawing/2014/chart" uri="{C3380CC4-5D6E-409C-BE32-E72D297353CC}">
                <c16:uniqueId val="{0000000A-F249-AD4A-B7F4-878E2443DE92}"/>
              </c:ext>
            </c:extLst>
          </c:dPt>
          <c:dPt>
            <c:idx val="10"/>
            <c:bubble3D val="0"/>
            <c:spPr>
              <a:ln w="12700">
                <a:noFill/>
              </a:ln>
            </c:spPr>
            <c:extLst>
              <c:ext xmlns:c16="http://schemas.microsoft.com/office/drawing/2014/chart" uri="{C3380CC4-5D6E-409C-BE32-E72D297353CC}">
                <c16:uniqueId val="{0000000C-F249-AD4A-B7F4-878E2443DE92}"/>
              </c:ext>
            </c:extLst>
          </c:dPt>
          <c:errBars>
            <c:errDir val="y"/>
            <c:errBarType val="both"/>
            <c:errValType val="cust"/>
            <c:noEndCap val="0"/>
            <c:plus>
              <c:numRef>
                <c:f>dataGraph4!$F$2:$F$12</c:f>
                <c:numCache>
                  <c:formatCode>General</c:formatCode>
                  <c:ptCount val="11"/>
                  <c:pt idx="1">
                    <c:v>1.763553E-2</c:v>
                  </c:pt>
                  <c:pt idx="2">
                    <c:v>1.5840799999999999E-2</c:v>
                  </c:pt>
                  <c:pt idx="3">
                    <c:v>1.2845280000000001E-2</c:v>
                  </c:pt>
                  <c:pt idx="4">
                    <c:v>1.1496309999999999E-2</c:v>
                  </c:pt>
                  <c:pt idx="5">
                    <c:v>1.067194E-2</c:v>
                  </c:pt>
                  <c:pt idx="6">
                    <c:v>1.117859E-2</c:v>
                  </c:pt>
                  <c:pt idx="7">
                    <c:v>1.0187440000000001E-2</c:v>
                  </c:pt>
                  <c:pt idx="8">
                    <c:v>1.10139E-2</c:v>
                  </c:pt>
                  <c:pt idx="9">
                    <c:v>1.049428E-2</c:v>
                  </c:pt>
                  <c:pt idx="10">
                    <c:v>9.3181199999999992E-3</c:v>
                  </c:pt>
                </c:numCache>
              </c:numRef>
            </c:plus>
            <c:minus>
              <c:numRef>
                <c:f>dataGraph4!$F$2:$F$12</c:f>
                <c:numCache>
                  <c:formatCode>General</c:formatCode>
                  <c:ptCount val="11"/>
                  <c:pt idx="1">
                    <c:v>1.763553E-2</c:v>
                  </c:pt>
                  <c:pt idx="2">
                    <c:v>1.5840799999999999E-2</c:v>
                  </c:pt>
                  <c:pt idx="3">
                    <c:v>1.2845280000000001E-2</c:v>
                  </c:pt>
                  <c:pt idx="4">
                    <c:v>1.1496309999999999E-2</c:v>
                  </c:pt>
                  <c:pt idx="5">
                    <c:v>1.067194E-2</c:v>
                  </c:pt>
                  <c:pt idx="6">
                    <c:v>1.117859E-2</c:v>
                  </c:pt>
                  <c:pt idx="7">
                    <c:v>1.0187440000000001E-2</c:v>
                  </c:pt>
                  <c:pt idx="8">
                    <c:v>1.10139E-2</c:v>
                  </c:pt>
                  <c:pt idx="9">
                    <c:v>1.049428E-2</c:v>
                  </c:pt>
                  <c:pt idx="10">
                    <c:v>9.3181199999999992E-3</c:v>
                  </c:pt>
                </c:numCache>
              </c:numRef>
            </c:minus>
          </c:errBars>
          <c:cat>
            <c:strRef>
              <c:f>dataGraph4!$I$2:$I$12</c:f>
              <c:strCache>
                <c:ptCount val="11"/>
                <c:pt idx="1">
                  <c:v>1</c:v>
                </c:pt>
                <c:pt idx="2">
                  <c:v>2</c:v>
                </c:pt>
                <c:pt idx="3">
                  <c:v>3</c:v>
                </c:pt>
                <c:pt idx="4">
                  <c:v>4</c:v>
                </c:pt>
                <c:pt idx="5">
                  <c:v>5</c:v>
                </c:pt>
                <c:pt idx="6">
                  <c:v>6</c:v>
                </c:pt>
                <c:pt idx="7">
                  <c:v>7</c:v>
                </c:pt>
                <c:pt idx="8">
                  <c:v>8</c:v>
                </c:pt>
                <c:pt idx="9">
                  <c:v>9</c:v>
                </c:pt>
                <c:pt idx="10">
                  <c:v>Iso</c:v>
                </c:pt>
              </c:strCache>
            </c:strRef>
          </c:cat>
          <c:val>
            <c:numRef>
              <c:f>dataGraph4!$E$2:$E$12</c:f>
              <c:numCache>
                <c:formatCode>General</c:formatCode>
                <c:ptCount val="11"/>
                <c:pt idx="1">
                  <c:v>0.46124999999999999</c:v>
                </c:pt>
                <c:pt idx="2">
                  <c:v>0.72250000000000003</c:v>
                </c:pt>
                <c:pt idx="3">
                  <c:v>0.84375</c:v>
                </c:pt>
                <c:pt idx="4">
                  <c:v>0.88</c:v>
                </c:pt>
                <c:pt idx="5">
                  <c:v>0.89875000000000005</c:v>
                </c:pt>
                <c:pt idx="6">
                  <c:v>0.88749999999999996</c:v>
                </c:pt>
                <c:pt idx="7">
                  <c:v>0.90874999999999995</c:v>
                </c:pt>
                <c:pt idx="8">
                  <c:v>0.89124999999999999</c:v>
                </c:pt>
                <c:pt idx="9">
                  <c:v>0.90249999999999997</c:v>
                </c:pt>
                <c:pt idx="10">
                  <c:v>0.92500000000000004</c:v>
                </c:pt>
              </c:numCache>
            </c:numRef>
          </c:val>
          <c:smooth val="0"/>
          <c:extLst>
            <c:ext xmlns:c16="http://schemas.microsoft.com/office/drawing/2014/chart" uri="{C3380CC4-5D6E-409C-BE32-E72D297353CC}">
              <c16:uniqueId val="{0000000D-F249-AD4A-B7F4-878E2443DE92}"/>
            </c:ext>
          </c:extLst>
        </c:ser>
        <c:ser>
          <c:idx val="1"/>
          <c:order val="3"/>
          <c:tx>
            <c:strRef>
              <c:f>dataGraph4!$G$1</c:f>
              <c:strCache>
                <c:ptCount val="1"/>
                <c:pt idx="0">
                  <c:v>High-Target-Cued</c:v>
                </c:pt>
              </c:strCache>
            </c:strRef>
          </c:tx>
          <c:spPr>
            <a:ln w="12700">
              <a:solidFill>
                <a:srgbClr val="C00000"/>
              </a:solidFill>
              <a:prstDash val="sysDash"/>
            </a:ln>
          </c:spPr>
          <c:marker>
            <c:symbol val="circle"/>
            <c:size val="3"/>
            <c:spPr>
              <a:solidFill>
                <a:srgbClr val="C00000"/>
              </a:solidFill>
              <a:ln w="12700">
                <a:solidFill>
                  <a:srgbClr val="C00000"/>
                </a:solidFill>
              </a:ln>
            </c:spPr>
          </c:marker>
          <c:dPt>
            <c:idx val="10"/>
            <c:bubble3D val="0"/>
            <c:spPr>
              <a:ln w="12700">
                <a:noFill/>
                <a:prstDash val="sysDash"/>
              </a:ln>
            </c:spPr>
            <c:extLst>
              <c:ext xmlns:c16="http://schemas.microsoft.com/office/drawing/2014/chart" uri="{C3380CC4-5D6E-409C-BE32-E72D297353CC}">
                <c16:uniqueId val="{0000000F-F249-AD4A-B7F4-878E2443DE92}"/>
              </c:ext>
            </c:extLst>
          </c:dPt>
          <c:errBars>
            <c:errDir val="y"/>
            <c:errBarType val="both"/>
            <c:errValType val="cust"/>
            <c:noEndCap val="0"/>
            <c:plus>
              <c:numRef>
                <c:f>dataGraph4!$H$2:$H$12</c:f>
                <c:numCache>
                  <c:formatCode>General</c:formatCode>
                  <c:ptCount val="11"/>
                  <c:pt idx="1">
                    <c:v>1.7670809999999999E-2</c:v>
                  </c:pt>
                  <c:pt idx="2">
                    <c:v>1.4830869999999999E-2</c:v>
                  </c:pt>
                  <c:pt idx="3">
                    <c:v>1.1232600000000001E-2</c:v>
                  </c:pt>
                  <c:pt idx="4">
                    <c:v>1.090182E-2</c:v>
                  </c:pt>
                  <c:pt idx="5">
                    <c:v>1.084508E-2</c:v>
                  </c:pt>
                  <c:pt idx="6">
                    <c:v>1.1232600000000001E-2</c:v>
                  </c:pt>
                  <c:pt idx="7">
                    <c:v>1.0373200000000001E-2</c:v>
                  </c:pt>
                  <c:pt idx="8">
                    <c:v>8.8757100000000002E-3</c:v>
                  </c:pt>
                  <c:pt idx="9">
                    <c:v>8.7214600000000003E-3</c:v>
                  </c:pt>
                  <c:pt idx="10">
                    <c:v>9.1005700000000005E-3</c:v>
                  </c:pt>
                </c:numCache>
              </c:numRef>
            </c:plus>
            <c:minus>
              <c:numRef>
                <c:f>dataGraph4!$H$2:$H$12</c:f>
                <c:numCache>
                  <c:formatCode>General</c:formatCode>
                  <c:ptCount val="11"/>
                  <c:pt idx="1">
                    <c:v>1.7670809999999999E-2</c:v>
                  </c:pt>
                  <c:pt idx="2">
                    <c:v>1.4830869999999999E-2</c:v>
                  </c:pt>
                  <c:pt idx="3">
                    <c:v>1.1232600000000001E-2</c:v>
                  </c:pt>
                  <c:pt idx="4">
                    <c:v>1.090182E-2</c:v>
                  </c:pt>
                  <c:pt idx="5">
                    <c:v>1.084508E-2</c:v>
                  </c:pt>
                  <c:pt idx="6">
                    <c:v>1.1232600000000001E-2</c:v>
                  </c:pt>
                  <c:pt idx="7">
                    <c:v>1.0373200000000001E-2</c:v>
                  </c:pt>
                  <c:pt idx="8">
                    <c:v>8.8757100000000002E-3</c:v>
                  </c:pt>
                  <c:pt idx="9">
                    <c:v>8.7214600000000003E-3</c:v>
                  </c:pt>
                  <c:pt idx="10">
                    <c:v>9.1005700000000005E-3</c:v>
                  </c:pt>
                </c:numCache>
              </c:numRef>
            </c:minus>
          </c:errBars>
          <c:val>
            <c:numRef>
              <c:f>dataGraph4!$G$2:$G$12</c:f>
              <c:numCache>
                <c:formatCode>General</c:formatCode>
                <c:ptCount val="11"/>
                <c:pt idx="1">
                  <c:v>0.52249999999999996</c:v>
                </c:pt>
                <c:pt idx="2">
                  <c:v>0.77249999999999996</c:v>
                </c:pt>
                <c:pt idx="3">
                  <c:v>0.88624999999999998</c:v>
                </c:pt>
                <c:pt idx="4">
                  <c:v>0.89375000000000004</c:v>
                </c:pt>
                <c:pt idx="5">
                  <c:v>0.89500000000000002</c:v>
                </c:pt>
                <c:pt idx="6">
                  <c:v>0.88624999999999998</c:v>
                </c:pt>
                <c:pt idx="7">
                  <c:v>0.90500000000000003</c:v>
                </c:pt>
                <c:pt idx="8">
                  <c:v>0.9325</c:v>
                </c:pt>
                <c:pt idx="9">
                  <c:v>0.93500000000000005</c:v>
                </c:pt>
                <c:pt idx="10">
                  <c:v>0.92874999999999996</c:v>
                </c:pt>
              </c:numCache>
            </c:numRef>
          </c:val>
          <c:smooth val="0"/>
          <c:extLst>
            <c:ext xmlns:c16="http://schemas.microsoft.com/office/drawing/2014/chart" uri="{C3380CC4-5D6E-409C-BE32-E72D297353CC}">
              <c16:uniqueId val="{00000010-F249-AD4A-B7F4-878E2443DE92}"/>
            </c:ext>
          </c:extLst>
        </c:ser>
        <c:dLbls>
          <c:showLegendKey val="0"/>
          <c:showVal val="0"/>
          <c:showCatName val="0"/>
          <c:showSerName val="0"/>
          <c:showPercent val="0"/>
          <c:showBubbleSize val="0"/>
        </c:dLbls>
        <c:marker val="1"/>
        <c:smooth val="0"/>
        <c:axId val="126116608"/>
        <c:axId val="126118528"/>
      </c:lineChart>
      <c:catAx>
        <c:axId val="126116608"/>
        <c:scaling>
          <c:orientation val="minMax"/>
        </c:scaling>
        <c:delete val="0"/>
        <c:axPos val="b"/>
        <c:title>
          <c:tx>
            <c:rich>
              <a:bodyPr/>
              <a:lstStyle/>
              <a:p>
                <a:pPr>
                  <a:defRPr sz="2000"/>
                </a:pPr>
                <a:r>
                  <a:rPr lang="en-US" sz="2000"/>
                  <a:t>Target-Flanker</a:t>
                </a:r>
                <a:r>
                  <a:rPr lang="en-US" sz="2000" baseline="0"/>
                  <a:t> Distance</a:t>
                </a:r>
                <a:endParaRPr lang="en-US" sz="2000"/>
              </a:p>
            </c:rich>
          </c:tx>
          <c:overlay val="0"/>
        </c:title>
        <c:numFmt formatCode="General" sourceLinked="1"/>
        <c:majorTickMark val="out"/>
        <c:minorTickMark val="none"/>
        <c:tickLblPos val="nextTo"/>
        <c:spPr>
          <a:ln>
            <a:solidFill>
              <a:schemeClr val="tx1"/>
            </a:solidFill>
          </a:ln>
        </c:spPr>
        <c:txPr>
          <a:bodyPr/>
          <a:lstStyle/>
          <a:p>
            <a:pPr>
              <a:defRPr sz="1400">
                <a:solidFill>
                  <a:schemeClr val="tx1"/>
                </a:solidFill>
              </a:defRPr>
            </a:pPr>
            <a:endParaRPr lang="en-BE"/>
          </a:p>
        </c:txPr>
        <c:crossAx val="126118528"/>
        <c:crosses val="autoZero"/>
        <c:auto val="1"/>
        <c:lblAlgn val="ctr"/>
        <c:lblOffset val="100"/>
        <c:noMultiLvlLbl val="0"/>
      </c:catAx>
      <c:valAx>
        <c:axId val="126118528"/>
        <c:scaling>
          <c:orientation val="minMax"/>
          <c:max val="1"/>
          <c:min val="0.2"/>
        </c:scaling>
        <c:delete val="0"/>
        <c:axPos val="l"/>
        <c:majorGridlines>
          <c:spPr>
            <a:ln>
              <a:noFill/>
            </a:ln>
          </c:spPr>
        </c:majorGridlines>
        <c:title>
          <c:tx>
            <c:rich>
              <a:bodyPr rot="-5400000" vert="horz"/>
              <a:lstStyle/>
              <a:p>
                <a:pPr>
                  <a:defRPr sz="2000"/>
                </a:pPr>
                <a:r>
                  <a:rPr lang="en-US" sz="2000"/>
                  <a:t>Proportion Correct</a:t>
                </a:r>
              </a:p>
            </c:rich>
          </c:tx>
          <c:overlay val="0"/>
        </c:title>
        <c:numFmt formatCode="General" sourceLinked="0"/>
        <c:majorTickMark val="out"/>
        <c:minorTickMark val="none"/>
        <c:tickLblPos val="nextTo"/>
        <c:spPr>
          <a:ln>
            <a:solidFill>
              <a:schemeClr val="tx1"/>
            </a:solidFill>
          </a:ln>
        </c:spPr>
        <c:txPr>
          <a:bodyPr/>
          <a:lstStyle/>
          <a:p>
            <a:pPr>
              <a:defRPr sz="1400">
                <a:solidFill>
                  <a:schemeClr val="tx1"/>
                </a:solidFill>
              </a:defRPr>
            </a:pPr>
            <a:endParaRPr lang="en-BE"/>
          </a:p>
        </c:txPr>
        <c:crossAx val="126116608"/>
        <c:crossesAt val="1"/>
        <c:crossBetween val="midCat"/>
      </c:valAx>
    </c:plotArea>
    <c:legend>
      <c:legendPos val="r"/>
      <c:layout>
        <c:manualLayout>
          <c:xMode val="edge"/>
          <c:yMode val="edge"/>
          <c:x val="0.59623993055555558"/>
          <c:y val="0.49979305555555553"/>
          <c:w val="0.402865625"/>
          <c:h val="0.28180462962962965"/>
        </c:manualLayout>
      </c:layout>
      <c:overlay val="1"/>
      <c:spPr>
        <a:ln>
          <a:noFill/>
        </a:ln>
      </c:spPr>
      <c:txPr>
        <a:bodyPr/>
        <a:lstStyle/>
        <a:p>
          <a:pPr>
            <a:defRPr sz="1600"/>
          </a:pPr>
          <a:endParaRPr lang="en-BE"/>
        </a:p>
      </c:txPr>
    </c:legend>
    <c:plotVisOnly val="1"/>
    <c:dispBlanksAs val="gap"/>
    <c:showDLblsOverMax val="0"/>
  </c:chart>
  <c:spPr>
    <a:ln>
      <a:noFill/>
    </a:ln>
  </c:sp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dirty="0"/>
              <a:t>Experiment 3:</a:t>
            </a:r>
          </a:p>
          <a:p>
            <a:pPr>
              <a:defRPr sz="2000"/>
            </a:pPr>
            <a:r>
              <a:rPr lang="en-US" sz="2000" dirty="0"/>
              <a:t>Target Contrast Effect</a:t>
            </a:r>
          </a:p>
        </c:rich>
      </c:tx>
      <c:layout>
        <c:manualLayout>
          <c:xMode val="edge"/>
          <c:yMode val="edge"/>
          <c:x val="0.28059421296296294"/>
          <c:y val="1.7638888888888888E-2"/>
        </c:manualLayout>
      </c:layout>
      <c:overlay val="0"/>
    </c:title>
    <c:autoTitleDeleted val="0"/>
    <c:plotArea>
      <c:layout/>
      <c:lineChart>
        <c:grouping val="standard"/>
        <c:varyColors val="0"/>
        <c:ser>
          <c:idx val="2"/>
          <c:order val="0"/>
          <c:tx>
            <c:strRef>
              <c:f>Contrast!$C$1</c:f>
              <c:strCache>
                <c:ptCount val="1"/>
                <c:pt idx="0">
                  <c:v>High-Target</c:v>
                </c:pt>
              </c:strCache>
            </c:strRef>
          </c:tx>
          <c:spPr>
            <a:ln w="12700">
              <a:solidFill>
                <a:srgbClr val="C00000"/>
              </a:solidFill>
            </a:ln>
          </c:spPr>
          <c:marker>
            <c:symbol val="triangle"/>
            <c:size val="4"/>
            <c:spPr>
              <a:solidFill>
                <a:srgbClr val="C00000"/>
              </a:solidFill>
              <a:ln w="12700">
                <a:solidFill>
                  <a:srgbClr val="C00000"/>
                </a:solidFill>
              </a:ln>
            </c:spPr>
          </c:marker>
          <c:dPt>
            <c:idx val="10"/>
            <c:bubble3D val="0"/>
            <c:spPr>
              <a:ln w="12700">
                <a:noFill/>
              </a:ln>
            </c:spPr>
            <c:extLst>
              <c:ext xmlns:c16="http://schemas.microsoft.com/office/drawing/2014/chart" uri="{C3380CC4-5D6E-409C-BE32-E72D297353CC}">
                <c16:uniqueId val="{00000001-4ECE-764D-9A58-4AB769E65DFC}"/>
              </c:ext>
            </c:extLst>
          </c:dPt>
          <c:errBars>
            <c:errDir val="y"/>
            <c:errBarType val="both"/>
            <c:errValType val="cust"/>
            <c:noEndCap val="0"/>
            <c:plus>
              <c:numRef>
                <c:f>Contrast!$D$2:$D$12</c:f>
                <c:numCache>
                  <c:formatCode>General</c:formatCode>
                  <c:ptCount val="11"/>
                  <c:pt idx="1">
                    <c:v>1.2501999999999999E-2</c:v>
                  </c:pt>
                  <c:pt idx="2">
                    <c:v>1.0865E-2</c:v>
                  </c:pt>
                  <c:pt idx="3">
                    <c:v>8.5459999999999998E-3</c:v>
                  </c:pt>
                  <c:pt idx="4">
                    <c:v>7.9209999999999992E-3</c:v>
                  </c:pt>
                  <c:pt idx="5">
                    <c:v>7.6049999999999998E-3</c:v>
                  </c:pt>
                  <c:pt idx="6">
                    <c:v>7.9209999999999992E-3</c:v>
                  </c:pt>
                  <c:pt idx="7">
                    <c:v>7.267E-3</c:v>
                  </c:pt>
                  <c:pt idx="8">
                    <c:v>7.0889999999999998E-3</c:v>
                  </c:pt>
                  <c:pt idx="9">
                    <c:v>6.8329999999999997E-3</c:v>
                  </c:pt>
                  <c:pt idx="10">
                    <c:v>6.5110000000000003E-3</c:v>
                  </c:pt>
                </c:numCache>
              </c:numRef>
            </c:plus>
            <c:minus>
              <c:numRef>
                <c:f>Contrast!$D$2:$D$12</c:f>
                <c:numCache>
                  <c:formatCode>General</c:formatCode>
                  <c:ptCount val="11"/>
                  <c:pt idx="1">
                    <c:v>1.2501999999999999E-2</c:v>
                  </c:pt>
                  <c:pt idx="2">
                    <c:v>1.0865E-2</c:v>
                  </c:pt>
                  <c:pt idx="3">
                    <c:v>8.5459999999999998E-3</c:v>
                  </c:pt>
                  <c:pt idx="4">
                    <c:v>7.9209999999999992E-3</c:v>
                  </c:pt>
                  <c:pt idx="5">
                    <c:v>7.6049999999999998E-3</c:v>
                  </c:pt>
                  <c:pt idx="6">
                    <c:v>7.9209999999999992E-3</c:v>
                  </c:pt>
                  <c:pt idx="7">
                    <c:v>7.267E-3</c:v>
                  </c:pt>
                  <c:pt idx="8">
                    <c:v>7.0889999999999998E-3</c:v>
                  </c:pt>
                  <c:pt idx="9">
                    <c:v>6.8329999999999997E-3</c:v>
                  </c:pt>
                  <c:pt idx="10">
                    <c:v>6.5110000000000003E-3</c:v>
                  </c:pt>
                </c:numCache>
              </c:numRef>
            </c:minus>
            <c:spPr>
              <a:ln w="3175">
                <a:solidFill>
                  <a:srgbClr val="000000"/>
                </a:solidFill>
                <a:prstDash val="solid"/>
              </a:ln>
            </c:spPr>
          </c:errBars>
          <c:cat>
            <c:strRef>
              <c:f>Contrast!$E$2:$E$12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Contrast!$C$2:$C$12</c:f>
              <c:numCache>
                <c:formatCode>General</c:formatCode>
                <c:ptCount val="11"/>
                <c:pt idx="1">
                  <c:v>0.49187500000000001</c:v>
                </c:pt>
                <c:pt idx="2">
                  <c:v>0.74750000000000005</c:v>
                </c:pt>
                <c:pt idx="3">
                  <c:v>0.86499999999999999</c:v>
                </c:pt>
                <c:pt idx="4">
                  <c:v>0.88687499999999997</c:v>
                </c:pt>
                <c:pt idx="5">
                  <c:v>0.89687499999999998</c:v>
                </c:pt>
                <c:pt idx="6">
                  <c:v>0.88687499999999997</c:v>
                </c:pt>
                <c:pt idx="7">
                  <c:v>0.90687499999999999</c:v>
                </c:pt>
                <c:pt idx="8">
                  <c:v>0.91187499999999999</c:v>
                </c:pt>
                <c:pt idx="9">
                  <c:v>0.91874999999999996</c:v>
                </c:pt>
                <c:pt idx="10">
                  <c:v>0.926875</c:v>
                </c:pt>
              </c:numCache>
            </c:numRef>
          </c:val>
          <c:smooth val="0"/>
          <c:extLst>
            <c:ext xmlns:c16="http://schemas.microsoft.com/office/drawing/2014/chart" uri="{C3380CC4-5D6E-409C-BE32-E72D297353CC}">
              <c16:uniqueId val="{00000002-4ECE-764D-9A58-4AB769E65DFC}"/>
            </c:ext>
          </c:extLst>
        </c:ser>
        <c:ser>
          <c:idx val="0"/>
          <c:order val="1"/>
          <c:tx>
            <c:strRef>
              <c:f>Contrast!$A$1</c:f>
              <c:strCache>
                <c:ptCount val="1"/>
                <c:pt idx="0">
                  <c:v>Equal-Low</c:v>
                </c:pt>
              </c:strCache>
            </c:strRef>
          </c:tx>
          <c:spPr>
            <a:ln w="12700">
              <a:solidFill>
                <a:srgbClr val="526DB0">
                  <a:lumMod val="50000"/>
                </a:srgbClr>
              </a:solidFill>
            </a:ln>
          </c:spPr>
          <c:marker>
            <c:symbol val="diamond"/>
            <c:size val="4"/>
            <c:spPr>
              <a:solidFill>
                <a:srgbClr val="526DB0">
                  <a:lumMod val="50000"/>
                </a:srgbClr>
              </a:solidFill>
              <a:ln w="12700">
                <a:solidFill>
                  <a:srgbClr val="526DB0">
                    <a:lumMod val="50000"/>
                  </a:srgbClr>
                </a:solidFill>
              </a:ln>
            </c:spPr>
          </c:marker>
          <c:dPt>
            <c:idx val="10"/>
            <c:bubble3D val="0"/>
            <c:spPr>
              <a:ln w="12700">
                <a:noFill/>
              </a:ln>
            </c:spPr>
            <c:extLst>
              <c:ext xmlns:c16="http://schemas.microsoft.com/office/drawing/2014/chart" uri="{C3380CC4-5D6E-409C-BE32-E72D297353CC}">
                <c16:uniqueId val="{00000004-4ECE-764D-9A58-4AB769E65DFC}"/>
              </c:ext>
            </c:extLst>
          </c:dPt>
          <c:errBars>
            <c:errDir val="y"/>
            <c:errBarType val="both"/>
            <c:errValType val="cust"/>
            <c:noEndCap val="0"/>
            <c:plus>
              <c:numRef>
                <c:f>Contrast!$B$2:$B$12</c:f>
                <c:numCache>
                  <c:formatCode>General</c:formatCode>
                  <c:ptCount val="11"/>
                  <c:pt idx="1">
                    <c:v>1.1560000000000001E-2</c:v>
                  </c:pt>
                  <c:pt idx="2">
                    <c:v>1.2499E-2</c:v>
                  </c:pt>
                  <c:pt idx="3">
                    <c:v>1.183E-2</c:v>
                  </c:pt>
                  <c:pt idx="4">
                    <c:v>1.1150999999999999E-2</c:v>
                  </c:pt>
                  <c:pt idx="5">
                    <c:v>1.0612999999999999E-2</c:v>
                  </c:pt>
                  <c:pt idx="6">
                    <c:v>1.0196999999999999E-2</c:v>
                  </c:pt>
                  <c:pt idx="7">
                    <c:v>9.9679999999999994E-3</c:v>
                  </c:pt>
                  <c:pt idx="8">
                    <c:v>9.9559999999999996E-3</c:v>
                  </c:pt>
                  <c:pt idx="9">
                    <c:v>9.7230000000000007E-3</c:v>
                  </c:pt>
                  <c:pt idx="10">
                    <c:v>8.8830000000000003E-3</c:v>
                  </c:pt>
                </c:numCache>
              </c:numRef>
            </c:plus>
            <c:minus>
              <c:numRef>
                <c:f>Contrast!$B$2:$B$12</c:f>
                <c:numCache>
                  <c:formatCode>General</c:formatCode>
                  <c:ptCount val="11"/>
                  <c:pt idx="1">
                    <c:v>1.1560000000000001E-2</c:v>
                  </c:pt>
                  <c:pt idx="2">
                    <c:v>1.2499E-2</c:v>
                  </c:pt>
                  <c:pt idx="3">
                    <c:v>1.183E-2</c:v>
                  </c:pt>
                  <c:pt idx="4">
                    <c:v>1.1150999999999999E-2</c:v>
                  </c:pt>
                  <c:pt idx="5">
                    <c:v>1.0612999999999999E-2</c:v>
                  </c:pt>
                  <c:pt idx="6">
                    <c:v>1.0196999999999999E-2</c:v>
                  </c:pt>
                  <c:pt idx="7">
                    <c:v>9.9679999999999994E-3</c:v>
                  </c:pt>
                  <c:pt idx="8">
                    <c:v>9.9559999999999996E-3</c:v>
                  </c:pt>
                  <c:pt idx="9">
                    <c:v>9.7230000000000007E-3</c:v>
                  </c:pt>
                  <c:pt idx="10">
                    <c:v>8.8830000000000003E-3</c:v>
                  </c:pt>
                </c:numCache>
              </c:numRef>
            </c:minus>
            <c:spPr>
              <a:ln w="3175">
                <a:solidFill>
                  <a:srgbClr val="000000"/>
                </a:solidFill>
                <a:prstDash val="solid"/>
              </a:ln>
            </c:spPr>
          </c:errBars>
          <c:cat>
            <c:strRef>
              <c:f>Contrast!$E$2:$E$12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Contrast!$A$2:$A$12</c:f>
              <c:numCache>
                <c:formatCode>General</c:formatCode>
                <c:ptCount val="11"/>
                <c:pt idx="1">
                  <c:v>0.30937500000000001</c:v>
                </c:pt>
                <c:pt idx="2">
                  <c:v>0.48625000000000002</c:v>
                </c:pt>
                <c:pt idx="3">
                  <c:v>0.66187499999999999</c:v>
                </c:pt>
                <c:pt idx="4">
                  <c:v>0.72624999999999995</c:v>
                </c:pt>
                <c:pt idx="5">
                  <c:v>0.76437500000000003</c:v>
                </c:pt>
                <c:pt idx="6">
                  <c:v>0.78937500000000005</c:v>
                </c:pt>
                <c:pt idx="7">
                  <c:v>0.801875</c:v>
                </c:pt>
                <c:pt idx="8">
                  <c:v>0.80249999999999999</c:v>
                </c:pt>
                <c:pt idx="9">
                  <c:v>0.81437499999999996</c:v>
                </c:pt>
                <c:pt idx="10">
                  <c:v>0.85187500000000005</c:v>
                </c:pt>
              </c:numCache>
            </c:numRef>
          </c:val>
          <c:smooth val="0"/>
          <c:extLst>
            <c:ext xmlns:c16="http://schemas.microsoft.com/office/drawing/2014/chart" uri="{C3380CC4-5D6E-409C-BE32-E72D297353CC}">
              <c16:uniqueId val="{00000005-4ECE-764D-9A58-4AB769E65DFC}"/>
            </c:ext>
          </c:extLst>
        </c:ser>
        <c:dLbls>
          <c:showLegendKey val="0"/>
          <c:showVal val="0"/>
          <c:showCatName val="0"/>
          <c:showSerName val="0"/>
          <c:showPercent val="0"/>
          <c:showBubbleSize val="0"/>
        </c:dLbls>
        <c:marker val="1"/>
        <c:smooth val="0"/>
        <c:axId val="125639680"/>
        <c:axId val="125654144"/>
      </c:lineChart>
      <c:catAx>
        <c:axId val="125639680"/>
        <c:scaling>
          <c:orientation val="minMax"/>
        </c:scaling>
        <c:delete val="0"/>
        <c:axPos val="b"/>
        <c:title>
          <c:tx>
            <c:rich>
              <a:bodyPr/>
              <a:lstStyle/>
              <a:p>
                <a:pPr>
                  <a:defRPr sz="1800"/>
                </a:pPr>
                <a:r>
                  <a:rPr lang="en-US" sz="1800"/>
                  <a:t>Target-Flanker</a:t>
                </a:r>
                <a:r>
                  <a:rPr lang="en-US" sz="1800" baseline="0"/>
                  <a:t> Distance</a:t>
                </a:r>
                <a:endParaRPr lang="en-US" sz="180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200">
                <a:solidFill>
                  <a:schemeClr val="tx1"/>
                </a:solidFill>
              </a:defRPr>
            </a:pPr>
            <a:endParaRPr lang="en-BE"/>
          </a:p>
        </c:txPr>
        <c:crossAx val="125654144"/>
        <c:crosses val="autoZero"/>
        <c:auto val="1"/>
        <c:lblAlgn val="ctr"/>
        <c:lblOffset val="100"/>
        <c:noMultiLvlLbl val="0"/>
      </c:catAx>
      <c:valAx>
        <c:axId val="125654144"/>
        <c:scaling>
          <c:orientation val="minMax"/>
          <c:max val="1"/>
          <c:min val="0.2"/>
        </c:scaling>
        <c:delete val="0"/>
        <c:axPos val="l"/>
        <c:title>
          <c:tx>
            <c:rich>
              <a:bodyPr rot="-5400000" vert="horz"/>
              <a:lstStyle/>
              <a:p>
                <a:pPr>
                  <a:defRPr sz="1800"/>
                </a:pPr>
                <a:r>
                  <a:rPr lang="en-US" sz="18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200">
                <a:solidFill>
                  <a:schemeClr val="tx1"/>
                </a:solidFill>
              </a:defRPr>
            </a:pPr>
            <a:endParaRPr lang="en-BE"/>
          </a:p>
        </c:txPr>
        <c:crossAx val="125639680"/>
        <c:crossesAt val="1"/>
        <c:crossBetween val="midCat"/>
        <c:majorUnit val="0.1"/>
      </c:valAx>
      <c:spPr>
        <a:solidFill>
          <a:srgbClr val="FFFFFF"/>
        </a:solidFill>
        <a:ln w="25400">
          <a:noFill/>
        </a:ln>
      </c:spPr>
    </c:plotArea>
    <c:legend>
      <c:legendPos val="r"/>
      <c:layout>
        <c:manualLayout>
          <c:xMode val="edge"/>
          <c:yMode val="edge"/>
          <c:x val="0.66592847222222218"/>
          <c:y val="0.60124888888888894"/>
          <c:w val="0.311295603304718"/>
          <c:h val="0.16425140145139999"/>
        </c:manualLayout>
      </c:layout>
      <c:overlay val="1"/>
      <c:spPr>
        <a:ln>
          <a:noFill/>
        </a:ln>
      </c:spPr>
      <c:txPr>
        <a:bodyPr/>
        <a:lstStyle/>
        <a:p>
          <a:pPr>
            <a:defRPr sz="1400"/>
          </a:pPr>
          <a:endParaRPr lang="en-BE"/>
        </a:p>
      </c:txPr>
    </c:legend>
    <c:plotVisOnly val="1"/>
    <c:dispBlanksAs val="gap"/>
    <c:showDLblsOverMax val="0"/>
  </c:chart>
  <c:spPr>
    <a:ln>
      <a:noFill/>
    </a:ln>
  </c:sp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b="1" i="0" baseline="0" dirty="0">
                <a:effectLst/>
              </a:rPr>
              <a:t>Experiment 3:</a:t>
            </a:r>
            <a:endParaRPr lang="en-US" sz="2000" dirty="0">
              <a:effectLst/>
            </a:endParaRPr>
          </a:p>
          <a:p>
            <a:pPr>
              <a:defRPr sz="2000"/>
            </a:pPr>
            <a:r>
              <a:rPr lang="en-US" sz="2000" b="1" i="0" baseline="0" dirty="0">
                <a:effectLst/>
              </a:rPr>
              <a:t>Pre-cueing Effect</a:t>
            </a:r>
            <a:endParaRPr lang="en-US" sz="2000" dirty="0">
              <a:effectLst/>
            </a:endParaRPr>
          </a:p>
        </c:rich>
      </c:tx>
      <c:layout>
        <c:manualLayout>
          <c:xMode val="edge"/>
          <c:yMode val="edge"/>
          <c:x val="0.31548981481481481"/>
          <c:y val="1.861875E-2"/>
        </c:manualLayout>
      </c:layout>
      <c:overlay val="0"/>
    </c:title>
    <c:autoTitleDeleted val="0"/>
    <c:plotArea>
      <c:layout/>
      <c:lineChart>
        <c:grouping val="standard"/>
        <c:varyColors val="0"/>
        <c:ser>
          <c:idx val="2"/>
          <c:order val="0"/>
          <c:tx>
            <c:strRef>
              <c:f>cue!$C$1</c:f>
              <c:strCache>
                <c:ptCount val="1"/>
                <c:pt idx="0">
                  <c:v>Cued</c:v>
                </c:pt>
              </c:strCache>
            </c:strRef>
          </c:tx>
          <c:spPr>
            <a:ln w="12700">
              <a:solidFill>
                <a:srgbClr val="C00000"/>
              </a:solidFill>
            </a:ln>
          </c:spPr>
          <c:marker>
            <c:symbol val="triangle"/>
            <c:size val="4"/>
            <c:spPr>
              <a:solidFill>
                <a:srgbClr val="C00000"/>
              </a:solidFill>
              <a:ln w="12700">
                <a:solidFill>
                  <a:srgbClr val="C00000"/>
                </a:solidFill>
              </a:ln>
            </c:spPr>
          </c:marker>
          <c:dPt>
            <c:idx val="10"/>
            <c:bubble3D val="0"/>
            <c:spPr>
              <a:ln w="12700">
                <a:noFill/>
              </a:ln>
            </c:spPr>
            <c:extLst>
              <c:ext xmlns:c16="http://schemas.microsoft.com/office/drawing/2014/chart" uri="{C3380CC4-5D6E-409C-BE32-E72D297353CC}">
                <c16:uniqueId val="{00000001-EED1-F648-A73D-1C68D6EA0DF1}"/>
              </c:ext>
            </c:extLst>
          </c:dPt>
          <c:errBars>
            <c:errDir val="y"/>
            <c:errBarType val="both"/>
            <c:errValType val="cust"/>
            <c:noEndCap val="0"/>
            <c:plus>
              <c:numRef>
                <c:f>cue!$D$2:$D$12</c:f>
                <c:numCache>
                  <c:formatCode>General</c:formatCode>
                  <c:ptCount val="11"/>
                  <c:pt idx="1">
                    <c:v>1.2326999999999999E-2</c:v>
                  </c:pt>
                  <c:pt idx="2">
                    <c:v>1.2031E-2</c:v>
                  </c:pt>
                  <c:pt idx="3">
                    <c:v>1.0317E-2</c:v>
                  </c:pt>
                  <c:pt idx="4">
                    <c:v>9.698E-3</c:v>
                  </c:pt>
                  <c:pt idx="5">
                    <c:v>9.3109999999999998E-3</c:v>
                  </c:pt>
                  <c:pt idx="6">
                    <c:v>8.8210000000000007E-3</c:v>
                  </c:pt>
                  <c:pt idx="7">
                    <c:v>8.8679999999999991E-3</c:v>
                  </c:pt>
                  <c:pt idx="8">
                    <c:v>8.5620000000000002E-3</c:v>
                  </c:pt>
                  <c:pt idx="9">
                    <c:v>8.4620000000000008E-3</c:v>
                  </c:pt>
                  <c:pt idx="10">
                    <c:v>8.0160000000000006E-3</c:v>
                  </c:pt>
                </c:numCache>
              </c:numRef>
            </c:plus>
            <c:minus>
              <c:numRef>
                <c:f>cue!$D$2:$D$12</c:f>
                <c:numCache>
                  <c:formatCode>General</c:formatCode>
                  <c:ptCount val="11"/>
                  <c:pt idx="1">
                    <c:v>1.2326999999999999E-2</c:v>
                  </c:pt>
                  <c:pt idx="2">
                    <c:v>1.2031E-2</c:v>
                  </c:pt>
                  <c:pt idx="3">
                    <c:v>1.0317E-2</c:v>
                  </c:pt>
                  <c:pt idx="4">
                    <c:v>9.698E-3</c:v>
                  </c:pt>
                  <c:pt idx="5">
                    <c:v>9.3109999999999998E-3</c:v>
                  </c:pt>
                  <c:pt idx="6">
                    <c:v>8.8210000000000007E-3</c:v>
                  </c:pt>
                  <c:pt idx="7">
                    <c:v>8.8679999999999991E-3</c:v>
                  </c:pt>
                  <c:pt idx="8">
                    <c:v>8.5620000000000002E-3</c:v>
                  </c:pt>
                  <c:pt idx="9">
                    <c:v>8.4620000000000008E-3</c:v>
                  </c:pt>
                  <c:pt idx="10">
                    <c:v>8.0160000000000006E-3</c:v>
                  </c:pt>
                </c:numCache>
              </c:numRef>
            </c:minus>
            <c:spPr>
              <a:ln w="3175">
                <a:solidFill>
                  <a:srgbClr val="000000"/>
                </a:solidFill>
                <a:prstDash val="solid"/>
              </a:ln>
            </c:spPr>
          </c:errBars>
          <c:cat>
            <c:strRef>
              <c:f>cue!$E$2:$E$12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cue!$C$2:$C$12</c:f>
              <c:numCache>
                <c:formatCode>General</c:formatCode>
                <c:ptCount val="11"/>
                <c:pt idx="1">
                  <c:v>0.41625000000000001</c:v>
                </c:pt>
                <c:pt idx="2">
                  <c:v>0.63624999999999998</c:v>
                </c:pt>
                <c:pt idx="3">
                  <c:v>0.78249999999999997</c:v>
                </c:pt>
                <c:pt idx="4">
                  <c:v>0.81562500000000004</c:v>
                </c:pt>
                <c:pt idx="5">
                  <c:v>0.83374999999999999</c:v>
                </c:pt>
                <c:pt idx="6">
                  <c:v>0.854375</c:v>
                </c:pt>
                <c:pt idx="7">
                  <c:v>0.85250000000000004</c:v>
                </c:pt>
                <c:pt idx="8">
                  <c:v>0.864375</c:v>
                </c:pt>
                <c:pt idx="9">
                  <c:v>0.86812500000000004</c:v>
                </c:pt>
                <c:pt idx="10">
                  <c:v>0.88375000000000004</c:v>
                </c:pt>
              </c:numCache>
            </c:numRef>
          </c:val>
          <c:smooth val="0"/>
          <c:extLst>
            <c:ext xmlns:c16="http://schemas.microsoft.com/office/drawing/2014/chart" uri="{C3380CC4-5D6E-409C-BE32-E72D297353CC}">
              <c16:uniqueId val="{00000002-EED1-F648-A73D-1C68D6EA0DF1}"/>
            </c:ext>
          </c:extLst>
        </c:ser>
        <c:ser>
          <c:idx val="0"/>
          <c:order val="1"/>
          <c:tx>
            <c:v>Neutral</c:v>
          </c:tx>
          <c:spPr>
            <a:ln w="12700">
              <a:solidFill>
                <a:srgbClr val="526DB0">
                  <a:lumMod val="50000"/>
                </a:srgbClr>
              </a:solidFill>
            </a:ln>
          </c:spPr>
          <c:marker>
            <c:symbol val="diamond"/>
            <c:size val="4"/>
            <c:spPr>
              <a:solidFill>
                <a:srgbClr val="526DB0">
                  <a:lumMod val="50000"/>
                </a:srgbClr>
              </a:solidFill>
              <a:ln w="12700">
                <a:solidFill>
                  <a:srgbClr val="526DB0">
                    <a:lumMod val="50000"/>
                  </a:srgbClr>
                </a:solidFill>
              </a:ln>
            </c:spPr>
          </c:marker>
          <c:dPt>
            <c:idx val="10"/>
            <c:bubble3D val="0"/>
            <c:spPr>
              <a:ln w="12700">
                <a:noFill/>
              </a:ln>
            </c:spPr>
            <c:extLst>
              <c:ext xmlns:c16="http://schemas.microsoft.com/office/drawing/2014/chart" uri="{C3380CC4-5D6E-409C-BE32-E72D297353CC}">
                <c16:uniqueId val="{00000004-EED1-F648-A73D-1C68D6EA0DF1}"/>
              </c:ext>
            </c:extLst>
          </c:dPt>
          <c:errBars>
            <c:errDir val="y"/>
            <c:errBarType val="both"/>
            <c:errValType val="cust"/>
            <c:noEndCap val="0"/>
            <c:plus>
              <c:numRef>
                <c:f>cue!$B$2:$B$12</c:f>
                <c:numCache>
                  <c:formatCode>General</c:formatCode>
                  <c:ptCount val="11"/>
                  <c:pt idx="1">
                    <c:v>1.2168999999999999E-2</c:v>
                  </c:pt>
                  <c:pt idx="2">
                    <c:v>1.2264000000000001E-2</c:v>
                  </c:pt>
                  <c:pt idx="3">
                    <c:v>1.0909E-2</c:v>
                  </c:pt>
                  <c:pt idx="4">
                    <c:v>1.005E-2</c:v>
                  </c:pt>
                  <c:pt idx="5">
                    <c:v>9.4479999999999998E-3</c:v>
                  </c:pt>
                  <c:pt idx="6">
                    <c:v>9.5680000000000001E-3</c:v>
                  </c:pt>
                  <c:pt idx="7">
                    <c:v>8.7740000000000005E-3</c:v>
                  </c:pt>
                  <c:pt idx="8">
                    <c:v>8.9300000000000004E-3</c:v>
                  </c:pt>
                  <c:pt idx="9">
                    <c:v>8.5459999999999998E-3</c:v>
                  </c:pt>
                  <c:pt idx="10">
                    <c:v>7.6660000000000001E-3</c:v>
                  </c:pt>
                </c:numCache>
              </c:numRef>
            </c:plus>
            <c:minus>
              <c:numRef>
                <c:f>cue!$B$2:$B$12</c:f>
                <c:numCache>
                  <c:formatCode>General</c:formatCode>
                  <c:ptCount val="11"/>
                  <c:pt idx="1">
                    <c:v>1.2168999999999999E-2</c:v>
                  </c:pt>
                  <c:pt idx="2">
                    <c:v>1.2264000000000001E-2</c:v>
                  </c:pt>
                  <c:pt idx="3">
                    <c:v>1.0909E-2</c:v>
                  </c:pt>
                  <c:pt idx="4">
                    <c:v>1.005E-2</c:v>
                  </c:pt>
                  <c:pt idx="5">
                    <c:v>9.4479999999999998E-3</c:v>
                  </c:pt>
                  <c:pt idx="6">
                    <c:v>9.5680000000000001E-3</c:v>
                  </c:pt>
                  <c:pt idx="7">
                    <c:v>8.7740000000000005E-3</c:v>
                  </c:pt>
                  <c:pt idx="8">
                    <c:v>8.9300000000000004E-3</c:v>
                  </c:pt>
                  <c:pt idx="9">
                    <c:v>8.5459999999999998E-3</c:v>
                  </c:pt>
                  <c:pt idx="10">
                    <c:v>7.6660000000000001E-3</c:v>
                  </c:pt>
                </c:numCache>
              </c:numRef>
            </c:minus>
            <c:spPr>
              <a:ln w="3175">
                <a:solidFill>
                  <a:srgbClr val="000000"/>
                </a:solidFill>
                <a:prstDash val="solid"/>
              </a:ln>
            </c:spPr>
          </c:errBars>
          <c:cat>
            <c:strRef>
              <c:f>cue!$E$2:$E$12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cue!$A$2:$A$12</c:f>
              <c:numCache>
                <c:formatCode>General</c:formatCode>
                <c:ptCount val="11"/>
                <c:pt idx="1">
                  <c:v>0.38500000000000001</c:v>
                </c:pt>
                <c:pt idx="2">
                  <c:v>0.59750000000000003</c:v>
                </c:pt>
                <c:pt idx="3">
                  <c:v>0.74437500000000001</c:v>
                </c:pt>
                <c:pt idx="4">
                  <c:v>0.79749999999999999</c:v>
                </c:pt>
                <c:pt idx="5">
                  <c:v>0.82750000000000001</c:v>
                </c:pt>
                <c:pt idx="6">
                  <c:v>0.82187500000000002</c:v>
                </c:pt>
                <c:pt idx="7">
                  <c:v>0.85624999999999996</c:v>
                </c:pt>
                <c:pt idx="8">
                  <c:v>0.85</c:v>
                </c:pt>
                <c:pt idx="9">
                  <c:v>0.86499999999999999</c:v>
                </c:pt>
                <c:pt idx="10">
                  <c:v>0.89500000000000002</c:v>
                </c:pt>
              </c:numCache>
            </c:numRef>
          </c:val>
          <c:smooth val="0"/>
          <c:extLst>
            <c:ext xmlns:c16="http://schemas.microsoft.com/office/drawing/2014/chart" uri="{C3380CC4-5D6E-409C-BE32-E72D297353CC}">
              <c16:uniqueId val="{00000005-EED1-F648-A73D-1C68D6EA0DF1}"/>
            </c:ext>
          </c:extLst>
        </c:ser>
        <c:dLbls>
          <c:showLegendKey val="0"/>
          <c:showVal val="0"/>
          <c:showCatName val="0"/>
          <c:showSerName val="0"/>
          <c:showPercent val="0"/>
          <c:showBubbleSize val="0"/>
        </c:dLbls>
        <c:marker val="1"/>
        <c:smooth val="0"/>
        <c:axId val="125722624"/>
        <c:axId val="125724544"/>
      </c:lineChart>
      <c:catAx>
        <c:axId val="125722624"/>
        <c:scaling>
          <c:orientation val="minMax"/>
        </c:scaling>
        <c:delete val="0"/>
        <c:axPos val="b"/>
        <c:title>
          <c:tx>
            <c:rich>
              <a:bodyPr/>
              <a:lstStyle/>
              <a:p>
                <a:pPr>
                  <a:defRPr sz="1800"/>
                </a:pPr>
                <a:r>
                  <a:rPr lang="en-US" sz="1800"/>
                  <a:t>Target-Flanker</a:t>
                </a:r>
                <a:r>
                  <a:rPr lang="en-US" sz="1800" baseline="0"/>
                  <a:t> Distance</a:t>
                </a:r>
                <a:endParaRPr lang="en-US" sz="180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200">
                <a:solidFill>
                  <a:schemeClr val="tx1"/>
                </a:solidFill>
              </a:defRPr>
            </a:pPr>
            <a:endParaRPr lang="en-BE"/>
          </a:p>
        </c:txPr>
        <c:crossAx val="125724544"/>
        <c:crosses val="autoZero"/>
        <c:auto val="1"/>
        <c:lblAlgn val="ctr"/>
        <c:lblOffset val="100"/>
        <c:noMultiLvlLbl val="0"/>
      </c:catAx>
      <c:valAx>
        <c:axId val="125724544"/>
        <c:scaling>
          <c:orientation val="minMax"/>
          <c:max val="1"/>
          <c:min val="0.2"/>
        </c:scaling>
        <c:delete val="0"/>
        <c:axPos val="l"/>
        <c:title>
          <c:tx>
            <c:rich>
              <a:bodyPr rot="-5400000" vert="horz"/>
              <a:lstStyle/>
              <a:p>
                <a:pPr>
                  <a:defRPr sz="1800"/>
                </a:pPr>
                <a:r>
                  <a:rPr lang="en-US" sz="18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200">
                <a:solidFill>
                  <a:schemeClr val="tx1"/>
                </a:solidFill>
              </a:defRPr>
            </a:pPr>
            <a:endParaRPr lang="en-BE"/>
          </a:p>
        </c:txPr>
        <c:crossAx val="125722624"/>
        <c:crossesAt val="1"/>
        <c:crossBetween val="midCat"/>
        <c:majorUnit val="0.1"/>
      </c:valAx>
      <c:spPr>
        <a:solidFill>
          <a:srgbClr val="FFFFFF"/>
        </a:solidFill>
        <a:ln w="25400">
          <a:noFill/>
        </a:ln>
      </c:spPr>
    </c:plotArea>
    <c:legend>
      <c:legendPos val="r"/>
      <c:layout>
        <c:manualLayout>
          <c:xMode val="edge"/>
          <c:yMode val="edge"/>
          <c:x val="0.75040324074074072"/>
          <c:y val="0.60294388888888883"/>
          <c:w val="0.20936695443503101"/>
          <c:h val="0.1594204778793"/>
        </c:manualLayout>
      </c:layout>
      <c:overlay val="1"/>
      <c:spPr>
        <a:ln>
          <a:noFill/>
        </a:ln>
      </c:spPr>
      <c:txPr>
        <a:bodyPr/>
        <a:lstStyle/>
        <a:p>
          <a:pPr>
            <a:defRPr sz="1400"/>
          </a:pPr>
          <a:endParaRPr lang="en-BE"/>
        </a:p>
      </c:txPr>
    </c:legend>
    <c:plotVisOnly val="1"/>
    <c:dispBlanksAs val="gap"/>
    <c:showDLblsOverMax val="0"/>
  </c:chart>
  <c:spPr>
    <a:ln>
      <a:noFill/>
    </a:ln>
  </c:sp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b="1" i="0" baseline="0" dirty="0">
                <a:effectLst/>
              </a:rPr>
              <a:t>Experiment 3:</a:t>
            </a:r>
            <a:endParaRPr lang="en-US" sz="2000" dirty="0">
              <a:effectLst/>
            </a:endParaRPr>
          </a:p>
          <a:p>
            <a:pPr>
              <a:defRPr sz="2000"/>
            </a:pPr>
            <a:r>
              <a:rPr lang="en-US" sz="2000" b="1" i="0" baseline="0" dirty="0">
                <a:effectLst/>
              </a:rPr>
              <a:t>Pre-cueing Effect</a:t>
            </a:r>
            <a:endParaRPr lang="en-US" sz="2000" dirty="0">
              <a:effectLst/>
            </a:endParaRPr>
          </a:p>
        </c:rich>
      </c:tx>
      <c:layout>
        <c:manualLayout>
          <c:xMode val="edge"/>
          <c:yMode val="edge"/>
          <c:x val="0.34795277777777778"/>
          <c:y val="1.7638888888888888E-2"/>
        </c:manualLayout>
      </c:layout>
      <c:overlay val="0"/>
    </c:title>
    <c:autoTitleDeleted val="0"/>
    <c:plotArea>
      <c:layout/>
      <c:barChart>
        <c:barDir val="col"/>
        <c:grouping val="clustered"/>
        <c:varyColors val="0"/>
        <c:ser>
          <c:idx val="0"/>
          <c:order val="0"/>
          <c:invertIfNegative val="0"/>
          <c:dPt>
            <c:idx val="0"/>
            <c:invertIfNegative val="0"/>
            <c:bubble3D val="0"/>
            <c:spPr>
              <a:solidFill>
                <a:srgbClr val="C00000"/>
              </a:solidFill>
            </c:spPr>
            <c:extLst>
              <c:ext xmlns:c16="http://schemas.microsoft.com/office/drawing/2014/chart" uri="{C3380CC4-5D6E-409C-BE32-E72D297353CC}">
                <c16:uniqueId val="{00000001-F227-CF4D-BF60-E092288116D9}"/>
              </c:ext>
            </c:extLst>
          </c:dPt>
          <c:dPt>
            <c:idx val="1"/>
            <c:invertIfNegative val="0"/>
            <c:bubble3D val="0"/>
            <c:spPr>
              <a:solidFill>
                <a:srgbClr val="3D5185"/>
              </a:solidFill>
              <a:ln>
                <a:solidFill>
                  <a:srgbClr val="3D5185"/>
                </a:solidFill>
              </a:ln>
            </c:spPr>
            <c:extLst>
              <c:ext xmlns:c16="http://schemas.microsoft.com/office/drawing/2014/chart" uri="{C3380CC4-5D6E-409C-BE32-E72D297353CC}">
                <c16:uniqueId val="{00000003-F227-CF4D-BF60-E092288116D9}"/>
              </c:ext>
            </c:extLst>
          </c:dPt>
          <c:errBars>
            <c:errBarType val="both"/>
            <c:errValType val="cust"/>
            <c:noEndCap val="0"/>
            <c:plus>
              <c:numRef>
                <c:f>CD_Contrast!$E$21:$E$22</c:f>
                <c:numCache>
                  <c:formatCode>General</c:formatCode>
                  <c:ptCount val="2"/>
                  <c:pt idx="0">
                    <c:v>0.25536399999999998</c:v>
                  </c:pt>
                  <c:pt idx="1">
                    <c:v>0.29347299999999998</c:v>
                  </c:pt>
                </c:numCache>
              </c:numRef>
            </c:plus>
            <c:minus>
              <c:numRef>
                <c:f>CD_Contrast!$E$21:$E$22</c:f>
                <c:numCache>
                  <c:formatCode>General</c:formatCode>
                  <c:ptCount val="2"/>
                  <c:pt idx="0">
                    <c:v>0.25536399999999998</c:v>
                  </c:pt>
                  <c:pt idx="1">
                    <c:v>0.29347299999999998</c:v>
                  </c:pt>
                </c:numCache>
              </c:numRef>
            </c:minus>
          </c:errBars>
          <c:cat>
            <c:strRef>
              <c:f>CD_Cue!$N$3:$N$4</c:f>
              <c:strCache>
                <c:ptCount val="2"/>
                <c:pt idx="0">
                  <c:v>Cued</c:v>
                </c:pt>
                <c:pt idx="1">
                  <c:v>Neutral</c:v>
                </c:pt>
              </c:strCache>
            </c:strRef>
          </c:cat>
          <c:val>
            <c:numRef>
              <c:f>(CD_Contrast!$C$21,CD_Contrast!$C$22)</c:f>
              <c:numCache>
                <c:formatCode>General</c:formatCode>
                <c:ptCount val="2"/>
                <c:pt idx="0">
                  <c:v>3.3767999999999998</c:v>
                </c:pt>
                <c:pt idx="1">
                  <c:v>4.0950199999999999</c:v>
                </c:pt>
              </c:numCache>
            </c:numRef>
          </c:val>
          <c:extLst>
            <c:ext xmlns:c16="http://schemas.microsoft.com/office/drawing/2014/chart" uri="{C3380CC4-5D6E-409C-BE32-E72D297353CC}">
              <c16:uniqueId val="{00000004-F227-CF4D-BF60-E092288116D9}"/>
            </c:ext>
          </c:extLst>
        </c:ser>
        <c:dLbls>
          <c:showLegendKey val="0"/>
          <c:showVal val="0"/>
          <c:showCatName val="0"/>
          <c:showSerName val="0"/>
          <c:showPercent val="0"/>
          <c:showBubbleSize val="0"/>
        </c:dLbls>
        <c:gapWidth val="150"/>
        <c:axId val="91910912"/>
        <c:axId val="91912832"/>
      </c:barChart>
      <c:catAx>
        <c:axId val="91910912"/>
        <c:scaling>
          <c:orientation val="minMax"/>
        </c:scaling>
        <c:delete val="0"/>
        <c:axPos val="b"/>
        <c:title>
          <c:tx>
            <c:rich>
              <a:bodyPr/>
              <a:lstStyle/>
              <a:p>
                <a:pPr>
                  <a:defRPr sz="2000"/>
                </a:pPr>
                <a:r>
                  <a:rPr lang="en-US" sz="2000" dirty="0"/>
                  <a:t>Cueing</a:t>
                </a:r>
                <a:r>
                  <a:rPr lang="en-US" sz="2000" baseline="0" dirty="0"/>
                  <a:t> Condition</a:t>
                </a:r>
                <a:endParaRPr lang="en-US" sz="2000" dirty="0"/>
              </a:p>
            </c:rich>
          </c:tx>
          <c:overlay val="0"/>
        </c:title>
        <c:numFmt formatCode="General" sourceLinked="0"/>
        <c:majorTickMark val="out"/>
        <c:minorTickMark val="none"/>
        <c:tickLblPos val="nextTo"/>
        <c:txPr>
          <a:bodyPr/>
          <a:lstStyle/>
          <a:p>
            <a:pPr>
              <a:defRPr sz="1600"/>
            </a:pPr>
            <a:endParaRPr lang="en-BE"/>
          </a:p>
        </c:txPr>
        <c:crossAx val="91912832"/>
        <c:crosses val="autoZero"/>
        <c:auto val="1"/>
        <c:lblAlgn val="ctr"/>
        <c:lblOffset val="100"/>
        <c:noMultiLvlLbl val="0"/>
      </c:catAx>
      <c:valAx>
        <c:axId val="91912832"/>
        <c:scaling>
          <c:orientation val="minMax"/>
          <c:max val="5.5"/>
          <c:min val="2"/>
        </c:scaling>
        <c:delete val="0"/>
        <c:axPos val="l"/>
        <c:majorGridlines/>
        <c:title>
          <c:tx>
            <c:rich>
              <a:bodyPr rot="-5400000" vert="horz"/>
              <a:lstStyle/>
              <a:p>
                <a:pPr>
                  <a:defRPr sz="2000"/>
                </a:pPr>
                <a:r>
                  <a:rPr lang="en-US" sz="2000"/>
                  <a:t>Critical Distance</a:t>
                </a:r>
              </a:p>
            </c:rich>
          </c:tx>
          <c:overlay val="0"/>
        </c:title>
        <c:numFmt formatCode="#,##0.0" sourceLinked="0"/>
        <c:majorTickMark val="out"/>
        <c:minorTickMark val="none"/>
        <c:tickLblPos val="nextTo"/>
        <c:txPr>
          <a:bodyPr/>
          <a:lstStyle/>
          <a:p>
            <a:pPr>
              <a:defRPr sz="1400"/>
            </a:pPr>
            <a:endParaRPr lang="en-BE"/>
          </a:p>
        </c:txPr>
        <c:crossAx val="91910912"/>
        <c:crosses val="autoZero"/>
        <c:crossBetween val="between"/>
      </c:valAx>
    </c:plotArea>
    <c:plotVisOnly val="1"/>
    <c:dispBlanksAs val="gap"/>
    <c:showDLblsOverMax val="0"/>
  </c:chart>
  <c:externalData r:id="rId2">
    <c:autoUpdate val="0"/>
  </c:externalData>
  <c:userShapes r:id="rId3"/>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b="1" i="0" baseline="0" dirty="0">
                <a:effectLst/>
              </a:rPr>
              <a:t>Experiment 3:</a:t>
            </a:r>
            <a:endParaRPr lang="en-US" sz="2000" dirty="0">
              <a:effectLst/>
            </a:endParaRPr>
          </a:p>
          <a:p>
            <a:pPr>
              <a:defRPr sz="2000"/>
            </a:pPr>
            <a:r>
              <a:rPr lang="en-US" sz="2000" b="1" i="0" baseline="0" dirty="0">
                <a:effectLst/>
              </a:rPr>
              <a:t>Target Contrast Effect</a:t>
            </a:r>
            <a:endParaRPr lang="en-US" sz="2000" dirty="0">
              <a:effectLst/>
            </a:endParaRPr>
          </a:p>
        </c:rich>
      </c:tx>
      <c:layout>
        <c:manualLayout>
          <c:xMode val="edge"/>
          <c:yMode val="edge"/>
          <c:x val="0.29823310185185187"/>
          <c:y val="1.7638888888888888E-2"/>
        </c:manualLayout>
      </c:layout>
      <c:overlay val="0"/>
    </c:title>
    <c:autoTitleDeleted val="0"/>
    <c:plotArea>
      <c:layout/>
      <c:barChart>
        <c:barDir val="col"/>
        <c:grouping val="clustered"/>
        <c:varyColors val="0"/>
        <c:ser>
          <c:idx val="0"/>
          <c:order val="0"/>
          <c:invertIfNegative val="0"/>
          <c:dPt>
            <c:idx val="0"/>
            <c:invertIfNegative val="0"/>
            <c:bubble3D val="0"/>
            <c:spPr>
              <a:solidFill>
                <a:srgbClr val="C00000"/>
              </a:solidFill>
            </c:spPr>
            <c:extLst>
              <c:ext xmlns:c16="http://schemas.microsoft.com/office/drawing/2014/chart" uri="{C3380CC4-5D6E-409C-BE32-E72D297353CC}">
                <c16:uniqueId val="{00000001-42FF-454D-B7DF-9D64465473D2}"/>
              </c:ext>
            </c:extLst>
          </c:dPt>
          <c:dPt>
            <c:idx val="1"/>
            <c:invertIfNegative val="0"/>
            <c:bubble3D val="0"/>
            <c:spPr>
              <a:solidFill>
                <a:srgbClr val="3D5185"/>
              </a:solidFill>
              <a:ln>
                <a:solidFill>
                  <a:srgbClr val="3D5185"/>
                </a:solidFill>
              </a:ln>
            </c:spPr>
            <c:extLst>
              <c:ext xmlns:c16="http://schemas.microsoft.com/office/drawing/2014/chart" uri="{C3380CC4-5D6E-409C-BE32-E72D297353CC}">
                <c16:uniqueId val="{00000003-42FF-454D-B7DF-9D64465473D2}"/>
              </c:ext>
            </c:extLst>
          </c:dPt>
          <c:errBars>
            <c:errBarType val="both"/>
            <c:errValType val="cust"/>
            <c:noEndCap val="0"/>
            <c:plus>
              <c:numRef>
                <c:f>(CD_Contrast!$E$32,CD_Contrast!$E$31)</c:f>
                <c:numCache>
                  <c:formatCode>General</c:formatCode>
                  <c:ptCount val="2"/>
                  <c:pt idx="0">
                    <c:v>0.13638700000000001</c:v>
                  </c:pt>
                  <c:pt idx="1">
                    <c:v>0.27056799999999998</c:v>
                  </c:pt>
                </c:numCache>
              </c:numRef>
            </c:plus>
            <c:minus>
              <c:numRef>
                <c:f>(CD_Contrast!$C$8,CD_Contrast!$E$32,CD_Contrast!$E$31)</c:f>
                <c:numCache>
                  <c:formatCode>General</c:formatCode>
                  <c:ptCount val="3"/>
                  <c:pt idx="0">
                    <c:v>0</c:v>
                  </c:pt>
                  <c:pt idx="1">
                    <c:v>0.13638700000000001</c:v>
                  </c:pt>
                  <c:pt idx="2">
                    <c:v>0.27056799999999998</c:v>
                  </c:pt>
                </c:numCache>
              </c:numRef>
            </c:minus>
          </c:errBars>
          <c:cat>
            <c:strRef>
              <c:f>(CD_Contrast!$N$12,CD_Contrast!$N$10)</c:f>
              <c:strCache>
                <c:ptCount val="2"/>
                <c:pt idx="0">
                  <c:v>High-Target</c:v>
                </c:pt>
                <c:pt idx="1">
                  <c:v>Equal-Low</c:v>
                </c:pt>
              </c:strCache>
            </c:strRef>
          </c:cat>
          <c:val>
            <c:numRef>
              <c:f>(CD_Contrast!$C$32,CD_Contrast!$C$31)</c:f>
              <c:numCache>
                <c:formatCode>General</c:formatCode>
                <c:ptCount val="2"/>
                <c:pt idx="0">
                  <c:v>2.5489700000000002</c:v>
                </c:pt>
                <c:pt idx="1">
                  <c:v>4.9228500000000004</c:v>
                </c:pt>
              </c:numCache>
            </c:numRef>
          </c:val>
          <c:extLst>
            <c:ext xmlns:c16="http://schemas.microsoft.com/office/drawing/2014/chart" uri="{C3380CC4-5D6E-409C-BE32-E72D297353CC}">
              <c16:uniqueId val="{00000004-42FF-454D-B7DF-9D64465473D2}"/>
            </c:ext>
          </c:extLst>
        </c:ser>
        <c:dLbls>
          <c:showLegendKey val="0"/>
          <c:showVal val="0"/>
          <c:showCatName val="0"/>
          <c:showSerName val="0"/>
          <c:showPercent val="0"/>
          <c:showBubbleSize val="0"/>
        </c:dLbls>
        <c:gapWidth val="150"/>
        <c:axId val="91976064"/>
        <c:axId val="91977984"/>
      </c:barChart>
      <c:catAx>
        <c:axId val="91976064"/>
        <c:scaling>
          <c:orientation val="minMax"/>
        </c:scaling>
        <c:delete val="0"/>
        <c:axPos val="b"/>
        <c:title>
          <c:tx>
            <c:rich>
              <a:bodyPr/>
              <a:lstStyle/>
              <a:p>
                <a:pPr>
                  <a:defRPr sz="2000"/>
                </a:pPr>
                <a:r>
                  <a:rPr lang="en-US" sz="2000" dirty="0"/>
                  <a:t>Contrast Condition</a:t>
                </a:r>
              </a:p>
            </c:rich>
          </c:tx>
          <c:overlay val="0"/>
        </c:title>
        <c:numFmt formatCode="General" sourceLinked="0"/>
        <c:majorTickMark val="out"/>
        <c:minorTickMark val="none"/>
        <c:tickLblPos val="nextTo"/>
        <c:txPr>
          <a:bodyPr/>
          <a:lstStyle/>
          <a:p>
            <a:pPr>
              <a:defRPr sz="1600"/>
            </a:pPr>
            <a:endParaRPr lang="en-BE"/>
          </a:p>
        </c:txPr>
        <c:crossAx val="91977984"/>
        <c:crosses val="autoZero"/>
        <c:auto val="1"/>
        <c:lblAlgn val="ctr"/>
        <c:lblOffset val="100"/>
        <c:noMultiLvlLbl val="0"/>
      </c:catAx>
      <c:valAx>
        <c:axId val="91977984"/>
        <c:scaling>
          <c:orientation val="minMax"/>
          <c:max val="5.5"/>
          <c:min val="2"/>
        </c:scaling>
        <c:delete val="0"/>
        <c:axPos val="l"/>
        <c:majorGridlines/>
        <c:title>
          <c:tx>
            <c:rich>
              <a:bodyPr rot="-5400000" vert="horz"/>
              <a:lstStyle/>
              <a:p>
                <a:pPr>
                  <a:defRPr sz="2000"/>
                </a:pPr>
                <a:r>
                  <a:rPr lang="en-US" sz="2000"/>
                  <a:t>Critical Distance</a:t>
                </a:r>
              </a:p>
            </c:rich>
          </c:tx>
          <c:overlay val="0"/>
        </c:title>
        <c:numFmt formatCode="#,##0.0" sourceLinked="0"/>
        <c:majorTickMark val="out"/>
        <c:minorTickMark val="none"/>
        <c:tickLblPos val="nextTo"/>
        <c:txPr>
          <a:bodyPr/>
          <a:lstStyle/>
          <a:p>
            <a:pPr>
              <a:defRPr sz="1400"/>
            </a:pPr>
            <a:endParaRPr lang="en-BE"/>
          </a:p>
        </c:txPr>
        <c:crossAx val="91976064"/>
        <c:crosses val="autoZero"/>
        <c:crossBetween val="between"/>
      </c:valAx>
    </c:plotArea>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b="1" i="0" baseline="0" dirty="0">
                <a:effectLst/>
              </a:rPr>
              <a:t>Exp. 2 – No Mask</a:t>
            </a:r>
            <a:endParaRPr lang="en-US" sz="2000" dirty="0">
              <a:effectLst/>
            </a:endParaRPr>
          </a:p>
        </c:rich>
      </c:tx>
      <c:layout>
        <c:manualLayout>
          <c:xMode val="edge"/>
          <c:yMode val="edge"/>
          <c:x val="0.3023561111111111"/>
          <c:y val="3.0238095238095238E-2"/>
        </c:manualLayout>
      </c:layout>
      <c:overlay val="0"/>
    </c:title>
    <c:autoTitleDeleted val="0"/>
    <c:plotArea>
      <c:layout/>
      <c:lineChart>
        <c:grouping val="standard"/>
        <c:varyColors val="0"/>
        <c:ser>
          <c:idx val="2"/>
          <c:order val="0"/>
          <c:tx>
            <c:strRef>
              <c:f>cue_NoMask!$C$1</c:f>
              <c:strCache>
                <c:ptCount val="1"/>
                <c:pt idx="0">
                  <c:v>Cued</c:v>
                </c:pt>
              </c:strCache>
            </c:strRef>
          </c:tx>
          <c:spPr>
            <a:ln w="12700">
              <a:solidFill>
                <a:srgbClr val="C00000"/>
              </a:solidFill>
            </a:ln>
          </c:spPr>
          <c:marker>
            <c:symbol val="triangle"/>
            <c:size val="6"/>
            <c:spPr>
              <a:noFill/>
              <a:ln w="12700">
                <a:solidFill>
                  <a:srgbClr val="C00000"/>
                </a:solidFill>
              </a:ln>
            </c:spPr>
          </c:marker>
          <c:dPt>
            <c:idx val="1"/>
            <c:bubble3D val="0"/>
            <c:extLst>
              <c:ext xmlns:c16="http://schemas.microsoft.com/office/drawing/2014/chart" uri="{C3380CC4-5D6E-409C-BE32-E72D297353CC}">
                <c16:uniqueId val="{00000000-4FF1-AD40-83B9-542D10E2F38D}"/>
              </c:ext>
            </c:extLst>
          </c:dPt>
          <c:dPt>
            <c:idx val="10"/>
            <c:bubble3D val="0"/>
            <c:extLst>
              <c:ext xmlns:c16="http://schemas.microsoft.com/office/drawing/2014/chart" uri="{C3380CC4-5D6E-409C-BE32-E72D297353CC}">
                <c16:uniqueId val="{00000001-4FF1-AD40-83B9-542D10E2F38D}"/>
              </c:ext>
            </c:extLst>
          </c:dPt>
          <c:dPt>
            <c:idx val="13"/>
            <c:bubble3D val="0"/>
            <c:spPr>
              <a:ln w="12700">
                <a:noFill/>
              </a:ln>
            </c:spPr>
            <c:extLst>
              <c:ext xmlns:c16="http://schemas.microsoft.com/office/drawing/2014/chart" uri="{C3380CC4-5D6E-409C-BE32-E72D297353CC}">
                <c16:uniqueId val="{00000003-4FF1-AD40-83B9-542D10E2F38D}"/>
              </c:ext>
            </c:extLst>
          </c:dPt>
          <c:errBars>
            <c:errDir val="y"/>
            <c:errBarType val="both"/>
            <c:errValType val="cust"/>
            <c:noEndCap val="0"/>
            <c:plus>
              <c:numRef>
                <c:f>cue_NoMask!$D$2:$D$15</c:f>
                <c:numCache>
                  <c:formatCode>General</c:formatCode>
                  <c:ptCount val="14"/>
                  <c:pt idx="1">
                    <c:v>2.2044000000000001E-2</c:v>
                  </c:pt>
                  <c:pt idx="2">
                    <c:v>2.2629E-2</c:v>
                  </c:pt>
                  <c:pt idx="3">
                    <c:v>1.8204999999999999E-2</c:v>
                  </c:pt>
                  <c:pt idx="4">
                    <c:v>1.6941999999999999E-2</c:v>
                  </c:pt>
                  <c:pt idx="5">
                    <c:v>1.5002E-2</c:v>
                  </c:pt>
                  <c:pt idx="6">
                    <c:v>1.5932999999999999E-2</c:v>
                  </c:pt>
                  <c:pt idx="7">
                    <c:v>1.4319999999999999E-2</c:v>
                  </c:pt>
                  <c:pt idx="8">
                    <c:v>1.4319999999999999E-2</c:v>
                  </c:pt>
                  <c:pt idx="9">
                    <c:v>1.4201E-2</c:v>
                  </c:pt>
                  <c:pt idx="10">
                    <c:v>1.2911000000000001E-2</c:v>
                  </c:pt>
                  <c:pt idx="11">
                    <c:v>1.3958E-2</c:v>
                  </c:pt>
                  <c:pt idx="12">
                    <c:v>1.2911000000000001E-2</c:v>
                  </c:pt>
                  <c:pt idx="13">
                    <c:v>1.358E-2</c:v>
                  </c:pt>
                </c:numCache>
              </c:numRef>
            </c:plus>
            <c:minus>
              <c:numRef>
                <c:f>cue_NoMask!$D$2:$D$15</c:f>
                <c:numCache>
                  <c:formatCode>General</c:formatCode>
                  <c:ptCount val="14"/>
                  <c:pt idx="1">
                    <c:v>2.2044000000000001E-2</c:v>
                  </c:pt>
                  <c:pt idx="2">
                    <c:v>2.2629E-2</c:v>
                  </c:pt>
                  <c:pt idx="3">
                    <c:v>1.8204999999999999E-2</c:v>
                  </c:pt>
                  <c:pt idx="4">
                    <c:v>1.6941999999999999E-2</c:v>
                  </c:pt>
                  <c:pt idx="5">
                    <c:v>1.5002E-2</c:v>
                  </c:pt>
                  <c:pt idx="6">
                    <c:v>1.5932999999999999E-2</c:v>
                  </c:pt>
                  <c:pt idx="7">
                    <c:v>1.4319999999999999E-2</c:v>
                  </c:pt>
                  <c:pt idx="8">
                    <c:v>1.4319999999999999E-2</c:v>
                  </c:pt>
                  <c:pt idx="9">
                    <c:v>1.4201E-2</c:v>
                  </c:pt>
                  <c:pt idx="10">
                    <c:v>1.2911000000000001E-2</c:v>
                  </c:pt>
                  <c:pt idx="11">
                    <c:v>1.3958E-2</c:v>
                  </c:pt>
                  <c:pt idx="12">
                    <c:v>1.2911000000000001E-2</c:v>
                  </c:pt>
                  <c:pt idx="13">
                    <c:v>1.358E-2</c:v>
                  </c:pt>
                </c:numCache>
              </c:numRef>
            </c:minus>
            <c:spPr>
              <a:ln w="3175">
                <a:solidFill>
                  <a:srgbClr val="000000"/>
                </a:solidFill>
                <a:prstDash val="solid"/>
              </a:ln>
            </c:spPr>
          </c:errBars>
          <c:cat>
            <c:strRef>
              <c:f>cue_NoMask!$E$2:$E$15</c:f>
              <c:strCache>
                <c:ptCount val="14"/>
                <c:pt idx="0">
                  <c:v> </c:v>
                </c:pt>
                <c:pt idx="1">
                  <c:v>1</c:v>
                </c:pt>
                <c:pt idx="2">
                  <c:v>2</c:v>
                </c:pt>
                <c:pt idx="3">
                  <c:v>3</c:v>
                </c:pt>
                <c:pt idx="4">
                  <c:v>4</c:v>
                </c:pt>
                <c:pt idx="5">
                  <c:v>5</c:v>
                </c:pt>
                <c:pt idx="6">
                  <c:v>6</c:v>
                </c:pt>
                <c:pt idx="7">
                  <c:v>7</c:v>
                </c:pt>
                <c:pt idx="8">
                  <c:v>8</c:v>
                </c:pt>
                <c:pt idx="9">
                  <c:v>9</c:v>
                </c:pt>
                <c:pt idx="10">
                  <c:v>10</c:v>
                </c:pt>
                <c:pt idx="11">
                  <c:v>11</c:v>
                </c:pt>
                <c:pt idx="12">
                  <c:v>12</c:v>
                </c:pt>
                <c:pt idx="13">
                  <c:v>Iso</c:v>
                </c:pt>
              </c:strCache>
            </c:strRef>
          </c:cat>
          <c:val>
            <c:numRef>
              <c:f>cue_NoMask!$C$2:$C$15</c:f>
              <c:numCache>
                <c:formatCode>General</c:formatCode>
                <c:ptCount val="14"/>
                <c:pt idx="1">
                  <c:v>0.36875000000000002</c:v>
                </c:pt>
                <c:pt idx="2">
                  <c:v>0.56874999999999998</c:v>
                </c:pt>
                <c:pt idx="3">
                  <c:v>0.80208299999999999</c:v>
                </c:pt>
                <c:pt idx="4">
                  <c:v>0.83541699999999997</c:v>
                </c:pt>
                <c:pt idx="5">
                  <c:v>0.87708299999999995</c:v>
                </c:pt>
                <c:pt idx="6">
                  <c:v>0.85833300000000001</c:v>
                </c:pt>
                <c:pt idx="7">
                  <c:v>0.88958300000000001</c:v>
                </c:pt>
                <c:pt idx="8">
                  <c:v>0.88958300000000001</c:v>
                </c:pt>
                <c:pt idx="9">
                  <c:v>0.89166699999999999</c:v>
                </c:pt>
                <c:pt idx="10">
                  <c:v>0.91249999999999998</c:v>
                </c:pt>
                <c:pt idx="11">
                  <c:v>0.89583299999999999</c:v>
                </c:pt>
                <c:pt idx="12">
                  <c:v>0.91249999999999998</c:v>
                </c:pt>
                <c:pt idx="13">
                  <c:v>0.90208299999999997</c:v>
                </c:pt>
              </c:numCache>
            </c:numRef>
          </c:val>
          <c:smooth val="0"/>
          <c:extLst>
            <c:ext xmlns:c16="http://schemas.microsoft.com/office/drawing/2014/chart" uri="{C3380CC4-5D6E-409C-BE32-E72D297353CC}">
              <c16:uniqueId val="{00000004-4FF1-AD40-83B9-542D10E2F38D}"/>
            </c:ext>
          </c:extLst>
        </c:ser>
        <c:ser>
          <c:idx val="0"/>
          <c:order val="1"/>
          <c:tx>
            <c:v>Neutral</c:v>
          </c:tx>
          <c:spPr>
            <a:ln w="12700">
              <a:solidFill>
                <a:schemeClr val="tx2">
                  <a:lumMod val="75000"/>
                </a:schemeClr>
              </a:solidFill>
            </a:ln>
          </c:spPr>
          <c:marker>
            <c:symbol val="diamond"/>
            <c:size val="6"/>
            <c:spPr>
              <a:noFill/>
              <a:ln w="12700">
                <a:solidFill>
                  <a:srgbClr val="526DB0">
                    <a:lumMod val="50000"/>
                  </a:srgbClr>
                </a:solidFill>
              </a:ln>
            </c:spPr>
          </c:marker>
          <c:dPt>
            <c:idx val="1"/>
            <c:bubble3D val="0"/>
            <c:extLst>
              <c:ext xmlns:c16="http://schemas.microsoft.com/office/drawing/2014/chart" uri="{C3380CC4-5D6E-409C-BE32-E72D297353CC}">
                <c16:uniqueId val="{00000005-4FF1-AD40-83B9-542D10E2F38D}"/>
              </c:ext>
            </c:extLst>
          </c:dPt>
          <c:dPt>
            <c:idx val="10"/>
            <c:bubble3D val="0"/>
            <c:extLst>
              <c:ext xmlns:c16="http://schemas.microsoft.com/office/drawing/2014/chart" uri="{C3380CC4-5D6E-409C-BE32-E72D297353CC}">
                <c16:uniqueId val="{00000006-4FF1-AD40-83B9-542D10E2F38D}"/>
              </c:ext>
            </c:extLst>
          </c:dPt>
          <c:dPt>
            <c:idx val="13"/>
            <c:bubble3D val="0"/>
            <c:spPr>
              <a:ln w="12700">
                <a:noFill/>
              </a:ln>
            </c:spPr>
            <c:extLst>
              <c:ext xmlns:c16="http://schemas.microsoft.com/office/drawing/2014/chart" uri="{C3380CC4-5D6E-409C-BE32-E72D297353CC}">
                <c16:uniqueId val="{00000008-4FF1-AD40-83B9-542D10E2F38D}"/>
              </c:ext>
            </c:extLst>
          </c:dPt>
          <c:errBars>
            <c:errDir val="y"/>
            <c:errBarType val="both"/>
            <c:errValType val="cust"/>
            <c:noEndCap val="0"/>
            <c:plus>
              <c:numRef>
                <c:f>cue_NoMask!$B$2:$B$15</c:f>
                <c:numCache>
                  <c:formatCode>General</c:formatCode>
                  <c:ptCount val="14"/>
                  <c:pt idx="1">
                    <c:v>2.1177999999999999E-2</c:v>
                  </c:pt>
                  <c:pt idx="2">
                    <c:v>2.2817E-2</c:v>
                  </c:pt>
                  <c:pt idx="3">
                    <c:v>2.1291999999999998E-2</c:v>
                  </c:pt>
                  <c:pt idx="4">
                    <c:v>1.7441999999999999E-2</c:v>
                  </c:pt>
                  <c:pt idx="5">
                    <c:v>1.5110999999999999E-2</c:v>
                  </c:pt>
                  <c:pt idx="6">
                    <c:v>1.4437999999999999E-2</c:v>
                  </c:pt>
                  <c:pt idx="7">
                    <c:v>1.4892000000000001E-2</c:v>
                  </c:pt>
                  <c:pt idx="8">
                    <c:v>1.4892000000000001E-2</c:v>
                  </c:pt>
                  <c:pt idx="9">
                    <c:v>1.3958E-2</c:v>
                  </c:pt>
                  <c:pt idx="10">
                    <c:v>1.4201E-2</c:v>
                  </c:pt>
                  <c:pt idx="11">
                    <c:v>1.5633999999999999E-2</c:v>
                  </c:pt>
                  <c:pt idx="12">
                    <c:v>1.4668E-2</c:v>
                  </c:pt>
                  <c:pt idx="13">
                    <c:v>1.4201E-2</c:v>
                  </c:pt>
                </c:numCache>
              </c:numRef>
            </c:plus>
            <c:minus>
              <c:numRef>
                <c:f>cue_NoMask!$B$2:$B$15</c:f>
                <c:numCache>
                  <c:formatCode>General</c:formatCode>
                  <c:ptCount val="14"/>
                  <c:pt idx="1">
                    <c:v>2.1177999999999999E-2</c:v>
                  </c:pt>
                  <c:pt idx="2">
                    <c:v>2.2817E-2</c:v>
                  </c:pt>
                  <c:pt idx="3">
                    <c:v>2.1291999999999998E-2</c:v>
                  </c:pt>
                  <c:pt idx="4">
                    <c:v>1.7441999999999999E-2</c:v>
                  </c:pt>
                  <c:pt idx="5">
                    <c:v>1.5110999999999999E-2</c:v>
                  </c:pt>
                  <c:pt idx="6">
                    <c:v>1.4437999999999999E-2</c:v>
                  </c:pt>
                  <c:pt idx="7">
                    <c:v>1.4892000000000001E-2</c:v>
                  </c:pt>
                  <c:pt idx="8">
                    <c:v>1.4892000000000001E-2</c:v>
                  </c:pt>
                  <c:pt idx="9">
                    <c:v>1.3958E-2</c:v>
                  </c:pt>
                  <c:pt idx="10">
                    <c:v>1.4201E-2</c:v>
                  </c:pt>
                  <c:pt idx="11">
                    <c:v>1.5633999999999999E-2</c:v>
                  </c:pt>
                  <c:pt idx="12">
                    <c:v>1.4668E-2</c:v>
                  </c:pt>
                  <c:pt idx="13">
                    <c:v>1.4201E-2</c:v>
                  </c:pt>
                </c:numCache>
              </c:numRef>
            </c:minus>
            <c:spPr>
              <a:ln w="3175">
                <a:solidFill>
                  <a:srgbClr val="000000"/>
                </a:solidFill>
                <a:prstDash val="solid"/>
              </a:ln>
            </c:spPr>
          </c:errBars>
          <c:cat>
            <c:strRef>
              <c:f>cue_NoMask!$E$2:$E$15</c:f>
              <c:strCache>
                <c:ptCount val="14"/>
                <c:pt idx="0">
                  <c:v> </c:v>
                </c:pt>
                <c:pt idx="1">
                  <c:v>1</c:v>
                </c:pt>
                <c:pt idx="2">
                  <c:v>2</c:v>
                </c:pt>
                <c:pt idx="3">
                  <c:v>3</c:v>
                </c:pt>
                <c:pt idx="4">
                  <c:v>4</c:v>
                </c:pt>
                <c:pt idx="5">
                  <c:v>5</c:v>
                </c:pt>
                <c:pt idx="6">
                  <c:v>6</c:v>
                </c:pt>
                <c:pt idx="7">
                  <c:v>7</c:v>
                </c:pt>
                <c:pt idx="8">
                  <c:v>8</c:v>
                </c:pt>
                <c:pt idx="9">
                  <c:v>9</c:v>
                </c:pt>
                <c:pt idx="10">
                  <c:v>10</c:v>
                </c:pt>
                <c:pt idx="11">
                  <c:v>11</c:v>
                </c:pt>
                <c:pt idx="12">
                  <c:v>12</c:v>
                </c:pt>
                <c:pt idx="13">
                  <c:v>Iso</c:v>
                </c:pt>
              </c:strCache>
            </c:strRef>
          </c:cat>
          <c:val>
            <c:numRef>
              <c:f>cue_NoMask!$A$2:$A$15</c:f>
              <c:numCache>
                <c:formatCode>General</c:formatCode>
                <c:ptCount val="14"/>
                <c:pt idx="1">
                  <c:v>0.3125</c:v>
                </c:pt>
                <c:pt idx="2">
                  <c:v>0.52500000000000002</c:v>
                </c:pt>
                <c:pt idx="3">
                  <c:v>0.68125000000000002</c:v>
                </c:pt>
                <c:pt idx="4">
                  <c:v>0.82291700000000001</c:v>
                </c:pt>
                <c:pt idx="5">
                  <c:v>0.875</c:v>
                </c:pt>
                <c:pt idx="6">
                  <c:v>0.88749999999999996</c:v>
                </c:pt>
                <c:pt idx="7">
                  <c:v>0.87916700000000003</c:v>
                </c:pt>
                <c:pt idx="8">
                  <c:v>0.87916700000000003</c:v>
                </c:pt>
                <c:pt idx="9">
                  <c:v>0.89583299999999999</c:v>
                </c:pt>
                <c:pt idx="10">
                  <c:v>0.89166699999999999</c:v>
                </c:pt>
                <c:pt idx="11">
                  <c:v>0.86458299999999999</c:v>
                </c:pt>
                <c:pt idx="12">
                  <c:v>0.88333300000000003</c:v>
                </c:pt>
                <c:pt idx="13">
                  <c:v>0.89166699999999999</c:v>
                </c:pt>
              </c:numCache>
            </c:numRef>
          </c:val>
          <c:smooth val="0"/>
          <c:extLst>
            <c:ext xmlns:c16="http://schemas.microsoft.com/office/drawing/2014/chart" uri="{C3380CC4-5D6E-409C-BE32-E72D297353CC}">
              <c16:uniqueId val="{00000009-4FF1-AD40-83B9-542D10E2F38D}"/>
            </c:ext>
          </c:extLst>
        </c:ser>
        <c:dLbls>
          <c:showLegendKey val="0"/>
          <c:showVal val="0"/>
          <c:showCatName val="0"/>
          <c:showSerName val="0"/>
          <c:showPercent val="0"/>
          <c:showBubbleSize val="0"/>
        </c:dLbls>
        <c:marker val="1"/>
        <c:smooth val="0"/>
        <c:axId val="32611328"/>
        <c:axId val="32621696"/>
      </c:lineChart>
      <c:catAx>
        <c:axId val="32611328"/>
        <c:scaling>
          <c:orientation val="minMax"/>
        </c:scaling>
        <c:delete val="0"/>
        <c:axPos val="b"/>
        <c:title>
          <c:tx>
            <c:rich>
              <a:bodyPr/>
              <a:lstStyle/>
              <a:p>
                <a:pPr>
                  <a:defRPr sz="1800"/>
                </a:pPr>
                <a:r>
                  <a:rPr lang="en-US" sz="1800"/>
                  <a:t>Target-Flanker</a:t>
                </a:r>
                <a:r>
                  <a:rPr lang="en-US" sz="1800" baseline="0"/>
                  <a:t> Distance</a:t>
                </a:r>
                <a:endParaRPr lang="en-US" sz="180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200">
                <a:solidFill>
                  <a:schemeClr val="tx1"/>
                </a:solidFill>
              </a:defRPr>
            </a:pPr>
            <a:endParaRPr lang="en-BE"/>
          </a:p>
        </c:txPr>
        <c:crossAx val="32621696"/>
        <c:crosses val="autoZero"/>
        <c:auto val="1"/>
        <c:lblAlgn val="ctr"/>
        <c:lblOffset val="100"/>
        <c:noMultiLvlLbl val="0"/>
      </c:catAx>
      <c:valAx>
        <c:axId val="32621696"/>
        <c:scaling>
          <c:orientation val="minMax"/>
          <c:max val="1"/>
          <c:min val="0.2"/>
        </c:scaling>
        <c:delete val="0"/>
        <c:axPos val="l"/>
        <c:title>
          <c:tx>
            <c:rich>
              <a:bodyPr rot="-5400000" vert="horz"/>
              <a:lstStyle/>
              <a:p>
                <a:pPr>
                  <a:defRPr sz="1800"/>
                </a:pPr>
                <a:r>
                  <a:rPr lang="en-US" sz="18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200">
                <a:solidFill>
                  <a:schemeClr val="tx1"/>
                </a:solidFill>
              </a:defRPr>
            </a:pPr>
            <a:endParaRPr lang="en-BE"/>
          </a:p>
        </c:txPr>
        <c:crossAx val="32611328"/>
        <c:crossesAt val="1"/>
        <c:crossBetween val="midCat"/>
        <c:majorUnit val="0.1"/>
      </c:valAx>
      <c:spPr>
        <a:solidFill>
          <a:srgbClr val="FFFFFF"/>
        </a:solidFill>
        <a:ln w="25400">
          <a:noFill/>
        </a:ln>
      </c:spPr>
    </c:plotArea>
    <c:legend>
      <c:legendPos val="r"/>
      <c:layout>
        <c:manualLayout>
          <c:xMode val="edge"/>
          <c:yMode val="edge"/>
          <c:x val="0.73155092592592597"/>
          <c:y val="0.61739361111111113"/>
          <c:w val="0.21068090277777779"/>
          <c:h val="0.16433102744747999"/>
        </c:manualLayout>
      </c:layout>
      <c:overlay val="1"/>
      <c:spPr>
        <a:ln>
          <a:noFill/>
        </a:ln>
      </c:spPr>
      <c:txPr>
        <a:bodyPr/>
        <a:lstStyle/>
        <a:p>
          <a:pPr>
            <a:defRPr sz="1400"/>
          </a:pPr>
          <a:endParaRPr lang="en-BE"/>
        </a:p>
      </c:txPr>
    </c:legend>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b="1" i="0" baseline="0" dirty="0">
                <a:effectLst/>
              </a:rPr>
              <a:t>Exp. 3 – Invalid Cue</a:t>
            </a:r>
            <a:endParaRPr lang="en-US" sz="2000" dirty="0">
              <a:effectLst/>
            </a:endParaRPr>
          </a:p>
        </c:rich>
      </c:tx>
      <c:layout>
        <c:manualLayout>
          <c:xMode val="edge"/>
          <c:yMode val="edge"/>
          <c:x val="0.27778999999999998"/>
          <c:y val="3.0238095238095238E-2"/>
        </c:manualLayout>
      </c:layout>
      <c:overlay val="0"/>
    </c:title>
    <c:autoTitleDeleted val="0"/>
    <c:plotArea>
      <c:layout/>
      <c:lineChart>
        <c:grouping val="standard"/>
        <c:varyColors val="0"/>
        <c:ser>
          <c:idx val="2"/>
          <c:order val="0"/>
          <c:tx>
            <c:strRef>
              <c:f>cue_invalid!$C$1</c:f>
              <c:strCache>
                <c:ptCount val="1"/>
                <c:pt idx="0">
                  <c:v>Cued</c:v>
                </c:pt>
              </c:strCache>
            </c:strRef>
          </c:tx>
          <c:spPr>
            <a:ln w="12700">
              <a:solidFill>
                <a:srgbClr val="C00000"/>
              </a:solidFill>
            </a:ln>
          </c:spPr>
          <c:marker>
            <c:symbol val="triangle"/>
            <c:size val="6"/>
            <c:spPr>
              <a:noFill/>
              <a:ln w="12700">
                <a:solidFill>
                  <a:srgbClr val="C00000"/>
                </a:solidFill>
              </a:ln>
            </c:spPr>
          </c:marker>
          <c:dPt>
            <c:idx val="1"/>
            <c:bubble3D val="0"/>
            <c:extLst>
              <c:ext xmlns:c16="http://schemas.microsoft.com/office/drawing/2014/chart" uri="{C3380CC4-5D6E-409C-BE32-E72D297353CC}">
                <c16:uniqueId val="{00000000-BE2E-0944-8241-C26D7E998CC9}"/>
              </c:ext>
            </c:extLst>
          </c:dPt>
          <c:dPt>
            <c:idx val="10"/>
            <c:bubble3D val="0"/>
            <c:spPr>
              <a:ln w="12700">
                <a:noFill/>
              </a:ln>
            </c:spPr>
            <c:extLst>
              <c:ext xmlns:c16="http://schemas.microsoft.com/office/drawing/2014/chart" uri="{C3380CC4-5D6E-409C-BE32-E72D297353CC}">
                <c16:uniqueId val="{00000002-BE2E-0944-8241-C26D7E998CC9}"/>
              </c:ext>
            </c:extLst>
          </c:dPt>
          <c:errBars>
            <c:errDir val="y"/>
            <c:errBarType val="both"/>
            <c:errValType val="cust"/>
            <c:noEndCap val="0"/>
            <c:plus>
              <c:numRef>
                <c:f>cue_invalid!$D$2:$D$12</c:f>
                <c:numCache>
                  <c:formatCode>General</c:formatCode>
                  <c:ptCount val="11"/>
                  <c:pt idx="1">
                    <c:v>1.7021000000000001E-2</c:v>
                  </c:pt>
                  <c:pt idx="2">
                    <c:v>1.7201000000000001E-2</c:v>
                  </c:pt>
                  <c:pt idx="3">
                    <c:v>1.2508E-2</c:v>
                  </c:pt>
                  <c:pt idx="4">
                    <c:v>1.2274999999999999E-2</c:v>
                  </c:pt>
                  <c:pt idx="5">
                    <c:v>1.0069E-2</c:v>
                  </c:pt>
                  <c:pt idx="6">
                    <c:v>1.0069E-2</c:v>
                  </c:pt>
                  <c:pt idx="7">
                    <c:v>1.0149999999999999E-2</c:v>
                  </c:pt>
                  <c:pt idx="8">
                    <c:v>1.0307E-2</c:v>
                  </c:pt>
                  <c:pt idx="9">
                    <c:v>1.0462000000000001E-2</c:v>
                  </c:pt>
                  <c:pt idx="10">
                    <c:v>9.9880000000000004E-3</c:v>
                  </c:pt>
                </c:numCache>
              </c:numRef>
            </c:plus>
            <c:minus>
              <c:numRef>
                <c:f>cue_invalid!$D$2:$D$12</c:f>
                <c:numCache>
                  <c:formatCode>General</c:formatCode>
                  <c:ptCount val="11"/>
                  <c:pt idx="1">
                    <c:v>1.7021000000000001E-2</c:v>
                  </c:pt>
                  <c:pt idx="2">
                    <c:v>1.7201000000000001E-2</c:v>
                  </c:pt>
                  <c:pt idx="3">
                    <c:v>1.2508E-2</c:v>
                  </c:pt>
                  <c:pt idx="4">
                    <c:v>1.2274999999999999E-2</c:v>
                  </c:pt>
                  <c:pt idx="5">
                    <c:v>1.0069E-2</c:v>
                  </c:pt>
                  <c:pt idx="6">
                    <c:v>1.0069E-2</c:v>
                  </c:pt>
                  <c:pt idx="7">
                    <c:v>1.0149999999999999E-2</c:v>
                  </c:pt>
                  <c:pt idx="8">
                    <c:v>1.0307E-2</c:v>
                  </c:pt>
                  <c:pt idx="9">
                    <c:v>1.0462000000000001E-2</c:v>
                  </c:pt>
                  <c:pt idx="10">
                    <c:v>9.9880000000000004E-3</c:v>
                  </c:pt>
                </c:numCache>
              </c:numRef>
            </c:minus>
            <c:spPr>
              <a:ln w="3175">
                <a:solidFill>
                  <a:srgbClr val="000000"/>
                </a:solidFill>
                <a:prstDash val="solid"/>
              </a:ln>
            </c:spPr>
          </c:errBars>
          <c:cat>
            <c:strRef>
              <c:f>cue_invalid!$E$2:$E$12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cue_invalid!$C$2:$C$12</c:f>
              <c:numCache>
                <c:formatCode>General</c:formatCode>
                <c:ptCount val="11"/>
                <c:pt idx="1">
                  <c:v>0.29583300000000001</c:v>
                </c:pt>
                <c:pt idx="2">
                  <c:v>0.69305600000000001</c:v>
                </c:pt>
                <c:pt idx="3">
                  <c:v>0.87083299999999997</c:v>
                </c:pt>
                <c:pt idx="4">
                  <c:v>0.87638899999999997</c:v>
                </c:pt>
                <c:pt idx="5">
                  <c:v>0.92083300000000001</c:v>
                </c:pt>
                <c:pt idx="6">
                  <c:v>0.92083300000000001</c:v>
                </c:pt>
                <c:pt idx="7">
                  <c:v>0.91944400000000004</c:v>
                </c:pt>
                <c:pt idx="8">
                  <c:v>0.91666700000000001</c:v>
                </c:pt>
                <c:pt idx="9">
                  <c:v>0.91388899999999995</c:v>
                </c:pt>
                <c:pt idx="10">
                  <c:v>0.92222199999999999</c:v>
                </c:pt>
              </c:numCache>
            </c:numRef>
          </c:val>
          <c:smooth val="0"/>
          <c:extLst>
            <c:ext xmlns:c16="http://schemas.microsoft.com/office/drawing/2014/chart" uri="{C3380CC4-5D6E-409C-BE32-E72D297353CC}">
              <c16:uniqueId val="{00000003-BE2E-0944-8241-C26D7E998CC9}"/>
            </c:ext>
          </c:extLst>
        </c:ser>
        <c:ser>
          <c:idx val="0"/>
          <c:order val="1"/>
          <c:tx>
            <c:v>Neutral</c:v>
          </c:tx>
          <c:spPr>
            <a:ln w="12700">
              <a:solidFill>
                <a:schemeClr val="tx2">
                  <a:lumMod val="75000"/>
                </a:schemeClr>
              </a:solidFill>
            </a:ln>
          </c:spPr>
          <c:marker>
            <c:symbol val="diamond"/>
            <c:size val="6"/>
            <c:spPr>
              <a:noFill/>
              <a:ln w="12700">
                <a:solidFill>
                  <a:srgbClr val="526DB0">
                    <a:lumMod val="50000"/>
                  </a:srgbClr>
                </a:solidFill>
              </a:ln>
            </c:spPr>
          </c:marker>
          <c:dPt>
            <c:idx val="1"/>
            <c:bubble3D val="0"/>
            <c:extLst>
              <c:ext xmlns:c16="http://schemas.microsoft.com/office/drawing/2014/chart" uri="{C3380CC4-5D6E-409C-BE32-E72D297353CC}">
                <c16:uniqueId val="{00000004-BE2E-0944-8241-C26D7E998CC9}"/>
              </c:ext>
            </c:extLst>
          </c:dPt>
          <c:dPt>
            <c:idx val="10"/>
            <c:bubble3D val="0"/>
            <c:spPr>
              <a:ln w="12700">
                <a:noFill/>
              </a:ln>
            </c:spPr>
            <c:extLst>
              <c:ext xmlns:c16="http://schemas.microsoft.com/office/drawing/2014/chart" uri="{C3380CC4-5D6E-409C-BE32-E72D297353CC}">
                <c16:uniqueId val="{00000006-BE2E-0944-8241-C26D7E998CC9}"/>
              </c:ext>
            </c:extLst>
          </c:dPt>
          <c:errBars>
            <c:errDir val="y"/>
            <c:errBarType val="both"/>
            <c:errValType val="cust"/>
            <c:noEndCap val="0"/>
            <c:plus>
              <c:numRef>
                <c:f>cue_invalid!$B$2:$B$12</c:f>
                <c:numCache>
                  <c:formatCode>General</c:formatCode>
                  <c:ptCount val="11"/>
                  <c:pt idx="1">
                    <c:v>1.7285999999999999E-2</c:v>
                  </c:pt>
                  <c:pt idx="2">
                    <c:v>1.8081E-2</c:v>
                  </c:pt>
                  <c:pt idx="3">
                    <c:v>1.5934E-2</c:v>
                  </c:pt>
                  <c:pt idx="4">
                    <c:v>1.3805E-2</c:v>
                  </c:pt>
                  <c:pt idx="5">
                    <c:v>1.2565E-2</c:v>
                  </c:pt>
                  <c:pt idx="6">
                    <c:v>1.2154999999999999E-2</c:v>
                  </c:pt>
                  <c:pt idx="7">
                    <c:v>1.1459E-2</c:v>
                  </c:pt>
                  <c:pt idx="8">
                    <c:v>1.2843E-2</c:v>
                  </c:pt>
                  <c:pt idx="9">
                    <c:v>1.2508E-2</c:v>
                  </c:pt>
                  <c:pt idx="10">
                    <c:v>1.0978E-2</c:v>
                  </c:pt>
                </c:numCache>
              </c:numRef>
            </c:plus>
            <c:minus>
              <c:numRef>
                <c:f>cue_invalid!$B$2:$B$12</c:f>
                <c:numCache>
                  <c:formatCode>General</c:formatCode>
                  <c:ptCount val="11"/>
                  <c:pt idx="1">
                    <c:v>1.7285999999999999E-2</c:v>
                  </c:pt>
                  <c:pt idx="2">
                    <c:v>1.8081E-2</c:v>
                  </c:pt>
                  <c:pt idx="3">
                    <c:v>1.5934E-2</c:v>
                  </c:pt>
                  <c:pt idx="4">
                    <c:v>1.3805E-2</c:v>
                  </c:pt>
                  <c:pt idx="5">
                    <c:v>1.2565E-2</c:v>
                  </c:pt>
                  <c:pt idx="6">
                    <c:v>1.2154999999999999E-2</c:v>
                  </c:pt>
                  <c:pt idx="7">
                    <c:v>1.1459E-2</c:v>
                  </c:pt>
                  <c:pt idx="8">
                    <c:v>1.2843E-2</c:v>
                  </c:pt>
                  <c:pt idx="9">
                    <c:v>1.2508E-2</c:v>
                  </c:pt>
                  <c:pt idx="10">
                    <c:v>1.0978E-2</c:v>
                  </c:pt>
                </c:numCache>
              </c:numRef>
            </c:minus>
            <c:spPr>
              <a:ln w="3175">
                <a:solidFill>
                  <a:srgbClr val="000000"/>
                </a:solidFill>
                <a:prstDash val="solid"/>
              </a:ln>
            </c:spPr>
          </c:errBars>
          <c:cat>
            <c:strRef>
              <c:f>cue_invalid!$E$2:$E$12</c:f>
              <c:strCache>
                <c:ptCount val="11"/>
                <c:pt idx="0">
                  <c:v> </c:v>
                </c:pt>
                <c:pt idx="1">
                  <c:v>1</c:v>
                </c:pt>
                <c:pt idx="2">
                  <c:v>2</c:v>
                </c:pt>
                <c:pt idx="3">
                  <c:v>3</c:v>
                </c:pt>
                <c:pt idx="4">
                  <c:v>4</c:v>
                </c:pt>
                <c:pt idx="5">
                  <c:v>5</c:v>
                </c:pt>
                <c:pt idx="6">
                  <c:v>6</c:v>
                </c:pt>
                <c:pt idx="7">
                  <c:v>7</c:v>
                </c:pt>
                <c:pt idx="8">
                  <c:v>8</c:v>
                </c:pt>
                <c:pt idx="9">
                  <c:v>9</c:v>
                </c:pt>
                <c:pt idx="10">
                  <c:v>Iso</c:v>
                </c:pt>
              </c:strCache>
            </c:strRef>
          </c:cat>
          <c:val>
            <c:numRef>
              <c:f>cue_invalid!$A$2:$A$12</c:f>
              <c:numCache>
                <c:formatCode>General</c:formatCode>
                <c:ptCount val="11"/>
                <c:pt idx="1">
                  <c:v>0.3125</c:v>
                </c:pt>
                <c:pt idx="2">
                  <c:v>0.62222200000000005</c:v>
                </c:pt>
                <c:pt idx="3">
                  <c:v>0.75972200000000001</c:v>
                </c:pt>
                <c:pt idx="4">
                  <c:v>0.83611100000000005</c:v>
                </c:pt>
                <c:pt idx="5">
                  <c:v>0.86944399999999999</c:v>
                </c:pt>
                <c:pt idx="6">
                  <c:v>0.87916700000000003</c:v>
                </c:pt>
                <c:pt idx="7">
                  <c:v>0.89444400000000002</c:v>
                </c:pt>
                <c:pt idx="8">
                  <c:v>0.86250000000000004</c:v>
                </c:pt>
                <c:pt idx="9">
                  <c:v>0.87083299999999997</c:v>
                </c:pt>
                <c:pt idx="10">
                  <c:v>0.90416700000000005</c:v>
                </c:pt>
              </c:numCache>
            </c:numRef>
          </c:val>
          <c:smooth val="0"/>
          <c:extLst>
            <c:ext xmlns:c16="http://schemas.microsoft.com/office/drawing/2014/chart" uri="{C3380CC4-5D6E-409C-BE32-E72D297353CC}">
              <c16:uniqueId val="{00000007-BE2E-0944-8241-C26D7E998CC9}"/>
            </c:ext>
          </c:extLst>
        </c:ser>
        <c:dLbls>
          <c:showLegendKey val="0"/>
          <c:showVal val="0"/>
          <c:showCatName val="0"/>
          <c:showSerName val="0"/>
          <c:showPercent val="0"/>
          <c:showBubbleSize val="0"/>
        </c:dLbls>
        <c:marker val="1"/>
        <c:smooth val="0"/>
        <c:axId val="32481280"/>
        <c:axId val="32483200"/>
      </c:lineChart>
      <c:catAx>
        <c:axId val="32481280"/>
        <c:scaling>
          <c:orientation val="minMax"/>
        </c:scaling>
        <c:delete val="0"/>
        <c:axPos val="b"/>
        <c:title>
          <c:tx>
            <c:rich>
              <a:bodyPr/>
              <a:lstStyle/>
              <a:p>
                <a:pPr>
                  <a:defRPr sz="1800"/>
                </a:pPr>
                <a:r>
                  <a:rPr lang="en-US" sz="1800"/>
                  <a:t>Target-Flanker</a:t>
                </a:r>
                <a:r>
                  <a:rPr lang="en-US" sz="1800" baseline="0"/>
                  <a:t> Distance</a:t>
                </a:r>
                <a:endParaRPr lang="en-US" sz="180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200">
                <a:solidFill>
                  <a:schemeClr val="tx1"/>
                </a:solidFill>
              </a:defRPr>
            </a:pPr>
            <a:endParaRPr lang="en-BE"/>
          </a:p>
        </c:txPr>
        <c:crossAx val="32483200"/>
        <c:crosses val="autoZero"/>
        <c:auto val="1"/>
        <c:lblAlgn val="ctr"/>
        <c:lblOffset val="100"/>
        <c:noMultiLvlLbl val="0"/>
      </c:catAx>
      <c:valAx>
        <c:axId val="32483200"/>
        <c:scaling>
          <c:orientation val="minMax"/>
          <c:max val="1"/>
          <c:min val="0.2"/>
        </c:scaling>
        <c:delete val="0"/>
        <c:axPos val="l"/>
        <c:title>
          <c:tx>
            <c:rich>
              <a:bodyPr rot="-5400000" vert="horz"/>
              <a:lstStyle/>
              <a:p>
                <a:pPr>
                  <a:defRPr sz="1800"/>
                </a:pPr>
                <a:r>
                  <a:rPr lang="en-US" sz="18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200">
                <a:solidFill>
                  <a:schemeClr val="tx1"/>
                </a:solidFill>
              </a:defRPr>
            </a:pPr>
            <a:endParaRPr lang="en-BE"/>
          </a:p>
        </c:txPr>
        <c:crossAx val="32481280"/>
        <c:crossesAt val="1"/>
        <c:crossBetween val="midCat"/>
        <c:majorUnit val="0.1"/>
      </c:valAx>
      <c:spPr>
        <a:solidFill>
          <a:srgbClr val="FFFFFF"/>
        </a:solidFill>
        <a:ln w="25400">
          <a:noFill/>
        </a:ln>
      </c:spPr>
    </c:plotArea>
    <c:legend>
      <c:legendPos val="r"/>
      <c:layout>
        <c:manualLayout>
          <c:xMode val="edge"/>
          <c:yMode val="edge"/>
          <c:x val="0.71684027777777781"/>
          <c:y val="0.59975472222222226"/>
          <c:w val="0.21068090277777779"/>
          <c:h val="0.16433102744747999"/>
        </c:manualLayout>
      </c:layout>
      <c:overlay val="1"/>
      <c:spPr>
        <a:ln>
          <a:noFill/>
        </a:ln>
      </c:spPr>
      <c:txPr>
        <a:bodyPr/>
        <a:lstStyle/>
        <a:p>
          <a:pPr>
            <a:defRPr sz="1400"/>
          </a:pPr>
          <a:endParaRPr lang="en-BE"/>
        </a:p>
      </c:txPr>
    </c:legend>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CD_Cue!$B$2</c:f>
              <c:strCache>
                <c:ptCount val="1"/>
                <c:pt idx="0">
                  <c:v>Cued</c:v>
                </c:pt>
              </c:strCache>
            </c:strRef>
          </c:tx>
          <c:spPr>
            <a:solidFill>
              <a:srgbClr val="C00000"/>
            </a:solidFill>
            <a:ln>
              <a:solidFill>
                <a:srgbClr val="C00000"/>
              </a:solidFill>
            </a:ln>
          </c:spPr>
          <c:invertIfNegative val="0"/>
          <c:errBars>
            <c:errBarType val="both"/>
            <c:errValType val="cust"/>
            <c:noEndCap val="0"/>
            <c:plus>
              <c:numRef>
                <c:f>CD_Cue!$C$3:$C$5</c:f>
                <c:numCache>
                  <c:formatCode>General</c:formatCode>
                  <c:ptCount val="3"/>
                  <c:pt idx="0">
                    <c:v>0.19</c:v>
                  </c:pt>
                  <c:pt idx="1">
                    <c:v>0.21</c:v>
                  </c:pt>
                  <c:pt idx="2">
                    <c:v>0.28999999999999998</c:v>
                  </c:pt>
                </c:numCache>
              </c:numRef>
            </c:plus>
            <c:minus>
              <c:numRef>
                <c:f>CD_Cue!$C$3:$C$5</c:f>
                <c:numCache>
                  <c:formatCode>General</c:formatCode>
                  <c:ptCount val="3"/>
                  <c:pt idx="0">
                    <c:v>0.19</c:v>
                  </c:pt>
                  <c:pt idx="1">
                    <c:v>0.21</c:v>
                  </c:pt>
                  <c:pt idx="2">
                    <c:v>0.28999999999999998</c:v>
                  </c:pt>
                </c:numCache>
              </c:numRef>
            </c:minus>
          </c:errBars>
          <c:cat>
            <c:strRef>
              <c:f>CD_Cue!$A$3:$A$5</c:f>
              <c:strCache>
                <c:ptCount val="3"/>
                <c:pt idx="0">
                  <c:v>3°</c:v>
                </c:pt>
                <c:pt idx="1">
                  <c:v>5°</c:v>
                </c:pt>
                <c:pt idx="2">
                  <c:v>9°</c:v>
                </c:pt>
              </c:strCache>
            </c:strRef>
          </c:cat>
          <c:val>
            <c:numRef>
              <c:f>CD_Cue!$B$3:$B$5</c:f>
              <c:numCache>
                <c:formatCode>General</c:formatCode>
                <c:ptCount val="3"/>
                <c:pt idx="0">
                  <c:v>2.85</c:v>
                </c:pt>
                <c:pt idx="1">
                  <c:v>3.18</c:v>
                </c:pt>
                <c:pt idx="2">
                  <c:v>4.13</c:v>
                </c:pt>
              </c:numCache>
            </c:numRef>
          </c:val>
          <c:extLst>
            <c:ext xmlns:c16="http://schemas.microsoft.com/office/drawing/2014/chart" uri="{C3380CC4-5D6E-409C-BE32-E72D297353CC}">
              <c16:uniqueId val="{00000000-5D07-7848-B7FC-8E0B7CFF50F1}"/>
            </c:ext>
          </c:extLst>
        </c:ser>
        <c:ser>
          <c:idx val="1"/>
          <c:order val="1"/>
          <c:tx>
            <c:strRef>
              <c:f>CD_Cue!$D$2</c:f>
              <c:strCache>
                <c:ptCount val="1"/>
                <c:pt idx="0">
                  <c:v>Neutral</c:v>
                </c:pt>
              </c:strCache>
            </c:strRef>
          </c:tx>
          <c:spPr>
            <a:solidFill>
              <a:srgbClr val="3D5185"/>
            </a:solidFill>
            <a:ln>
              <a:solidFill>
                <a:srgbClr val="3D5185"/>
              </a:solidFill>
            </a:ln>
          </c:spPr>
          <c:invertIfNegative val="0"/>
          <c:errBars>
            <c:errBarType val="both"/>
            <c:errValType val="cust"/>
            <c:noEndCap val="0"/>
            <c:plus>
              <c:numRef>
                <c:f>CD_Cue!$E$3:$E$5</c:f>
                <c:numCache>
                  <c:formatCode>General</c:formatCode>
                  <c:ptCount val="3"/>
                  <c:pt idx="0">
                    <c:v>0.32</c:v>
                  </c:pt>
                  <c:pt idx="1">
                    <c:v>0.28000000000000003</c:v>
                  </c:pt>
                  <c:pt idx="2">
                    <c:v>0.5</c:v>
                  </c:pt>
                </c:numCache>
              </c:numRef>
            </c:plus>
            <c:minus>
              <c:numRef>
                <c:f>CD_Cue!$E$3:$E$5</c:f>
                <c:numCache>
                  <c:formatCode>General</c:formatCode>
                  <c:ptCount val="3"/>
                  <c:pt idx="0">
                    <c:v>0.32</c:v>
                  </c:pt>
                  <c:pt idx="1">
                    <c:v>0.28000000000000003</c:v>
                  </c:pt>
                  <c:pt idx="2">
                    <c:v>0.5</c:v>
                  </c:pt>
                </c:numCache>
              </c:numRef>
            </c:minus>
          </c:errBars>
          <c:cat>
            <c:strRef>
              <c:f>CD_Cue!$A$3:$A$5</c:f>
              <c:strCache>
                <c:ptCount val="3"/>
                <c:pt idx="0">
                  <c:v>3°</c:v>
                </c:pt>
                <c:pt idx="1">
                  <c:v>5°</c:v>
                </c:pt>
                <c:pt idx="2">
                  <c:v>9°</c:v>
                </c:pt>
              </c:strCache>
            </c:strRef>
          </c:cat>
          <c:val>
            <c:numRef>
              <c:f>CD_Cue!$D$3:$D$5</c:f>
              <c:numCache>
                <c:formatCode>General</c:formatCode>
                <c:ptCount val="3"/>
                <c:pt idx="0">
                  <c:v>3.49</c:v>
                </c:pt>
                <c:pt idx="1">
                  <c:v>3.59</c:v>
                </c:pt>
                <c:pt idx="2">
                  <c:v>4.95</c:v>
                </c:pt>
              </c:numCache>
            </c:numRef>
          </c:val>
          <c:extLst>
            <c:ext xmlns:c16="http://schemas.microsoft.com/office/drawing/2014/chart" uri="{C3380CC4-5D6E-409C-BE32-E72D297353CC}">
              <c16:uniqueId val="{00000001-5D07-7848-B7FC-8E0B7CFF50F1}"/>
            </c:ext>
          </c:extLst>
        </c:ser>
        <c:dLbls>
          <c:showLegendKey val="0"/>
          <c:showVal val="0"/>
          <c:showCatName val="0"/>
          <c:showSerName val="0"/>
          <c:showPercent val="0"/>
          <c:showBubbleSize val="0"/>
        </c:dLbls>
        <c:gapWidth val="72"/>
        <c:overlap val="-35"/>
        <c:axId val="79337728"/>
        <c:axId val="81338752"/>
      </c:barChart>
      <c:catAx>
        <c:axId val="79337728"/>
        <c:scaling>
          <c:orientation val="minMax"/>
        </c:scaling>
        <c:delete val="0"/>
        <c:axPos val="b"/>
        <c:title>
          <c:tx>
            <c:rich>
              <a:bodyPr/>
              <a:lstStyle/>
              <a:p>
                <a:pPr>
                  <a:defRPr/>
                </a:pPr>
                <a:r>
                  <a:rPr lang="en-US" sz="2000" dirty="0"/>
                  <a:t>Target Eccentricity</a:t>
                </a:r>
              </a:p>
            </c:rich>
          </c:tx>
          <c:overlay val="0"/>
        </c:title>
        <c:numFmt formatCode="General" sourceLinked="0"/>
        <c:majorTickMark val="out"/>
        <c:minorTickMark val="none"/>
        <c:tickLblPos val="nextTo"/>
        <c:txPr>
          <a:bodyPr/>
          <a:lstStyle/>
          <a:p>
            <a:pPr>
              <a:defRPr sz="1800"/>
            </a:pPr>
            <a:endParaRPr lang="en-BE"/>
          </a:p>
        </c:txPr>
        <c:crossAx val="81338752"/>
        <c:crosses val="autoZero"/>
        <c:auto val="1"/>
        <c:lblAlgn val="ctr"/>
        <c:lblOffset val="100"/>
        <c:noMultiLvlLbl val="0"/>
      </c:catAx>
      <c:valAx>
        <c:axId val="81338752"/>
        <c:scaling>
          <c:orientation val="minMax"/>
          <c:max val="6"/>
          <c:min val="2"/>
        </c:scaling>
        <c:delete val="0"/>
        <c:axPos val="l"/>
        <c:majorGridlines/>
        <c:title>
          <c:tx>
            <c:rich>
              <a:bodyPr rot="-5400000" vert="horz"/>
              <a:lstStyle/>
              <a:p>
                <a:pPr>
                  <a:defRPr sz="2000"/>
                </a:pPr>
                <a:r>
                  <a:rPr lang="en-US" sz="2000" dirty="0"/>
                  <a:t>Critical Distance</a:t>
                </a:r>
              </a:p>
            </c:rich>
          </c:tx>
          <c:overlay val="0"/>
        </c:title>
        <c:numFmt formatCode="#,##0.0" sourceLinked="0"/>
        <c:majorTickMark val="out"/>
        <c:minorTickMark val="none"/>
        <c:tickLblPos val="nextTo"/>
        <c:txPr>
          <a:bodyPr/>
          <a:lstStyle/>
          <a:p>
            <a:pPr>
              <a:defRPr sz="1400"/>
            </a:pPr>
            <a:endParaRPr lang="en-BE"/>
          </a:p>
        </c:txPr>
        <c:crossAx val="79337728"/>
        <c:crosses val="autoZero"/>
        <c:crossBetween val="between"/>
      </c:valAx>
    </c:plotArea>
    <c:legend>
      <c:legendPos val="r"/>
      <c:overlay val="0"/>
      <c:txPr>
        <a:bodyPr/>
        <a:lstStyle/>
        <a:p>
          <a:pPr>
            <a:defRPr sz="1800"/>
          </a:pPr>
          <a:endParaRPr lang="en-BE"/>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dirty="0"/>
              <a:t>Experiment 2 – No Mask</a:t>
            </a:r>
          </a:p>
        </c:rich>
      </c:tx>
      <c:layout>
        <c:manualLayout>
          <c:xMode val="edge"/>
          <c:yMode val="edge"/>
          <c:x val="0.20844068100358423"/>
          <c:y val="1.9881565656565656E-2"/>
        </c:manualLayout>
      </c:layout>
      <c:overlay val="0"/>
    </c:title>
    <c:autoTitleDeleted val="0"/>
    <c:plotArea>
      <c:layout/>
      <c:barChart>
        <c:barDir val="col"/>
        <c:grouping val="clustered"/>
        <c:varyColors val="0"/>
        <c:ser>
          <c:idx val="0"/>
          <c:order val="0"/>
          <c:invertIfNegative val="0"/>
          <c:dPt>
            <c:idx val="0"/>
            <c:invertIfNegative val="0"/>
            <c:bubble3D val="0"/>
            <c:spPr>
              <a:solidFill>
                <a:srgbClr val="C00000"/>
              </a:solidFill>
              <a:ln>
                <a:solidFill>
                  <a:srgbClr val="C00000"/>
                </a:solidFill>
              </a:ln>
            </c:spPr>
            <c:extLst>
              <c:ext xmlns:c16="http://schemas.microsoft.com/office/drawing/2014/chart" uri="{C3380CC4-5D6E-409C-BE32-E72D297353CC}">
                <c16:uniqueId val="{00000001-C40B-6342-9A0D-D9454E8FF6D9}"/>
              </c:ext>
            </c:extLst>
          </c:dPt>
          <c:dPt>
            <c:idx val="1"/>
            <c:invertIfNegative val="0"/>
            <c:bubble3D val="0"/>
            <c:spPr>
              <a:solidFill>
                <a:srgbClr val="3D5185"/>
              </a:solidFill>
              <a:ln>
                <a:solidFill>
                  <a:srgbClr val="3D5185"/>
                </a:solidFill>
              </a:ln>
            </c:spPr>
            <c:extLst>
              <c:ext xmlns:c16="http://schemas.microsoft.com/office/drawing/2014/chart" uri="{C3380CC4-5D6E-409C-BE32-E72D297353CC}">
                <c16:uniqueId val="{00000003-C40B-6342-9A0D-D9454E8FF6D9}"/>
              </c:ext>
            </c:extLst>
          </c:dPt>
          <c:errBars>
            <c:errBarType val="both"/>
            <c:errValType val="cust"/>
            <c:noEndCap val="0"/>
            <c:plus>
              <c:numRef>
                <c:f>(CD_Cue!$C$8,CD_Cue!$E$8)</c:f>
                <c:numCache>
                  <c:formatCode>General</c:formatCode>
                  <c:ptCount val="2"/>
                  <c:pt idx="0">
                    <c:v>0.28999999999999998</c:v>
                  </c:pt>
                  <c:pt idx="1">
                    <c:v>0.28000000000000003</c:v>
                  </c:pt>
                </c:numCache>
              </c:numRef>
            </c:plus>
            <c:minus>
              <c:numRef>
                <c:f>(CD_Cue!$C$8,CD_Cue!$E$8)</c:f>
                <c:numCache>
                  <c:formatCode>General</c:formatCode>
                  <c:ptCount val="2"/>
                  <c:pt idx="0">
                    <c:v>0.28999999999999998</c:v>
                  </c:pt>
                  <c:pt idx="1">
                    <c:v>0.28000000000000003</c:v>
                  </c:pt>
                </c:numCache>
              </c:numRef>
            </c:minus>
          </c:errBars>
          <c:cat>
            <c:strRef>
              <c:f>CD_Cue!$N$3:$N$4</c:f>
              <c:strCache>
                <c:ptCount val="2"/>
                <c:pt idx="0">
                  <c:v>Cued</c:v>
                </c:pt>
                <c:pt idx="1">
                  <c:v>Neutral</c:v>
                </c:pt>
              </c:strCache>
            </c:strRef>
          </c:cat>
          <c:val>
            <c:numRef>
              <c:f>(CD_Cue!$B$8,CD_Cue!$D$8)</c:f>
              <c:numCache>
                <c:formatCode>General</c:formatCode>
                <c:ptCount val="2"/>
                <c:pt idx="0">
                  <c:v>3.52</c:v>
                </c:pt>
                <c:pt idx="1">
                  <c:v>4.38</c:v>
                </c:pt>
              </c:numCache>
            </c:numRef>
          </c:val>
          <c:extLst>
            <c:ext xmlns:c16="http://schemas.microsoft.com/office/drawing/2014/chart" uri="{C3380CC4-5D6E-409C-BE32-E72D297353CC}">
              <c16:uniqueId val="{00000004-C40B-6342-9A0D-D9454E8FF6D9}"/>
            </c:ext>
          </c:extLst>
        </c:ser>
        <c:dLbls>
          <c:showLegendKey val="0"/>
          <c:showVal val="0"/>
          <c:showCatName val="0"/>
          <c:showSerName val="0"/>
          <c:showPercent val="0"/>
          <c:showBubbleSize val="0"/>
        </c:dLbls>
        <c:gapWidth val="150"/>
        <c:axId val="90910080"/>
        <c:axId val="90916352"/>
      </c:barChart>
      <c:catAx>
        <c:axId val="90910080"/>
        <c:scaling>
          <c:orientation val="minMax"/>
        </c:scaling>
        <c:delete val="0"/>
        <c:axPos val="b"/>
        <c:title>
          <c:tx>
            <c:rich>
              <a:bodyPr/>
              <a:lstStyle/>
              <a:p>
                <a:pPr>
                  <a:defRPr sz="2000"/>
                </a:pPr>
                <a:r>
                  <a:rPr lang="en-US" sz="2000"/>
                  <a:t>Cueing Condition</a:t>
                </a:r>
              </a:p>
            </c:rich>
          </c:tx>
          <c:overlay val="0"/>
        </c:title>
        <c:numFmt formatCode="General" sourceLinked="0"/>
        <c:majorTickMark val="out"/>
        <c:minorTickMark val="none"/>
        <c:tickLblPos val="nextTo"/>
        <c:txPr>
          <a:bodyPr/>
          <a:lstStyle/>
          <a:p>
            <a:pPr>
              <a:defRPr sz="1600"/>
            </a:pPr>
            <a:endParaRPr lang="en-BE"/>
          </a:p>
        </c:txPr>
        <c:crossAx val="90916352"/>
        <c:crosses val="autoZero"/>
        <c:auto val="1"/>
        <c:lblAlgn val="ctr"/>
        <c:lblOffset val="100"/>
        <c:noMultiLvlLbl val="0"/>
      </c:catAx>
      <c:valAx>
        <c:axId val="90916352"/>
        <c:scaling>
          <c:orientation val="minMax"/>
          <c:max val="5.5"/>
          <c:min val="2"/>
        </c:scaling>
        <c:delete val="0"/>
        <c:axPos val="l"/>
        <c:majorGridlines/>
        <c:title>
          <c:tx>
            <c:rich>
              <a:bodyPr rot="-5400000" vert="horz"/>
              <a:lstStyle/>
              <a:p>
                <a:pPr>
                  <a:defRPr sz="2000"/>
                </a:pPr>
                <a:r>
                  <a:rPr lang="en-US" sz="2000"/>
                  <a:t>Critical Distance</a:t>
                </a:r>
              </a:p>
            </c:rich>
          </c:tx>
          <c:overlay val="0"/>
        </c:title>
        <c:numFmt formatCode="#,##0.0" sourceLinked="0"/>
        <c:majorTickMark val="out"/>
        <c:minorTickMark val="none"/>
        <c:tickLblPos val="nextTo"/>
        <c:txPr>
          <a:bodyPr/>
          <a:lstStyle/>
          <a:p>
            <a:pPr>
              <a:defRPr sz="1400"/>
            </a:pPr>
            <a:endParaRPr lang="en-BE"/>
          </a:p>
        </c:txPr>
        <c:crossAx val="90910080"/>
        <c:crosses val="autoZero"/>
        <c:crossBetween val="between"/>
      </c:valAx>
    </c:plotArea>
    <c:plotVisOnly val="1"/>
    <c:dispBlanksAs val="gap"/>
    <c:showDLblsOverMax val="0"/>
  </c:chart>
  <c:txPr>
    <a:bodyPr/>
    <a:lstStyle/>
    <a:p>
      <a:pPr>
        <a:defRPr sz="1800"/>
      </a:pPr>
      <a:endParaRPr lang="en-B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a:pPr>
            <a:r>
              <a:rPr lang="en-US" sz="2400" b="1" i="0" baseline="0" dirty="0">
                <a:effectLst/>
              </a:rPr>
              <a:t>Experiment 3 – Invalid Cue</a:t>
            </a:r>
            <a:endParaRPr lang="en-US" sz="2400" dirty="0">
              <a:effectLst/>
            </a:endParaRPr>
          </a:p>
        </c:rich>
      </c:tx>
      <c:layout>
        <c:manualLayout>
          <c:xMode val="edge"/>
          <c:yMode val="edge"/>
          <c:x val="0.22162025089605736"/>
          <c:y val="2.0616919191919193E-2"/>
        </c:manualLayout>
      </c:layout>
      <c:overlay val="0"/>
    </c:title>
    <c:autoTitleDeleted val="0"/>
    <c:plotArea>
      <c:layout/>
      <c:barChart>
        <c:barDir val="col"/>
        <c:grouping val="clustered"/>
        <c:varyColors val="0"/>
        <c:ser>
          <c:idx val="0"/>
          <c:order val="0"/>
          <c:spPr>
            <a:solidFill>
              <a:srgbClr val="292934">
                <a:lumMod val="75000"/>
                <a:lumOff val="25000"/>
              </a:srgbClr>
            </a:solidFill>
          </c:spPr>
          <c:invertIfNegative val="0"/>
          <c:dPt>
            <c:idx val="0"/>
            <c:invertIfNegative val="0"/>
            <c:bubble3D val="0"/>
            <c:spPr>
              <a:solidFill>
                <a:srgbClr val="C00000"/>
              </a:solidFill>
              <a:ln>
                <a:solidFill>
                  <a:srgbClr val="C00000"/>
                </a:solidFill>
              </a:ln>
            </c:spPr>
            <c:extLst>
              <c:ext xmlns:c16="http://schemas.microsoft.com/office/drawing/2014/chart" uri="{C3380CC4-5D6E-409C-BE32-E72D297353CC}">
                <c16:uniqueId val="{00000001-A172-3A40-B279-99C6A76BC207}"/>
              </c:ext>
            </c:extLst>
          </c:dPt>
          <c:dPt>
            <c:idx val="1"/>
            <c:invertIfNegative val="0"/>
            <c:bubble3D val="0"/>
            <c:spPr>
              <a:solidFill>
                <a:srgbClr val="3D5185"/>
              </a:solidFill>
              <a:ln>
                <a:solidFill>
                  <a:srgbClr val="3D5185"/>
                </a:solidFill>
              </a:ln>
            </c:spPr>
            <c:extLst>
              <c:ext xmlns:c16="http://schemas.microsoft.com/office/drawing/2014/chart" uri="{C3380CC4-5D6E-409C-BE32-E72D297353CC}">
                <c16:uniqueId val="{00000003-A172-3A40-B279-99C6A76BC207}"/>
              </c:ext>
            </c:extLst>
          </c:dPt>
          <c:errBars>
            <c:errBarType val="both"/>
            <c:errValType val="cust"/>
            <c:noEndCap val="0"/>
            <c:plus>
              <c:numRef>
                <c:f>(CD_Cue!$C$9,CD_Cue!$E$9)</c:f>
                <c:numCache>
                  <c:formatCode>General</c:formatCode>
                  <c:ptCount val="2"/>
                  <c:pt idx="0">
                    <c:v>0.18</c:v>
                  </c:pt>
                  <c:pt idx="1">
                    <c:v>0.21</c:v>
                  </c:pt>
                </c:numCache>
              </c:numRef>
            </c:plus>
            <c:minus>
              <c:numRef>
                <c:f>(CD_Cue!$C$9,CD_Cue!$E$9)</c:f>
                <c:numCache>
                  <c:formatCode>General</c:formatCode>
                  <c:ptCount val="2"/>
                  <c:pt idx="0">
                    <c:v>0.18</c:v>
                  </c:pt>
                  <c:pt idx="1">
                    <c:v>0.21</c:v>
                  </c:pt>
                </c:numCache>
              </c:numRef>
            </c:minus>
          </c:errBars>
          <c:cat>
            <c:strRef>
              <c:f>CD_Cue!$N$7:$N$8</c:f>
              <c:strCache>
                <c:ptCount val="2"/>
                <c:pt idx="0">
                  <c:v>Valid</c:v>
                </c:pt>
                <c:pt idx="1">
                  <c:v>Invalid</c:v>
                </c:pt>
              </c:strCache>
            </c:strRef>
          </c:cat>
          <c:val>
            <c:numRef>
              <c:f>(CD_Cue!$B$9,CD_Cue!$D$9)</c:f>
              <c:numCache>
                <c:formatCode>General</c:formatCode>
                <c:ptCount val="2"/>
                <c:pt idx="0">
                  <c:v>3.8</c:v>
                </c:pt>
                <c:pt idx="1">
                  <c:v>4.63</c:v>
                </c:pt>
              </c:numCache>
            </c:numRef>
          </c:val>
          <c:extLst>
            <c:ext xmlns:c16="http://schemas.microsoft.com/office/drawing/2014/chart" uri="{C3380CC4-5D6E-409C-BE32-E72D297353CC}">
              <c16:uniqueId val="{00000004-A172-3A40-B279-99C6A76BC207}"/>
            </c:ext>
          </c:extLst>
        </c:ser>
        <c:dLbls>
          <c:showLegendKey val="0"/>
          <c:showVal val="0"/>
          <c:showCatName val="0"/>
          <c:showSerName val="0"/>
          <c:showPercent val="0"/>
          <c:showBubbleSize val="0"/>
        </c:dLbls>
        <c:gapWidth val="150"/>
        <c:axId val="91113728"/>
        <c:axId val="91115904"/>
      </c:barChart>
      <c:catAx>
        <c:axId val="91113728"/>
        <c:scaling>
          <c:orientation val="minMax"/>
        </c:scaling>
        <c:delete val="0"/>
        <c:axPos val="b"/>
        <c:title>
          <c:tx>
            <c:rich>
              <a:bodyPr/>
              <a:lstStyle/>
              <a:p>
                <a:pPr>
                  <a:defRPr/>
                </a:pPr>
                <a:r>
                  <a:rPr lang="en-US" sz="2000" dirty="0"/>
                  <a:t>Cueing</a:t>
                </a:r>
                <a:r>
                  <a:rPr lang="en-US" sz="2000" baseline="0" dirty="0"/>
                  <a:t> Condition</a:t>
                </a:r>
                <a:endParaRPr lang="en-US" sz="2000" dirty="0"/>
              </a:p>
            </c:rich>
          </c:tx>
          <c:overlay val="0"/>
        </c:title>
        <c:numFmt formatCode="General" sourceLinked="0"/>
        <c:majorTickMark val="out"/>
        <c:minorTickMark val="none"/>
        <c:tickLblPos val="nextTo"/>
        <c:txPr>
          <a:bodyPr/>
          <a:lstStyle/>
          <a:p>
            <a:pPr>
              <a:defRPr sz="1800"/>
            </a:pPr>
            <a:endParaRPr lang="en-BE"/>
          </a:p>
        </c:txPr>
        <c:crossAx val="91115904"/>
        <c:crosses val="autoZero"/>
        <c:auto val="1"/>
        <c:lblAlgn val="ctr"/>
        <c:lblOffset val="100"/>
        <c:noMultiLvlLbl val="0"/>
      </c:catAx>
      <c:valAx>
        <c:axId val="91115904"/>
        <c:scaling>
          <c:orientation val="minMax"/>
          <c:max val="5.5"/>
          <c:min val="2"/>
        </c:scaling>
        <c:delete val="0"/>
        <c:axPos val="l"/>
        <c:majorGridlines/>
        <c:title>
          <c:tx>
            <c:rich>
              <a:bodyPr rot="-5400000" vert="horz"/>
              <a:lstStyle/>
              <a:p>
                <a:pPr>
                  <a:defRPr sz="2000"/>
                </a:pPr>
                <a:r>
                  <a:rPr lang="en-US" sz="2000"/>
                  <a:t>Critical Distance</a:t>
                </a:r>
              </a:p>
            </c:rich>
          </c:tx>
          <c:overlay val="0"/>
        </c:title>
        <c:numFmt formatCode="#,##0.0" sourceLinked="0"/>
        <c:majorTickMark val="out"/>
        <c:minorTickMark val="none"/>
        <c:tickLblPos val="nextTo"/>
        <c:txPr>
          <a:bodyPr/>
          <a:lstStyle/>
          <a:p>
            <a:pPr>
              <a:defRPr sz="1400"/>
            </a:pPr>
            <a:endParaRPr lang="en-BE"/>
          </a:p>
        </c:txPr>
        <c:crossAx val="91113728"/>
        <c:crosses val="autoZero"/>
        <c:crossBetween val="between"/>
      </c:valAx>
    </c:plotArea>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a:pPr>
            <a:r>
              <a:rPr lang="en-US" sz="2400" dirty="0"/>
              <a:t>Experiment 1:</a:t>
            </a:r>
          </a:p>
          <a:p>
            <a:pPr>
              <a:defRPr sz="2400"/>
            </a:pPr>
            <a:r>
              <a:rPr lang="en-US" sz="2400" dirty="0"/>
              <a:t>High Target Contrast</a:t>
            </a:r>
          </a:p>
        </c:rich>
      </c:tx>
      <c:layout>
        <c:manualLayout>
          <c:xMode val="edge"/>
          <c:yMode val="edge"/>
          <c:x val="0.27055462962962962"/>
          <c:y val="1.9598765432098767E-2"/>
        </c:manualLayout>
      </c:layout>
      <c:overlay val="0"/>
    </c:title>
    <c:autoTitleDeleted val="0"/>
    <c:plotArea>
      <c:layout/>
      <c:lineChart>
        <c:grouping val="standard"/>
        <c:varyColors val="0"/>
        <c:ser>
          <c:idx val="0"/>
          <c:order val="0"/>
          <c:tx>
            <c:strRef>
              <c:f>highCon!$C$1</c:f>
              <c:strCache>
                <c:ptCount val="1"/>
                <c:pt idx="0">
                  <c:v>Equal-High</c:v>
                </c:pt>
              </c:strCache>
            </c:strRef>
          </c:tx>
          <c:spPr>
            <a:ln w="12700">
              <a:solidFill>
                <a:srgbClr val="B4B392">
                  <a:lumMod val="75000"/>
                </a:srgbClr>
              </a:solidFill>
            </a:ln>
          </c:spPr>
          <c:marker>
            <c:symbol val="diamond"/>
            <c:size val="4"/>
            <c:spPr>
              <a:solidFill>
                <a:srgbClr val="B4B392">
                  <a:lumMod val="75000"/>
                </a:srgbClr>
              </a:solidFill>
              <a:ln w="12700">
                <a:solidFill>
                  <a:srgbClr val="B4B392">
                    <a:lumMod val="75000"/>
                  </a:srgbClr>
                </a:solidFill>
              </a:ln>
            </c:spPr>
          </c:marker>
          <c:dPt>
            <c:idx val="1"/>
            <c:bubble3D val="0"/>
            <c:extLst>
              <c:ext xmlns:c16="http://schemas.microsoft.com/office/drawing/2014/chart" uri="{C3380CC4-5D6E-409C-BE32-E72D297353CC}">
                <c16:uniqueId val="{00000000-F936-F341-993B-91EED09A3BE7}"/>
              </c:ext>
            </c:extLst>
          </c:dPt>
          <c:dPt>
            <c:idx val="10"/>
            <c:bubble3D val="0"/>
            <c:spPr>
              <a:ln w="12700">
                <a:noFill/>
              </a:ln>
            </c:spPr>
            <c:extLst>
              <c:ext xmlns:c16="http://schemas.microsoft.com/office/drawing/2014/chart" uri="{C3380CC4-5D6E-409C-BE32-E72D297353CC}">
                <c16:uniqueId val="{00000002-F936-F341-993B-91EED09A3BE7}"/>
              </c:ext>
            </c:extLst>
          </c:dPt>
          <c:errBars>
            <c:errDir val="y"/>
            <c:errBarType val="both"/>
            <c:errValType val="cust"/>
            <c:noEndCap val="0"/>
            <c:plus>
              <c:numRef>
                <c:f>highCon!$D$2:$D$12</c:f>
                <c:numCache>
                  <c:formatCode>General</c:formatCode>
                  <c:ptCount val="11"/>
                  <c:pt idx="1">
                    <c:v>1.8445409999999999E-2</c:v>
                  </c:pt>
                  <c:pt idx="2">
                    <c:v>1.9203209999999998E-2</c:v>
                  </c:pt>
                  <c:pt idx="3">
                    <c:v>1.7700850000000001E-2</c:v>
                  </c:pt>
                  <c:pt idx="4">
                    <c:v>1.478528E-2</c:v>
                  </c:pt>
                  <c:pt idx="5">
                    <c:v>1.2635789999999999E-2</c:v>
                  </c:pt>
                  <c:pt idx="6">
                    <c:v>1.003718E-2</c:v>
                  </c:pt>
                  <c:pt idx="7">
                    <c:v>8.9167399999999994E-3</c:v>
                  </c:pt>
                  <c:pt idx="8">
                    <c:v>9.8459700000000008E-3</c:v>
                  </c:pt>
                  <c:pt idx="9">
                    <c:v>9.1339400000000001E-3</c:v>
                  </c:pt>
                  <c:pt idx="10">
                    <c:v>8.5777500000000003E-3</c:v>
                  </c:pt>
                </c:numCache>
              </c:numRef>
            </c:plus>
            <c:minus>
              <c:numRef>
                <c:f>highCon!$D$2:$D$12</c:f>
                <c:numCache>
                  <c:formatCode>General</c:formatCode>
                  <c:ptCount val="11"/>
                  <c:pt idx="1">
                    <c:v>1.8445409999999999E-2</c:v>
                  </c:pt>
                  <c:pt idx="2">
                    <c:v>1.9203209999999998E-2</c:v>
                  </c:pt>
                  <c:pt idx="3">
                    <c:v>1.7700850000000001E-2</c:v>
                  </c:pt>
                  <c:pt idx="4">
                    <c:v>1.478528E-2</c:v>
                  </c:pt>
                  <c:pt idx="5">
                    <c:v>1.2635789999999999E-2</c:v>
                  </c:pt>
                  <c:pt idx="6">
                    <c:v>1.003718E-2</c:v>
                  </c:pt>
                  <c:pt idx="7">
                    <c:v>8.9167399999999994E-3</c:v>
                  </c:pt>
                  <c:pt idx="8">
                    <c:v>9.8459700000000008E-3</c:v>
                  </c:pt>
                  <c:pt idx="9">
                    <c:v>9.1339400000000001E-3</c:v>
                  </c:pt>
                  <c:pt idx="10">
                    <c:v>8.5777500000000003E-3</c:v>
                  </c:pt>
                </c:numCache>
              </c:numRef>
            </c:minus>
            <c:spPr>
              <a:ln w="3175">
                <a:solidFill>
                  <a:srgbClr val="000000"/>
                </a:solidFill>
                <a:prstDash val="solid"/>
              </a:ln>
            </c:spPr>
          </c:errBars>
          <c:cat>
            <c:strRef>
              <c:f>highCon!$G$2:$G$12</c:f>
              <c:strCache>
                <c:ptCount val="11"/>
                <c:pt idx="1">
                  <c:v>1</c:v>
                </c:pt>
                <c:pt idx="2">
                  <c:v>2</c:v>
                </c:pt>
                <c:pt idx="3">
                  <c:v>3</c:v>
                </c:pt>
                <c:pt idx="4">
                  <c:v>4</c:v>
                </c:pt>
                <c:pt idx="5">
                  <c:v>5</c:v>
                </c:pt>
                <c:pt idx="6">
                  <c:v>6</c:v>
                </c:pt>
                <c:pt idx="7">
                  <c:v>7</c:v>
                </c:pt>
                <c:pt idx="8">
                  <c:v>8</c:v>
                </c:pt>
                <c:pt idx="9">
                  <c:v>9</c:v>
                </c:pt>
                <c:pt idx="10">
                  <c:v>Iso</c:v>
                </c:pt>
              </c:strCache>
            </c:strRef>
          </c:cat>
          <c:val>
            <c:numRef>
              <c:f>highCon!$C$2:$C$12</c:f>
              <c:numCache>
                <c:formatCode>General</c:formatCode>
                <c:ptCount val="11"/>
                <c:pt idx="1">
                  <c:v>0.35267857000000002</c:v>
                </c:pt>
                <c:pt idx="2">
                  <c:v>0.44940476000000001</c:v>
                </c:pt>
                <c:pt idx="3">
                  <c:v>0.69940475999999996</c:v>
                </c:pt>
                <c:pt idx="4">
                  <c:v>0.82142857000000002</c:v>
                </c:pt>
                <c:pt idx="5">
                  <c:v>0.87797619000000005</c:v>
                </c:pt>
                <c:pt idx="6">
                  <c:v>0.92708332999999998</c:v>
                </c:pt>
                <c:pt idx="7">
                  <c:v>0.94345237999999998</c:v>
                </c:pt>
                <c:pt idx="8">
                  <c:v>0.93005952000000003</c:v>
                </c:pt>
                <c:pt idx="9">
                  <c:v>0.94047619000000005</c:v>
                </c:pt>
                <c:pt idx="10">
                  <c:v>0.94791667000000002</c:v>
                </c:pt>
              </c:numCache>
            </c:numRef>
          </c:val>
          <c:smooth val="0"/>
          <c:extLst>
            <c:ext xmlns:c16="http://schemas.microsoft.com/office/drawing/2014/chart" uri="{C3380CC4-5D6E-409C-BE32-E72D297353CC}">
              <c16:uniqueId val="{00000003-F936-F341-993B-91EED09A3BE7}"/>
            </c:ext>
          </c:extLst>
        </c:ser>
        <c:ser>
          <c:idx val="2"/>
          <c:order val="1"/>
          <c:tx>
            <c:strRef>
              <c:f>highCon!$A$1</c:f>
              <c:strCache>
                <c:ptCount val="1"/>
                <c:pt idx="0">
                  <c:v>Equal-Low</c:v>
                </c:pt>
              </c:strCache>
            </c:strRef>
          </c:tx>
          <c:spPr>
            <a:ln w="12700">
              <a:solidFill>
                <a:srgbClr val="526DB0">
                  <a:lumMod val="50000"/>
                </a:srgbClr>
              </a:solidFill>
            </a:ln>
          </c:spPr>
          <c:marker>
            <c:symbol val="triangle"/>
            <c:size val="4"/>
            <c:spPr>
              <a:solidFill>
                <a:srgbClr val="526DB0">
                  <a:lumMod val="50000"/>
                </a:srgbClr>
              </a:solidFill>
              <a:ln w="12700">
                <a:solidFill>
                  <a:srgbClr val="526DB0">
                    <a:lumMod val="50000"/>
                  </a:srgbClr>
                </a:solidFill>
              </a:ln>
            </c:spPr>
          </c:marker>
          <c:dPt>
            <c:idx val="1"/>
            <c:bubble3D val="0"/>
            <c:extLst>
              <c:ext xmlns:c16="http://schemas.microsoft.com/office/drawing/2014/chart" uri="{C3380CC4-5D6E-409C-BE32-E72D297353CC}">
                <c16:uniqueId val="{00000004-F936-F341-993B-91EED09A3BE7}"/>
              </c:ext>
            </c:extLst>
          </c:dPt>
          <c:dPt>
            <c:idx val="10"/>
            <c:bubble3D val="0"/>
            <c:spPr>
              <a:ln w="12700">
                <a:noFill/>
              </a:ln>
            </c:spPr>
            <c:extLst>
              <c:ext xmlns:c16="http://schemas.microsoft.com/office/drawing/2014/chart" uri="{C3380CC4-5D6E-409C-BE32-E72D297353CC}">
                <c16:uniqueId val="{00000006-F936-F341-993B-91EED09A3BE7}"/>
              </c:ext>
            </c:extLst>
          </c:dPt>
          <c:errBars>
            <c:errDir val="y"/>
            <c:errBarType val="both"/>
            <c:errValType val="cust"/>
            <c:noEndCap val="0"/>
            <c:plus>
              <c:numRef>
                <c:f>highCon!$B$2:$B$12</c:f>
                <c:numCache>
                  <c:formatCode>General</c:formatCode>
                  <c:ptCount val="11"/>
                  <c:pt idx="1">
                    <c:v>1.8198369999999998E-2</c:v>
                  </c:pt>
                  <c:pt idx="2">
                    <c:v>1.9078640000000001E-2</c:v>
                  </c:pt>
                  <c:pt idx="3">
                    <c:v>1.8866419999999998E-2</c:v>
                  </c:pt>
                  <c:pt idx="4">
                    <c:v>1.7300599999999999E-2</c:v>
                  </c:pt>
                  <c:pt idx="5">
                    <c:v>1.6615580000000001E-2</c:v>
                  </c:pt>
                  <c:pt idx="6">
                    <c:v>1.654711E-2</c:v>
                  </c:pt>
                  <c:pt idx="7">
                    <c:v>1.6298839999999998E-2</c:v>
                  </c:pt>
                  <c:pt idx="8">
                    <c:v>1.529339E-2</c:v>
                  </c:pt>
                  <c:pt idx="9">
                    <c:v>1.5719049999999998E-2</c:v>
                  </c:pt>
                  <c:pt idx="10">
                    <c:v>1.5204219999999999E-2</c:v>
                  </c:pt>
                </c:numCache>
              </c:numRef>
            </c:plus>
            <c:minus>
              <c:numRef>
                <c:f>highCon!$B$2:$B$12</c:f>
                <c:numCache>
                  <c:formatCode>General</c:formatCode>
                  <c:ptCount val="11"/>
                  <c:pt idx="1">
                    <c:v>1.8198369999999998E-2</c:v>
                  </c:pt>
                  <c:pt idx="2">
                    <c:v>1.9078640000000001E-2</c:v>
                  </c:pt>
                  <c:pt idx="3">
                    <c:v>1.8866419999999998E-2</c:v>
                  </c:pt>
                  <c:pt idx="4">
                    <c:v>1.7300599999999999E-2</c:v>
                  </c:pt>
                  <c:pt idx="5">
                    <c:v>1.6615580000000001E-2</c:v>
                  </c:pt>
                  <c:pt idx="6">
                    <c:v>1.654711E-2</c:v>
                  </c:pt>
                  <c:pt idx="7">
                    <c:v>1.6298839999999998E-2</c:v>
                  </c:pt>
                  <c:pt idx="8">
                    <c:v>1.529339E-2</c:v>
                  </c:pt>
                  <c:pt idx="9">
                    <c:v>1.5719049999999998E-2</c:v>
                  </c:pt>
                  <c:pt idx="10">
                    <c:v>1.5204219999999999E-2</c:v>
                  </c:pt>
                </c:numCache>
              </c:numRef>
            </c:minus>
            <c:spPr>
              <a:ln w="3175">
                <a:solidFill>
                  <a:srgbClr val="000000"/>
                </a:solidFill>
                <a:prstDash val="solid"/>
              </a:ln>
            </c:spPr>
          </c:errBars>
          <c:cat>
            <c:strRef>
              <c:f>highCon!$G$2:$G$12</c:f>
              <c:strCache>
                <c:ptCount val="11"/>
                <c:pt idx="1">
                  <c:v>1</c:v>
                </c:pt>
                <c:pt idx="2">
                  <c:v>2</c:v>
                </c:pt>
                <c:pt idx="3">
                  <c:v>3</c:v>
                </c:pt>
                <c:pt idx="4">
                  <c:v>4</c:v>
                </c:pt>
                <c:pt idx="5">
                  <c:v>5</c:v>
                </c:pt>
                <c:pt idx="6">
                  <c:v>6</c:v>
                </c:pt>
                <c:pt idx="7">
                  <c:v>7</c:v>
                </c:pt>
                <c:pt idx="8">
                  <c:v>8</c:v>
                </c:pt>
                <c:pt idx="9">
                  <c:v>9</c:v>
                </c:pt>
                <c:pt idx="10">
                  <c:v>Iso</c:v>
                </c:pt>
              </c:strCache>
            </c:strRef>
          </c:cat>
          <c:val>
            <c:numRef>
              <c:f>highCon!$A$2:$A$12</c:f>
              <c:numCache>
                <c:formatCode>General</c:formatCode>
                <c:ptCount val="11"/>
                <c:pt idx="1">
                  <c:v>0.33333332999999998</c:v>
                </c:pt>
                <c:pt idx="2">
                  <c:v>0.42410713999999999</c:v>
                </c:pt>
                <c:pt idx="3">
                  <c:v>0.60565475999999996</c:v>
                </c:pt>
                <c:pt idx="4">
                  <c:v>0.72172619000000005</c:v>
                </c:pt>
                <c:pt idx="5">
                  <c:v>0.75446429000000004</c:v>
                </c:pt>
                <c:pt idx="6">
                  <c:v>0.75744047999999997</c:v>
                </c:pt>
                <c:pt idx="7">
                  <c:v>0.76785714000000005</c:v>
                </c:pt>
                <c:pt idx="8">
                  <c:v>0.80505952000000003</c:v>
                </c:pt>
                <c:pt idx="9">
                  <c:v>0.79017857000000002</c:v>
                </c:pt>
                <c:pt idx="10">
                  <c:v>0.80803570999999996</c:v>
                </c:pt>
              </c:numCache>
            </c:numRef>
          </c:val>
          <c:smooth val="0"/>
          <c:extLst>
            <c:ext xmlns:c16="http://schemas.microsoft.com/office/drawing/2014/chart" uri="{C3380CC4-5D6E-409C-BE32-E72D297353CC}">
              <c16:uniqueId val="{00000007-F936-F341-993B-91EED09A3BE7}"/>
            </c:ext>
          </c:extLst>
        </c:ser>
        <c:ser>
          <c:idx val="4"/>
          <c:order val="2"/>
          <c:tx>
            <c:strRef>
              <c:f>highCon!$E$1</c:f>
              <c:strCache>
                <c:ptCount val="1"/>
                <c:pt idx="0">
                  <c:v>High-Target</c:v>
                </c:pt>
              </c:strCache>
            </c:strRef>
          </c:tx>
          <c:spPr>
            <a:ln w="12700">
              <a:solidFill>
                <a:srgbClr val="C00000"/>
              </a:solidFill>
            </a:ln>
          </c:spPr>
          <c:marker>
            <c:symbol val="square"/>
            <c:size val="3"/>
            <c:spPr>
              <a:solidFill>
                <a:srgbClr val="C00000"/>
              </a:solidFill>
              <a:ln w="12700">
                <a:solidFill>
                  <a:srgbClr val="C00000"/>
                </a:solidFill>
              </a:ln>
            </c:spPr>
          </c:marker>
          <c:dPt>
            <c:idx val="1"/>
            <c:bubble3D val="0"/>
            <c:spPr>
              <a:ln w="12700">
                <a:noFill/>
              </a:ln>
            </c:spPr>
            <c:extLst>
              <c:ext xmlns:c16="http://schemas.microsoft.com/office/drawing/2014/chart" uri="{C3380CC4-5D6E-409C-BE32-E72D297353CC}">
                <c16:uniqueId val="{00000009-F936-F341-993B-91EED09A3BE7}"/>
              </c:ext>
            </c:extLst>
          </c:dPt>
          <c:dPt>
            <c:idx val="10"/>
            <c:bubble3D val="0"/>
            <c:spPr>
              <a:ln w="12700">
                <a:noFill/>
              </a:ln>
            </c:spPr>
            <c:extLst>
              <c:ext xmlns:c16="http://schemas.microsoft.com/office/drawing/2014/chart" uri="{C3380CC4-5D6E-409C-BE32-E72D297353CC}">
                <c16:uniqueId val="{0000000B-F936-F341-993B-91EED09A3BE7}"/>
              </c:ext>
            </c:extLst>
          </c:dPt>
          <c:errBars>
            <c:errDir val="y"/>
            <c:errBarType val="both"/>
            <c:errValType val="cust"/>
            <c:noEndCap val="0"/>
            <c:plus>
              <c:numRef>
                <c:f>highCon!$F$2:$F$12</c:f>
                <c:numCache>
                  <c:formatCode>General</c:formatCode>
                  <c:ptCount val="11"/>
                  <c:pt idx="1">
                    <c:v>1.929374E-2</c:v>
                  </c:pt>
                  <c:pt idx="2">
                    <c:v>1.7155489999999999E-2</c:v>
                  </c:pt>
                  <c:pt idx="3">
                    <c:v>1.222642E-2</c:v>
                  </c:pt>
                  <c:pt idx="4">
                    <c:v>1.084096E-2</c:v>
                  </c:pt>
                  <c:pt idx="5">
                    <c:v>1.1792789999999999E-2</c:v>
                  </c:pt>
                  <c:pt idx="6">
                    <c:v>1.013094E-2</c:v>
                  </c:pt>
                  <c:pt idx="7">
                    <c:v>9.7484500000000005E-3</c:v>
                  </c:pt>
                  <c:pt idx="8">
                    <c:v>1.0494470000000001E-2</c:v>
                  </c:pt>
                  <c:pt idx="9">
                    <c:v>9.7484500000000005E-3</c:v>
                  </c:pt>
                </c:numCache>
              </c:numRef>
            </c:plus>
            <c:minus>
              <c:numRef>
                <c:f>highCon!$F$2:$F$12</c:f>
                <c:numCache>
                  <c:formatCode>General</c:formatCode>
                  <c:ptCount val="11"/>
                  <c:pt idx="1">
                    <c:v>1.929374E-2</c:v>
                  </c:pt>
                  <c:pt idx="2">
                    <c:v>1.7155489999999999E-2</c:v>
                  </c:pt>
                  <c:pt idx="3">
                    <c:v>1.222642E-2</c:v>
                  </c:pt>
                  <c:pt idx="4">
                    <c:v>1.084096E-2</c:v>
                  </c:pt>
                  <c:pt idx="5">
                    <c:v>1.1792789999999999E-2</c:v>
                  </c:pt>
                  <c:pt idx="6">
                    <c:v>1.013094E-2</c:v>
                  </c:pt>
                  <c:pt idx="7">
                    <c:v>9.7484500000000005E-3</c:v>
                  </c:pt>
                  <c:pt idx="8">
                    <c:v>1.0494470000000001E-2</c:v>
                  </c:pt>
                  <c:pt idx="9">
                    <c:v>9.7484500000000005E-3</c:v>
                  </c:pt>
                </c:numCache>
              </c:numRef>
            </c:minus>
            <c:spPr>
              <a:ln w="3175">
                <a:solidFill>
                  <a:srgbClr val="000000"/>
                </a:solidFill>
                <a:prstDash val="solid"/>
              </a:ln>
            </c:spPr>
          </c:errBars>
          <c:cat>
            <c:strRef>
              <c:f>highCon!$G$2:$G$12</c:f>
              <c:strCache>
                <c:ptCount val="11"/>
                <c:pt idx="1">
                  <c:v>1</c:v>
                </c:pt>
                <c:pt idx="2">
                  <c:v>2</c:v>
                </c:pt>
                <c:pt idx="3">
                  <c:v>3</c:v>
                </c:pt>
                <c:pt idx="4">
                  <c:v>4</c:v>
                </c:pt>
                <c:pt idx="5">
                  <c:v>5</c:v>
                </c:pt>
                <c:pt idx="6">
                  <c:v>6</c:v>
                </c:pt>
                <c:pt idx="7">
                  <c:v>7</c:v>
                </c:pt>
                <c:pt idx="8">
                  <c:v>8</c:v>
                </c:pt>
                <c:pt idx="9">
                  <c:v>9</c:v>
                </c:pt>
                <c:pt idx="10">
                  <c:v>Iso</c:v>
                </c:pt>
              </c:strCache>
            </c:strRef>
          </c:cat>
          <c:val>
            <c:numRef>
              <c:f>highCon!$E$2:$E$12</c:f>
              <c:numCache>
                <c:formatCode>General</c:formatCode>
                <c:ptCount val="11"/>
                <c:pt idx="1">
                  <c:v>0.48511905</c:v>
                </c:pt>
                <c:pt idx="2">
                  <c:v>0.72916667000000002</c:v>
                </c:pt>
                <c:pt idx="3">
                  <c:v>0.88690475999999996</c:v>
                </c:pt>
                <c:pt idx="4">
                  <c:v>0.91369047999999997</c:v>
                </c:pt>
                <c:pt idx="5">
                  <c:v>0.89583332999999998</c:v>
                </c:pt>
                <c:pt idx="6">
                  <c:v>0.92559524000000004</c:v>
                </c:pt>
                <c:pt idx="7">
                  <c:v>0.93154762000000002</c:v>
                </c:pt>
                <c:pt idx="8">
                  <c:v>0.91964285999999995</c:v>
                </c:pt>
                <c:pt idx="9">
                  <c:v>0.93154762000000002</c:v>
                </c:pt>
              </c:numCache>
            </c:numRef>
          </c:val>
          <c:smooth val="0"/>
          <c:extLst>
            <c:ext xmlns:c16="http://schemas.microsoft.com/office/drawing/2014/chart" uri="{C3380CC4-5D6E-409C-BE32-E72D297353CC}">
              <c16:uniqueId val="{0000000C-F936-F341-993B-91EED09A3BE7}"/>
            </c:ext>
          </c:extLst>
        </c:ser>
        <c:dLbls>
          <c:showLegendKey val="0"/>
          <c:showVal val="0"/>
          <c:showCatName val="0"/>
          <c:showSerName val="0"/>
          <c:showPercent val="0"/>
          <c:showBubbleSize val="0"/>
        </c:dLbls>
        <c:marker val="1"/>
        <c:smooth val="0"/>
        <c:axId val="105510400"/>
        <c:axId val="105512320"/>
      </c:lineChart>
      <c:catAx>
        <c:axId val="105510400"/>
        <c:scaling>
          <c:orientation val="minMax"/>
        </c:scaling>
        <c:delete val="0"/>
        <c:axPos val="b"/>
        <c:title>
          <c:tx>
            <c:rich>
              <a:bodyPr/>
              <a:lstStyle/>
              <a:p>
                <a:pPr>
                  <a:defRPr sz="2000"/>
                </a:pPr>
                <a:r>
                  <a:rPr lang="en-US" sz="2000"/>
                  <a:t>Target-Flanker</a:t>
                </a:r>
                <a:r>
                  <a:rPr lang="en-US" sz="2000" baseline="0"/>
                  <a:t> Distance</a:t>
                </a:r>
                <a:endParaRPr lang="en-US" sz="200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400">
                <a:solidFill>
                  <a:schemeClr val="tx1"/>
                </a:solidFill>
              </a:defRPr>
            </a:pPr>
            <a:endParaRPr lang="en-BE"/>
          </a:p>
        </c:txPr>
        <c:crossAx val="105512320"/>
        <c:crosses val="autoZero"/>
        <c:auto val="1"/>
        <c:lblAlgn val="ctr"/>
        <c:lblOffset val="100"/>
        <c:noMultiLvlLbl val="0"/>
      </c:catAx>
      <c:valAx>
        <c:axId val="105512320"/>
        <c:scaling>
          <c:orientation val="minMax"/>
          <c:max val="1"/>
          <c:min val="0.2"/>
        </c:scaling>
        <c:delete val="0"/>
        <c:axPos val="l"/>
        <c:title>
          <c:tx>
            <c:rich>
              <a:bodyPr rot="-5400000" vert="horz"/>
              <a:lstStyle/>
              <a:p>
                <a:pPr>
                  <a:defRPr sz="2000"/>
                </a:pPr>
                <a:r>
                  <a:rPr lang="en-US" sz="20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400">
                <a:solidFill>
                  <a:schemeClr val="tx1"/>
                </a:solidFill>
              </a:defRPr>
            </a:pPr>
            <a:endParaRPr lang="en-BE"/>
          </a:p>
        </c:txPr>
        <c:crossAx val="105510400"/>
        <c:crossesAt val="1"/>
        <c:crossBetween val="midCat"/>
        <c:majorUnit val="0.1"/>
      </c:valAx>
      <c:spPr>
        <a:solidFill>
          <a:srgbClr val="FFFFFF"/>
        </a:solidFill>
        <a:ln w="25400">
          <a:noFill/>
        </a:ln>
      </c:spPr>
    </c:plotArea>
    <c:legend>
      <c:legendPos val="r"/>
      <c:layout>
        <c:manualLayout>
          <c:xMode val="edge"/>
          <c:yMode val="edge"/>
          <c:x val="0.63308333333333333"/>
          <c:y val="0.59912824074074078"/>
          <c:w val="0.308743169398907"/>
          <c:h val="0.19512195121951201"/>
        </c:manualLayout>
      </c:layout>
      <c:overlay val="1"/>
      <c:spPr>
        <a:ln>
          <a:noFill/>
        </a:ln>
      </c:spPr>
      <c:txPr>
        <a:bodyPr/>
        <a:lstStyle/>
        <a:p>
          <a:pPr>
            <a:defRPr sz="1600"/>
          </a:pPr>
          <a:endParaRPr lang="en-BE"/>
        </a:p>
      </c:txPr>
    </c:legend>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a:pPr>
            <a:r>
              <a:rPr lang="en-US" sz="2400" b="1" i="0" baseline="0" dirty="0">
                <a:effectLst/>
              </a:rPr>
              <a:t>Experiment 1:</a:t>
            </a:r>
            <a:endParaRPr lang="en-US" sz="2400" dirty="0">
              <a:effectLst/>
            </a:endParaRPr>
          </a:p>
          <a:p>
            <a:pPr>
              <a:defRPr sz="2400"/>
            </a:pPr>
            <a:r>
              <a:rPr lang="en-US" sz="2400" b="1" i="0" baseline="0" dirty="0">
                <a:effectLst/>
              </a:rPr>
              <a:t>High Target Contrast</a:t>
            </a:r>
            <a:endParaRPr lang="en-US" sz="2400" dirty="0">
              <a:effectLst/>
            </a:endParaRPr>
          </a:p>
        </c:rich>
      </c:tx>
      <c:layout>
        <c:manualLayout>
          <c:xMode val="edge"/>
          <c:yMode val="edge"/>
          <c:x val="0.28946363636363637"/>
          <c:y val="2.6458333333333334E-2"/>
        </c:manualLayout>
      </c:layout>
      <c:overlay val="0"/>
    </c:title>
    <c:autoTitleDeleted val="0"/>
    <c:plotArea>
      <c:layout/>
      <c:barChart>
        <c:barDir val="col"/>
        <c:grouping val="clustered"/>
        <c:varyColors val="0"/>
        <c:ser>
          <c:idx val="0"/>
          <c:order val="0"/>
          <c:spPr>
            <a:solidFill>
              <a:schemeClr val="accent3">
                <a:lumMod val="75000"/>
              </a:schemeClr>
            </a:solidFill>
            <a:ln>
              <a:solidFill>
                <a:schemeClr val="accent3">
                  <a:lumMod val="75000"/>
                </a:schemeClr>
              </a:solidFill>
            </a:ln>
          </c:spPr>
          <c:invertIfNegative val="0"/>
          <c:dPt>
            <c:idx val="0"/>
            <c:invertIfNegative val="0"/>
            <c:bubble3D val="0"/>
            <c:spPr>
              <a:solidFill>
                <a:srgbClr val="C00000"/>
              </a:solidFill>
              <a:ln>
                <a:solidFill>
                  <a:srgbClr val="C00000"/>
                </a:solidFill>
              </a:ln>
            </c:spPr>
            <c:extLst>
              <c:ext xmlns:c16="http://schemas.microsoft.com/office/drawing/2014/chart" uri="{C3380CC4-5D6E-409C-BE32-E72D297353CC}">
                <c16:uniqueId val="{00000001-FE77-0547-9696-2EB23C150586}"/>
              </c:ext>
            </c:extLst>
          </c:dPt>
          <c:dPt>
            <c:idx val="2"/>
            <c:invertIfNegative val="0"/>
            <c:bubble3D val="0"/>
            <c:spPr>
              <a:solidFill>
                <a:srgbClr val="3D5185"/>
              </a:solidFill>
              <a:ln>
                <a:solidFill>
                  <a:srgbClr val="526DB0">
                    <a:lumMod val="75000"/>
                  </a:srgbClr>
                </a:solidFill>
              </a:ln>
            </c:spPr>
            <c:extLst>
              <c:ext xmlns:c16="http://schemas.microsoft.com/office/drawing/2014/chart" uri="{C3380CC4-5D6E-409C-BE32-E72D297353CC}">
                <c16:uniqueId val="{00000003-FE77-0547-9696-2EB23C150586}"/>
              </c:ext>
            </c:extLst>
          </c:dPt>
          <c:errBars>
            <c:errBarType val="both"/>
            <c:errValType val="cust"/>
            <c:noEndCap val="0"/>
            <c:plus>
              <c:numRef>
                <c:f>(CD_Contrast!$E$5,CD_Contrast!$E$4,CD_Contrast!$E$3)</c:f>
                <c:numCache>
                  <c:formatCode>General</c:formatCode>
                  <c:ptCount val="3"/>
                  <c:pt idx="0">
                    <c:v>0.19859299999999999</c:v>
                  </c:pt>
                  <c:pt idx="1">
                    <c:v>0.238959</c:v>
                  </c:pt>
                  <c:pt idx="2">
                    <c:v>0.33854899999999999</c:v>
                  </c:pt>
                </c:numCache>
              </c:numRef>
            </c:plus>
            <c:minus>
              <c:numRef>
                <c:f>(CD_Contrast!$E$5,CD_Contrast!$E$4,CD_Contrast!$E$4,CD_Contrast!$E$4,CD_Contrast!$E$3)</c:f>
                <c:numCache>
                  <c:formatCode>General</c:formatCode>
                  <c:ptCount val="5"/>
                  <c:pt idx="0">
                    <c:v>0.19859299999999999</c:v>
                  </c:pt>
                  <c:pt idx="1">
                    <c:v>0.238959</c:v>
                  </c:pt>
                  <c:pt idx="2">
                    <c:v>0.238959</c:v>
                  </c:pt>
                  <c:pt idx="3">
                    <c:v>0.238959</c:v>
                  </c:pt>
                  <c:pt idx="4">
                    <c:v>0.33854899999999999</c:v>
                  </c:pt>
                </c:numCache>
              </c:numRef>
            </c:minus>
          </c:errBars>
          <c:cat>
            <c:strRef>
              <c:f>(CD_Contrast!$N$12,CD_Contrast!$N$11,CD_Contrast!$N$10)</c:f>
              <c:strCache>
                <c:ptCount val="3"/>
                <c:pt idx="0">
                  <c:v>High-Target</c:v>
                </c:pt>
                <c:pt idx="1">
                  <c:v>Equal-High</c:v>
                </c:pt>
                <c:pt idx="2">
                  <c:v>Equal-Low</c:v>
                </c:pt>
              </c:strCache>
            </c:strRef>
          </c:cat>
          <c:val>
            <c:numRef>
              <c:f>(CD_Contrast!$C$5,CD_Contrast!$C$4,CD_Contrast!$C$3)</c:f>
              <c:numCache>
                <c:formatCode>General</c:formatCode>
                <c:ptCount val="3"/>
                <c:pt idx="0">
                  <c:v>2.59151</c:v>
                </c:pt>
                <c:pt idx="1">
                  <c:v>5.4722299999999997</c:v>
                </c:pt>
                <c:pt idx="2">
                  <c:v>5.0488499999999998</c:v>
                </c:pt>
              </c:numCache>
            </c:numRef>
          </c:val>
          <c:extLst>
            <c:ext xmlns:c16="http://schemas.microsoft.com/office/drawing/2014/chart" uri="{C3380CC4-5D6E-409C-BE32-E72D297353CC}">
              <c16:uniqueId val="{00000004-FE77-0547-9696-2EB23C150586}"/>
            </c:ext>
          </c:extLst>
        </c:ser>
        <c:dLbls>
          <c:showLegendKey val="0"/>
          <c:showVal val="0"/>
          <c:showCatName val="0"/>
          <c:showSerName val="0"/>
          <c:showPercent val="0"/>
          <c:showBubbleSize val="0"/>
        </c:dLbls>
        <c:gapWidth val="150"/>
        <c:axId val="91504640"/>
        <c:axId val="91506560"/>
      </c:barChart>
      <c:catAx>
        <c:axId val="91504640"/>
        <c:scaling>
          <c:orientation val="minMax"/>
        </c:scaling>
        <c:delete val="0"/>
        <c:axPos val="b"/>
        <c:title>
          <c:tx>
            <c:rich>
              <a:bodyPr/>
              <a:lstStyle/>
              <a:p>
                <a:pPr>
                  <a:defRPr sz="2000"/>
                </a:pPr>
                <a:r>
                  <a:rPr lang="en-US" sz="2000" dirty="0"/>
                  <a:t>Contrast Condition</a:t>
                </a:r>
              </a:p>
            </c:rich>
          </c:tx>
          <c:overlay val="0"/>
        </c:title>
        <c:numFmt formatCode="General" sourceLinked="1"/>
        <c:majorTickMark val="out"/>
        <c:minorTickMark val="none"/>
        <c:tickLblPos val="nextTo"/>
        <c:txPr>
          <a:bodyPr/>
          <a:lstStyle/>
          <a:p>
            <a:pPr>
              <a:defRPr sz="1600"/>
            </a:pPr>
            <a:endParaRPr lang="en-BE"/>
          </a:p>
        </c:txPr>
        <c:crossAx val="91506560"/>
        <c:crosses val="autoZero"/>
        <c:auto val="1"/>
        <c:lblAlgn val="ctr"/>
        <c:lblOffset val="100"/>
        <c:noMultiLvlLbl val="0"/>
      </c:catAx>
      <c:valAx>
        <c:axId val="91506560"/>
        <c:scaling>
          <c:orientation val="minMax"/>
          <c:max val="10"/>
          <c:min val="2"/>
        </c:scaling>
        <c:delete val="0"/>
        <c:axPos val="l"/>
        <c:majorGridlines/>
        <c:title>
          <c:tx>
            <c:rich>
              <a:bodyPr rot="-5400000" vert="horz"/>
              <a:lstStyle/>
              <a:p>
                <a:pPr>
                  <a:defRPr sz="2000"/>
                </a:pPr>
                <a:r>
                  <a:rPr lang="en-US" sz="2000"/>
                  <a:t>Critical Distance</a:t>
                </a:r>
              </a:p>
            </c:rich>
          </c:tx>
          <c:overlay val="0"/>
        </c:title>
        <c:numFmt formatCode="#,##0.0" sourceLinked="0"/>
        <c:majorTickMark val="out"/>
        <c:minorTickMark val="none"/>
        <c:tickLblPos val="nextTo"/>
        <c:txPr>
          <a:bodyPr/>
          <a:lstStyle/>
          <a:p>
            <a:pPr>
              <a:defRPr sz="1600"/>
            </a:pPr>
            <a:endParaRPr lang="en-BE"/>
          </a:p>
        </c:txPr>
        <c:crossAx val="91504640"/>
        <c:crosses val="autoZero"/>
        <c:crossBetween val="between"/>
      </c:valAx>
    </c:plotArea>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400"/>
            </a:pPr>
            <a:r>
              <a:rPr lang="en-US" sz="2400" b="1" i="0" baseline="0" dirty="0">
                <a:effectLst/>
              </a:rPr>
              <a:t>Experiment 2:</a:t>
            </a:r>
            <a:endParaRPr lang="en-US" sz="2400" dirty="0">
              <a:effectLst/>
            </a:endParaRPr>
          </a:p>
          <a:p>
            <a:pPr>
              <a:defRPr sz="2400"/>
            </a:pPr>
            <a:r>
              <a:rPr lang="en-US" sz="2400" b="1" i="0" baseline="0" dirty="0">
                <a:effectLst/>
              </a:rPr>
              <a:t>Low Target Contrast</a:t>
            </a:r>
            <a:endParaRPr lang="en-US" sz="2400" dirty="0">
              <a:effectLst/>
            </a:endParaRPr>
          </a:p>
        </c:rich>
      </c:tx>
      <c:layout>
        <c:manualLayout>
          <c:xMode val="edge"/>
          <c:yMode val="edge"/>
          <c:x val="0.28050601851851853"/>
          <c:y val="1.7638888888888888E-2"/>
        </c:manualLayout>
      </c:layout>
      <c:overlay val="0"/>
    </c:title>
    <c:autoTitleDeleted val="0"/>
    <c:plotArea>
      <c:layout/>
      <c:lineChart>
        <c:grouping val="standard"/>
        <c:varyColors val="0"/>
        <c:ser>
          <c:idx val="0"/>
          <c:order val="0"/>
          <c:tx>
            <c:strRef>
              <c:f>lowCon!$A$1</c:f>
              <c:strCache>
                <c:ptCount val="1"/>
                <c:pt idx="0">
                  <c:v>Equal-High</c:v>
                </c:pt>
              </c:strCache>
            </c:strRef>
          </c:tx>
          <c:spPr>
            <a:ln w="12700">
              <a:solidFill>
                <a:srgbClr val="B4B392">
                  <a:lumMod val="75000"/>
                </a:srgbClr>
              </a:solidFill>
            </a:ln>
          </c:spPr>
          <c:marker>
            <c:symbol val="diamond"/>
            <c:size val="4"/>
            <c:spPr>
              <a:solidFill>
                <a:srgbClr val="B4B392">
                  <a:lumMod val="75000"/>
                </a:srgbClr>
              </a:solidFill>
              <a:ln w="9525">
                <a:solidFill>
                  <a:srgbClr val="B4B392">
                    <a:lumMod val="75000"/>
                  </a:srgbClr>
                </a:solidFill>
              </a:ln>
            </c:spPr>
          </c:marker>
          <c:dPt>
            <c:idx val="1"/>
            <c:bubble3D val="0"/>
            <c:extLst>
              <c:ext xmlns:c16="http://schemas.microsoft.com/office/drawing/2014/chart" uri="{C3380CC4-5D6E-409C-BE32-E72D297353CC}">
                <c16:uniqueId val="{00000000-3141-1D49-BCBC-39BB37ABE4E2}"/>
              </c:ext>
            </c:extLst>
          </c:dPt>
          <c:dPt>
            <c:idx val="10"/>
            <c:bubble3D val="0"/>
            <c:spPr>
              <a:ln w="12700">
                <a:noFill/>
              </a:ln>
            </c:spPr>
            <c:extLst>
              <c:ext xmlns:c16="http://schemas.microsoft.com/office/drawing/2014/chart" uri="{C3380CC4-5D6E-409C-BE32-E72D297353CC}">
                <c16:uniqueId val="{00000002-3141-1D49-BCBC-39BB37ABE4E2}"/>
              </c:ext>
            </c:extLst>
          </c:dPt>
          <c:errBars>
            <c:errDir val="y"/>
            <c:errBarType val="both"/>
            <c:errValType val="cust"/>
            <c:noEndCap val="0"/>
            <c:plus>
              <c:numRef>
                <c:f>lowCon!$B$2:$B$12</c:f>
                <c:numCache>
                  <c:formatCode>General</c:formatCode>
                  <c:ptCount val="11"/>
                  <c:pt idx="1">
                    <c:v>1.7851800000000001E-2</c:v>
                  </c:pt>
                  <c:pt idx="2">
                    <c:v>1.8646780000000002E-2</c:v>
                  </c:pt>
                  <c:pt idx="3">
                    <c:v>1.532827E-2</c:v>
                  </c:pt>
                  <c:pt idx="4">
                    <c:v>1.0977870000000001E-2</c:v>
                  </c:pt>
                  <c:pt idx="5">
                    <c:v>8.6423100000000003E-3</c:v>
                  </c:pt>
                  <c:pt idx="6">
                    <c:v>7.9105100000000008E-3</c:v>
                  </c:pt>
                  <c:pt idx="7">
                    <c:v>8.7406299999999992E-3</c:v>
                  </c:pt>
                  <c:pt idx="8">
                    <c:v>7.6854999999999996E-3</c:v>
                  </c:pt>
                  <c:pt idx="9">
                    <c:v>7.4522599999999996E-3</c:v>
                  </c:pt>
                  <c:pt idx="10">
                    <c:v>7.4522599999999996E-3</c:v>
                  </c:pt>
                </c:numCache>
              </c:numRef>
            </c:plus>
            <c:minus>
              <c:numRef>
                <c:f>lowCon!$B$2:$B$12</c:f>
                <c:numCache>
                  <c:formatCode>General</c:formatCode>
                  <c:ptCount val="11"/>
                  <c:pt idx="1">
                    <c:v>1.7851800000000001E-2</c:v>
                  </c:pt>
                  <c:pt idx="2">
                    <c:v>1.8646780000000002E-2</c:v>
                  </c:pt>
                  <c:pt idx="3">
                    <c:v>1.532827E-2</c:v>
                  </c:pt>
                  <c:pt idx="4">
                    <c:v>1.0977870000000001E-2</c:v>
                  </c:pt>
                  <c:pt idx="5">
                    <c:v>8.6423100000000003E-3</c:v>
                  </c:pt>
                  <c:pt idx="6">
                    <c:v>7.9105100000000008E-3</c:v>
                  </c:pt>
                  <c:pt idx="7">
                    <c:v>8.7406299999999992E-3</c:v>
                  </c:pt>
                  <c:pt idx="8">
                    <c:v>7.6854999999999996E-3</c:v>
                  </c:pt>
                  <c:pt idx="9">
                    <c:v>7.4522599999999996E-3</c:v>
                  </c:pt>
                  <c:pt idx="10">
                    <c:v>7.4522599999999996E-3</c:v>
                  </c:pt>
                </c:numCache>
              </c:numRef>
            </c:minus>
            <c:spPr>
              <a:ln w="3175">
                <a:solidFill>
                  <a:srgbClr val="000000"/>
                </a:solidFill>
                <a:prstDash val="solid"/>
              </a:ln>
            </c:spPr>
          </c:errBars>
          <c:cat>
            <c:strRef>
              <c:f>lowCon!$G$2:$G$12</c:f>
              <c:strCache>
                <c:ptCount val="11"/>
                <c:pt idx="1">
                  <c:v>1</c:v>
                </c:pt>
                <c:pt idx="2">
                  <c:v>2</c:v>
                </c:pt>
                <c:pt idx="3">
                  <c:v>3</c:v>
                </c:pt>
                <c:pt idx="4">
                  <c:v>4</c:v>
                </c:pt>
                <c:pt idx="5">
                  <c:v>5</c:v>
                </c:pt>
                <c:pt idx="6">
                  <c:v>6</c:v>
                </c:pt>
                <c:pt idx="7">
                  <c:v>7</c:v>
                </c:pt>
                <c:pt idx="8">
                  <c:v>8</c:v>
                </c:pt>
                <c:pt idx="9">
                  <c:v>9</c:v>
                </c:pt>
                <c:pt idx="10">
                  <c:v>Iso</c:v>
                </c:pt>
              </c:strCache>
            </c:strRef>
          </c:cat>
          <c:val>
            <c:numRef>
              <c:f>lowCon!$A$2:$A$12</c:f>
              <c:numCache>
                <c:formatCode>General</c:formatCode>
                <c:ptCount val="11"/>
                <c:pt idx="1">
                  <c:v>0.35555555999999999</c:v>
                </c:pt>
                <c:pt idx="2">
                  <c:v>0.50138888999999998</c:v>
                </c:pt>
                <c:pt idx="3">
                  <c:v>0.78472222000000003</c:v>
                </c:pt>
                <c:pt idx="4">
                  <c:v>0.90416666999999995</c:v>
                </c:pt>
                <c:pt idx="5">
                  <c:v>0.94305556000000001</c:v>
                </c:pt>
                <c:pt idx="6">
                  <c:v>0.95277778000000002</c:v>
                </c:pt>
                <c:pt idx="7">
                  <c:v>0.94166667000000004</c:v>
                </c:pt>
                <c:pt idx="8">
                  <c:v>0.95555555999999997</c:v>
                </c:pt>
                <c:pt idx="9">
                  <c:v>0.95833332999999998</c:v>
                </c:pt>
                <c:pt idx="10">
                  <c:v>0.95833332999999998</c:v>
                </c:pt>
              </c:numCache>
            </c:numRef>
          </c:val>
          <c:smooth val="0"/>
          <c:extLst>
            <c:ext xmlns:c16="http://schemas.microsoft.com/office/drawing/2014/chart" uri="{C3380CC4-5D6E-409C-BE32-E72D297353CC}">
              <c16:uniqueId val="{00000003-3141-1D49-BCBC-39BB37ABE4E2}"/>
            </c:ext>
          </c:extLst>
        </c:ser>
        <c:ser>
          <c:idx val="2"/>
          <c:order val="1"/>
          <c:tx>
            <c:strRef>
              <c:f>lowCon!$C$1</c:f>
              <c:strCache>
                <c:ptCount val="1"/>
                <c:pt idx="0">
                  <c:v>Equal-Low</c:v>
                </c:pt>
              </c:strCache>
            </c:strRef>
          </c:tx>
          <c:spPr>
            <a:ln w="12700">
              <a:solidFill>
                <a:schemeClr val="tx2">
                  <a:lumMod val="75000"/>
                </a:schemeClr>
              </a:solidFill>
            </a:ln>
          </c:spPr>
          <c:marker>
            <c:symbol val="triangle"/>
            <c:size val="4"/>
            <c:spPr>
              <a:solidFill>
                <a:srgbClr val="526DB0">
                  <a:lumMod val="50000"/>
                </a:srgbClr>
              </a:solidFill>
              <a:ln w="9525">
                <a:solidFill>
                  <a:schemeClr val="tx2">
                    <a:lumMod val="75000"/>
                  </a:schemeClr>
                </a:solidFill>
              </a:ln>
            </c:spPr>
          </c:marker>
          <c:dPt>
            <c:idx val="1"/>
            <c:bubble3D val="0"/>
            <c:spPr>
              <a:ln w="12700">
                <a:noFill/>
              </a:ln>
            </c:spPr>
            <c:extLst>
              <c:ext xmlns:c16="http://schemas.microsoft.com/office/drawing/2014/chart" uri="{C3380CC4-5D6E-409C-BE32-E72D297353CC}">
                <c16:uniqueId val="{00000005-3141-1D49-BCBC-39BB37ABE4E2}"/>
              </c:ext>
            </c:extLst>
          </c:dPt>
          <c:dPt>
            <c:idx val="10"/>
            <c:bubble3D val="0"/>
            <c:spPr>
              <a:ln w="12700">
                <a:noFill/>
              </a:ln>
            </c:spPr>
            <c:extLst>
              <c:ext xmlns:c16="http://schemas.microsoft.com/office/drawing/2014/chart" uri="{C3380CC4-5D6E-409C-BE32-E72D297353CC}">
                <c16:uniqueId val="{00000007-3141-1D49-BCBC-39BB37ABE4E2}"/>
              </c:ext>
            </c:extLst>
          </c:dPt>
          <c:errBars>
            <c:errDir val="y"/>
            <c:errBarType val="both"/>
            <c:errValType val="cust"/>
            <c:noEndCap val="0"/>
            <c:plus>
              <c:numRef>
                <c:f>lowCon!$D$2:$D$12</c:f>
                <c:numCache>
                  <c:formatCode>General</c:formatCode>
                  <c:ptCount val="11"/>
                  <c:pt idx="1">
                    <c:v>1.7486700000000001E-2</c:v>
                  </c:pt>
                  <c:pt idx="2">
                    <c:v>1.864621E-2</c:v>
                  </c:pt>
                  <c:pt idx="3">
                    <c:v>1.5707680000000002E-2</c:v>
                  </c:pt>
                  <c:pt idx="4">
                    <c:v>1.3467069999999999E-2</c:v>
                  </c:pt>
                  <c:pt idx="5">
                    <c:v>1.0977870000000001E-2</c:v>
                  </c:pt>
                  <c:pt idx="6">
                    <c:v>1.014953E-2</c:v>
                  </c:pt>
                  <c:pt idx="7">
                    <c:v>8.3384800000000005E-3</c:v>
                  </c:pt>
                  <c:pt idx="8">
                    <c:v>1.06876E-2</c:v>
                  </c:pt>
                  <c:pt idx="9">
                    <c:v>9.8228399999999993E-3</c:v>
                  </c:pt>
                  <c:pt idx="10">
                    <c:v>1.105269E-2</c:v>
                  </c:pt>
                </c:numCache>
              </c:numRef>
            </c:plus>
            <c:minus>
              <c:numRef>
                <c:f>lowCon!$D$2:$D$12</c:f>
                <c:numCache>
                  <c:formatCode>General</c:formatCode>
                  <c:ptCount val="11"/>
                  <c:pt idx="1">
                    <c:v>1.7486700000000001E-2</c:v>
                  </c:pt>
                  <c:pt idx="2">
                    <c:v>1.864621E-2</c:v>
                  </c:pt>
                  <c:pt idx="3">
                    <c:v>1.5707680000000002E-2</c:v>
                  </c:pt>
                  <c:pt idx="4">
                    <c:v>1.3467069999999999E-2</c:v>
                  </c:pt>
                  <c:pt idx="5">
                    <c:v>1.0977870000000001E-2</c:v>
                  </c:pt>
                  <c:pt idx="6">
                    <c:v>1.014953E-2</c:v>
                  </c:pt>
                  <c:pt idx="7">
                    <c:v>8.3384800000000005E-3</c:v>
                  </c:pt>
                  <c:pt idx="8">
                    <c:v>1.06876E-2</c:v>
                  </c:pt>
                  <c:pt idx="9">
                    <c:v>9.8228399999999993E-3</c:v>
                  </c:pt>
                  <c:pt idx="10">
                    <c:v>1.105269E-2</c:v>
                  </c:pt>
                </c:numCache>
              </c:numRef>
            </c:minus>
            <c:spPr>
              <a:ln w="3175">
                <a:solidFill>
                  <a:srgbClr val="000000"/>
                </a:solidFill>
                <a:prstDash val="solid"/>
              </a:ln>
            </c:spPr>
          </c:errBars>
          <c:cat>
            <c:strRef>
              <c:f>lowCon!$G$2:$G$12</c:f>
              <c:strCache>
                <c:ptCount val="11"/>
                <c:pt idx="1">
                  <c:v>1</c:v>
                </c:pt>
                <c:pt idx="2">
                  <c:v>2</c:v>
                </c:pt>
                <c:pt idx="3">
                  <c:v>3</c:v>
                </c:pt>
                <c:pt idx="4">
                  <c:v>4</c:v>
                </c:pt>
                <c:pt idx="5">
                  <c:v>5</c:v>
                </c:pt>
                <c:pt idx="6">
                  <c:v>6</c:v>
                </c:pt>
                <c:pt idx="7">
                  <c:v>7</c:v>
                </c:pt>
                <c:pt idx="8">
                  <c:v>8</c:v>
                </c:pt>
                <c:pt idx="9">
                  <c:v>9</c:v>
                </c:pt>
                <c:pt idx="10">
                  <c:v>Iso</c:v>
                </c:pt>
              </c:strCache>
            </c:strRef>
          </c:cat>
          <c:val>
            <c:numRef>
              <c:f>lowCon!$C$2:$C$12</c:f>
              <c:numCache>
                <c:formatCode>General</c:formatCode>
                <c:ptCount val="11"/>
                <c:pt idx="1">
                  <c:v>0.32638888999999999</c:v>
                </c:pt>
                <c:pt idx="2">
                  <c:v>0.50416667000000004</c:v>
                </c:pt>
                <c:pt idx="3">
                  <c:v>0.76944444000000001</c:v>
                </c:pt>
                <c:pt idx="4">
                  <c:v>0.84583333000000005</c:v>
                </c:pt>
                <c:pt idx="5">
                  <c:v>0.90416666999999995</c:v>
                </c:pt>
                <c:pt idx="6">
                  <c:v>0.91944444000000003</c:v>
                </c:pt>
                <c:pt idx="7">
                  <c:v>0.94722222</c:v>
                </c:pt>
                <c:pt idx="8">
                  <c:v>0.90972222000000003</c:v>
                </c:pt>
                <c:pt idx="9">
                  <c:v>0.92500000000000004</c:v>
                </c:pt>
                <c:pt idx="10">
                  <c:v>0.90208333500000004</c:v>
                </c:pt>
              </c:numCache>
            </c:numRef>
          </c:val>
          <c:smooth val="0"/>
          <c:extLst>
            <c:ext xmlns:c16="http://schemas.microsoft.com/office/drawing/2014/chart" uri="{C3380CC4-5D6E-409C-BE32-E72D297353CC}">
              <c16:uniqueId val="{00000008-3141-1D49-BCBC-39BB37ABE4E2}"/>
            </c:ext>
          </c:extLst>
        </c:ser>
        <c:ser>
          <c:idx val="4"/>
          <c:order val="2"/>
          <c:tx>
            <c:strRef>
              <c:f>lowCon!$E$1</c:f>
              <c:strCache>
                <c:ptCount val="1"/>
                <c:pt idx="0">
                  <c:v>Low-Target</c:v>
                </c:pt>
              </c:strCache>
            </c:strRef>
          </c:tx>
          <c:spPr>
            <a:ln w="12700">
              <a:solidFill>
                <a:srgbClr val="C00000"/>
              </a:solidFill>
            </a:ln>
          </c:spPr>
          <c:marker>
            <c:symbol val="circle"/>
            <c:size val="3"/>
            <c:spPr>
              <a:solidFill>
                <a:srgbClr val="C00000"/>
              </a:solidFill>
              <a:ln w="12700">
                <a:solidFill>
                  <a:srgbClr val="C00000"/>
                </a:solidFill>
              </a:ln>
            </c:spPr>
          </c:marker>
          <c:dPt>
            <c:idx val="1"/>
            <c:bubble3D val="0"/>
            <c:spPr>
              <a:ln w="12700">
                <a:noFill/>
              </a:ln>
            </c:spPr>
            <c:extLst>
              <c:ext xmlns:c16="http://schemas.microsoft.com/office/drawing/2014/chart" uri="{C3380CC4-5D6E-409C-BE32-E72D297353CC}">
                <c16:uniqueId val="{0000000A-3141-1D49-BCBC-39BB37ABE4E2}"/>
              </c:ext>
            </c:extLst>
          </c:dPt>
          <c:dPt>
            <c:idx val="10"/>
            <c:bubble3D val="0"/>
            <c:spPr>
              <a:ln w="12700">
                <a:noFill/>
              </a:ln>
            </c:spPr>
            <c:extLst>
              <c:ext xmlns:c16="http://schemas.microsoft.com/office/drawing/2014/chart" uri="{C3380CC4-5D6E-409C-BE32-E72D297353CC}">
                <c16:uniqueId val="{0000000C-3141-1D49-BCBC-39BB37ABE4E2}"/>
              </c:ext>
            </c:extLst>
          </c:dPt>
          <c:errBars>
            <c:errDir val="y"/>
            <c:errBarType val="both"/>
            <c:errValType val="cust"/>
            <c:noEndCap val="0"/>
            <c:plus>
              <c:numRef>
                <c:f>lowCon!$F$2:$F$12</c:f>
                <c:numCache>
                  <c:formatCode>General</c:formatCode>
                  <c:ptCount val="11"/>
                  <c:pt idx="1">
                    <c:v>1.69511E-2</c:v>
                  </c:pt>
                  <c:pt idx="2">
                    <c:v>1.7755050000000001E-2</c:v>
                  </c:pt>
                  <c:pt idx="3">
                    <c:v>1.8636489999999999E-2</c:v>
                  </c:pt>
                  <c:pt idx="4">
                    <c:v>1.7971629999999999E-2</c:v>
                  </c:pt>
                  <c:pt idx="5">
                    <c:v>1.63809E-2</c:v>
                  </c:pt>
                  <c:pt idx="6">
                    <c:v>1.412591E-2</c:v>
                  </c:pt>
                  <c:pt idx="7">
                    <c:v>1.361419E-2</c:v>
                  </c:pt>
                  <c:pt idx="8">
                    <c:v>1.380519E-2</c:v>
                  </c:pt>
                  <c:pt idx="9">
                    <c:v>1.184733E-2</c:v>
                  </c:pt>
                </c:numCache>
              </c:numRef>
            </c:plus>
            <c:minus>
              <c:numRef>
                <c:f>lowCon!$F$2:$F$12</c:f>
                <c:numCache>
                  <c:formatCode>General</c:formatCode>
                  <c:ptCount val="11"/>
                  <c:pt idx="1">
                    <c:v>1.69511E-2</c:v>
                  </c:pt>
                  <c:pt idx="2">
                    <c:v>1.7755050000000001E-2</c:v>
                  </c:pt>
                  <c:pt idx="3">
                    <c:v>1.8636489999999999E-2</c:v>
                  </c:pt>
                  <c:pt idx="4">
                    <c:v>1.7971629999999999E-2</c:v>
                  </c:pt>
                  <c:pt idx="5">
                    <c:v>1.63809E-2</c:v>
                  </c:pt>
                  <c:pt idx="6">
                    <c:v>1.412591E-2</c:v>
                  </c:pt>
                  <c:pt idx="7">
                    <c:v>1.361419E-2</c:v>
                  </c:pt>
                  <c:pt idx="8">
                    <c:v>1.380519E-2</c:v>
                  </c:pt>
                  <c:pt idx="9">
                    <c:v>1.184733E-2</c:v>
                  </c:pt>
                </c:numCache>
              </c:numRef>
            </c:minus>
            <c:spPr>
              <a:ln w="3175">
                <a:solidFill>
                  <a:srgbClr val="000000"/>
                </a:solidFill>
                <a:prstDash val="solid"/>
              </a:ln>
            </c:spPr>
          </c:errBars>
          <c:cat>
            <c:strRef>
              <c:f>lowCon!$G$2:$G$12</c:f>
              <c:strCache>
                <c:ptCount val="11"/>
                <c:pt idx="1">
                  <c:v>1</c:v>
                </c:pt>
                <c:pt idx="2">
                  <c:v>2</c:v>
                </c:pt>
                <c:pt idx="3">
                  <c:v>3</c:v>
                </c:pt>
                <c:pt idx="4">
                  <c:v>4</c:v>
                </c:pt>
                <c:pt idx="5">
                  <c:v>5</c:v>
                </c:pt>
                <c:pt idx="6">
                  <c:v>6</c:v>
                </c:pt>
                <c:pt idx="7">
                  <c:v>7</c:v>
                </c:pt>
                <c:pt idx="8">
                  <c:v>8</c:v>
                </c:pt>
                <c:pt idx="9">
                  <c:v>9</c:v>
                </c:pt>
                <c:pt idx="10">
                  <c:v>Iso</c:v>
                </c:pt>
              </c:strCache>
            </c:strRef>
          </c:cat>
          <c:val>
            <c:numRef>
              <c:f>lowCon!$E$2:$E$12</c:f>
              <c:numCache>
                <c:formatCode>General</c:formatCode>
                <c:ptCount val="11"/>
                <c:pt idx="1">
                  <c:v>0.29166667000000002</c:v>
                </c:pt>
                <c:pt idx="2">
                  <c:v>0.34722222000000003</c:v>
                </c:pt>
                <c:pt idx="3">
                  <c:v>0.51666666999999999</c:v>
                </c:pt>
                <c:pt idx="4">
                  <c:v>0.63333333000000003</c:v>
                </c:pt>
                <c:pt idx="5">
                  <c:v>0.73888889000000002</c:v>
                </c:pt>
                <c:pt idx="6">
                  <c:v>0.82638889000000004</c:v>
                </c:pt>
                <c:pt idx="7">
                  <c:v>0.84166666999999995</c:v>
                </c:pt>
                <c:pt idx="8">
                  <c:v>0.83611111000000005</c:v>
                </c:pt>
                <c:pt idx="9">
                  <c:v>0.88611110999999998</c:v>
                </c:pt>
              </c:numCache>
            </c:numRef>
          </c:val>
          <c:smooth val="0"/>
          <c:extLst>
            <c:ext xmlns:c16="http://schemas.microsoft.com/office/drawing/2014/chart" uri="{C3380CC4-5D6E-409C-BE32-E72D297353CC}">
              <c16:uniqueId val="{0000000D-3141-1D49-BCBC-39BB37ABE4E2}"/>
            </c:ext>
          </c:extLst>
        </c:ser>
        <c:dLbls>
          <c:showLegendKey val="0"/>
          <c:showVal val="0"/>
          <c:showCatName val="0"/>
          <c:showSerName val="0"/>
          <c:showPercent val="0"/>
          <c:showBubbleSize val="0"/>
        </c:dLbls>
        <c:marker val="1"/>
        <c:smooth val="0"/>
        <c:axId val="105795584"/>
        <c:axId val="105797504"/>
      </c:lineChart>
      <c:catAx>
        <c:axId val="105795584"/>
        <c:scaling>
          <c:orientation val="minMax"/>
        </c:scaling>
        <c:delete val="0"/>
        <c:axPos val="b"/>
        <c:title>
          <c:tx>
            <c:rich>
              <a:bodyPr/>
              <a:lstStyle/>
              <a:p>
                <a:pPr>
                  <a:defRPr sz="2000"/>
                </a:pPr>
                <a:r>
                  <a:rPr lang="en-US" sz="2000"/>
                  <a:t>Target-Flanker</a:t>
                </a:r>
                <a:r>
                  <a:rPr lang="en-US" sz="2000" baseline="0"/>
                  <a:t> Distance</a:t>
                </a:r>
                <a:endParaRPr lang="en-US" sz="2000"/>
              </a:p>
            </c:rich>
          </c:tx>
          <c:overlay val="0"/>
          <c:spPr>
            <a:noFill/>
            <a:ln w="25400">
              <a:noFill/>
            </a:ln>
          </c:spPr>
        </c:title>
        <c:numFmt formatCode="General" sourceLinked="1"/>
        <c:majorTickMark val="out"/>
        <c:minorTickMark val="none"/>
        <c:tickLblPos val="nextTo"/>
        <c:spPr>
          <a:ln>
            <a:solidFill>
              <a:schemeClr val="tx1"/>
            </a:solidFill>
          </a:ln>
        </c:spPr>
        <c:txPr>
          <a:bodyPr/>
          <a:lstStyle/>
          <a:p>
            <a:pPr>
              <a:defRPr sz="1400">
                <a:solidFill>
                  <a:schemeClr val="tx1"/>
                </a:solidFill>
              </a:defRPr>
            </a:pPr>
            <a:endParaRPr lang="en-BE"/>
          </a:p>
        </c:txPr>
        <c:crossAx val="105797504"/>
        <c:crosses val="autoZero"/>
        <c:auto val="1"/>
        <c:lblAlgn val="ctr"/>
        <c:lblOffset val="100"/>
        <c:noMultiLvlLbl val="0"/>
      </c:catAx>
      <c:valAx>
        <c:axId val="105797504"/>
        <c:scaling>
          <c:orientation val="minMax"/>
          <c:max val="1"/>
          <c:min val="0.2"/>
        </c:scaling>
        <c:delete val="0"/>
        <c:axPos val="l"/>
        <c:title>
          <c:tx>
            <c:rich>
              <a:bodyPr rot="-5400000" vert="horz"/>
              <a:lstStyle/>
              <a:p>
                <a:pPr>
                  <a:defRPr sz="2000"/>
                </a:pPr>
                <a:r>
                  <a:rPr lang="en-US" sz="2000"/>
                  <a:t>Proportion Correct</a:t>
                </a:r>
              </a:p>
            </c:rich>
          </c:tx>
          <c:overlay val="0"/>
          <c:spPr>
            <a:noFill/>
            <a:ln w="25400">
              <a:noFill/>
            </a:ln>
          </c:spPr>
        </c:title>
        <c:numFmt formatCode="General" sourceLinked="0"/>
        <c:majorTickMark val="out"/>
        <c:minorTickMark val="none"/>
        <c:tickLblPos val="nextTo"/>
        <c:spPr>
          <a:ln>
            <a:solidFill>
              <a:schemeClr val="tx1"/>
            </a:solidFill>
          </a:ln>
        </c:spPr>
        <c:txPr>
          <a:bodyPr/>
          <a:lstStyle/>
          <a:p>
            <a:pPr>
              <a:defRPr sz="1400">
                <a:solidFill>
                  <a:schemeClr val="tx1"/>
                </a:solidFill>
              </a:defRPr>
            </a:pPr>
            <a:endParaRPr lang="en-BE"/>
          </a:p>
        </c:txPr>
        <c:crossAx val="105795584"/>
        <c:crossesAt val="1"/>
        <c:crossBetween val="midCat"/>
        <c:majorUnit val="0.1"/>
      </c:valAx>
      <c:spPr>
        <a:solidFill>
          <a:srgbClr val="FFFFFF"/>
        </a:solidFill>
        <a:ln w="25400">
          <a:noFill/>
        </a:ln>
      </c:spPr>
    </c:plotArea>
    <c:legend>
      <c:legendPos val="r"/>
      <c:layout>
        <c:manualLayout>
          <c:xMode val="edge"/>
          <c:yMode val="edge"/>
          <c:x val="0.65030810185185184"/>
          <c:y val="0.60006736111111114"/>
          <c:w val="0.30054694928770498"/>
          <c:h val="0.19512276454086799"/>
        </c:manualLayout>
      </c:layout>
      <c:overlay val="1"/>
      <c:spPr>
        <a:ln>
          <a:noFill/>
        </a:ln>
      </c:spPr>
      <c:txPr>
        <a:bodyPr/>
        <a:lstStyle/>
        <a:p>
          <a:pPr>
            <a:defRPr sz="1600"/>
          </a:pPr>
          <a:endParaRPr lang="en-BE"/>
        </a:p>
      </c:txPr>
    </c:legend>
    <c:plotVisOnly val="1"/>
    <c:dispBlanksAs val="gap"/>
    <c:showDLblsOverMax val="0"/>
  </c:chart>
  <c:spPr>
    <a:ln>
      <a:noFill/>
    </a:ln>
  </c:sp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0.56673</cdr:x>
      <cdr:y>0.40004</cdr:y>
    </cdr:from>
    <cdr:to>
      <cdr:x>0.6084</cdr:x>
      <cdr:y>0.44171</cdr:y>
    </cdr:to>
    <cdr:sp macro="" textlink="">
      <cdr:nvSpPr>
        <cdr:cNvPr id="2" name="5-Point Star 1"/>
        <cdr:cNvSpPr/>
      </cdr:nvSpPr>
      <cdr:spPr>
        <a:xfrm xmlns:a="http://schemas.openxmlformats.org/drawingml/2006/main">
          <a:off x="2448272" y="1728192"/>
          <a:ext cx="180000" cy="180000"/>
        </a:xfrm>
        <a:prstGeom xmlns:a="http://schemas.openxmlformats.org/drawingml/2006/main" prst="star5">
          <a:avLst/>
        </a:prstGeom>
        <a:solidFill xmlns:a="http://schemas.openxmlformats.org/drawingml/2006/main">
          <a:schemeClr val="bg1">
            <a:lumMod val="65000"/>
          </a:schemeClr>
        </a:solidFill>
        <a:ln xmlns:a="http://schemas.openxmlformats.org/drawingml/2006/main">
          <a:solidFill>
            <a:schemeClr val="bg1">
              <a:lumMod val="6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0.54995</cdr:x>
      <cdr:y>0.39996</cdr:y>
    </cdr:from>
    <cdr:to>
      <cdr:x>0.59162</cdr:x>
      <cdr:y>0.44163</cdr:y>
    </cdr:to>
    <cdr:sp macro="" textlink="">
      <cdr:nvSpPr>
        <cdr:cNvPr id="2" name="5-Point Star 1"/>
        <cdr:cNvSpPr/>
      </cdr:nvSpPr>
      <cdr:spPr>
        <a:xfrm xmlns:a="http://schemas.openxmlformats.org/drawingml/2006/main">
          <a:off x="2375784" y="1727832"/>
          <a:ext cx="180000" cy="180000"/>
        </a:xfrm>
        <a:prstGeom xmlns:a="http://schemas.openxmlformats.org/drawingml/2006/main" prst="star5">
          <a:avLst/>
        </a:prstGeom>
        <a:solidFill xmlns:a="http://schemas.openxmlformats.org/drawingml/2006/main">
          <a:schemeClr val="bg1">
            <a:lumMod val="65000"/>
          </a:schemeClr>
        </a:solidFill>
        <a:ln xmlns:a="http://schemas.openxmlformats.org/drawingml/2006/main">
          <a:solidFill>
            <a:schemeClr val="bg1">
              <a:lumMod val="6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13B12-C1B0-4FE3-934C-7D93D18772A9}" type="datetimeFigureOut">
              <a:rPr lang="en-US" smtClean="0"/>
              <a:t>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56B516-E97C-4863-8594-EE46A0F9890A}" type="slidenum">
              <a:rPr lang="en-US" smtClean="0"/>
              <a:t>‹#›</a:t>
            </a:fld>
            <a:endParaRPr lang="en-US"/>
          </a:p>
        </p:txBody>
      </p:sp>
    </p:spTree>
    <p:extLst>
      <p:ext uri="{BB962C8B-B14F-4D97-AF65-F5344CB8AC3E}">
        <p14:creationId xmlns:p14="http://schemas.microsoft.com/office/powerpoint/2010/main" val="4268265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69AE1-2D21-4A53-9816-F6D692A3E20E}" type="datetimeFigureOut">
              <a:rPr lang="en-US" smtClean="0"/>
              <a:t>1/9/23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7B5D3-77DE-4699-94D1-08735D56F63A}" type="slidenum">
              <a:rPr lang="en-US" smtClean="0"/>
              <a:t>‹#›</a:t>
            </a:fld>
            <a:endParaRPr lang="en-US"/>
          </a:p>
        </p:txBody>
      </p:sp>
    </p:spTree>
    <p:extLst>
      <p:ext uri="{BB962C8B-B14F-4D97-AF65-F5344CB8AC3E}">
        <p14:creationId xmlns:p14="http://schemas.microsoft.com/office/powerpoint/2010/main" val="1159567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Today I</a:t>
            </a:r>
            <a:r>
              <a:rPr lang="en-US" sz="1400" baseline="0" dirty="0"/>
              <a:t> will present a project I had conducted with Dr. </a:t>
            </a:r>
            <a:r>
              <a:rPr lang="en-US" sz="1400" baseline="0" dirty="0" err="1"/>
              <a:t>Yaffa</a:t>
            </a:r>
            <a:r>
              <a:rPr lang="en-US" sz="1400" baseline="0" dirty="0"/>
              <a:t> Yeshurun at the university of </a:t>
            </a:r>
            <a:r>
              <a:rPr lang="en-US" sz="1400" baseline="0" dirty="0" err="1"/>
              <a:t>haifa</a:t>
            </a:r>
            <a:r>
              <a:rPr lang="en-US" sz="1400" baseline="0" dirty="0"/>
              <a:t>, on the effects of stimuli contrast and pre-cueing attention in crowding.</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1</a:t>
            </a:fld>
            <a:endParaRPr lang="en-US"/>
          </a:p>
        </p:txBody>
      </p:sp>
    </p:spTree>
    <p:extLst>
      <p:ext uri="{BB962C8B-B14F-4D97-AF65-F5344CB8AC3E}">
        <p14:creationId xmlns:p14="http://schemas.microsoft.com/office/powerpoint/2010/main" val="231001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a:t>
            </a:r>
            <a:r>
              <a:rPr lang="en-US" sz="1400" baseline="0" dirty="0"/>
              <a:t> this plot, crowding is evident from the rise in accuracy ((point to y axis)) as the distance between target and flankers increases ((point to x axis)).</a:t>
            </a:r>
            <a:endParaRPr lang="en-US" sz="1400" dirty="0"/>
          </a:p>
          <a:p>
            <a:r>
              <a:rPr lang="en-US" sz="1400" dirty="0"/>
              <a:t>This plot presents</a:t>
            </a:r>
            <a:r>
              <a:rPr lang="en-US" sz="1400" baseline="0" dirty="0"/>
              <a:t> the pre-cueing effect on overall accuracy, across eccentricities.</a:t>
            </a:r>
          </a:p>
          <a:p>
            <a:r>
              <a:rPr lang="en-US" sz="1400" baseline="0" dirty="0"/>
              <a:t>As you can see, accuracy was higher when the target was pre-cued than when it was not, except for in the smallest  target-flanker distance, where accuracy was at chance level for both conditions. </a:t>
            </a:r>
          </a:p>
        </p:txBody>
      </p:sp>
      <p:sp>
        <p:nvSpPr>
          <p:cNvPr id="4" name="Slide Number Placeholder 3"/>
          <p:cNvSpPr>
            <a:spLocks noGrp="1"/>
          </p:cNvSpPr>
          <p:nvPr>
            <p:ph type="sldNum" sz="quarter" idx="10"/>
          </p:nvPr>
        </p:nvSpPr>
        <p:spPr/>
        <p:txBody>
          <a:bodyPr/>
          <a:lstStyle/>
          <a:p>
            <a:fld id="{F1E7B5D3-77DE-4699-94D1-08735D56F63A}" type="slidenum">
              <a:rPr lang="en-US" smtClean="0"/>
              <a:t>10</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As you might remember, the critical distance is the target-flanker distance from which identification is equal to that of an uncrowded target.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In order to calculate the critical distance we fitted the individual data from each observer in each condition to an exponential function. ((point to the curve, y, x))</a:t>
            </a:r>
            <a:endParaRPr lang="en-US" sz="1400" dirty="0"/>
          </a:p>
          <a:p>
            <a:r>
              <a:rPr lang="en-US" sz="1400" dirty="0"/>
              <a:t>The critical distance</a:t>
            </a:r>
            <a:r>
              <a:rPr lang="en-US" sz="1400" baseline="0" dirty="0"/>
              <a:t> was defined as the target-flanker distance at which accuracy achieved 90% of the asymptotic value.</a:t>
            </a:r>
          </a:p>
        </p:txBody>
      </p:sp>
      <p:sp>
        <p:nvSpPr>
          <p:cNvPr id="4" name="Slide Number Placeholder 3"/>
          <p:cNvSpPr>
            <a:spLocks noGrp="1"/>
          </p:cNvSpPr>
          <p:nvPr>
            <p:ph type="sldNum" sz="quarter" idx="10"/>
          </p:nvPr>
        </p:nvSpPr>
        <p:spPr/>
        <p:txBody>
          <a:bodyPr/>
          <a:lstStyle/>
          <a:p>
            <a:fld id="{F1E7B5D3-77DE-4699-94D1-08735D56F63A}" type="slidenum">
              <a:rPr lang="en-US" smtClean="0"/>
              <a:t>11</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1E7B5D3-77DE-4699-94D1-08735D56F63A}" type="slidenum">
              <a:rPr lang="en-US" smtClean="0"/>
              <a:t>12</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Importantly, we</a:t>
            </a:r>
            <a:r>
              <a:rPr lang="en-US" sz="1400" baseline="0" dirty="0"/>
              <a:t> found an effect of contrast condition on the critical distance, which was smaller when the target was pre-cued, than when it wasn’t.</a:t>
            </a:r>
          </a:p>
          <a:p>
            <a:r>
              <a:rPr lang="en-US" sz="1400" baseline="0" dirty="0"/>
              <a:t>This effect did not interact with target eccentricity.</a:t>
            </a:r>
          </a:p>
        </p:txBody>
      </p:sp>
      <p:sp>
        <p:nvSpPr>
          <p:cNvPr id="4" name="Slide Number Placeholder 3"/>
          <p:cNvSpPr>
            <a:spLocks noGrp="1"/>
          </p:cNvSpPr>
          <p:nvPr>
            <p:ph type="sldNum" sz="quarter" idx="10"/>
          </p:nvPr>
        </p:nvSpPr>
        <p:spPr/>
        <p:txBody>
          <a:bodyPr/>
          <a:lstStyle/>
          <a:p>
            <a:fld id="{F1E7B5D3-77DE-4699-94D1-08735D56F63A}" type="slidenum">
              <a:rPr lang="en-US" smtClean="0"/>
              <a:t>13</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a:t>
            </a:r>
            <a:r>
              <a:rPr lang="en-US" sz="1400" baseline="0" dirty="0"/>
              <a:t> replicated these results in another experiment, in which the target and flankers were not masked, indicating that attention reduced crowding and not backward masking.</a:t>
            </a:r>
          </a:p>
        </p:txBody>
      </p:sp>
      <p:sp>
        <p:nvSpPr>
          <p:cNvPr id="4" name="Slide Number Placeholder 3"/>
          <p:cNvSpPr>
            <a:spLocks noGrp="1"/>
          </p:cNvSpPr>
          <p:nvPr>
            <p:ph type="sldNum" sz="quarter" idx="10"/>
          </p:nvPr>
        </p:nvSpPr>
        <p:spPr/>
        <p:txBody>
          <a:bodyPr/>
          <a:lstStyle/>
          <a:p>
            <a:fld id="{F1E7B5D3-77DE-4699-94D1-08735D56F63A}" type="slidenum">
              <a:rPr lang="en-US" smtClean="0"/>
              <a:t>14</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Also,</a:t>
            </a:r>
            <a:r>
              <a:rPr lang="en-US" sz="1400" baseline="0" dirty="0"/>
              <a:t> the effect was replicated in yet another experiment, where the neutral cue was replaced with a peripheral invalid cue, confirming that the decrease in crowding was due to transient attention rather than voluntary allocation of attention to the possible target’s locations.</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15</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a:t>
            </a:r>
            <a:r>
              <a:rPr lang="en-US" sz="1400" baseline="0" dirty="0"/>
              <a:t> what did we learn?</a:t>
            </a:r>
          </a:p>
          <a:p>
            <a:r>
              <a:rPr lang="en-US" sz="1400" baseline="0" dirty="0"/>
              <a:t>Crowding can be reduce by the allocation of transient attention.</a:t>
            </a:r>
          </a:p>
          <a:p>
            <a:r>
              <a:rPr lang="en-US" sz="1400" baseline="0" dirty="0"/>
              <a:t>This suggests that crowding is not a product of a preattentive faulty feature integration process.</a:t>
            </a:r>
          </a:p>
          <a:p>
            <a:r>
              <a:rPr lang="en-US" sz="1400" baseline="0" dirty="0"/>
              <a:t>It also means that crowding does not reflect the limitation of attentional selection. </a:t>
            </a:r>
          </a:p>
          <a:p>
            <a:r>
              <a:rPr lang="en-US" sz="1400" baseline="0" dirty="0"/>
              <a:t>We suggest that attention reduces crowding by reducing the area over which information is integrated, possibly via a reduction in receptive fields’ size.</a:t>
            </a:r>
          </a:p>
        </p:txBody>
      </p:sp>
      <p:sp>
        <p:nvSpPr>
          <p:cNvPr id="4" name="Slide Number Placeholder 3"/>
          <p:cNvSpPr>
            <a:spLocks noGrp="1"/>
          </p:cNvSpPr>
          <p:nvPr>
            <p:ph type="sldNum" sz="quarter" idx="10"/>
          </p:nvPr>
        </p:nvSpPr>
        <p:spPr/>
        <p:txBody>
          <a:bodyPr/>
          <a:lstStyle/>
          <a:p>
            <a:fld id="{F1E7B5D3-77DE-4699-94D1-08735D56F63A}" type="slidenum">
              <a:rPr lang="en-US" smtClean="0"/>
              <a:t>16</a:t>
            </a:fld>
            <a:endParaRPr lang="en-US"/>
          </a:p>
        </p:txBody>
      </p:sp>
    </p:spTree>
    <p:extLst>
      <p:ext uri="{BB962C8B-B14F-4D97-AF65-F5344CB8AC3E}">
        <p14:creationId xmlns:p14="http://schemas.microsoft.com/office/powerpoint/2010/main" val="1353623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Our</a:t>
            </a:r>
            <a:r>
              <a:rPr lang="en-US" sz="1400" baseline="0" dirty="0"/>
              <a:t> second study examined the effects of target contrast on crowding</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17</a:t>
            </a:fld>
            <a:endParaRPr lang="en-US"/>
          </a:p>
        </p:txBody>
      </p:sp>
    </p:spTree>
    <p:extLst>
      <p:ext uri="{BB962C8B-B14F-4D97-AF65-F5344CB8AC3E}">
        <p14:creationId xmlns:p14="http://schemas.microsoft.com/office/powerpoint/2010/main" val="4129597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Target saliency was suggested to relief crowding by attracting attention to the target.</a:t>
            </a:r>
          </a:p>
          <a:p>
            <a:r>
              <a:rPr lang="en-US" sz="1400" dirty="0"/>
              <a:t>Crowding was found to decrease when the target was dissimilar to its flankers in color, size or shape.</a:t>
            </a:r>
          </a:p>
          <a:p>
            <a:r>
              <a:rPr lang="en-US" sz="1400" dirty="0"/>
              <a:t>The</a:t>
            </a:r>
            <a:r>
              <a:rPr lang="en-US" sz="1400" baseline="0" dirty="0"/>
              <a:t> case of contrast is more complicated: contrast dissimilarity was shown to decrease crowding when the target had higher contrast than the flankers, but only sometimes when the target’s contrast was lower. </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18</a:t>
            </a:fld>
            <a:endParaRPr lang="en-US"/>
          </a:p>
        </p:txBody>
      </p:sp>
    </p:spTree>
    <p:extLst>
      <p:ext uri="{BB962C8B-B14F-4D97-AF65-F5344CB8AC3E}">
        <p14:creationId xmlns:p14="http://schemas.microsoft.com/office/powerpoint/2010/main" val="318768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First, we wanted</a:t>
            </a:r>
            <a:r>
              <a:rPr lang="en-US" sz="1400" baseline="0" dirty="0"/>
              <a:t> to examine the effect of target contrast on the critical distance, which hasn’t been done systematically up to that point.</a:t>
            </a:r>
          </a:p>
          <a:p>
            <a:r>
              <a:rPr lang="en-US" sz="1400" dirty="0"/>
              <a:t>Second, because attention</a:t>
            </a:r>
            <a:r>
              <a:rPr lang="en-US" sz="1400" baseline="0" dirty="0"/>
              <a:t> was found to enhance apparent contrast, and high target contrast may attract attention due to saliency, we wanted to explore the interplay between contrast and attention in crowding.</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19</a:t>
            </a:fld>
            <a:endParaRPr lang="en-US"/>
          </a:p>
        </p:txBody>
      </p:sp>
    </p:spTree>
    <p:extLst>
      <p:ext uri="{BB962C8B-B14F-4D97-AF65-F5344CB8AC3E}">
        <p14:creationId xmlns:p14="http://schemas.microsoft.com/office/powerpoint/2010/main" val="31876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is crowding?</a:t>
            </a:r>
          </a:p>
          <a:p>
            <a:r>
              <a:rPr lang="en-US" sz="1400" dirty="0"/>
              <a:t>Crowding</a:t>
            </a:r>
            <a:r>
              <a:rPr lang="en-US" sz="1400" baseline="0" dirty="0"/>
              <a:t> is a difficulty in identification (but not detection) of a peripherally presented target when it is surrounded by flankers. ((point at the fixation and target))</a:t>
            </a:r>
          </a:p>
          <a:p>
            <a:r>
              <a:rPr lang="en-US" sz="1400" baseline="0" dirty="0"/>
              <a:t>Crowding increases with target eccentricity. ((point to the distance between fixation and target))</a:t>
            </a:r>
          </a:p>
        </p:txBody>
      </p:sp>
      <p:sp>
        <p:nvSpPr>
          <p:cNvPr id="4" name="Slide Number Placeholder 3"/>
          <p:cNvSpPr>
            <a:spLocks noGrp="1"/>
          </p:cNvSpPr>
          <p:nvPr>
            <p:ph type="sldNum" sz="quarter" idx="10"/>
          </p:nvPr>
        </p:nvSpPr>
        <p:spPr/>
        <p:txBody>
          <a:bodyPr/>
          <a:lstStyle/>
          <a:p>
            <a:fld id="{F1E7B5D3-77DE-4699-94D1-08735D56F63A}" type="slidenum">
              <a:rPr lang="en-US" smtClean="0"/>
              <a:t>2</a:t>
            </a:fld>
            <a:endParaRPr lang="en-US"/>
          </a:p>
        </p:txBody>
      </p:sp>
    </p:spTree>
    <p:extLst>
      <p:ext uri="{BB962C8B-B14F-4D97-AF65-F5344CB8AC3E}">
        <p14:creationId xmlns:p14="http://schemas.microsoft.com/office/powerpoint/2010/main" val="162722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rtl="0"/>
            <a:r>
              <a:rPr lang="en-US" sz="1400" dirty="0">
                <a:cs typeface="+mn-cs"/>
              </a:rPr>
              <a:t>The procedure</a:t>
            </a:r>
            <a:r>
              <a:rPr lang="en-US" sz="1400" baseline="0" dirty="0">
                <a:cs typeface="+mn-cs"/>
              </a:rPr>
              <a:t> was the same as in study 1, except there was no pre-cue.</a:t>
            </a:r>
          </a:p>
          <a:p>
            <a:pPr marL="0" lvl="1" algn="l" rtl="0"/>
            <a:r>
              <a:rPr lang="en-US" sz="1400" baseline="0" dirty="0">
                <a:cs typeface="+mn-cs"/>
              </a:rPr>
              <a:t>Three contrast conditions were used in experiments 1 and 2: </a:t>
            </a:r>
          </a:p>
          <a:p>
            <a:pPr marL="0" lvl="1" algn="l" rtl="0"/>
            <a:r>
              <a:rPr lang="en-US" sz="1400" baseline="0" dirty="0">
                <a:cs typeface="+mn-cs"/>
              </a:rPr>
              <a:t>In two conditions the target and flankers had equal contrasts, which was either high or low.</a:t>
            </a:r>
          </a:p>
          <a:p>
            <a:pPr marL="0" lvl="1" algn="l" rtl="0"/>
            <a:r>
              <a:rPr lang="en-US" sz="1400" baseline="0" dirty="0">
                <a:cs typeface="+mn-cs"/>
              </a:rPr>
              <a:t>In the third condition in experiment 1 the target had higher contrast than the flankers, and in experiment 2 the target had lower contrast than the flankers.</a:t>
            </a:r>
          </a:p>
          <a:p>
            <a:pPr marL="0" lvl="1" algn="l" rtl="0"/>
            <a:r>
              <a:rPr lang="en-US" sz="1400" baseline="0" dirty="0">
                <a:cs typeface="+mn-cs"/>
              </a:rPr>
              <a:t>This is an example of the high-target condition in experiment 1. ((point to figure))</a:t>
            </a:r>
          </a:p>
        </p:txBody>
      </p:sp>
      <p:sp>
        <p:nvSpPr>
          <p:cNvPr id="4" name="Slide Number Placeholder 3"/>
          <p:cNvSpPr>
            <a:spLocks noGrp="1"/>
          </p:cNvSpPr>
          <p:nvPr>
            <p:ph type="sldNum" sz="quarter" idx="10"/>
          </p:nvPr>
        </p:nvSpPr>
        <p:spPr/>
        <p:txBody>
          <a:bodyPr/>
          <a:lstStyle/>
          <a:p>
            <a:fld id="{F1E7B5D3-77DE-4699-94D1-08735D56F63A}" type="slidenum">
              <a:rPr lang="en-US" smtClean="0"/>
              <a:t>20</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rtl="0"/>
            <a:r>
              <a:rPr lang="en-US" sz="1400" dirty="0">
                <a:cs typeface="+mn-cs"/>
              </a:rPr>
              <a:t>The procedure</a:t>
            </a:r>
            <a:r>
              <a:rPr lang="en-US" sz="1400" baseline="0" dirty="0">
                <a:cs typeface="+mn-cs"/>
              </a:rPr>
              <a:t> was the same as in study 1, except there was no pre-cue.</a:t>
            </a:r>
          </a:p>
          <a:p>
            <a:pPr marL="0" lvl="1" algn="l" rtl="0"/>
            <a:r>
              <a:rPr lang="en-US" sz="1400" baseline="0" dirty="0">
                <a:cs typeface="+mn-cs"/>
              </a:rPr>
              <a:t>Three contrast conditions were used in experiments 1 and 2: </a:t>
            </a:r>
          </a:p>
          <a:p>
            <a:pPr marL="0" lvl="1" algn="l" rtl="0"/>
            <a:r>
              <a:rPr lang="en-US" sz="1400" baseline="0" dirty="0">
                <a:cs typeface="+mn-cs"/>
              </a:rPr>
              <a:t>In two conditions the target and flankers had equal contrasts, which was either high or low.</a:t>
            </a:r>
          </a:p>
          <a:p>
            <a:pPr marL="0" lvl="1" algn="l" rtl="0"/>
            <a:r>
              <a:rPr lang="en-US" sz="1400" baseline="0" dirty="0">
                <a:cs typeface="+mn-cs"/>
              </a:rPr>
              <a:t>In the third condition in experiment 1 the target had higher contrast than the flankers, and in experiment 2 the target had lower contrast than the flankers.</a:t>
            </a:r>
          </a:p>
          <a:p>
            <a:pPr marL="0" lvl="1" algn="l" rtl="0"/>
            <a:r>
              <a:rPr lang="en-US" sz="1400" baseline="0" dirty="0">
                <a:cs typeface="+mn-cs"/>
              </a:rPr>
              <a:t>This is an example of the high-target condition in experiment 1. ((point to figure))</a:t>
            </a:r>
          </a:p>
        </p:txBody>
      </p:sp>
      <p:sp>
        <p:nvSpPr>
          <p:cNvPr id="4" name="Slide Number Placeholder 3"/>
          <p:cNvSpPr>
            <a:spLocks noGrp="1"/>
          </p:cNvSpPr>
          <p:nvPr>
            <p:ph type="sldNum" sz="quarter" idx="10"/>
          </p:nvPr>
        </p:nvSpPr>
        <p:spPr/>
        <p:txBody>
          <a:bodyPr/>
          <a:lstStyle/>
          <a:p>
            <a:fld id="{F1E7B5D3-77DE-4699-94D1-08735D56F63A}" type="slidenum">
              <a:rPr lang="en-US" smtClean="0"/>
              <a:t>21</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plot show</a:t>
            </a:r>
            <a:r>
              <a:rPr lang="en-US" sz="1400" baseline="0" dirty="0"/>
              <a:t> th</a:t>
            </a:r>
            <a:r>
              <a:rPr lang="en-US" sz="1400" dirty="0"/>
              <a:t>e</a:t>
            </a:r>
            <a:r>
              <a:rPr lang="en-US" sz="1400" baseline="0" dirty="0"/>
              <a:t> results of experiment 1.</a:t>
            </a:r>
          </a:p>
          <a:p>
            <a:r>
              <a:rPr lang="en-US" sz="1400" baseline="0" dirty="0"/>
              <a:t>It clearly shows that crowding was affected by the different contrast conditions: </a:t>
            </a:r>
          </a:p>
          <a:p>
            <a:r>
              <a:rPr lang="en-US" sz="1400" baseline="0" dirty="0"/>
              <a:t>When the target had higher contrast than the flankers accuracy increased, compared with when they had equal contrast. </a:t>
            </a:r>
          </a:p>
          <a:p>
            <a:r>
              <a:rPr lang="en-US" sz="1400" baseline="0" dirty="0"/>
              <a:t>[There was a significant difference in overall accuracy between the two equal contrast conditions, showing higher accuracy in the equal-high contrast condition.</a:t>
            </a:r>
          </a:p>
          <a:p>
            <a:r>
              <a:rPr lang="en-US" sz="1400" baseline="0" dirty="0"/>
              <a:t>However, this effect was more prominent in experiment 1, where accuracy in the equal-high condition reached the same level as in the high-target condition in the larger target-flanker distances.]</a:t>
            </a:r>
          </a:p>
        </p:txBody>
      </p:sp>
      <p:sp>
        <p:nvSpPr>
          <p:cNvPr id="4" name="Slide Number Placeholder 3"/>
          <p:cNvSpPr>
            <a:spLocks noGrp="1"/>
          </p:cNvSpPr>
          <p:nvPr>
            <p:ph type="sldNum" sz="quarter" idx="10"/>
          </p:nvPr>
        </p:nvSpPr>
        <p:spPr/>
        <p:txBody>
          <a:bodyPr/>
          <a:lstStyle/>
          <a:p>
            <a:fld id="{F1E7B5D3-77DE-4699-94D1-08735D56F63A}" type="slidenum">
              <a:rPr lang="en-US" smtClean="0"/>
              <a:t>22</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Importantly, the different contrast conditions affected</a:t>
            </a:r>
            <a:r>
              <a:rPr lang="en-US" sz="1400" baseline="0" dirty="0"/>
              <a:t> the critical distance. </a:t>
            </a:r>
          </a:p>
          <a:p>
            <a:r>
              <a:rPr lang="en-US" sz="1400" baseline="0" dirty="0"/>
              <a:t>When the target had higher contrast than the flankers, the critical distance was significantly reduced.((point to left plot))</a:t>
            </a:r>
          </a:p>
          <a:p>
            <a:r>
              <a:rPr lang="en-US" sz="1400" baseline="0" dirty="0"/>
              <a:t>There was no difference in the critical distance in the two equal contrast conditions, in either experiment.</a:t>
            </a:r>
          </a:p>
          <a:p>
            <a:endParaRPr lang="en-US" sz="1400" dirty="0"/>
          </a:p>
          <a:p>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23</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plot shows the</a:t>
            </a:r>
            <a:r>
              <a:rPr lang="en-US" sz="1400" baseline="0" dirty="0"/>
              <a:t> results of experiment 2.</a:t>
            </a:r>
          </a:p>
          <a:p>
            <a:r>
              <a:rPr lang="en-US" sz="1400" baseline="0" dirty="0"/>
              <a:t>Here too crowding was affected by the different contrast conditions:</a:t>
            </a:r>
          </a:p>
          <a:p>
            <a:r>
              <a:rPr lang="en-US" sz="1400" baseline="0" dirty="0"/>
              <a:t>When the target had lower contrast than the flankers accuracy decreased.</a:t>
            </a:r>
          </a:p>
          <a:p>
            <a:r>
              <a:rPr lang="en-US" sz="1400" baseline="0" dirty="0"/>
              <a:t>In addition</a:t>
            </a:r>
            <a:r>
              <a:rPr lang="en-US" sz="1400" baseline="0"/>
              <a:t>, ts there </a:t>
            </a:r>
            <a:r>
              <a:rPr lang="en-US" sz="1400" baseline="0" dirty="0"/>
              <a:t>was a significant difference in overall accuracy between the two equal contrast conditions, showing higher accuracy in the equal-high contrast condition.</a:t>
            </a:r>
          </a:p>
        </p:txBody>
      </p:sp>
      <p:sp>
        <p:nvSpPr>
          <p:cNvPr id="4" name="Slide Number Placeholder 3"/>
          <p:cNvSpPr>
            <a:spLocks noGrp="1"/>
          </p:cNvSpPr>
          <p:nvPr>
            <p:ph type="sldNum" sz="quarter" idx="10"/>
          </p:nvPr>
        </p:nvSpPr>
        <p:spPr/>
        <p:txBody>
          <a:bodyPr/>
          <a:lstStyle/>
          <a:p>
            <a:fld id="{F1E7B5D3-77DE-4699-94D1-08735D56F63A}" type="slidenum">
              <a:rPr lang="en-US" smtClean="0"/>
              <a:t>24</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Importantly, the different contrast conditions affected</a:t>
            </a:r>
            <a:r>
              <a:rPr lang="en-US" sz="1400" baseline="0" dirty="0"/>
              <a:t> the critical distance. </a:t>
            </a:r>
          </a:p>
          <a:p>
            <a:r>
              <a:rPr lang="en-US" sz="1400" baseline="0"/>
              <a:t>When the target had higher contrast than the flankers, the critical distance was significantly reduced.((point to left plot))</a:t>
            </a:r>
          </a:p>
          <a:p>
            <a:r>
              <a:rPr lang="en-US" sz="1400" baseline="0"/>
              <a:t>When </a:t>
            </a:r>
            <a:r>
              <a:rPr lang="en-US" sz="1400" baseline="0" dirty="0"/>
              <a:t>the target had lower contrast than the flankers, the critical distance was significantly increased.((point to right plot)).</a:t>
            </a:r>
          </a:p>
          <a:p>
            <a:r>
              <a:rPr lang="en-US" sz="1400" baseline="0" dirty="0"/>
              <a:t>There was no difference in the critical distance in the two equal contrast conditions, in either experiment.</a:t>
            </a:r>
          </a:p>
          <a:p>
            <a:endParaRPr lang="en-US" sz="1400" dirty="0"/>
          </a:p>
          <a:p>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25</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Our</a:t>
            </a:r>
            <a:r>
              <a:rPr lang="en-US" sz="1400" baseline="0" dirty="0"/>
              <a:t> last experiment examined the combined effects of pre-cueing attention and high target contrast.</a:t>
            </a:r>
          </a:p>
          <a:p>
            <a:r>
              <a:rPr lang="en-US" sz="1400" baseline="0" dirty="0"/>
              <a:t>Two contrast conditions and two cueing conditions were administered:</a:t>
            </a:r>
          </a:p>
          <a:p>
            <a:r>
              <a:rPr lang="en-US" sz="1400" baseline="0" dirty="0"/>
              <a:t>The target had higher contrast than the flankers, or they all had low contrast.</a:t>
            </a:r>
          </a:p>
          <a:p>
            <a:r>
              <a:rPr lang="en-US" sz="1400" baseline="0" dirty="0"/>
              <a:t>The pre-cue was either valid or neutral.</a:t>
            </a:r>
          </a:p>
        </p:txBody>
      </p:sp>
      <p:sp>
        <p:nvSpPr>
          <p:cNvPr id="4" name="Slide Number Placeholder 3"/>
          <p:cNvSpPr>
            <a:spLocks noGrp="1"/>
          </p:cNvSpPr>
          <p:nvPr>
            <p:ph type="sldNum" sz="quarter" idx="10"/>
          </p:nvPr>
        </p:nvSpPr>
        <p:spPr/>
        <p:txBody>
          <a:bodyPr/>
          <a:lstStyle/>
          <a:p>
            <a:fld id="{F1E7B5D3-77DE-4699-94D1-08735D56F63A}" type="slidenum">
              <a:rPr lang="en-US" smtClean="0"/>
              <a:t>26</a:t>
            </a:fld>
            <a:endParaRPr lang="en-US"/>
          </a:p>
        </p:txBody>
      </p:sp>
    </p:spTree>
    <p:extLst>
      <p:ext uri="{BB962C8B-B14F-4D97-AF65-F5344CB8AC3E}">
        <p14:creationId xmlns:p14="http://schemas.microsoft.com/office/powerpoint/2010/main" val="665151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The</a:t>
            </a:r>
            <a:r>
              <a:rPr lang="en-US" sz="1400" baseline="0" dirty="0"/>
              <a:t> results of experiment 3 showed significant effects of pre-cue and contrast on crowding.</a:t>
            </a:r>
          </a:p>
          <a:p>
            <a:r>
              <a:rPr lang="en-US" sz="1400" baseline="0" dirty="0"/>
              <a:t>The two contrast conditions are presented in this plot by the different colors: high-target contrast in red, and equal-low contrast in blue.</a:t>
            </a:r>
          </a:p>
          <a:p>
            <a:r>
              <a:rPr lang="en-US" sz="1400" baseline="0" dirty="0"/>
              <a:t>The dashed lines represent the pre-cue condition, and the solid lines represent the neutral condition.</a:t>
            </a:r>
          </a:p>
          <a:p>
            <a:r>
              <a:rPr lang="en-US" sz="1400" baseline="0" dirty="0"/>
              <a:t>As you can see, accuracy was higher for validly compared with neutrally pre-cued targets, and also for high-target compared with equally low targets.</a:t>
            </a:r>
          </a:p>
          <a:p>
            <a:r>
              <a:rPr lang="en-US" sz="1400" baseline="0" dirty="0"/>
              <a:t>[These effects varied with target-flanker distance, indicating the pre-cue was beneficial at smaller distances in the high-target condition, and at larger distances in the equal-low condition.]</a:t>
            </a:r>
          </a:p>
        </p:txBody>
      </p:sp>
      <p:sp>
        <p:nvSpPr>
          <p:cNvPr id="4" name="Slide Number Placeholder 3"/>
          <p:cNvSpPr>
            <a:spLocks noGrp="1"/>
          </p:cNvSpPr>
          <p:nvPr>
            <p:ph type="sldNum" sz="quarter" idx="10"/>
          </p:nvPr>
        </p:nvSpPr>
        <p:spPr/>
        <p:txBody>
          <a:bodyPr/>
          <a:lstStyle/>
          <a:p>
            <a:fld id="{F1E7B5D3-77DE-4699-94D1-08735D56F63A}" type="slidenum">
              <a:rPr lang="en-US" smtClean="0"/>
              <a:t>27</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1E7B5D3-77DE-4699-94D1-08735D56F63A}" type="slidenum">
              <a:rPr lang="en-US" smtClean="0"/>
              <a:t>28</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Importantly,</a:t>
            </a:r>
            <a:r>
              <a:rPr lang="en-US" sz="1400" baseline="0" dirty="0"/>
              <a:t> the two factors had significant effects on the critical distance, and they did not interact.</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29</a:t>
            </a:fld>
            <a:endParaRPr lang="en-US"/>
          </a:p>
        </p:txBody>
      </p:sp>
    </p:spTree>
    <p:extLst>
      <p:ext uri="{BB962C8B-B14F-4D97-AF65-F5344CB8AC3E}">
        <p14:creationId xmlns:p14="http://schemas.microsoft.com/office/powerpoint/2010/main" val="78019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Crowding also increases as function of target-flanker distance.</a:t>
            </a:r>
            <a:r>
              <a:rPr lang="en-US" sz="1400" baseline="0" dirty="0"/>
              <a:t> ((point to the distances between target and flankers))</a:t>
            </a:r>
          </a:p>
          <a:p>
            <a:r>
              <a:rPr lang="en-US" sz="1400" baseline="0" dirty="0"/>
              <a:t>An important feature of the crowding phenomenon is the critical distance, which is the distance between target and flankers from which identification is equal to that of an uncrowded target.</a:t>
            </a:r>
          </a:p>
          <a:p>
            <a:r>
              <a:rPr lang="en-US" sz="1400" baseline="0" dirty="0"/>
              <a:t>Hence, the critical distance reflects the spatial extent of crowding, which is typically about half of the target eccentricity.</a:t>
            </a:r>
          </a:p>
          <a:p>
            <a:r>
              <a:rPr lang="en-US" sz="1400" b="1" baseline="0" dirty="0"/>
              <a:t>Demonstrate the CD</a:t>
            </a:r>
            <a:endParaRPr lang="en-US" sz="1400" b="1" dirty="0"/>
          </a:p>
        </p:txBody>
      </p:sp>
      <p:sp>
        <p:nvSpPr>
          <p:cNvPr id="4" name="Slide Number Placeholder 3"/>
          <p:cNvSpPr>
            <a:spLocks noGrp="1"/>
          </p:cNvSpPr>
          <p:nvPr>
            <p:ph type="sldNum" sz="quarter" idx="10"/>
          </p:nvPr>
        </p:nvSpPr>
        <p:spPr/>
        <p:txBody>
          <a:bodyPr/>
          <a:lstStyle/>
          <a:p>
            <a:fld id="{F1E7B5D3-77DE-4699-94D1-08735D56F63A}" type="slidenum">
              <a:rPr lang="en-US" smtClean="0"/>
              <a:t>3</a:t>
            </a:fld>
            <a:endParaRPr lang="en-US"/>
          </a:p>
        </p:txBody>
      </p:sp>
    </p:spTree>
    <p:extLst>
      <p:ext uri="{BB962C8B-B14F-4D97-AF65-F5344CB8AC3E}">
        <p14:creationId xmlns:p14="http://schemas.microsoft.com/office/powerpoint/2010/main" val="1201452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To</a:t>
            </a:r>
            <a:r>
              <a:rPr lang="en-US" sz="1400" baseline="0" dirty="0"/>
              <a:t> summarize, we found that crowding decreases with higher contrast targets and increases with lower contrast targets.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Thus, dissimilarity between</a:t>
            </a:r>
            <a:r>
              <a:rPr lang="en-US" sz="1400" baseline="0" dirty="0"/>
              <a:t> target and flankers by itself is not the source of crowding relief.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In addition, target contrast does not interact with pre-cueing the target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High target contrast reduced crowding even when attention was already attracted to the target location by the cue.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Also, attending</a:t>
            </a:r>
            <a:r>
              <a:rPr lang="en-US" sz="1400" baseline="0" dirty="0"/>
              <a:t> the target reduced crowding even when the target had higher contrast than the flankers.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This suggests that the effect of target contrast on crowding does not merely reflect attraction of attention due to saliency, and that the effect of attention on crowding does not merely reflect enhancement of apparent contrast.</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30</a:t>
            </a:fld>
            <a:endParaRPr lang="en-US"/>
          </a:p>
        </p:txBody>
      </p:sp>
    </p:spTree>
    <p:extLst>
      <p:ext uri="{BB962C8B-B14F-4D97-AF65-F5344CB8AC3E}">
        <p14:creationId xmlns:p14="http://schemas.microsoft.com/office/powerpoint/2010/main" val="1856472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E7B5D3-77DE-4699-94D1-08735D56F63A}" type="slidenum">
              <a:rPr lang="en-US" smtClean="0"/>
              <a:t>31</a:t>
            </a:fld>
            <a:endParaRPr lang="en-US"/>
          </a:p>
        </p:txBody>
      </p:sp>
    </p:spTree>
    <p:extLst>
      <p:ext uri="{BB962C8B-B14F-4D97-AF65-F5344CB8AC3E}">
        <p14:creationId xmlns:p14="http://schemas.microsoft.com/office/powerpoint/2010/main" val="277539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causes crowding?</a:t>
            </a:r>
          </a:p>
          <a:p>
            <a:r>
              <a:rPr lang="en-US" sz="1400" dirty="0"/>
              <a:t>A number of explanations were suggested:</a:t>
            </a:r>
          </a:p>
          <a:p>
            <a:r>
              <a:rPr lang="en-US" sz="1400" dirty="0"/>
              <a:t>Crowding</a:t>
            </a:r>
            <a:r>
              <a:rPr lang="en-US" sz="1400" baseline="0" dirty="0"/>
              <a:t> results from a loss of individual feature information over a defined spatial area at a preattentive stage.</a:t>
            </a:r>
          </a:p>
          <a:p>
            <a:r>
              <a:rPr lang="en-US" sz="1400" baseline="0" dirty="0"/>
              <a:t>Another possibility is that crowding results from a loss of positional information after feature integration is completed.</a:t>
            </a:r>
          </a:p>
          <a:p>
            <a:r>
              <a:rPr lang="en-US" sz="1400" dirty="0"/>
              <a:t>It</a:t>
            </a:r>
            <a:r>
              <a:rPr lang="en-US" sz="1400" baseline="0" dirty="0"/>
              <a:t> was also suggested that crowding is caused due to a spatial limitation of attentional selection.</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4</a:t>
            </a:fld>
            <a:endParaRPr lang="en-US"/>
          </a:p>
        </p:txBody>
      </p:sp>
    </p:spTree>
    <p:extLst>
      <p:ext uri="{BB962C8B-B14F-4D97-AF65-F5344CB8AC3E}">
        <p14:creationId xmlns:p14="http://schemas.microsoft.com/office/powerpoint/2010/main" val="210824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Study 1 examined</a:t>
            </a:r>
            <a:r>
              <a:rPr lang="en-US" sz="1400" baseline="0" dirty="0"/>
              <a:t> the effects of pre-cueing a crowded target.</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5</a:t>
            </a:fld>
            <a:endParaRPr lang="en-US"/>
          </a:p>
        </p:txBody>
      </p:sp>
    </p:spTree>
    <p:extLst>
      <p:ext uri="{BB962C8B-B14F-4D97-AF65-F5344CB8AC3E}">
        <p14:creationId xmlns:p14="http://schemas.microsoft.com/office/powerpoint/2010/main" val="215169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Pre-cueing transient attention refers to the direction</a:t>
            </a:r>
            <a:r>
              <a:rPr lang="en-US" sz="1400" baseline="0" dirty="0"/>
              <a:t> of covert attention to the location of the proceeding target via a peripheral cue.</a:t>
            </a:r>
          </a:p>
          <a:p>
            <a:r>
              <a:rPr lang="en-US" sz="1400" baseline="0" dirty="0"/>
              <a:t>Pre-cueing attention was found to improve target identification, and to enhance apparent contrast.</a:t>
            </a:r>
          </a:p>
          <a:p>
            <a:r>
              <a:rPr lang="en-US" sz="1400" baseline="0" dirty="0"/>
              <a:t>It was suggested that transient attention enhances spatial resolution by reducing the size of receptive fields.</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6</a:t>
            </a:fld>
            <a:endParaRPr lang="en-US"/>
          </a:p>
        </p:txBody>
      </p:sp>
    </p:spTree>
    <p:extLst>
      <p:ext uri="{BB962C8B-B14F-4D97-AF65-F5344CB8AC3E}">
        <p14:creationId xmlns:p14="http://schemas.microsoft.com/office/powerpoint/2010/main" val="401880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Previous studies found an overall improvement of performance when a crowded</a:t>
            </a:r>
            <a:r>
              <a:rPr lang="en-US" sz="1400" baseline="0" dirty="0"/>
              <a:t> target was pre-cued, but almost no reduction in the critical distance. A reduction in the critical distance was found only for targets presented relatively close to the fovea.</a:t>
            </a:r>
          </a:p>
          <a:p>
            <a:r>
              <a:rPr lang="en-US" sz="1400" dirty="0"/>
              <a:t>A possible explanation</a:t>
            </a:r>
            <a:r>
              <a:rPr lang="en-US" sz="1400" baseline="0" dirty="0"/>
              <a:t> to the lack of pre-cueing effects on the critical distance was that the cues were too </a:t>
            </a:r>
            <a:r>
              <a:rPr lang="en-US" sz="1400" dirty="0"/>
              <a:t>small </a:t>
            </a:r>
            <a:r>
              <a:rPr lang="en-US" sz="1400" baseline="0" dirty="0"/>
              <a:t>or incorrectly placed, and thus masked the target.</a:t>
            </a:r>
          </a:p>
        </p:txBody>
      </p:sp>
      <p:sp>
        <p:nvSpPr>
          <p:cNvPr id="4" name="Slide Number Placeholder 3"/>
          <p:cNvSpPr>
            <a:spLocks noGrp="1"/>
          </p:cNvSpPr>
          <p:nvPr>
            <p:ph type="sldNum" sz="quarter" idx="10"/>
          </p:nvPr>
        </p:nvSpPr>
        <p:spPr/>
        <p:txBody>
          <a:bodyPr/>
          <a:lstStyle/>
          <a:p>
            <a:fld id="{F1E7B5D3-77DE-4699-94D1-08735D56F63A}" type="slidenum">
              <a:rPr lang="en-US" smtClean="0"/>
              <a:t>7</a:t>
            </a:fld>
            <a:endParaRPr lang="en-US"/>
          </a:p>
        </p:txBody>
      </p:sp>
    </p:spTree>
    <p:extLst>
      <p:ext uri="{BB962C8B-B14F-4D97-AF65-F5344CB8AC3E}">
        <p14:creationId xmlns:p14="http://schemas.microsoft.com/office/powerpoint/2010/main" val="337306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Our goal was to re-examine the pre-cueing effect on the critical distance with a different cue.</a:t>
            </a:r>
          </a:p>
          <a:p>
            <a:r>
              <a:rPr lang="en-US" sz="1400" baseline="0" dirty="0"/>
              <a:t>In the current study, a small dot pre-cue was presented on the inner side of the target display.</a:t>
            </a:r>
            <a:endParaRPr lang="en-US" sz="1400" dirty="0"/>
          </a:p>
        </p:txBody>
      </p:sp>
      <p:sp>
        <p:nvSpPr>
          <p:cNvPr id="4" name="Slide Number Placeholder 3"/>
          <p:cNvSpPr>
            <a:spLocks noGrp="1"/>
          </p:cNvSpPr>
          <p:nvPr>
            <p:ph type="sldNum" sz="quarter" idx="10"/>
          </p:nvPr>
        </p:nvSpPr>
        <p:spPr/>
        <p:txBody>
          <a:bodyPr/>
          <a:lstStyle/>
          <a:p>
            <a:fld id="{F1E7B5D3-77DE-4699-94D1-08735D56F63A}" type="slidenum">
              <a:rPr lang="en-US" smtClean="0"/>
              <a:t>8</a:t>
            </a:fld>
            <a:endParaRPr lang="en-US"/>
          </a:p>
        </p:txBody>
      </p:sp>
    </p:spTree>
    <p:extLst>
      <p:ext uri="{BB962C8B-B14F-4D97-AF65-F5344CB8AC3E}">
        <p14:creationId xmlns:p14="http://schemas.microsoft.com/office/powerpoint/2010/main" val="31876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rtl="0"/>
            <a:r>
              <a:rPr lang="en-US" sz="1400" dirty="0">
                <a:cs typeface="+mn-cs"/>
              </a:rPr>
              <a:t>The</a:t>
            </a:r>
            <a:r>
              <a:rPr lang="en-US" sz="1400" baseline="0" dirty="0">
                <a:cs typeface="+mn-cs"/>
              </a:rPr>
              <a:t> participants’ task was to identify the orientation of a target letter T.</a:t>
            </a:r>
          </a:p>
          <a:p>
            <a:pPr marL="0" lvl="1" algn="l" rtl="0"/>
            <a:r>
              <a:rPr lang="en-US" sz="1400" baseline="0" dirty="0">
                <a:cs typeface="+mn-cs"/>
              </a:rPr>
              <a:t>Each trial began with a fixation point, followed by a peripheral cue that indicated the target location, or a neutral cue that conveyed no positional information. </a:t>
            </a:r>
          </a:p>
          <a:p>
            <a:pPr marL="0" lvl="1" algn="l" rtl="0"/>
            <a:r>
              <a:rPr lang="en-US" sz="1400" baseline="0" dirty="0">
                <a:cs typeface="+mn-cs"/>
              </a:rPr>
              <a:t>The target appeared randomly in the left or right visual field at different eccentricities, either in isolation or with two flankers.</a:t>
            </a:r>
          </a:p>
          <a:p>
            <a:pPr marL="0" lvl="1" algn="l" rtl="0"/>
            <a:r>
              <a:rPr lang="en-US" sz="1400" baseline="0" dirty="0">
                <a:cs typeface="+mn-cs"/>
              </a:rPr>
              <a:t>The flankers appeared at different distances between trials, one above and one below the target. </a:t>
            </a:r>
          </a:p>
          <a:p>
            <a:pPr marL="0" lvl="1" algn="l" rtl="0"/>
            <a:r>
              <a:rPr lang="en-US" sz="1400" baseline="0" dirty="0">
                <a:cs typeface="+mn-cs"/>
              </a:rPr>
              <a:t>Finally, the target and flankers were masked.</a:t>
            </a:r>
            <a:endParaRPr lang="he-IL" sz="1400" dirty="0">
              <a:cs typeface="+mn-cs"/>
            </a:endParaRPr>
          </a:p>
        </p:txBody>
      </p:sp>
      <p:sp>
        <p:nvSpPr>
          <p:cNvPr id="4" name="Slide Number Placeholder 3"/>
          <p:cNvSpPr>
            <a:spLocks noGrp="1"/>
          </p:cNvSpPr>
          <p:nvPr>
            <p:ph type="sldNum" sz="quarter" idx="10"/>
          </p:nvPr>
        </p:nvSpPr>
        <p:spPr/>
        <p:txBody>
          <a:bodyPr/>
          <a:lstStyle/>
          <a:p>
            <a:fld id="{F1E7B5D3-77DE-4699-94D1-08735D56F63A}" type="slidenum">
              <a:rPr lang="en-US" smtClean="0"/>
              <a:t>9</a:t>
            </a:fld>
            <a:endParaRPr lang="en-US"/>
          </a:p>
        </p:txBody>
      </p:sp>
    </p:spTree>
    <p:extLst>
      <p:ext uri="{BB962C8B-B14F-4D97-AF65-F5344CB8AC3E}">
        <p14:creationId xmlns:p14="http://schemas.microsoft.com/office/powerpoint/2010/main" val="78019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36347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25547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7563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29138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296625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235797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134675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293701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23098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1260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BE0543B-000C-4A9D-8ECC-498AEE69E5AC}" type="datetimeFigureOut">
              <a:rPr lang="he-IL" smtClean="0"/>
              <a:pPr/>
              <a:t>ט"ז.טבת.תשפ"ג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40119FF-6148-4710-9842-22DD6B7D2411}" type="slidenum">
              <a:rPr lang="he-IL" smtClean="0"/>
              <a:pPr/>
              <a:t>‹#›</a:t>
            </a:fld>
            <a:endParaRPr lang="he-IL"/>
          </a:p>
        </p:txBody>
      </p:sp>
    </p:spTree>
    <p:extLst>
      <p:ext uri="{BB962C8B-B14F-4D97-AF65-F5344CB8AC3E}">
        <p14:creationId xmlns:p14="http://schemas.microsoft.com/office/powerpoint/2010/main" val="151553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0543B-000C-4A9D-8ECC-498AEE69E5AC}" type="datetimeFigureOut">
              <a:rPr lang="he-IL" smtClean="0"/>
              <a:pPr/>
              <a:t>ט"ז.טבת.תשפ"ג</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119FF-6148-4710-9842-22DD6B7D2411}" type="slidenum">
              <a:rPr lang="he-IL" smtClean="0"/>
              <a:pPr/>
              <a:t>‹#›</a:t>
            </a:fld>
            <a:endParaRPr lang="he-IL"/>
          </a:p>
        </p:txBody>
      </p:sp>
    </p:spTree>
    <p:extLst>
      <p:ext uri="{BB962C8B-B14F-4D97-AF65-F5344CB8AC3E}">
        <p14:creationId xmlns:p14="http://schemas.microsoft.com/office/powerpoint/2010/main" val="4054433163"/>
      </p:ext>
    </p:extLst>
  </p:cSld>
  <p:clrMap bg1="lt1" tx1="dk1" bg2="lt2" tx2="dk2" accent1="accent1" accent2="accent2" accent3="accent3" accent4="accent4" accent5="accent5" accent6="accent6" hlink="hlink" folHlink="folHlink"/>
  <p:sldLayoutIdLst>
    <p:sldLayoutId id="2147484481" r:id="rId1"/>
    <p:sldLayoutId id="2147484482" r:id="rId2"/>
    <p:sldLayoutId id="2147484483" r:id="rId3"/>
    <p:sldLayoutId id="2147484484" r:id="rId4"/>
    <p:sldLayoutId id="2147484485" r:id="rId5"/>
    <p:sldLayoutId id="2147484486" r:id="rId6"/>
    <p:sldLayoutId id="2147484487" r:id="rId7"/>
    <p:sldLayoutId id="2147484488" r:id="rId8"/>
    <p:sldLayoutId id="2147484489" r:id="rId9"/>
    <p:sldLayoutId id="2147484490" r:id="rId10"/>
    <p:sldLayoutId id="21474844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52794" y="3388321"/>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23606" y="1637601"/>
            <a:ext cx="6858003" cy="3582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935" y="857786"/>
            <a:ext cx="8300268"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0766" y="3071183"/>
            <a:ext cx="7432722" cy="2590027"/>
          </a:xfrm>
        </p:spPr>
        <p:txBody>
          <a:bodyPr anchor="t">
            <a:normAutofit/>
          </a:bodyPr>
          <a:lstStyle/>
          <a:p>
            <a:pPr algn="l"/>
            <a:r>
              <a:rPr lang="en-US" sz="4900">
                <a:latin typeface="Adobe Gothic Std B" pitchFamily="34" charset="-128"/>
                <a:ea typeface="Adobe Gothic Std B" pitchFamily="34" charset="-128"/>
                <a:cs typeface="CordiaUPC" panose="020B0304020202020204" pitchFamily="34" charset="-34"/>
              </a:rPr>
              <a:t>Effects of Stimuli Contrast and Pre-cueing Attention in Crowding</a:t>
            </a:r>
            <a:endParaRPr lang="he-IL" sz="4900">
              <a:latin typeface="Adobe Gothic Std B" pitchFamily="34" charset="-128"/>
              <a:ea typeface="Adobe Gothic Std B" pitchFamily="34" charset="-128"/>
            </a:endParaRPr>
          </a:p>
        </p:txBody>
      </p:sp>
      <p:sp>
        <p:nvSpPr>
          <p:cNvPr id="25" name="Rectangle 2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43057" y="3385173"/>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8168"/>
            <a:ext cx="8731696" cy="1324608"/>
          </a:xfrm>
        </p:spPr>
        <p:txBody>
          <a:bodyPr>
            <a:noAutofit/>
          </a:bodyPr>
          <a:lstStyle/>
          <a:p>
            <a:r>
              <a:rPr lang="en-US" sz="4000" dirty="0">
                <a:latin typeface="Adobe Gothic Std B" pitchFamily="34" charset="-128"/>
                <a:ea typeface="Adobe Gothic Std B" pitchFamily="34" charset="-128"/>
              </a:rPr>
              <a:t>Experiment 1: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Accuracy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6644469"/>
              </p:ext>
            </p:extLst>
          </p:nvPr>
        </p:nvGraphicFramePr>
        <p:xfrm>
          <a:off x="1547664" y="1700808"/>
          <a:ext cx="5760000" cy="43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402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84"/>
            <a:ext cx="6139408" cy="1484784"/>
          </a:xfrm>
        </p:spPr>
        <p:txBody>
          <a:bodyPr>
            <a:noAutofit/>
          </a:bodyPr>
          <a:lstStyle/>
          <a:p>
            <a:r>
              <a:rPr lang="en-US" sz="4000" dirty="0">
                <a:latin typeface="Adobe Gothic Std B" pitchFamily="34" charset="-128"/>
                <a:ea typeface="Adobe Gothic Std B" pitchFamily="34" charset="-128"/>
              </a:rPr>
              <a:t>Calculating the Critical Distance:</a:t>
            </a:r>
          </a:p>
        </p:txBody>
      </p:sp>
      <p:sp>
        <p:nvSpPr>
          <p:cNvPr id="3" name="Content Placeholder 2"/>
          <p:cNvSpPr>
            <a:spLocks noGrp="1"/>
          </p:cNvSpPr>
          <p:nvPr>
            <p:ph idx="1"/>
          </p:nvPr>
        </p:nvSpPr>
        <p:spPr>
          <a:xfrm>
            <a:off x="323528" y="1628800"/>
            <a:ext cx="8352928" cy="5112568"/>
          </a:xfrm>
        </p:spPr>
        <p:txBody>
          <a:bodyPr>
            <a:normAutofit/>
          </a:bodyPr>
          <a:lstStyle/>
          <a:p>
            <a:r>
              <a:rPr lang="en-US" sz="2800" dirty="0"/>
              <a:t>The target-flanker-distance at which accuracy achieved 90% of the asymptotic value </a:t>
            </a:r>
            <a:r>
              <a:rPr lang="en-US" sz="2400" b="0" dirty="0"/>
              <a:t>(after </a:t>
            </a:r>
            <a:r>
              <a:rPr lang="en-US" sz="2400" b="0" dirty="0" err="1"/>
              <a:t>Scolari</a:t>
            </a:r>
            <a:r>
              <a:rPr lang="en-US" sz="2400" b="0" dirty="0"/>
              <a:t> et al., 2007)</a:t>
            </a:r>
            <a:r>
              <a:rPr lang="en-US" sz="2800" dirty="0"/>
              <a:t>.</a:t>
            </a:r>
          </a:p>
        </p:txBody>
      </p:sp>
      <p:grpSp>
        <p:nvGrpSpPr>
          <p:cNvPr id="5" name="Group 4"/>
          <p:cNvGrpSpPr/>
          <p:nvPr/>
        </p:nvGrpSpPr>
        <p:grpSpPr>
          <a:xfrm>
            <a:off x="1322348" y="3563724"/>
            <a:ext cx="6209069" cy="2889612"/>
            <a:chOff x="1394356" y="3501008"/>
            <a:chExt cx="6209069" cy="2889612"/>
          </a:xfrm>
        </p:grpSpPr>
        <p:sp>
          <p:nvSpPr>
            <p:cNvPr id="19" name="Freeform 18"/>
            <p:cNvSpPr/>
            <p:nvPr/>
          </p:nvSpPr>
          <p:spPr>
            <a:xfrm>
              <a:off x="1907704" y="3573016"/>
              <a:ext cx="5695721" cy="2371658"/>
            </a:xfrm>
            <a:custGeom>
              <a:avLst/>
              <a:gdLst>
                <a:gd name="connsiteX0" fmla="*/ 0 w 5695721"/>
                <a:gd name="connsiteY0" fmla="*/ 2659690 h 2659690"/>
                <a:gd name="connsiteX1" fmla="*/ 2357610 w 5695721"/>
                <a:gd name="connsiteY1" fmla="*/ 235979 h 2659690"/>
                <a:gd name="connsiteX2" fmla="*/ 5695721 w 5695721"/>
                <a:gd name="connsiteY2" fmla="*/ 92760 h 2659690"/>
                <a:gd name="connsiteX3" fmla="*/ 5695721 w 5695721"/>
                <a:gd name="connsiteY3" fmla="*/ 92760 h 2659690"/>
              </a:gdLst>
              <a:ahLst/>
              <a:cxnLst>
                <a:cxn ang="0">
                  <a:pos x="connsiteX0" y="connsiteY0"/>
                </a:cxn>
                <a:cxn ang="0">
                  <a:pos x="connsiteX1" y="connsiteY1"/>
                </a:cxn>
                <a:cxn ang="0">
                  <a:pos x="connsiteX2" y="connsiteY2"/>
                </a:cxn>
                <a:cxn ang="0">
                  <a:pos x="connsiteX3" y="connsiteY3"/>
                </a:cxn>
              </a:cxnLst>
              <a:rect l="l" t="t" r="r" b="b"/>
              <a:pathLst>
                <a:path w="5695721" h="2659690">
                  <a:moveTo>
                    <a:pt x="0" y="2659690"/>
                  </a:moveTo>
                  <a:cubicBezTo>
                    <a:pt x="704161" y="1661745"/>
                    <a:pt x="1408323" y="663801"/>
                    <a:pt x="2357610" y="235979"/>
                  </a:cubicBezTo>
                  <a:cubicBezTo>
                    <a:pt x="3306897" y="-191843"/>
                    <a:pt x="5695721" y="92760"/>
                    <a:pt x="5695721" y="92760"/>
                  </a:cubicBezTo>
                  <a:lnTo>
                    <a:pt x="5695721" y="927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1907704" y="3501008"/>
              <a:ext cx="0" cy="24436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979712" y="3537012"/>
              <a:ext cx="5623713" cy="360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779912" y="3501008"/>
              <a:ext cx="0" cy="244366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35896" y="6021288"/>
              <a:ext cx="2807446" cy="369332"/>
            </a:xfrm>
            <a:prstGeom prst="rect">
              <a:avLst/>
            </a:prstGeom>
            <a:noFill/>
          </p:spPr>
          <p:txBody>
            <a:bodyPr wrap="square" rtlCol="0">
              <a:spAutoFit/>
            </a:bodyPr>
            <a:lstStyle/>
            <a:p>
              <a:pPr algn="l" rtl="0"/>
              <a:r>
                <a:rPr lang="en-US" dirty="0"/>
                <a:t>Target-Flanker Distance</a:t>
              </a:r>
            </a:p>
          </p:txBody>
        </p:sp>
        <p:grpSp>
          <p:nvGrpSpPr>
            <p:cNvPr id="4" name="Group 3"/>
            <p:cNvGrpSpPr/>
            <p:nvPr/>
          </p:nvGrpSpPr>
          <p:grpSpPr>
            <a:xfrm>
              <a:off x="1394356" y="3872081"/>
              <a:ext cx="6209069" cy="2082940"/>
              <a:chOff x="1394356" y="3872081"/>
              <a:chExt cx="6209069" cy="2082940"/>
            </a:xfrm>
          </p:grpSpPr>
          <p:cxnSp>
            <p:nvCxnSpPr>
              <p:cNvPr id="23" name="Straight Connector 22"/>
              <p:cNvCxnSpPr/>
              <p:nvPr/>
            </p:nvCxnSpPr>
            <p:spPr>
              <a:xfrm>
                <a:off x="1907704" y="5949280"/>
                <a:ext cx="5695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Down Arrow 29"/>
              <p:cNvSpPr/>
              <p:nvPr/>
            </p:nvSpPr>
            <p:spPr>
              <a:xfrm rot="2460000">
                <a:off x="4035014" y="5343021"/>
                <a:ext cx="144000" cy="612000"/>
              </a:xfrm>
              <a:prstGeom prst="downArrow">
                <a:avLst>
                  <a:gd name="adj1" fmla="val 37367"/>
                  <a:gd name="adj2" fmla="val 53449"/>
                </a:avLst>
              </a:prstGeom>
              <a:solidFill>
                <a:schemeClr val="tx2">
                  <a:lumMod val="75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80887" y="4808185"/>
                <a:ext cx="1150394" cy="646331"/>
              </a:xfrm>
              <a:prstGeom prst="rect">
                <a:avLst/>
              </a:prstGeom>
              <a:noFill/>
            </p:spPr>
            <p:txBody>
              <a:bodyPr wrap="square" rtlCol="0">
                <a:spAutoFit/>
              </a:bodyPr>
              <a:lstStyle/>
              <a:p>
                <a:pPr algn="l" rtl="0"/>
                <a:r>
                  <a:rPr lang="en-US" dirty="0"/>
                  <a:t>Critical Distance</a:t>
                </a:r>
              </a:p>
            </p:txBody>
          </p:sp>
          <p:sp>
            <p:nvSpPr>
              <p:cNvPr id="34" name="TextBox 33"/>
              <p:cNvSpPr txBox="1"/>
              <p:nvPr/>
            </p:nvSpPr>
            <p:spPr>
              <a:xfrm rot="16200000">
                <a:off x="1003825" y="4469337"/>
                <a:ext cx="1150394" cy="369332"/>
              </a:xfrm>
              <a:prstGeom prst="rect">
                <a:avLst/>
              </a:prstGeom>
              <a:noFill/>
            </p:spPr>
            <p:txBody>
              <a:bodyPr wrap="square" rtlCol="0">
                <a:spAutoFit/>
              </a:bodyPr>
              <a:lstStyle/>
              <a:p>
                <a:pPr algn="l" rtl="0"/>
                <a:r>
                  <a:rPr lang="en-US" dirty="0"/>
                  <a:t>Accuracy</a:t>
                </a:r>
              </a:p>
            </p:txBody>
          </p:sp>
          <p:sp>
            <p:nvSpPr>
              <p:cNvPr id="16" name="TextBox 15"/>
              <p:cNvSpPr txBox="1"/>
              <p:nvPr/>
            </p:nvSpPr>
            <p:spPr>
              <a:xfrm>
                <a:off x="4644008" y="3872081"/>
                <a:ext cx="2305122" cy="646331"/>
              </a:xfrm>
              <a:prstGeom prst="rect">
                <a:avLst/>
              </a:prstGeom>
              <a:noFill/>
            </p:spPr>
            <p:txBody>
              <a:bodyPr wrap="square" rtlCol="0">
                <a:spAutoFit/>
              </a:bodyPr>
              <a:lstStyle/>
              <a:p>
                <a:pPr algn="l" rtl="0"/>
                <a:r>
                  <a:rPr lang="en-US" dirty="0"/>
                  <a:t>90% of </a:t>
                </a:r>
              </a:p>
              <a:p>
                <a:pPr algn="l" rtl="0"/>
                <a:r>
                  <a:rPr lang="en-US" dirty="0"/>
                  <a:t>asymptotic value</a:t>
                </a:r>
              </a:p>
            </p:txBody>
          </p:sp>
          <p:sp>
            <p:nvSpPr>
              <p:cNvPr id="17" name="Down Arrow 16"/>
              <p:cNvSpPr>
                <a:spLocks/>
              </p:cNvSpPr>
              <p:nvPr/>
            </p:nvSpPr>
            <p:spPr>
              <a:xfrm rot="5880000">
                <a:off x="4237790" y="3872345"/>
                <a:ext cx="144000" cy="612000"/>
              </a:xfrm>
              <a:prstGeom prst="downArrow">
                <a:avLst>
                  <a:gd name="adj1" fmla="val 37367"/>
                  <a:gd name="adj2" fmla="val 53449"/>
                </a:avLst>
              </a:prstGeom>
              <a:solidFill>
                <a:schemeClr val="accent2">
                  <a:lumMod val="75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3836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7620"/>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Study 1: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Accuracy</a:t>
            </a:r>
            <a:endParaRPr lang="he-IL" sz="4000" dirty="0">
              <a:latin typeface="Adobe Gothic Std B" pitchFamily="34" charset="-128"/>
              <a:ea typeface="Adobe Gothic Std B" pitchFamily="34" charset="-128"/>
            </a:endParaRPr>
          </a:p>
        </p:txBody>
      </p:sp>
      <p:graphicFrame>
        <p:nvGraphicFramePr>
          <p:cNvPr id="23" name="Chart 22"/>
          <p:cNvGraphicFramePr>
            <a:graphicFrameLocks/>
          </p:cNvGraphicFramePr>
          <p:nvPr>
            <p:extLst>
              <p:ext uri="{D42A27DB-BD31-4B8C-83A1-F6EECF244321}">
                <p14:modId xmlns:p14="http://schemas.microsoft.com/office/powerpoint/2010/main" val="3230914708"/>
              </p:ext>
            </p:extLst>
          </p:nvPr>
        </p:nvGraphicFramePr>
        <p:xfrm>
          <a:off x="251520" y="2276872"/>
          <a:ext cx="4320000" cy="36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a:graphicFrameLocks/>
          </p:cNvGraphicFramePr>
          <p:nvPr>
            <p:extLst>
              <p:ext uri="{D42A27DB-BD31-4B8C-83A1-F6EECF244321}">
                <p14:modId xmlns:p14="http://schemas.microsoft.com/office/powerpoint/2010/main" val="1515771607"/>
              </p:ext>
            </p:extLst>
          </p:nvPr>
        </p:nvGraphicFramePr>
        <p:xfrm>
          <a:off x="4644008" y="2270180"/>
          <a:ext cx="4320000" cy="360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537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Graphic spid="2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84"/>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Experiment 1: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critical distance</a:t>
            </a:r>
            <a:endParaRPr lang="he-IL" sz="4000" dirty="0">
              <a:latin typeface="Adobe Gothic Std B" pitchFamily="34" charset="-128"/>
              <a:ea typeface="Adobe Gothic Std B" pitchFamily="34" charset="-128"/>
            </a:endParaRPr>
          </a:p>
        </p:txBody>
      </p:sp>
      <p:graphicFrame>
        <p:nvGraphicFramePr>
          <p:cNvPr id="20" name="Chart 19"/>
          <p:cNvGraphicFramePr>
            <a:graphicFrameLocks/>
          </p:cNvGraphicFramePr>
          <p:nvPr>
            <p:extLst>
              <p:ext uri="{D42A27DB-BD31-4B8C-83A1-F6EECF244321}">
                <p14:modId xmlns:p14="http://schemas.microsoft.com/office/powerpoint/2010/main" val="2710410527"/>
              </p:ext>
            </p:extLst>
          </p:nvPr>
        </p:nvGraphicFramePr>
        <p:xfrm>
          <a:off x="1280056" y="1845344"/>
          <a:ext cx="6480000" cy="4680000"/>
        </p:xfrm>
        <a:graphic>
          <a:graphicData uri="http://schemas.openxmlformats.org/drawingml/2006/chart">
            <c:chart xmlns:c="http://schemas.openxmlformats.org/drawingml/2006/chart" xmlns:r="http://schemas.openxmlformats.org/officeDocument/2006/relationships" r:id="rId3"/>
          </a:graphicData>
        </a:graphic>
      </p:graphicFrame>
      <p:sp>
        <p:nvSpPr>
          <p:cNvPr id="24" name="5-Point Star 23"/>
          <p:cNvSpPr/>
          <p:nvPr/>
        </p:nvSpPr>
        <p:spPr>
          <a:xfrm>
            <a:off x="4258568" y="3473924"/>
            <a:ext cx="180000" cy="180000"/>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ket 6"/>
          <p:cNvSpPr/>
          <p:nvPr/>
        </p:nvSpPr>
        <p:spPr>
          <a:xfrm rot="5400000">
            <a:off x="4283966" y="3501011"/>
            <a:ext cx="72013" cy="504056"/>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5-Point Star 7"/>
          <p:cNvSpPr/>
          <p:nvPr/>
        </p:nvSpPr>
        <p:spPr>
          <a:xfrm>
            <a:off x="5724128" y="2105766"/>
            <a:ext cx="180000" cy="180000"/>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Bracket 8"/>
          <p:cNvSpPr/>
          <p:nvPr/>
        </p:nvSpPr>
        <p:spPr>
          <a:xfrm rot="5400000">
            <a:off x="5749526" y="2132853"/>
            <a:ext cx="72013" cy="504056"/>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5-Point Star 9"/>
          <p:cNvSpPr/>
          <p:nvPr/>
        </p:nvSpPr>
        <p:spPr>
          <a:xfrm>
            <a:off x="2843808" y="3573549"/>
            <a:ext cx="180000" cy="180000"/>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ket 10"/>
          <p:cNvSpPr/>
          <p:nvPr/>
        </p:nvSpPr>
        <p:spPr>
          <a:xfrm rot="5400000">
            <a:off x="2869206" y="3600636"/>
            <a:ext cx="72013" cy="504056"/>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435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4057579934"/>
              </p:ext>
            </p:extLst>
          </p:nvPr>
        </p:nvGraphicFramePr>
        <p:xfrm>
          <a:off x="1475656" y="1916832"/>
          <a:ext cx="5580000" cy="396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304800" y="-27384"/>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Experiment 2: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critical distance</a:t>
            </a:r>
            <a:endParaRPr lang="he-IL" sz="4000" dirty="0">
              <a:latin typeface="Adobe Gothic Std B" pitchFamily="34" charset="-128"/>
              <a:ea typeface="Adobe Gothic Std B" pitchFamily="34" charset="-128"/>
            </a:endParaRPr>
          </a:p>
        </p:txBody>
      </p:sp>
      <p:sp>
        <p:nvSpPr>
          <p:cNvPr id="25" name="5-Point Star 24"/>
          <p:cNvSpPr/>
          <p:nvPr/>
        </p:nvSpPr>
        <p:spPr>
          <a:xfrm>
            <a:off x="4502057" y="3356992"/>
            <a:ext cx="180000" cy="180000"/>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05451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84"/>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Experiment 2: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critical distance</a:t>
            </a:r>
            <a:endParaRPr lang="he-IL" sz="4000" dirty="0">
              <a:latin typeface="Adobe Gothic Std B" pitchFamily="34" charset="-128"/>
              <a:ea typeface="Adobe Gothic Std B" pitchFamily="34" charset="-128"/>
            </a:endParaRPr>
          </a:p>
        </p:txBody>
      </p:sp>
      <p:sp>
        <p:nvSpPr>
          <p:cNvPr id="25" name="5-Point Star 24"/>
          <p:cNvSpPr/>
          <p:nvPr/>
        </p:nvSpPr>
        <p:spPr>
          <a:xfrm>
            <a:off x="4592057" y="2996952"/>
            <a:ext cx="180000" cy="180000"/>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10" name="Chart 9"/>
          <p:cNvGraphicFramePr>
            <a:graphicFrameLocks/>
          </p:cNvGraphicFramePr>
          <p:nvPr>
            <p:extLst>
              <p:ext uri="{D42A27DB-BD31-4B8C-83A1-F6EECF244321}">
                <p14:modId xmlns:p14="http://schemas.microsoft.com/office/powerpoint/2010/main" val="619351346"/>
              </p:ext>
            </p:extLst>
          </p:nvPr>
        </p:nvGraphicFramePr>
        <p:xfrm>
          <a:off x="1475656" y="1916832"/>
          <a:ext cx="5580000" cy="39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234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44016"/>
            <a:ext cx="8928992" cy="764704"/>
          </a:xfrm>
        </p:spPr>
        <p:txBody>
          <a:bodyPr>
            <a:noAutofit/>
          </a:bodyPr>
          <a:lstStyle/>
          <a:p>
            <a:pPr>
              <a:spcBef>
                <a:spcPts val="600"/>
              </a:spcBef>
            </a:pPr>
            <a:r>
              <a:rPr lang="en-US" sz="4000" dirty="0">
                <a:latin typeface="Adobe Gothic Std B" pitchFamily="34" charset="-128"/>
                <a:ea typeface="Adobe Gothic Std B" pitchFamily="34" charset="-128"/>
              </a:rPr>
              <a:t>Study 1: Theoretical implications</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251520" y="1052736"/>
            <a:ext cx="8496944" cy="5688632"/>
          </a:xfrm>
        </p:spPr>
        <p:txBody>
          <a:bodyPr>
            <a:normAutofit/>
          </a:bodyPr>
          <a:lstStyle/>
          <a:p>
            <a:pPr>
              <a:lnSpc>
                <a:spcPct val="110000"/>
              </a:lnSpc>
              <a:spcBef>
                <a:spcPts val="1200"/>
              </a:spcBef>
            </a:pPr>
            <a:r>
              <a:rPr lang="en-US" sz="2800" dirty="0"/>
              <a:t>Crowding can be reduced by the allocation of transient attention:</a:t>
            </a:r>
          </a:p>
          <a:p>
            <a:pPr marL="342900" indent="-342900">
              <a:lnSpc>
                <a:spcPct val="110000"/>
              </a:lnSpc>
              <a:spcBef>
                <a:spcPts val="1200"/>
              </a:spcBef>
              <a:buFont typeface="Arial" panose="020B0604020202020204" pitchFamily="34" charset="0"/>
              <a:buChar char="•"/>
            </a:pPr>
            <a:r>
              <a:rPr lang="en-US" sz="2800" dirty="0"/>
              <a:t>Crowding cannot be a product of a </a:t>
            </a:r>
            <a:r>
              <a:rPr lang="en-US" sz="2800" u="sng" dirty="0"/>
              <a:t>preattentive</a:t>
            </a:r>
            <a:r>
              <a:rPr lang="en-US" sz="2800" dirty="0"/>
              <a:t> faulty feature integration process.</a:t>
            </a:r>
          </a:p>
          <a:p>
            <a:pPr marL="342900" indent="-342900">
              <a:lnSpc>
                <a:spcPct val="110000"/>
              </a:lnSpc>
              <a:spcBef>
                <a:spcPts val="1200"/>
              </a:spcBef>
              <a:buFont typeface="Arial" panose="020B0604020202020204" pitchFamily="34" charset="0"/>
              <a:buChar char="•"/>
            </a:pPr>
            <a:r>
              <a:rPr lang="en-US" sz="2800" dirty="0"/>
              <a:t>Crowding does not reflect the limitation of attentional selection. </a:t>
            </a:r>
          </a:p>
          <a:p>
            <a:pPr marL="0" lvl="1" indent="0">
              <a:lnSpc>
                <a:spcPct val="110000"/>
              </a:lnSpc>
              <a:spcBef>
                <a:spcPts val="1200"/>
              </a:spcBef>
              <a:spcAft>
                <a:spcPts val="600"/>
              </a:spcAft>
              <a:buClrTx/>
              <a:buNone/>
            </a:pPr>
            <a:r>
              <a:rPr lang="en-US" sz="2800" b="1" dirty="0"/>
              <a:t>Attention reduces crowding by reducing the area over which information is integrated (possibly via a reduction in receptive fields’ size).</a:t>
            </a:r>
          </a:p>
        </p:txBody>
      </p:sp>
    </p:spTree>
    <p:extLst>
      <p:ext uri="{BB962C8B-B14F-4D97-AF65-F5344CB8AC3E}">
        <p14:creationId xmlns:p14="http://schemas.microsoft.com/office/powerpoint/2010/main" val="47599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52794" y="3388321"/>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23606" y="1637601"/>
            <a:ext cx="6858003" cy="3582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935" y="857786"/>
            <a:ext cx="8300268"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0766" y="3071183"/>
            <a:ext cx="7432722" cy="2590027"/>
          </a:xfrm>
        </p:spPr>
        <p:txBody>
          <a:bodyPr vert="horz" lIns="91440" tIns="45720" rIns="91440" bIns="45720" rtlCol="0" anchor="t">
            <a:normAutofit/>
          </a:bodyPr>
          <a:lstStyle/>
          <a:p>
            <a:r>
              <a:rPr lang="en-US" sz="7000" kern="1200">
                <a:solidFill>
                  <a:schemeClr val="tx1"/>
                </a:solidFill>
                <a:latin typeface="+mj-lt"/>
                <a:ea typeface="+mj-ea"/>
                <a:cs typeface="+mj-cs"/>
              </a:rPr>
              <a:t>Effects of target contrast</a:t>
            </a:r>
            <a:endParaRPr lang="en-US" sz="7000" kern="1200" dirty="0">
              <a:solidFill>
                <a:schemeClr val="tx1"/>
              </a:solidFill>
              <a:latin typeface="+mj-lt"/>
              <a:ea typeface="+mj-ea"/>
              <a:cs typeface="+mj-cs"/>
            </a:endParaRPr>
          </a:p>
        </p:txBody>
      </p:sp>
      <p:sp>
        <p:nvSpPr>
          <p:cNvPr id="3" name="Subtitle 2"/>
          <p:cNvSpPr>
            <a:spLocks noGrp="1"/>
          </p:cNvSpPr>
          <p:nvPr>
            <p:ph type="body" idx="1"/>
          </p:nvPr>
        </p:nvSpPr>
        <p:spPr>
          <a:xfrm>
            <a:off x="740766" y="1553518"/>
            <a:ext cx="7432721" cy="1281733"/>
          </a:xfrm>
        </p:spPr>
        <p:txBody>
          <a:bodyPr vert="horz" lIns="91440" tIns="45720" rIns="91440" bIns="45720" rtlCol="0" anchor="b">
            <a:normAutofit/>
          </a:bodyPr>
          <a:lstStyle/>
          <a:p>
            <a:r>
              <a:rPr lang="en-US" b="1" kern="1200">
                <a:solidFill>
                  <a:schemeClr val="tx1"/>
                </a:solidFill>
                <a:latin typeface="+mn-lt"/>
                <a:ea typeface="+mn-ea"/>
                <a:cs typeface="+mn-cs"/>
              </a:rPr>
              <a:t>Rashal and Yeshurun (2014)</a:t>
            </a:r>
            <a:endParaRPr lang="en-US" b="1" kern="1200" dirty="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43057" y="3385173"/>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17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016"/>
            <a:ext cx="8731696" cy="836712"/>
          </a:xfrm>
        </p:spPr>
        <p:txBody>
          <a:bodyPr>
            <a:noAutofit/>
          </a:bodyPr>
          <a:lstStyle/>
          <a:p>
            <a:pPr algn="l" rtl="0">
              <a:spcBef>
                <a:spcPts val="600"/>
              </a:spcBef>
            </a:pPr>
            <a:r>
              <a:rPr lang="en-US" sz="4000" dirty="0">
                <a:latin typeface="Adobe Gothic Std B" pitchFamily="34" charset="-128"/>
                <a:ea typeface="Adobe Gothic Std B" pitchFamily="34" charset="-128"/>
              </a:rPr>
              <a:t>Effects of Target saliency</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196752"/>
            <a:ext cx="8219256" cy="5544616"/>
          </a:xfrm>
        </p:spPr>
        <p:txBody>
          <a:bodyPr>
            <a:normAutofit/>
          </a:bodyPr>
          <a:lstStyle/>
          <a:p>
            <a:pPr lvl="0">
              <a:spcBef>
                <a:spcPts val="1200"/>
              </a:spcBef>
            </a:pPr>
            <a:r>
              <a:rPr lang="en-US" sz="2800" dirty="0">
                <a:solidFill>
                  <a:srgbClr val="000000"/>
                </a:solidFill>
              </a:rPr>
              <a:t>Target saliency was suggested to relief crowding by attracting attention to the target </a:t>
            </a:r>
            <a:r>
              <a:rPr lang="en-US" sz="2400" b="0" dirty="0">
                <a:solidFill>
                  <a:srgbClr val="000000"/>
                </a:solidFill>
              </a:rPr>
              <a:t>(</a:t>
            </a:r>
            <a:r>
              <a:rPr lang="en-US" sz="2400" b="0" dirty="0" err="1">
                <a:solidFill>
                  <a:srgbClr val="000000"/>
                </a:solidFill>
              </a:rPr>
              <a:t>Kooi</a:t>
            </a:r>
            <a:r>
              <a:rPr lang="en-US" sz="2400" b="0" dirty="0">
                <a:solidFill>
                  <a:srgbClr val="000000"/>
                </a:solidFill>
              </a:rPr>
              <a:t>, </a:t>
            </a:r>
            <a:r>
              <a:rPr lang="en-US" sz="2400" b="0" dirty="0" err="1">
                <a:solidFill>
                  <a:srgbClr val="000000"/>
                </a:solidFill>
              </a:rPr>
              <a:t>Toet</a:t>
            </a:r>
            <a:r>
              <a:rPr lang="en-US" sz="2400" b="0" dirty="0">
                <a:solidFill>
                  <a:srgbClr val="000000"/>
                </a:solidFill>
              </a:rPr>
              <a:t>, </a:t>
            </a:r>
            <a:r>
              <a:rPr lang="en-US" sz="2400" b="0" dirty="0" err="1">
                <a:solidFill>
                  <a:srgbClr val="000000"/>
                </a:solidFill>
              </a:rPr>
              <a:t>Tripathy</a:t>
            </a:r>
            <a:r>
              <a:rPr lang="en-US" sz="2400" b="0" dirty="0">
                <a:solidFill>
                  <a:srgbClr val="000000"/>
                </a:solidFill>
              </a:rPr>
              <a:t> &amp; Levi, 1994; </a:t>
            </a:r>
            <a:r>
              <a:rPr lang="en-US" sz="2400" b="0" dirty="0" err="1">
                <a:solidFill>
                  <a:srgbClr val="000000"/>
                </a:solidFill>
              </a:rPr>
              <a:t>Poder</a:t>
            </a:r>
            <a:r>
              <a:rPr lang="en-US" sz="2400" b="0" dirty="0">
                <a:solidFill>
                  <a:srgbClr val="000000"/>
                </a:solidFill>
              </a:rPr>
              <a:t>, 2006; </a:t>
            </a:r>
            <a:r>
              <a:rPr lang="en-US" sz="2400" b="0" dirty="0" err="1">
                <a:solidFill>
                  <a:srgbClr val="000000"/>
                </a:solidFill>
              </a:rPr>
              <a:t>Scolari</a:t>
            </a:r>
            <a:r>
              <a:rPr lang="en-US" sz="2400" b="0" dirty="0">
                <a:solidFill>
                  <a:srgbClr val="000000"/>
                </a:solidFill>
              </a:rPr>
              <a:t> et al., 2007)</a:t>
            </a:r>
            <a:r>
              <a:rPr lang="en-US" sz="2800" dirty="0">
                <a:solidFill>
                  <a:srgbClr val="000000"/>
                </a:solidFill>
              </a:rPr>
              <a:t>.</a:t>
            </a:r>
          </a:p>
          <a:p>
            <a:pPr>
              <a:spcBef>
                <a:spcPts val="1200"/>
              </a:spcBef>
            </a:pPr>
            <a:r>
              <a:rPr lang="en-US" sz="2800" dirty="0"/>
              <a:t>Crowding was found to decrease when the target was dissimilar to its flankers in color, size or shape</a:t>
            </a:r>
            <a:r>
              <a:rPr lang="en-US" sz="2800" b="0" dirty="0"/>
              <a:t> </a:t>
            </a:r>
            <a:r>
              <a:rPr lang="en-US" sz="2400" b="0" dirty="0"/>
              <a:t>(e.g., </a:t>
            </a:r>
            <a:r>
              <a:rPr lang="en-US" sz="2400" b="0" dirty="0" err="1"/>
              <a:t>Kooi</a:t>
            </a:r>
            <a:r>
              <a:rPr lang="en-US" sz="2400" b="0" dirty="0"/>
              <a:t> et al., 1994; </a:t>
            </a:r>
            <a:r>
              <a:rPr lang="en-US" sz="2400" b="0" dirty="0" err="1"/>
              <a:t>Poder</a:t>
            </a:r>
            <a:r>
              <a:rPr lang="en-US" sz="2400" b="0" dirty="0"/>
              <a:t>, 2007)</a:t>
            </a:r>
            <a:r>
              <a:rPr lang="en-US" sz="2800" dirty="0"/>
              <a:t>.</a:t>
            </a:r>
          </a:p>
          <a:p>
            <a:pPr>
              <a:spcBef>
                <a:spcPts val="1200"/>
              </a:spcBef>
            </a:pPr>
            <a:r>
              <a:rPr lang="en-US" sz="2800" dirty="0"/>
              <a:t>Contrast dissimilarity was shown to decrease crowding when the target had </a:t>
            </a:r>
            <a:r>
              <a:rPr lang="en-US" sz="2800" u="sng" dirty="0"/>
              <a:t>higher</a:t>
            </a:r>
            <a:r>
              <a:rPr lang="en-US" sz="2800" dirty="0"/>
              <a:t> contrast than the flankers, but only sometimes when the target’s contrast was </a:t>
            </a:r>
            <a:r>
              <a:rPr lang="en-US" sz="2800" u="sng" dirty="0"/>
              <a:t>lower</a:t>
            </a:r>
            <a:r>
              <a:rPr lang="en-US" sz="2800" b="0" dirty="0"/>
              <a:t> </a:t>
            </a:r>
            <a:r>
              <a:rPr lang="en-US" sz="2400" b="0" dirty="0"/>
              <a:t>(e.g., </a:t>
            </a:r>
            <a:r>
              <a:rPr lang="en-US" sz="2400" b="0" dirty="0" err="1"/>
              <a:t>Kooi</a:t>
            </a:r>
            <a:r>
              <a:rPr lang="en-US" sz="2400" b="0" dirty="0"/>
              <a:t> et al., 1994)</a:t>
            </a:r>
            <a:r>
              <a:rPr lang="en-US" sz="2800" dirty="0"/>
              <a:t>.</a:t>
            </a:r>
          </a:p>
        </p:txBody>
      </p:sp>
    </p:spTree>
    <p:extLst>
      <p:ext uri="{BB962C8B-B14F-4D97-AF65-F5344CB8AC3E}">
        <p14:creationId xmlns:p14="http://schemas.microsoft.com/office/powerpoint/2010/main" val="1208477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6024"/>
            <a:ext cx="8731696" cy="1340768"/>
          </a:xfrm>
        </p:spPr>
        <p:txBody>
          <a:bodyPr>
            <a:noAutofit/>
          </a:bodyPr>
          <a:lstStyle/>
          <a:p>
            <a:pPr>
              <a:spcBef>
                <a:spcPts val="600"/>
              </a:spcBef>
            </a:pPr>
            <a:r>
              <a:rPr lang="en-US" sz="4000" dirty="0">
                <a:latin typeface="Adobe Gothic Std B" pitchFamily="34" charset="-128"/>
                <a:ea typeface="Adobe Gothic Std B" pitchFamily="34" charset="-128"/>
              </a:rPr>
              <a:t>Study 2: Effects of Target Contrast</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844824"/>
            <a:ext cx="8219256" cy="4896544"/>
          </a:xfrm>
        </p:spPr>
        <p:txBody>
          <a:bodyPr>
            <a:normAutofit/>
          </a:bodyPr>
          <a:lstStyle/>
          <a:p>
            <a:pPr lvl="0">
              <a:spcBef>
                <a:spcPts val="1200"/>
              </a:spcBef>
            </a:pPr>
            <a:r>
              <a:rPr lang="en-US" sz="2800" dirty="0">
                <a:solidFill>
                  <a:srgbClr val="000000"/>
                </a:solidFill>
              </a:rPr>
              <a:t>Goals: </a:t>
            </a:r>
          </a:p>
          <a:p>
            <a:pPr marL="514350" lvl="0" indent="-514350">
              <a:spcBef>
                <a:spcPts val="1200"/>
              </a:spcBef>
              <a:buFont typeface="+mj-lt"/>
              <a:buAutoNum type="arabicPeriod"/>
            </a:pPr>
            <a:r>
              <a:rPr lang="en-US" sz="2800" dirty="0">
                <a:solidFill>
                  <a:srgbClr val="000000"/>
                </a:solidFill>
              </a:rPr>
              <a:t>To examine the effect of target contrast on the critical distance.</a:t>
            </a:r>
          </a:p>
          <a:p>
            <a:pPr marL="514350" lvl="0" indent="-514350">
              <a:spcBef>
                <a:spcPts val="1200"/>
              </a:spcBef>
              <a:buFont typeface="+mj-lt"/>
              <a:buAutoNum type="arabicPeriod"/>
            </a:pPr>
            <a:r>
              <a:rPr lang="en-US" sz="2800" dirty="0">
                <a:solidFill>
                  <a:srgbClr val="000000"/>
                </a:solidFill>
              </a:rPr>
              <a:t>To explore the interplay between contrast and attention in crowding.</a:t>
            </a:r>
          </a:p>
          <a:p>
            <a:pPr lvl="0">
              <a:spcBef>
                <a:spcPts val="1200"/>
              </a:spcBef>
            </a:pPr>
            <a:endParaRPr lang="en-US" sz="2400" dirty="0"/>
          </a:p>
        </p:txBody>
      </p:sp>
    </p:spTree>
    <p:extLst>
      <p:ext uri="{BB962C8B-B14F-4D97-AF65-F5344CB8AC3E}">
        <p14:creationId xmlns:p14="http://schemas.microsoft.com/office/powerpoint/2010/main" val="71609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pPr algn="l" rtl="0">
              <a:lnSpc>
                <a:spcPct val="100000"/>
              </a:lnSpc>
            </a:pPr>
            <a:r>
              <a:rPr lang="en-US" sz="4400" dirty="0">
                <a:latin typeface="Adobe Gothic Std B" pitchFamily="34" charset="-128"/>
                <a:ea typeface="Adobe Gothic Std B" pitchFamily="34" charset="-128"/>
              </a:rPr>
              <a:t>What is crowding?</a:t>
            </a:r>
            <a:endParaRPr lang="he-IL" sz="44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412776"/>
            <a:ext cx="8229600" cy="5040560"/>
          </a:xfrm>
        </p:spPr>
        <p:txBody>
          <a:bodyPr>
            <a:noAutofit/>
          </a:bodyPr>
          <a:lstStyle/>
          <a:p>
            <a:pPr algn="l" rtl="0"/>
            <a:r>
              <a:rPr lang="en-US" sz="2800" dirty="0"/>
              <a:t>A difficulty in identification (but not detection) of a peripherally presented target when it is surrounded by flankers.</a:t>
            </a:r>
          </a:p>
          <a:p>
            <a:pPr algn="l" rtl="0"/>
            <a:endParaRPr lang="en-US" sz="2600" dirty="0"/>
          </a:p>
          <a:p>
            <a:pPr algn="l" rtl="0"/>
            <a:endParaRPr lang="en-US" sz="2600" dirty="0"/>
          </a:p>
          <a:p>
            <a:r>
              <a:rPr lang="en-US" sz="2800" dirty="0"/>
              <a:t>Crowding increases with target eccentricity </a:t>
            </a:r>
            <a:r>
              <a:rPr lang="en-US" sz="2400" b="0" dirty="0"/>
              <a:t>(e.g., </a:t>
            </a:r>
            <a:r>
              <a:rPr lang="en-US" sz="2400" b="0" dirty="0" err="1"/>
              <a:t>Bouma</a:t>
            </a:r>
            <a:r>
              <a:rPr lang="en-US" sz="2400" b="0" dirty="0"/>
              <a:t>, 1970)</a:t>
            </a:r>
            <a:r>
              <a:rPr lang="en-US" sz="2400" dirty="0"/>
              <a:t>.</a:t>
            </a:r>
          </a:p>
          <a:p>
            <a:pPr algn="l" rtl="0"/>
            <a:endParaRPr lang="en-US" sz="2600" dirty="0"/>
          </a:p>
        </p:txBody>
      </p:sp>
      <p:grpSp>
        <p:nvGrpSpPr>
          <p:cNvPr id="4" name="Group 3"/>
          <p:cNvGrpSpPr/>
          <p:nvPr/>
        </p:nvGrpSpPr>
        <p:grpSpPr>
          <a:xfrm>
            <a:off x="3325336" y="3046783"/>
            <a:ext cx="3191876" cy="584775"/>
            <a:chOff x="3325336" y="3046783"/>
            <a:chExt cx="3191876" cy="584775"/>
          </a:xfrm>
        </p:grpSpPr>
        <p:sp>
          <p:nvSpPr>
            <p:cNvPr id="5" name="TextBox 4"/>
            <p:cNvSpPr txBox="1"/>
            <p:nvPr/>
          </p:nvSpPr>
          <p:spPr>
            <a:xfrm>
              <a:off x="3325336" y="3046783"/>
              <a:ext cx="425116" cy="584775"/>
            </a:xfrm>
            <a:prstGeom prst="rect">
              <a:avLst/>
            </a:prstGeom>
            <a:noFill/>
          </p:spPr>
          <p:txBody>
            <a:bodyPr wrap="none" rtlCol="0">
              <a:spAutoFit/>
            </a:bodyPr>
            <a:lstStyle/>
            <a:p>
              <a:pPr algn="ctr"/>
              <a:r>
                <a:rPr lang="en-US" sz="3200" dirty="0"/>
                <a:t>+</a:t>
              </a:r>
            </a:p>
          </p:txBody>
        </p:sp>
        <p:sp>
          <p:nvSpPr>
            <p:cNvPr id="6" name="TextBox 5"/>
            <p:cNvSpPr txBox="1"/>
            <p:nvPr/>
          </p:nvSpPr>
          <p:spPr>
            <a:xfrm>
              <a:off x="4914322" y="3046783"/>
              <a:ext cx="434734" cy="584775"/>
            </a:xfrm>
            <a:prstGeom prst="rect">
              <a:avLst/>
            </a:prstGeom>
            <a:noFill/>
          </p:spPr>
          <p:txBody>
            <a:bodyPr wrap="none" rtlCol="0">
              <a:spAutoFit/>
            </a:bodyPr>
            <a:lstStyle/>
            <a:p>
              <a:pPr algn="ctr"/>
              <a:r>
                <a:rPr lang="en-US" sz="3200" dirty="0"/>
                <a:t>F</a:t>
              </a:r>
            </a:p>
          </p:txBody>
        </p:sp>
        <p:sp>
          <p:nvSpPr>
            <p:cNvPr id="7" name="TextBox 6"/>
            <p:cNvSpPr txBox="1"/>
            <p:nvPr/>
          </p:nvSpPr>
          <p:spPr>
            <a:xfrm>
              <a:off x="5498400" y="3046783"/>
              <a:ext cx="434734" cy="584775"/>
            </a:xfrm>
            <a:prstGeom prst="rect">
              <a:avLst/>
            </a:prstGeom>
            <a:noFill/>
          </p:spPr>
          <p:txBody>
            <a:bodyPr wrap="none" rtlCol="0">
              <a:spAutoFit/>
            </a:bodyPr>
            <a:lstStyle/>
            <a:p>
              <a:pPr algn="ctr"/>
              <a:r>
                <a:rPr lang="en-US" sz="3200" dirty="0"/>
                <a:t>T</a:t>
              </a:r>
            </a:p>
          </p:txBody>
        </p:sp>
        <p:sp>
          <p:nvSpPr>
            <p:cNvPr id="8" name="TextBox 7"/>
            <p:cNvSpPr txBox="1"/>
            <p:nvPr/>
          </p:nvSpPr>
          <p:spPr>
            <a:xfrm>
              <a:off x="6082478" y="3046783"/>
              <a:ext cx="434734" cy="584775"/>
            </a:xfrm>
            <a:prstGeom prst="rect">
              <a:avLst/>
            </a:prstGeom>
            <a:noFill/>
          </p:spPr>
          <p:txBody>
            <a:bodyPr wrap="none" rtlCol="0">
              <a:spAutoFit/>
            </a:bodyPr>
            <a:lstStyle/>
            <a:p>
              <a:pPr algn="ctr"/>
              <a:r>
                <a:rPr lang="en-US" sz="3200" dirty="0"/>
                <a:t>F</a:t>
              </a:r>
            </a:p>
          </p:txBody>
        </p:sp>
      </p:grpSp>
      <p:sp>
        <p:nvSpPr>
          <p:cNvPr id="16" name="TextBox 15"/>
          <p:cNvSpPr txBox="1"/>
          <p:nvPr/>
        </p:nvSpPr>
        <p:spPr>
          <a:xfrm>
            <a:off x="3325336" y="5229200"/>
            <a:ext cx="425116" cy="584775"/>
          </a:xfrm>
          <a:prstGeom prst="rect">
            <a:avLst/>
          </a:prstGeom>
          <a:noFill/>
        </p:spPr>
        <p:txBody>
          <a:bodyPr wrap="none" rtlCol="0">
            <a:spAutoFit/>
          </a:bodyPr>
          <a:lstStyle/>
          <a:p>
            <a:r>
              <a:rPr lang="en-US" sz="3200" dirty="0"/>
              <a:t>+</a:t>
            </a:r>
          </a:p>
        </p:txBody>
      </p:sp>
      <p:grpSp>
        <p:nvGrpSpPr>
          <p:cNvPr id="17" name="Group 16"/>
          <p:cNvGrpSpPr/>
          <p:nvPr/>
        </p:nvGrpSpPr>
        <p:grpSpPr>
          <a:xfrm>
            <a:off x="4959934" y="5229200"/>
            <a:ext cx="1602890" cy="584775"/>
            <a:chOff x="3398290" y="4437112"/>
            <a:chExt cx="1602890" cy="584775"/>
          </a:xfrm>
        </p:grpSpPr>
        <p:sp>
          <p:nvSpPr>
            <p:cNvPr id="18" name="TextBox 17"/>
            <p:cNvSpPr txBox="1"/>
            <p:nvPr/>
          </p:nvSpPr>
          <p:spPr>
            <a:xfrm>
              <a:off x="3398290" y="4437112"/>
              <a:ext cx="434734" cy="584775"/>
            </a:xfrm>
            <a:prstGeom prst="rect">
              <a:avLst/>
            </a:prstGeom>
            <a:noFill/>
          </p:spPr>
          <p:txBody>
            <a:bodyPr wrap="none" rtlCol="0">
              <a:spAutoFit/>
            </a:bodyPr>
            <a:lstStyle/>
            <a:p>
              <a:r>
                <a:rPr lang="en-US" sz="3200" dirty="0"/>
                <a:t>F</a:t>
              </a:r>
            </a:p>
          </p:txBody>
        </p:sp>
        <p:sp>
          <p:nvSpPr>
            <p:cNvPr id="19" name="TextBox 18"/>
            <p:cNvSpPr txBox="1"/>
            <p:nvPr/>
          </p:nvSpPr>
          <p:spPr>
            <a:xfrm>
              <a:off x="3982368" y="4437112"/>
              <a:ext cx="434734" cy="584775"/>
            </a:xfrm>
            <a:prstGeom prst="rect">
              <a:avLst/>
            </a:prstGeom>
            <a:noFill/>
          </p:spPr>
          <p:txBody>
            <a:bodyPr wrap="none" rtlCol="0">
              <a:spAutoFit/>
            </a:bodyPr>
            <a:lstStyle/>
            <a:p>
              <a:r>
                <a:rPr lang="en-US" sz="3200" dirty="0"/>
                <a:t>T</a:t>
              </a:r>
            </a:p>
          </p:txBody>
        </p:sp>
        <p:sp>
          <p:nvSpPr>
            <p:cNvPr id="20" name="TextBox 19"/>
            <p:cNvSpPr txBox="1"/>
            <p:nvPr/>
          </p:nvSpPr>
          <p:spPr>
            <a:xfrm>
              <a:off x="4566446" y="4437112"/>
              <a:ext cx="434734" cy="584775"/>
            </a:xfrm>
            <a:prstGeom prst="rect">
              <a:avLst/>
            </a:prstGeom>
            <a:noFill/>
          </p:spPr>
          <p:txBody>
            <a:bodyPr wrap="none" rtlCol="0">
              <a:spAutoFit/>
            </a:bodyPr>
            <a:lstStyle/>
            <a:p>
              <a:r>
                <a:rPr lang="en-US" sz="3200" dirty="0"/>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1000"/>
                                  </p:stCondLst>
                                  <p:childTnLst>
                                    <p:animMotion origin="layout" path="M -4.72222E-6 -2.59259E-6 L 0.12987 -0.00069 " pathEditMode="relative" rAng="0" ptsTypes="AA">
                                      <p:cBhvr>
                                        <p:cTn id="13" dur="1000" fill="hold"/>
                                        <p:tgtEl>
                                          <p:spTgt spid="17"/>
                                        </p:tgtEl>
                                        <p:attrNameLst>
                                          <p:attrName>ppt_x</p:attrName>
                                          <p:attrName>ppt_y</p:attrName>
                                        </p:attrNameLst>
                                      </p:cBhvr>
                                      <p:rCtr x="6493"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016"/>
            <a:ext cx="8731696" cy="764704"/>
          </a:xfrm>
        </p:spPr>
        <p:txBody>
          <a:bodyPr>
            <a:noAutofit/>
          </a:bodyPr>
          <a:lstStyle/>
          <a:p>
            <a:pPr>
              <a:spcBef>
                <a:spcPts val="600"/>
              </a:spcBef>
            </a:pPr>
            <a:r>
              <a:rPr lang="en-US" sz="4000" dirty="0">
                <a:latin typeface="Adobe Gothic Std B" pitchFamily="34" charset="-128"/>
                <a:ea typeface="Adobe Gothic Std B" pitchFamily="34" charset="-128"/>
              </a:rPr>
              <a:t>Study 2: Method</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323529" y="1124744"/>
            <a:ext cx="3995259" cy="5328592"/>
          </a:xfrm>
        </p:spPr>
        <p:txBody>
          <a:bodyPr>
            <a:normAutofit/>
          </a:bodyPr>
          <a:lstStyle/>
          <a:p>
            <a:pPr>
              <a:spcBef>
                <a:spcPts val="1200"/>
              </a:spcBef>
            </a:pPr>
            <a:r>
              <a:rPr lang="en-US" sz="2800" dirty="0"/>
              <a:t>Experiments 1 &amp; 2 – contrast conditions:</a:t>
            </a:r>
          </a:p>
          <a:p>
            <a:pPr marL="342900" indent="-342900">
              <a:spcBef>
                <a:spcPts val="1200"/>
              </a:spcBef>
              <a:buFont typeface="Arial" panose="020B0604020202020204" pitchFamily="34" charset="0"/>
              <a:buChar char="•"/>
            </a:pPr>
            <a:r>
              <a:rPr lang="en-US" sz="2400" dirty="0"/>
              <a:t>Target and flankers 20% (i.e., equal-high).</a:t>
            </a:r>
          </a:p>
          <a:p>
            <a:pPr marL="342900" indent="-342900">
              <a:spcBef>
                <a:spcPts val="1200"/>
              </a:spcBef>
              <a:buFont typeface="Arial" panose="020B0604020202020204" pitchFamily="34" charset="0"/>
              <a:buChar char="•"/>
            </a:pPr>
            <a:r>
              <a:rPr lang="en-US" sz="2400" dirty="0"/>
              <a:t>Target and flankers 10% (i.e., equal-low).</a:t>
            </a:r>
          </a:p>
          <a:p>
            <a:pPr marL="342900" indent="-342900">
              <a:spcBef>
                <a:spcPts val="1200"/>
              </a:spcBef>
              <a:buFont typeface="Arial" panose="020B0604020202020204" pitchFamily="34" charset="0"/>
              <a:buChar char="•"/>
            </a:pPr>
            <a:r>
              <a:rPr lang="en-US" sz="2400" dirty="0"/>
              <a:t>Target 20% Flankers 10% (i.e., high-target, Exp.1)</a:t>
            </a:r>
          </a:p>
          <a:p>
            <a:pPr marL="342900" indent="-342900">
              <a:spcBef>
                <a:spcPts val="1200"/>
              </a:spcBef>
              <a:buFont typeface="Arial" panose="020B0604020202020204" pitchFamily="34" charset="0"/>
              <a:buChar char="•"/>
            </a:pPr>
            <a:r>
              <a:rPr lang="en-US" sz="2400" dirty="0"/>
              <a:t>Target 10% Flankers 20% (i.e., low-target, Exp.2)</a:t>
            </a:r>
          </a:p>
          <a:p>
            <a:endParaRPr lang="en-US" sz="2400" dirty="0"/>
          </a:p>
          <a:p>
            <a:endParaRPr lang="en-US" sz="2400" dirty="0"/>
          </a:p>
          <a:p>
            <a:endParaRPr lang="en-US" sz="2200" dirty="0"/>
          </a:p>
        </p:txBody>
      </p:sp>
      <p:grpSp>
        <p:nvGrpSpPr>
          <p:cNvPr id="25" name="Group 24"/>
          <p:cNvGrpSpPr/>
          <p:nvPr/>
        </p:nvGrpSpPr>
        <p:grpSpPr>
          <a:xfrm>
            <a:off x="4318788" y="1268760"/>
            <a:ext cx="4645700" cy="3129606"/>
            <a:chOff x="2295960" y="2773950"/>
            <a:chExt cx="4645700" cy="3129606"/>
          </a:xfrm>
        </p:grpSpPr>
        <p:grpSp>
          <p:nvGrpSpPr>
            <p:cNvPr id="6" name="Group 5"/>
            <p:cNvGrpSpPr>
              <a:grpSpLocks noChangeAspect="1"/>
            </p:cNvGrpSpPr>
            <p:nvPr/>
          </p:nvGrpSpPr>
          <p:grpSpPr>
            <a:xfrm>
              <a:off x="2295960" y="2773950"/>
              <a:ext cx="4645700" cy="3129606"/>
              <a:chOff x="0" y="0"/>
              <a:chExt cx="7576237" cy="5103988"/>
            </a:xfrm>
          </p:grpSpPr>
          <p:sp>
            <p:nvSpPr>
              <p:cNvPr id="7" name="Rectangle 6"/>
              <p:cNvSpPr/>
              <p:nvPr/>
            </p:nvSpPr>
            <p:spPr>
              <a:xfrm>
                <a:off x="789606" y="99451"/>
                <a:ext cx="2592288" cy="18722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800" kern="1200">
                    <a:solidFill>
                      <a:srgbClr val="000000"/>
                    </a:solidFill>
                    <a:effectLst/>
                    <a:ea typeface="Times New Roman"/>
                    <a:cs typeface="Arial"/>
                  </a:rPr>
                  <a:t>+</a:t>
                </a:r>
                <a:endParaRPr lang="en-US" sz="1200">
                  <a:effectLst/>
                  <a:latin typeface="Times New Roman"/>
                  <a:ea typeface="Times New Roman"/>
                </a:endParaRPr>
              </a:p>
            </p:txBody>
          </p:sp>
          <p:sp>
            <p:nvSpPr>
              <p:cNvPr id="8" name="Rectangle 7"/>
              <p:cNvSpPr/>
              <p:nvPr/>
            </p:nvSpPr>
            <p:spPr>
              <a:xfrm>
                <a:off x="2304256" y="1477331"/>
                <a:ext cx="2592287" cy="187220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a:effectLst/>
                    <a:ea typeface="Times New Roman"/>
                    <a:cs typeface="Arial"/>
                  </a:rPr>
                  <a:t> </a:t>
                </a:r>
                <a:endParaRPr lang="en-US" sz="1100">
                  <a:effectLst/>
                  <a:ea typeface="Calibri"/>
                  <a:cs typeface="Arial"/>
                </a:endParaRPr>
              </a:p>
            </p:txBody>
          </p:sp>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313" y="2007684"/>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808313" y="2655755"/>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8312" y="2334628"/>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816424" y="2846947"/>
                <a:ext cx="2592288" cy="18722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a:effectLst/>
                    <a:ea typeface="Times New Roman"/>
                    <a:cs typeface="Arial"/>
                  </a:rPr>
                  <a:t> </a:t>
                </a:r>
                <a:endParaRPr lang="en-US" sz="1100">
                  <a:effectLst/>
                  <a:ea typeface="Calibri"/>
                  <a:cs typeface="Arial"/>
                </a:endParaRPr>
              </a:p>
            </p:txBody>
          </p: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481" y="3377300"/>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320481" y="4025371"/>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0480" y="3704244"/>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4320480" y="3123787"/>
                <a:ext cx="180001" cy="1296144"/>
              </a:xfrm>
              <a:prstGeom prst="rect">
                <a:avLst/>
              </a:prstGeom>
              <a:blipFill>
                <a:blip r:embed="rId5"/>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dirty="0">
                    <a:effectLst/>
                    <a:ea typeface="Times New Roman"/>
                    <a:cs typeface="Arial"/>
                  </a:rPr>
                  <a:t> </a:t>
                </a:r>
                <a:endParaRPr lang="en-US" sz="1100" dirty="0">
                  <a:effectLst/>
                  <a:ea typeface="Calibri"/>
                  <a:cs typeface="Arial"/>
                </a:endParaRPr>
              </a:p>
            </p:txBody>
          </p:sp>
          <p:cxnSp>
            <p:nvCxnSpPr>
              <p:cNvPr id="17" name="Straight Arrow Connector 16"/>
              <p:cNvCxnSpPr/>
              <p:nvPr/>
            </p:nvCxnSpPr>
            <p:spPr>
              <a:xfrm>
                <a:off x="0" y="1791621"/>
                <a:ext cx="3456385" cy="3312367"/>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18" name="TextBox 12"/>
              <p:cNvSpPr txBox="1"/>
              <p:nvPr/>
            </p:nvSpPr>
            <p:spPr>
              <a:xfrm>
                <a:off x="3440698" y="0"/>
                <a:ext cx="1310231" cy="853305"/>
              </a:xfrm>
              <a:prstGeom prst="rect">
                <a:avLst/>
              </a:prstGeom>
              <a:noFill/>
            </p:spPr>
            <p:txBody>
              <a:bodyPr wrap="none" rtlCol="0">
                <a:spAutoFit/>
              </a:bodyPr>
              <a:lstStyle/>
              <a:p>
                <a:pPr algn="l">
                  <a:spcAft>
                    <a:spcPts val="0"/>
                  </a:spcAft>
                </a:pPr>
                <a:r>
                  <a:rPr lang="en-US" sz="1400" kern="1200" dirty="0">
                    <a:solidFill>
                      <a:srgbClr val="000000"/>
                    </a:solidFill>
                    <a:effectLst/>
                    <a:latin typeface="Calibri"/>
                    <a:ea typeface="Times New Roman"/>
                    <a:cs typeface="Arial"/>
                  </a:rPr>
                  <a:t>Fixation</a:t>
                </a:r>
                <a:endParaRPr lang="en-US" sz="1400" dirty="0">
                  <a:effectLst/>
                  <a:latin typeface="Times New Roman"/>
                  <a:ea typeface="Times New Roman"/>
                </a:endParaRPr>
              </a:p>
              <a:p>
                <a:pPr algn="l">
                  <a:spcAft>
                    <a:spcPts val="0"/>
                  </a:spcAft>
                </a:pPr>
                <a:r>
                  <a:rPr lang="en-US" sz="1400" kern="1200" dirty="0">
                    <a:solidFill>
                      <a:srgbClr val="000000"/>
                    </a:solidFill>
                    <a:effectLst/>
                    <a:latin typeface="Calibri"/>
                    <a:ea typeface="Times New Roman"/>
                    <a:cs typeface="Arial"/>
                  </a:rPr>
                  <a:t>1000 ms</a:t>
                </a:r>
                <a:endParaRPr lang="en-US" sz="1400" dirty="0">
                  <a:effectLst/>
                  <a:latin typeface="Times New Roman"/>
                  <a:ea typeface="Times New Roman"/>
                </a:endParaRPr>
              </a:p>
            </p:txBody>
          </p:sp>
          <p:sp>
            <p:nvSpPr>
              <p:cNvPr id="19" name="TextBox 25"/>
              <p:cNvSpPr txBox="1"/>
              <p:nvPr/>
            </p:nvSpPr>
            <p:spPr>
              <a:xfrm>
                <a:off x="4896543" y="1430249"/>
                <a:ext cx="1961477" cy="853305"/>
              </a:xfrm>
              <a:prstGeom prst="rect">
                <a:avLst/>
              </a:prstGeom>
              <a:noFill/>
            </p:spPr>
            <p:txBody>
              <a:bodyPr wrap="none" rtlCol="0">
                <a:spAutoFit/>
              </a:bodyPr>
              <a:lstStyle/>
              <a:p>
                <a:pPr algn="l">
                  <a:spcAft>
                    <a:spcPts val="0"/>
                  </a:spcAft>
                </a:pPr>
                <a:r>
                  <a:rPr lang="en-US" sz="1400" kern="1200" dirty="0">
                    <a:solidFill>
                      <a:srgbClr val="000000"/>
                    </a:solidFill>
                    <a:effectLst/>
                    <a:latin typeface="Calibri"/>
                    <a:ea typeface="Times New Roman"/>
                    <a:cs typeface="Arial"/>
                  </a:rPr>
                  <a:t>Target Display</a:t>
                </a:r>
                <a:endParaRPr lang="en-US" sz="1400" dirty="0">
                  <a:effectLst/>
                  <a:latin typeface="Times New Roman"/>
                  <a:ea typeface="Times New Roman"/>
                </a:endParaRPr>
              </a:p>
              <a:p>
                <a:pPr algn="l">
                  <a:spcAft>
                    <a:spcPts val="0"/>
                  </a:spcAft>
                </a:pPr>
                <a:r>
                  <a:rPr lang="en-US" sz="1400" kern="1200" dirty="0">
                    <a:solidFill>
                      <a:srgbClr val="000000"/>
                    </a:solidFill>
                    <a:effectLst/>
                    <a:latin typeface="Calibri"/>
                    <a:ea typeface="Times New Roman"/>
                    <a:cs typeface="Arial"/>
                  </a:rPr>
                  <a:t>20-80 ms</a:t>
                </a:r>
                <a:endParaRPr lang="en-US" sz="1400" dirty="0">
                  <a:effectLst/>
                  <a:latin typeface="Times New Roman"/>
                  <a:ea typeface="Times New Roman"/>
                </a:endParaRPr>
              </a:p>
            </p:txBody>
          </p:sp>
          <p:sp>
            <p:nvSpPr>
              <p:cNvPr id="20" name="TextBox 26"/>
              <p:cNvSpPr txBox="1"/>
              <p:nvPr/>
            </p:nvSpPr>
            <p:spPr>
              <a:xfrm>
                <a:off x="6415015" y="2738925"/>
                <a:ext cx="1161222" cy="853305"/>
              </a:xfrm>
              <a:prstGeom prst="rect">
                <a:avLst/>
              </a:prstGeom>
              <a:noFill/>
            </p:spPr>
            <p:txBody>
              <a:bodyPr wrap="none" rtlCol="0">
                <a:spAutoFit/>
              </a:bodyPr>
              <a:lstStyle/>
              <a:p>
                <a:pPr algn="l">
                  <a:spcAft>
                    <a:spcPts val="0"/>
                  </a:spcAft>
                </a:pPr>
                <a:r>
                  <a:rPr lang="en-US" sz="1400" kern="1200" dirty="0">
                    <a:solidFill>
                      <a:srgbClr val="000000"/>
                    </a:solidFill>
                    <a:effectLst/>
                    <a:latin typeface="Calibri"/>
                    <a:ea typeface="Times New Roman"/>
                    <a:cs typeface="Arial"/>
                  </a:rPr>
                  <a:t>Mask</a:t>
                </a:r>
                <a:endParaRPr lang="en-US" sz="1400" dirty="0">
                  <a:effectLst/>
                  <a:latin typeface="Times New Roman"/>
                  <a:ea typeface="Times New Roman"/>
                </a:endParaRPr>
              </a:p>
              <a:p>
                <a:pPr algn="l">
                  <a:spcAft>
                    <a:spcPts val="0"/>
                  </a:spcAft>
                </a:pPr>
                <a:r>
                  <a:rPr lang="en-US" sz="1400" kern="1200" dirty="0">
                    <a:solidFill>
                      <a:srgbClr val="000000"/>
                    </a:solidFill>
                    <a:effectLst/>
                    <a:latin typeface="Calibri"/>
                    <a:ea typeface="Times New Roman"/>
                    <a:cs typeface="Arial"/>
                  </a:rPr>
                  <a:t>300 ms</a:t>
                </a:r>
                <a:endParaRPr lang="en-US" sz="1400" dirty="0">
                  <a:effectLst/>
                  <a:latin typeface="Times New Roman"/>
                  <a:ea typeface="Times New Roman"/>
                </a:endParaRPr>
              </a:p>
            </p:txBody>
          </p:sp>
          <p:sp>
            <p:nvSpPr>
              <p:cNvPr id="23" name="Rectangle 22"/>
              <p:cNvSpPr/>
              <p:nvPr/>
            </p:nvSpPr>
            <p:spPr>
              <a:xfrm>
                <a:off x="4320481" y="3668631"/>
                <a:ext cx="181913" cy="182005"/>
              </a:xfrm>
              <a:prstGeom prst="rect">
                <a:avLst/>
              </a:prstGeom>
              <a:blipFill>
                <a:blip r:embed="rId6">
                  <a:extLst>
                    <a:ext uri="{BEBA8EAE-BF5A-486C-A8C5-ECC9F3942E4B}">
                      <a14:imgProps xmlns:a14="http://schemas.microsoft.com/office/drawing/2010/main">
                        <a14:imgLayer r:embed="rId7">
                          <a14:imgEffect>
                            <a14:brightnessContrast bright="20000" contrast="-2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dirty="0">
                    <a:effectLst/>
                    <a:ea typeface="Times New Roman"/>
                    <a:cs typeface="Arial"/>
                  </a:rPr>
                  <a:t> </a:t>
                </a:r>
                <a:endParaRPr lang="en-US" sz="1100" dirty="0">
                  <a:effectLst/>
                  <a:ea typeface="Calibri"/>
                  <a:cs typeface="Arial"/>
                </a:endParaRPr>
              </a:p>
            </p:txBody>
          </p:sp>
        </p:grpSp>
        <p:grpSp>
          <p:nvGrpSpPr>
            <p:cNvPr id="24" name="Group 23"/>
            <p:cNvGrpSpPr/>
            <p:nvPr/>
          </p:nvGrpSpPr>
          <p:grpSpPr>
            <a:xfrm>
              <a:off x="2825960" y="3912545"/>
              <a:ext cx="1385726" cy="1261799"/>
              <a:chOff x="2825960" y="3912545"/>
              <a:chExt cx="1385726" cy="1261799"/>
            </a:xfrm>
          </p:grpSpPr>
          <p:sp>
            <p:nvSpPr>
              <p:cNvPr id="5" name="TextBox 4"/>
              <p:cNvSpPr txBox="1"/>
              <p:nvPr/>
            </p:nvSpPr>
            <p:spPr>
              <a:xfrm rot="2611637">
                <a:off x="2825960" y="4835790"/>
                <a:ext cx="632288" cy="338554"/>
              </a:xfrm>
              <a:prstGeom prst="rect">
                <a:avLst/>
              </a:prstGeom>
              <a:noFill/>
            </p:spPr>
            <p:txBody>
              <a:bodyPr wrap="none" rtlCol="0">
                <a:spAutoFit/>
              </a:bodyPr>
              <a:lstStyle/>
              <a:p>
                <a:r>
                  <a:rPr lang="en-US" sz="1600" dirty="0"/>
                  <a:t>Time</a:t>
                </a:r>
              </a:p>
            </p:txBody>
          </p:sp>
          <p:sp>
            <p:nvSpPr>
              <p:cNvPr id="21" name="TextBox 20"/>
              <p:cNvSpPr txBox="1"/>
              <p:nvPr/>
            </p:nvSpPr>
            <p:spPr>
              <a:xfrm rot="16200000">
                <a:off x="3926724" y="3920508"/>
                <a:ext cx="292925" cy="276999"/>
              </a:xfrm>
              <a:prstGeom prst="rect">
                <a:avLst/>
              </a:prstGeom>
              <a:solidFill>
                <a:schemeClr val="bg1">
                  <a:lumMod val="65000"/>
                </a:schemeClr>
              </a:solidFill>
            </p:spPr>
            <p:txBody>
              <a:bodyPr wrap="square" rtlCol="0">
                <a:spAutoFit/>
              </a:bodyPr>
              <a:lstStyle/>
              <a:p>
                <a:r>
                  <a:rPr lang="en-US" sz="1200" b="1" dirty="0">
                    <a:solidFill>
                      <a:srgbClr val="C8C8C8"/>
                    </a:solidFill>
                  </a:rPr>
                  <a:t>H</a:t>
                </a:r>
              </a:p>
            </p:txBody>
          </p:sp>
          <p:sp>
            <p:nvSpPr>
              <p:cNvPr id="22" name="TextBox 21"/>
              <p:cNvSpPr txBox="1"/>
              <p:nvPr/>
            </p:nvSpPr>
            <p:spPr>
              <a:xfrm>
                <a:off x="3910540" y="4347518"/>
                <a:ext cx="301146" cy="276999"/>
              </a:xfrm>
              <a:prstGeom prst="rect">
                <a:avLst/>
              </a:prstGeom>
              <a:solidFill>
                <a:schemeClr val="bg1">
                  <a:lumMod val="65000"/>
                </a:schemeClr>
              </a:solidFill>
            </p:spPr>
            <p:txBody>
              <a:bodyPr wrap="square" rtlCol="0">
                <a:spAutoFit/>
              </a:bodyPr>
              <a:lstStyle/>
              <a:p>
                <a:r>
                  <a:rPr lang="en-US" sz="1200" b="1" dirty="0">
                    <a:solidFill>
                      <a:srgbClr val="C8C8C8"/>
                    </a:solidFill>
                  </a:rPr>
                  <a:t>H</a:t>
                </a:r>
              </a:p>
            </p:txBody>
          </p:sp>
        </p:grpSp>
      </p:grpSp>
    </p:spTree>
    <p:extLst>
      <p:ext uri="{BB962C8B-B14F-4D97-AF65-F5344CB8AC3E}">
        <p14:creationId xmlns:p14="http://schemas.microsoft.com/office/powerpoint/2010/main" val="42672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016"/>
            <a:ext cx="8731696" cy="764704"/>
          </a:xfrm>
        </p:spPr>
        <p:txBody>
          <a:bodyPr>
            <a:noAutofit/>
          </a:bodyPr>
          <a:lstStyle/>
          <a:p>
            <a:pPr>
              <a:spcBef>
                <a:spcPts val="600"/>
              </a:spcBef>
            </a:pPr>
            <a:r>
              <a:rPr lang="en-US" sz="4000" dirty="0">
                <a:latin typeface="Adobe Gothic Std B" pitchFamily="34" charset="-128"/>
                <a:ea typeface="Adobe Gothic Std B" pitchFamily="34" charset="-128"/>
              </a:rPr>
              <a:t>Experiment 1: method</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323529" y="1124744"/>
            <a:ext cx="3995259" cy="3037654"/>
          </a:xfrm>
        </p:spPr>
        <p:txBody>
          <a:bodyPr>
            <a:normAutofit/>
          </a:bodyPr>
          <a:lstStyle/>
          <a:p>
            <a:pPr>
              <a:spcBef>
                <a:spcPts val="1200"/>
              </a:spcBef>
            </a:pPr>
            <a:r>
              <a:rPr lang="en-US" sz="2800" dirty="0"/>
              <a:t>contrast conditions:</a:t>
            </a:r>
          </a:p>
          <a:p>
            <a:pPr marL="342900" indent="-342900">
              <a:spcBef>
                <a:spcPts val="1200"/>
              </a:spcBef>
              <a:buFont typeface="Arial" panose="020B0604020202020204" pitchFamily="34" charset="0"/>
              <a:buChar char="•"/>
            </a:pPr>
            <a:r>
              <a:rPr lang="en-US" sz="2400" dirty="0"/>
              <a:t>Equal-High</a:t>
            </a:r>
          </a:p>
          <a:p>
            <a:pPr marL="342900" indent="-342900">
              <a:spcBef>
                <a:spcPts val="1200"/>
              </a:spcBef>
              <a:buFont typeface="Arial" panose="020B0604020202020204" pitchFamily="34" charset="0"/>
              <a:buChar char="•"/>
            </a:pPr>
            <a:r>
              <a:rPr lang="en-US" sz="2400" dirty="0"/>
              <a:t>Equal-Low </a:t>
            </a:r>
          </a:p>
          <a:p>
            <a:pPr marL="342900" indent="-342900">
              <a:spcBef>
                <a:spcPts val="1200"/>
              </a:spcBef>
              <a:buFont typeface="Arial" panose="020B0604020202020204" pitchFamily="34" charset="0"/>
              <a:buChar char="•"/>
            </a:pPr>
            <a:r>
              <a:rPr lang="en-US" sz="2400" dirty="0"/>
              <a:t>High-Target</a:t>
            </a:r>
          </a:p>
          <a:p>
            <a:endParaRPr lang="en-US" sz="2400" dirty="0"/>
          </a:p>
          <a:p>
            <a:endParaRPr lang="en-US" sz="2400" dirty="0"/>
          </a:p>
          <a:p>
            <a:endParaRPr lang="en-US" sz="2200" dirty="0"/>
          </a:p>
        </p:txBody>
      </p:sp>
      <p:grpSp>
        <p:nvGrpSpPr>
          <p:cNvPr id="25" name="Group 24"/>
          <p:cNvGrpSpPr/>
          <p:nvPr/>
        </p:nvGrpSpPr>
        <p:grpSpPr>
          <a:xfrm>
            <a:off x="4318788" y="2027586"/>
            <a:ext cx="4645700" cy="3129606"/>
            <a:chOff x="2295960" y="2773950"/>
            <a:chExt cx="4645700" cy="3129606"/>
          </a:xfrm>
        </p:grpSpPr>
        <p:grpSp>
          <p:nvGrpSpPr>
            <p:cNvPr id="6" name="Group 5"/>
            <p:cNvGrpSpPr>
              <a:grpSpLocks noChangeAspect="1"/>
            </p:cNvGrpSpPr>
            <p:nvPr/>
          </p:nvGrpSpPr>
          <p:grpSpPr>
            <a:xfrm>
              <a:off x="2295960" y="2773950"/>
              <a:ext cx="4645700" cy="3129606"/>
              <a:chOff x="0" y="0"/>
              <a:chExt cx="7576237" cy="5103988"/>
            </a:xfrm>
          </p:grpSpPr>
          <p:sp>
            <p:nvSpPr>
              <p:cNvPr id="7" name="Rectangle 6"/>
              <p:cNvSpPr/>
              <p:nvPr/>
            </p:nvSpPr>
            <p:spPr>
              <a:xfrm>
                <a:off x="789606" y="99451"/>
                <a:ext cx="2592288" cy="18722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800" kern="1200">
                    <a:solidFill>
                      <a:srgbClr val="000000"/>
                    </a:solidFill>
                    <a:effectLst/>
                    <a:ea typeface="Times New Roman"/>
                    <a:cs typeface="Arial"/>
                  </a:rPr>
                  <a:t>+</a:t>
                </a:r>
                <a:endParaRPr lang="en-US" sz="1200">
                  <a:effectLst/>
                  <a:latin typeface="Times New Roman"/>
                  <a:ea typeface="Times New Roman"/>
                </a:endParaRPr>
              </a:p>
            </p:txBody>
          </p:sp>
          <p:sp>
            <p:nvSpPr>
              <p:cNvPr id="8" name="Rectangle 7"/>
              <p:cNvSpPr/>
              <p:nvPr/>
            </p:nvSpPr>
            <p:spPr>
              <a:xfrm>
                <a:off x="2304256" y="1477331"/>
                <a:ext cx="2592287" cy="187220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a:effectLst/>
                    <a:ea typeface="Times New Roman"/>
                    <a:cs typeface="Arial"/>
                  </a:rPr>
                  <a:t> </a:t>
                </a:r>
                <a:endParaRPr lang="en-US" sz="1100">
                  <a:effectLst/>
                  <a:ea typeface="Calibri"/>
                  <a:cs typeface="Arial"/>
                </a:endParaRPr>
              </a:p>
            </p:txBody>
          </p:sp>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313" y="2007684"/>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2808313" y="2655755"/>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8312" y="2334628"/>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816424" y="2846947"/>
                <a:ext cx="2592288" cy="18722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a:effectLst/>
                    <a:ea typeface="Times New Roman"/>
                    <a:cs typeface="Arial"/>
                  </a:rPr>
                  <a:t> </a:t>
                </a:r>
                <a:endParaRPr lang="en-US" sz="1100">
                  <a:effectLst/>
                  <a:ea typeface="Calibri"/>
                  <a:cs typeface="Arial"/>
                </a:endParaRPr>
              </a:p>
            </p:txBody>
          </p: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481" y="3377300"/>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320481" y="4025371"/>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0480" y="3704244"/>
                <a:ext cx="180000"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4320480" y="3123787"/>
                <a:ext cx="180001" cy="1296144"/>
              </a:xfrm>
              <a:prstGeom prst="rect">
                <a:avLst/>
              </a:prstGeom>
              <a:blipFill>
                <a:blip r:embed="rId5"/>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dirty="0">
                    <a:effectLst/>
                    <a:ea typeface="Times New Roman"/>
                    <a:cs typeface="Arial"/>
                  </a:rPr>
                  <a:t> </a:t>
                </a:r>
                <a:endParaRPr lang="en-US" sz="1100" dirty="0">
                  <a:effectLst/>
                  <a:ea typeface="Calibri"/>
                  <a:cs typeface="Arial"/>
                </a:endParaRPr>
              </a:p>
            </p:txBody>
          </p:sp>
          <p:cxnSp>
            <p:nvCxnSpPr>
              <p:cNvPr id="17" name="Straight Arrow Connector 16"/>
              <p:cNvCxnSpPr/>
              <p:nvPr/>
            </p:nvCxnSpPr>
            <p:spPr>
              <a:xfrm>
                <a:off x="0" y="1791621"/>
                <a:ext cx="3456385" cy="3312367"/>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18" name="TextBox 12"/>
              <p:cNvSpPr txBox="1"/>
              <p:nvPr/>
            </p:nvSpPr>
            <p:spPr>
              <a:xfrm>
                <a:off x="3440698" y="0"/>
                <a:ext cx="1310231" cy="853305"/>
              </a:xfrm>
              <a:prstGeom prst="rect">
                <a:avLst/>
              </a:prstGeom>
              <a:noFill/>
            </p:spPr>
            <p:txBody>
              <a:bodyPr wrap="none" rtlCol="0">
                <a:spAutoFit/>
              </a:bodyPr>
              <a:lstStyle/>
              <a:p>
                <a:pPr algn="l">
                  <a:spcAft>
                    <a:spcPts val="0"/>
                  </a:spcAft>
                </a:pPr>
                <a:r>
                  <a:rPr lang="en-US" sz="1400" kern="1200" dirty="0">
                    <a:solidFill>
                      <a:srgbClr val="000000"/>
                    </a:solidFill>
                    <a:effectLst/>
                    <a:latin typeface="Calibri"/>
                    <a:ea typeface="Times New Roman"/>
                    <a:cs typeface="Arial"/>
                  </a:rPr>
                  <a:t>Fixation</a:t>
                </a:r>
                <a:endParaRPr lang="en-US" sz="1400" dirty="0">
                  <a:effectLst/>
                  <a:latin typeface="Times New Roman"/>
                  <a:ea typeface="Times New Roman"/>
                </a:endParaRPr>
              </a:p>
              <a:p>
                <a:pPr algn="l">
                  <a:spcAft>
                    <a:spcPts val="0"/>
                  </a:spcAft>
                </a:pPr>
                <a:r>
                  <a:rPr lang="en-US" sz="1400" kern="1200" dirty="0">
                    <a:solidFill>
                      <a:srgbClr val="000000"/>
                    </a:solidFill>
                    <a:effectLst/>
                    <a:latin typeface="Calibri"/>
                    <a:ea typeface="Times New Roman"/>
                    <a:cs typeface="Arial"/>
                  </a:rPr>
                  <a:t>1000 ms</a:t>
                </a:r>
                <a:endParaRPr lang="en-US" sz="1400" dirty="0">
                  <a:effectLst/>
                  <a:latin typeface="Times New Roman"/>
                  <a:ea typeface="Times New Roman"/>
                </a:endParaRPr>
              </a:p>
            </p:txBody>
          </p:sp>
          <p:sp>
            <p:nvSpPr>
              <p:cNvPr id="19" name="TextBox 25"/>
              <p:cNvSpPr txBox="1"/>
              <p:nvPr/>
            </p:nvSpPr>
            <p:spPr>
              <a:xfrm>
                <a:off x="4896543" y="1430249"/>
                <a:ext cx="1961477" cy="853305"/>
              </a:xfrm>
              <a:prstGeom prst="rect">
                <a:avLst/>
              </a:prstGeom>
              <a:noFill/>
            </p:spPr>
            <p:txBody>
              <a:bodyPr wrap="none" rtlCol="0">
                <a:spAutoFit/>
              </a:bodyPr>
              <a:lstStyle/>
              <a:p>
                <a:pPr algn="l">
                  <a:spcAft>
                    <a:spcPts val="0"/>
                  </a:spcAft>
                </a:pPr>
                <a:r>
                  <a:rPr lang="en-US" sz="1400" kern="1200" dirty="0">
                    <a:solidFill>
                      <a:srgbClr val="000000"/>
                    </a:solidFill>
                    <a:effectLst/>
                    <a:latin typeface="Calibri"/>
                    <a:ea typeface="Times New Roman"/>
                    <a:cs typeface="Arial"/>
                  </a:rPr>
                  <a:t>Target Display</a:t>
                </a:r>
                <a:endParaRPr lang="en-US" sz="1400" dirty="0">
                  <a:effectLst/>
                  <a:latin typeface="Times New Roman"/>
                  <a:ea typeface="Times New Roman"/>
                </a:endParaRPr>
              </a:p>
              <a:p>
                <a:pPr algn="l">
                  <a:spcAft>
                    <a:spcPts val="0"/>
                  </a:spcAft>
                </a:pPr>
                <a:r>
                  <a:rPr lang="en-US" sz="1400" kern="1200" dirty="0">
                    <a:solidFill>
                      <a:srgbClr val="000000"/>
                    </a:solidFill>
                    <a:effectLst/>
                    <a:latin typeface="Calibri"/>
                    <a:ea typeface="Times New Roman"/>
                    <a:cs typeface="Arial"/>
                  </a:rPr>
                  <a:t>20-80 ms</a:t>
                </a:r>
                <a:endParaRPr lang="en-US" sz="1400" dirty="0">
                  <a:effectLst/>
                  <a:latin typeface="Times New Roman"/>
                  <a:ea typeface="Times New Roman"/>
                </a:endParaRPr>
              </a:p>
            </p:txBody>
          </p:sp>
          <p:sp>
            <p:nvSpPr>
              <p:cNvPr id="20" name="TextBox 26"/>
              <p:cNvSpPr txBox="1"/>
              <p:nvPr/>
            </p:nvSpPr>
            <p:spPr>
              <a:xfrm>
                <a:off x="6415015" y="2738925"/>
                <a:ext cx="1161222" cy="853305"/>
              </a:xfrm>
              <a:prstGeom prst="rect">
                <a:avLst/>
              </a:prstGeom>
              <a:noFill/>
            </p:spPr>
            <p:txBody>
              <a:bodyPr wrap="none" rtlCol="0">
                <a:spAutoFit/>
              </a:bodyPr>
              <a:lstStyle/>
              <a:p>
                <a:pPr algn="l">
                  <a:spcAft>
                    <a:spcPts val="0"/>
                  </a:spcAft>
                </a:pPr>
                <a:r>
                  <a:rPr lang="en-US" sz="1400" kern="1200" dirty="0">
                    <a:solidFill>
                      <a:srgbClr val="000000"/>
                    </a:solidFill>
                    <a:effectLst/>
                    <a:latin typeface="Calibri"/>
                    <a:ea typeface="Times New Roman"/>
                    <a:cs typeface="Arial"/>
                  </a:rPr>
                  <a:t>Mask</a:t>
                </a:r>
                <a:endParaRPr lang="en-US" sz="1400" dirty="0">
                  <a:effectLst/>
                  <a:latin typeface="Times New Roman"/>
                  <a:ea typeface="Times New Roman"/>
                </a:endParaRPr>
              </a:p>
              <a:p>
                <a:pPr algn="l">
                  <a:spcAft>
                    <a:spcPts val="0"/>
                  </a:spcAft>
                </a:pPr>
                <a:r>
                  <a:rPr lang="en-US" sz="1400" kern="1200" dirty="0">
                    <a:solidFill>
                      <a:srgbClr val="000000"/>
                    </a:solidFill>
                    <a:effectLst/>
                    <a:latin typeface="Calibri"/>
                    <a:ea typeface="Times New Roman"/>
                    <a:cs typeface="Arial"/>
                  </a:rPr>
                  <a:t>300 ms</a:t>
                </a:r>
                <a:endParaRPr lang="en-US" sz="1400" dirty="0">
                  <a:effectLst/>
                  <a:latin typeface="Times New Roman"/>
                  <a:ea typeface="Times New Roman"/>
                </a:endParaRPr>
              </a:p>
            </p:txBody>
          </p:sp>
          <p:sp>
            <p:nvSpPr>
              <p:cNvPr id="23" name="Rectangle 22"/>
              <p:cNvSpPr/>
              <p:nvPr/>
            </p:nvSpPr>
            <p:spPr>
              <a:xfrm>
                <a:off x="4320481" y="3668631"/>
                <a:ext cx="181913" cy="182005"/>
              </a:xfrm>
              <a:prstGeom prst="rect">
                <a:avLst/>
              </a:prstGeom>
              <a:blipFill>
                <a:blip r:embed="rId6">
                  <a:extLst>
                    <a:ext uri="{BEBA8EAE-BF5A-486C-A8C5-ECC9F3942E4B}">
                      <a14:imgProps xmlns:a14="http://schemas.microsoft.com/office/drawing/2010/main">
                        <a14:imgLayer r:embed="rId7">
                          <a14:imgEffect>
                            <a14:brightnessContrast bright="20000" contrast="-2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dirty="0">
                    <a:effectLst/>
                    <a:ea typeface="Times New Roman"/>
                    <a:cs typeface="Arial"/>
                  </a:rPr>
                  <a:t> </a:t>
                </a:r>
                <a:endParaRPr lang="en-US" sz="1100" dirty="0">
                  <a:effectLst/>
                  <a:ea typeface="Calibri"/>
                  <a:cs typeface="Arial"/>
                </a:endParaRPr>
              </a:p>
            </p:txBody>
          </p:sp>
        </p:grpSp>
        <p:grpSp>
          <p:nvGrpSpPr>
            <p:cNvPr id="24" name="Group 23"/>
            <p:cNvGrpSpPr/>
            <p:nvPr/>
          </p:nvGrpSpPr>
          <p:grpSpPr>
            <a:xfrm>
              <a:off x="2825960" y="3912545"/>
              <a:ext cx="1396612" cy="1261799"/>
              <a:chOff x="2825960" y="3912545"/>
              <a:chExt cx="1396612" cy="1261799"/>
            </a:xfrm>
          </p:grpSpPr>
          <p:sp>
            <p:nvSpPr>
              <p:cNvPr id="5" name="TextBox 4"/>
              <p:cNvSpPr txBox="1"/>
              <p:nvPr/>
            </p:nvSpPr>
            <p:spPr>
              <a:xfrm rot="2611637">
                <a:off x="2825960" y="4835790"/>
                <a:ext cx="632288" cy="338554"/>
              </a:xfrm>
              <a:prstGeom prst="rect">
                <a:avLst/>
              </a:prstGeom>
              <a:noFill/>
            </p:spPr>
            <p:txBody>
              <a:bodyPr wrap="none" rtlCol="0">
                <a:spAutoFit/>
              </a:bodyPr>
              <a:lstStyle/>
              <a:p>
                <a:r>
                  <a:rPr lang="en-US" sz="1600" dirty="0"/>
                  <a:t>Time</a:t>
                </a:r>
              </a:p>
            </p:txBody>
          </p:sp>
          <p:sp>
            <p:nvSpPr>
              <p:cNvPr id="21" name="TextBox 20"/>
              <p:cNvSpPr txBox="1"/>
              <p:nvPr/>
            </p:nvSpPr>
            <p:spPr>
              <a:xfrm rot="16200000">
                <a:off x="3926724" y="3912814"/>
                <a:ext cx="292925" cy="292388"/>
              </a:xfrm>
              <a:prstGeom prst="rect">
                <a:avLst/>
              </a:prstGeom>
              <a:solidFill>
                <a:schemeClr val="bg1">
                  <a:lumMod val="65000"/>
                </a:schemeClr>
              </a:solidFill>
            </p:spPr>
            <p:txBody>
              <a:bodyPr wrap="square" rtlCol="0">
                <a:spAutoFit/>
              </a:bodyPr>
              <a:lstStyle/>
              <a:p>
                <a:r>
                  <a:rPr lang="en-US" sz="1300" b="1" dirty="0">
                    <a:solidFill>
                      <a:srgbClr val="C8C8C8"/>
                    </a:solidFill>
                  </a:rPr>
                  <a:t>H</a:t>
                </a:r>
              </a:p>
            </p:txBody>
          </p:sp>
          <p:sp>
            <p:nvSpPr>
              <p:cNvPr id="22" name="TextBox 21"/>
              <p:cNvSpPr txBox="1"/>
              <p:nvPr/>
            </p:nvSpPr>
            <p:spPr>
              <a:xfrm>
                <a:off x="3921426" y="4347518"/>
                <a:ext cx="301146" cy="292388"/>
              </a:xfrm>
              <a:prstGeom prst="rect">
                <a:avLst/>
              </a:prstGeom>
              <a:solidFill>
                <a:schemeClr val="bg1">
                  <a:lumMod val="65000"/>
                </a:schemeClr>
              </a:solidFill>
            </p:spPr>
            <p:txBody>
              <a:bodyPr wrap="square" rtlCol="0">
                <a:spAutoFit/>
              </a:bodyPr>
              <a:lstStyle/>
              <a:p>
                <a:r>
                  <a:rPr lang="en-US" sz="1300" b="1" dirty="0">
                    <a:solidFill>
                      <a:srgbClr val="C8C8C8"/>
                    </a:solidFill>
                  </a:rPr>
                  <a:t>H</a:t>
                </a:r>
              </a:p>
            </p:txBody>
          </p:sp>
        </p:grpSp>
      </p:grpSp>
      <p:grpSp>
        <p:nvGrpSpPr>
          <p:cNvPr id="4" name="Group 3"/>
          <p:cNvGrpSpPr/>
          <p:nvPr/>
        </p:nvGrpSpPr>
        <p:grpSpPr>
          <a:xfrm>
            <a:off x="658168" y="4664023"/>
            <a:ext cx="794787" cy="1147979"/>
            <a:chOff x="4464635" y="5157192"/>
            <a:chExt cx="794787" cy="1147979"/>
          </a:xfrm>
        </p:grpSpPr>
        <p:sp>
          <p:nvSpPr>
            <p:cNvPr id="27" name="Rectangle 26"/>
            <p:cNvSpPr/>
            <p:nvPr/>
          </p:nvSpPr>
          <p:spPr>
            <a:xfrm>
              <a:off x="4464635" y="5157192"/>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28" name="TextBox 27"/>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31" name="TextBox 30"/>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32" name="TextBox 31"/>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T</a:t>
              </a:r>
            </a:p>
          </p:txBody>
        </p:sp>
      </p:grpSp>
      <p:grpSp>
        <p:nvGrpSpPr>
          <p:cNvPr id="33" name="Group 32"/>
          <p:cNvGrpSpPr/>
          <p:nvPr/>
        </p:nvGrpSpPr>
        <p:grpSpPr>
          <a:xfrm>
            <a:off x="1652330" y="4659829"/>
            <a:ext cx="794787" cy="1147979"/>
            <a:chOff x="4464635" y="5146306"/>
            <a:chExt cx="794787" cy="1147979"/>
          </a:xfrm>
        </p:grpSpPr>
        <p:sp>
          <p:nvSpPr>
            <p:cNvPr id="34" name="Rectangle 33"/>
            <p:cNvSpPr/>
            <p:nvPr/>
          </p:nvSpPr>
          <p:spPr>
            <a:xfrm>
              <a:off x="4464635" y="5146306"/>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35" name="TextBox 34"/>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36" name="TextBox 35"/>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37" name="TextBox 36"/>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T</a:t>
              </a:r>
            </a:p>
          </p:txBody>
        </p:sp>
      </p:grpSp>
      <p:grpSp>
        <p:nvGrpSpPr>
          <p:cNvPr id="38" name="Group 37"/>
          <p:cNvGrpSpPr/>
          <p:nvPr/>
        </p:nvGrpSpPr>
        <p:grpSpPr>
          <a:xfrm>
            <a:off x="2657927" y="4653136"/>
            <a:ext cx="794787" cy="1147979"/>
            <a:chOff x="4464635" y="5157192"/>
            <a:chExt cx="794787" cy="1147979"/>
          </a:xfrm>
        </p:grpSpPr>
        <p:sp>
          <p:nvSpPr>
            <p:cNvPr id="39" name="Rectangle 38"/>
            <p:cNvSpPr/>
            <p:nvPr/>
          </p:nvSpPr>
          <p:spPr>
            <a:xfrm>
              <a:off x="4464635" y="5157192"/>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40" name="TextBox 39"/>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41" name="TextBox 40"/>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42" name="TextBox 41"/>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T</a:t>
              </a:r>
            </a:p>
          </p:txBody>
        </p:sp>
      </p:grpSp>
    </p:spTree>
    <p:extLst>
      <p:ext uri="{BB962C8B-B14F-4D97-AF65-F5344CB8AC3E}">
        <p14:creationId xmlns:p14="http://schemas.microsoft.com/office/powerpoint/2010/main" val="31779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016"/>
            <a:ext cx="8731696" cy="1268760"/>
          </a:xfrm>
        </p:spPr>
        <p:txBody>
          <a:bodyPr>
            <a:noAutofit/>
          </a:bodyPr>
          <a:lstStyle/>
          <a:p>
            <a:pPr>
              <a:spcBef>
                <a:spcPts val="600"/>
              </a:spcBef>
            </a:pPr>
            <a:r>
              <a:rPr lang="en-US" sz="4000" dirty="0">
                <a:latin typeface="Adobe Gothic Std B" pitchFamily="34" charset="-128"/>
                <a:ea typeface="Adobe Gothic Std B" pitchFamily="34" charset="-128"/>
              </a:rPr>
              <a:t>Experiment 1: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Accuracy </a:t>
            </a:r>
            <a:endParaRPr lang="he-IL" sz="4000" dirty="0">
              <a:latin typeface="Adobe Gothic Std B" pitchFamily="34" charset="-128"/>
              <a:ea typeface="Adobe Gothic Std B" pitchFamily="34" charset="-128"/>
            </a:endParaRPr>
          </a:p>
        </p:txBody>
      </p:sp>
      <p:graphicFrame>
        <p:nvGraphicFramePr>
          <p:cNvPr id="8" name="Chart 7"/>
          <p:cNvGraphicFramePr>
            <a:graphicFrameLocks/>
          </p:cNvGraphicFramePr>
          <p:nvPr>
            <p:extLst>
              <p:ext uri="{D42A27DB-BD31-4B8C-83A1-F6EECF244321}">
                <p14:modId xmlns:p14="http://schemas.microsoft.com/office/powerpoint/2010/main" val="3597609582"/>
              </p:ext>
            </p:extLst>
          </p:nvPr>
        </p:nvGraphicFramePr>
        <p:xfrm>
          <a:off x="3924408" y="1492002"/>
          <a:ext cx="4680000" cy="468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p:cNvGrpSpPr/>
          <p:nvPr/>
        </p:nvGrpSpPr>
        <p:grpSpPr>
          <a:xfrm>
            <a:off x="539552" y="2209058"/>
            <a:ext cx="794787" cy="1147979"/>
            <a:chOff x="4464635" y="5157192"/>
            <a:chExt cx="794787" cy="1147979"/>
          </a:xfrm>
        </p:grpSpPr>
        <p:sp>
          <p:nvSpPr>
            <p:cNvPr id="6" name="Rectangle 5"/>
            <p:cNvSpPr/>
            <p:nvPr/>
          </p:nvSpPr>
          <p:spPr>
            <a:xfrm>
              <a:off x="4464635" y="5157192"/>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9" name="TextBox 8"/>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10" name="TextBox 9"/>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11" name="TextBox 10"/>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T</a:t>
              </a:r>
            </a:p>
          </p:txBody>
        </p:sp>
      </p:grpSp>
      <p:grpSp>
        <p:nvGrpSpPr>
          <p:cNvPr id="12" name="Group 11"/>
          <p:cNvGrpSpPr/>
          <p:nvPr/>
        </p:nvGrpSpPr>
        <p:grpSpPr>
          <a:xfrm>
            <a:off x="1546414" y="2204864"/>
            <a:ext cx="794787" cy="1147979"/>
            <a:chOff x="4464635" y="5146306"/>
            <a:chExt cx="794787" cy="1147979"/>
          </a:xfrm>
        </p:grpSpPr>
        <p:sp>
          <p:nvSpPr>
            <p:cNvPr id="13" name="Rectangle 12"/>
            <p:cNvSpPr/>
            <p:nvPr/>
          </p:nvSpPr>
          <p:spPr>
            <a:xfrm>
              <a:off x="4464635" y="5146306"/>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14" name="TextBox 13"/>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15" name="TextBox 14"/>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16" name="TextBox 15"/>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T</a:t>
              </a:r>
            </a:p>
          </p:txBody>
        </p:sp>
      </p:grpSp>
      <p:grpSp>
        <p:nvGrpSpPr>
          <p:cNvPr id="17" name="Group 16"/>
          <p:cNvGrpSpPr/>
          <p:nvPr/>
        </p:nvGrpSpPr>
        <p:grpSpPr>
          <a:xfrm>
            <a:off x="2539311" y="2210871"/>
            <a:ext cx="794787" cy="1147979"/>
            <a:chOff x="4464635" y="5157192"/>
            <a:chExt cx="794787" cy="1147979"/>
          </a:xfrm>
        </p:grpSpPr>
        <p:sp>
          <p:nvSpPr>
            <p:cNvPr id="18" name="Rectangle 17"/>
            <p:cNvSpPr/>
            <p:nvPr/>
          </p:nvSpPr>
          <p:spPr>
            <a:xfrm>
              <a:off x="4464635" y="5157192"/>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19" name="TextBox 18"/>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20" name="TextBox 19"/>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21" name="TextBox 20"/>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T</a:t>
              </a:r>
            </a:p>
          </p:txBody>
        </p:sp>
      </p:grpSp>
    </p:spTree>
    <p:extLst>
      <p:ext uri="{BB962C8B-B14F-4D97-AF65-F5344CB8AC3E}">
        <p14:creationId xmlns:p14="http://schemas.microsoft.com/office/powerpoint/2010/main" val="414808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928"/>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Experiment 1: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Critical distance</a:t>
            </a:r>
            <a:endParaRPr lang="he-IL" sz="4000" dirty="0">
              <a:latin typeface="Adobe Gothic Std B" pitchFamily="34" charset="-128"/>
              <a:ea typeface="Adobe Gothic Std B" pitchFamily="34" charset="-128"/>
            </a:endParaRPr>
          </a:p>
        </p:txBody>
      </p:sp>
      <p:grpSp>
        <p:nvGrpSpPr>
          <p:cNvPr id="6" name="Group 5"/>
          <p:cNvGrpSpPr/>
          <p:nvPr/>
        </p:nvGrpSpPr>
        <p:grpSpPr>
          <a:xfrm>
            <a:off x="1835696" y="1700808"/>
            <a:ext cx="5040000" cy="4680000"/>
            <a:chOff x="179512" y="1977954"/>
            <a:chExt cx="4320000" cy="4320000"/>
          </a:xfrm>
        </p:grpSpPr>
        <p:graphicFrame>
          <p:nvGraphicFramePr>
            <p:cNvPr id="15" name="Chart 14"/>
            <p:cNvGraphicFramePr>
              <a:graphicFrameLocks/>
            </p:cNvGraphicFramePr>
            <p:nvPr>
              <p:extLst>
                <p:ext uri="{D42A27DB-BD31-4B8C-83A1-F6EECF244321}">
                  <p14:modId xmlns:p14="http://schemas.microsoft.com/office/powerpoint/2010/main" val="50911865"/>
                </p:ext>
              </p:extLst>
            </p:nvPr>
          </p:nvGraphicFramePr>
          <p:xfrm>
            <a:off x="179512" y="1977954"/>
            <a:ext cx="4320000" cy="432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1568255" y="3772614"/>
              <a:ext cx="2252804" cy="451799"/>
              <a:chOff x="1568255" y="3772614"/>
              <a:chExt cx="2252804" cy="451799"/>
            </a:xfrm>
          </p:grpSpPr>
          <p:sp>
            <p:nvSpPr>
              <p:cNvPr id="4" name="Left Bracket 3"/>
              <p:cNvSpPr/>
              <p:nvPr/>
            </p:nvSpPr>
            <p:spPr>
              <a:xfrm rot="5400000">
                <a:off x="3244992" y="3648347"/>
                <a:ext cx="144021" cy="1008112"/>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5-Point Star 18"/>
              <p:cNvSpPr/>
              <p:nvPr/>
            </p:nvSpPr>
            <p:spPr>
              <a:xfrm>
                <a:off x="1568255" y="3973092"/>
                <a:ext cx="154286" cy="166154"/>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143096" y="3772614"/>
                <a:ext cx="461939" cy="312511"/>
              </a:xfrm>
              <a:prstGeom prst="rect">
                <a:avLst/>
              </a:prstGeom>
              <a:noFill/>
            </p:spPr>
            <p:txBody>
              <a:bodyPr wrap="none" rtlCol="0">
                <a:spAutoFit/>
              </a:bodyPr>
              <a:lstStyle/>
              <a:p>
                <a:r>
                  <a:rPr lang="en-US" sz="1600" b="1" dirty="0" err="1"/>
                  <a:t>n.s</a:t>
                </a:r>
                <a:r>
                  <a:rPr lang="en-US" sz="1600" b="1" dirty="0"/>
                  <a:t>.</a:t>
                </a:r>
              </a:p>
            </p:txBody>
          </p:sp>
        </p:grpSp>
      </p:grpSp>
    </p:spTree>
    <p:extLst>
      <p:ext uri="{BB962C8B-B14F-4D97-AF65-F5344CB8AC3E}">
        <p14:creationId xmlns:p14="http://schemas.microsoft.com/office/powerpoint/2010/main" val="328149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4016"/>
            <a:ext cx="8731696" cy="1268760"/>
          </a:xfrm>
        </p:spPr>
        <p:txBody>
          <a:bodyPr>
            <a:noAutofit/>
          </a:bodyPr>
          <a:lstStyle/>
          <a:p>
            <a:pPr>
              <a:spcBef>
                <a:spcPts val="600"/>
              </a:spcBef>
            </a:pPr>
            <a:r>
              <a:rPr lang="en-US" sz="4000" dirty="0">
                <a:latin typeface="Adobe Gothic Std B" pitchFamily="34" charset="-128"/>
                <a:ea typeface="Adobe Gothic Std B" pitchFamily="34" charset="-128"/>
              </a:rPr>
              <a:t>Experiment 2: method &amp;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Accuracy</a:t>
            </a:r>
            <a:endParaRPr lang="he-IL" sz="4000" dirty="0">
              <a:latin typeface="Adobe Gothic Std B" pitchFamily="34" charset="-128"/>
              <a:ea typeface="Adobe Gothic Std B" pitchFamily="34" charset="-128"/>
            </a:endParaRPr>
          </a:p>
        </p:txBody>
      </p:sp>
      <p:graphicFrame>
        <p:nvGraphicFramePr>
          <p:cNvPr id="7" name="Chart 6"/>
          <p:cNvGraphicFramePr>
            <a:graphicFrameLocks/>
          </p:cNvGraphicFramePr>
          <p:nvPr>
            <p:extLst>
              <p:ext uri="{D42A27DB-BD31-4B8C-83A1-F6EECF244321}">
                <p14:modId xmlns:p14="http://schemas.microsoft.com/office/powerpoint/2010/main" val="1914382357"/>
              </p:ext>
            </p:extLst>
          </p:nvPr>
        </p:nvGraphicFramePr>
        <p:xfrm>
          <a:off x="3923928" y="1485304"/>
          <a:ext cx="4680000" cy="468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p:cNvGrpSpPr/>
          <p:nvPr/>
        </p:nvGrpSpPr>
        <p:grpSpPr>
          <a:xfrm>
            <a:off x="535647" y="5089333"/>
            <a:ext cx="794787" cy="1147979"/>
            <a:chOff x="4464635" y="5157192"/>
            <a:chExt cx="794787" cy="1147979"/>
          </a:xfrm>
        </p:grpSpPr>
        <p:sp>
          <p:nvSpPr>
            <p:cNvPr id="6" name="Rectangle 5"/>
            <p:cNvSpPr/>
            <p:nvPr/>
          </p:nvSpPr>
          <p:spPr>
            <a:xfrm>
              <a:off x="4464635" y="5157192"/>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9" name="TextBox 8"/>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10" name="TextBox 9"/>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11" name="TextBox 10"/>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T</a:t>
              </a:r>
            </a:p>
          </p:txBody>
        </p:sp>
      </p:grpSp>
      <p:grpSp>
        <p:nvGrpSpPr>
          <p:cNvPr id="12" name="Group 11"/>
          <p:cNvGrpSpPr/>
          <p:nvPr/>
        </p:nvGrpSpPr>
        <p:grpSpPr>
          <a:xfrm>
            <a:off x="1547664" y="5089333"/>
            <a:ext cx="794787" cy="1147979"/>
            <a:chOff x="4464635" y="5146306"/>
            <a:chExt cx="794787" cy="1147979"/>
          </a:xfrm>
        </p:grpSpPr>
        <p:sp>
          <p:nvSpPr>
            <p:cNvPr id="13" name="Rectangle 12"/>
            <p:cNvSpPr/>
            <p:nvPr/>
          </p:nvSpPr>
          <p:spPr>
            <a:xfrm>
              <a:off x="4464635" y="5146306"/>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14" name="TextBox 13"/>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15" name="TextBox 14"/>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H</a:t>
              </a:r>
            </a:p>
          </p:txBody>
        </p:sp>
        <p:sp>
          <p:nvSpPr>
            <p:cNvPr id="16" name="TextBox 15"/>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T</a:t>
              </a:r>
            </a:p>
          </p:txBody>
        </p:sp>
      </p:grpSp>
      <p:grpSp>
        <p:nvGrpSpPr>
          <p:cNvPr id="17" name="Group 16"/>
          <p:cNvGrpSpPr/>
          <p:nvPr/>
        </p:nvGrpSpPr>
        <p:grpSpPr>
          <a:xfrm>
            <a:off x="2555776" y="5089333"/>
            <a:ext cx="794787" cy="1147979"/>
            <a:chOff x="4464635" y="5157192"/>
            <a:chExt cx="794787" cy="1147979"/>
          </a:xfrm>
        </p:grpSpPr>
        <p:sp>
          <p:nvSpPr>
            <p:cNvPr id="18" name="Rectangle 17"/>
            <p:cNvSpPr/>
            <p:nvPr/>
          </p:nvSpPr>
          <p:spPr>
            <a:xfrm>
              <a:off x="4464635" y="5157192"/>
              <a:ext cx="794787" cy="114797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endParaRPr lang="en-US" sz="1200" dirty="0">
                <a:effectLst/>
                <a:latin typeface="Times New Roman"/>
                <a:ea typeface="Times New Roman"/>
              </a:endParaRPr>
            </a:p>
          </p:txBody>
        </p:sp>
        <p:sp>
          <p:nvSpPr>
            <p:cNvPr id="19" name="TextBox 18"/>
            <p:cNvSpPr txBox="1"/>
            <p:nvPr/>
          </p:nvSpPr>
          <p:spPr>
            <a:xfrm>
              <a:off x="4723537" y="5877418"/>
              <a:ext cx="301146"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20" name="TextBox 19"/>
            <p:cNvSpPr txBox="1"/>
            <p:nvPr/>
          </p:nvSpPr>
          <p:spPr>
            <a:xfrm rot="16200000">
              <a:off x="4723442" y="5278395"/>
              <a:ext cx="292925" cy="338554"/>
            </a:xfrm>
            <a:prstGeom prst="rect">
              <a:avLst/>
            </a:prstGeom>
            <a:solidFill>
              <a:schemeClr val="bg1">
                <a:lumMod val="65000"/>
              </a:schemeClr>
            </a:solidFill>
          </p:spPr>
          <p:txBody>
            <a:bodyPr wrap="square" rtlCol="0">
              <a:spAutoFit/>
            </a:bodyPr>
            <a:lstStyle/>
            <a:p>
              <a:r>
                <a:rPr lang="en-US" sz="1600" b="1" dirty="0">
                  <a:solidFill>
                    <a:schemeClr val="bg1"/>
                  </a:solidFill>
                </a:rPr>
                <a:t>H</a:t>
              </a:r>
            </a:p>
          </p:txBody>
        </p:sp>
        <p:sp>
          <p:nvSpPr>
            <p:cNvPr id="21" name="TextBox 20"/>
            <p:cNvSpPr txBox="1"/>
            <p:nvPr/>
          </p:nvSpPr>
          <p:spPr>
            <a:xfrm rot="16200000">
              <a:off x="4726452" y="5577257"/>
              <a:ext cx="292925" cy="338554"/>
            </a:xfrm>
            <a:prstGeom prst="rect">
              <a:avLst/>
            </a:prstGeom>
            <a:solidFill>
              <a:schemeClr val="bg1">
                <a:lumMod val="65000"/>
              </a:schemeClr>
            </a:solidFill>
          </p:spPr>
          <p:txBody>
            <a:bodyPr wrap="square" rtlCol="0">
              <a:spAutoFit/>
            </a:bodyPr>
            <a:lstStyle/>
            <a:p>
              <a:r>
                <a:rPr lang="en-US" sz="1600" b="1" dirty="0">
                  <a:solidFill>
                    <a:srgbClr val="C8C8C8"/>
                  </a:solidFill>
                </a:rPr>
                <a:t>T</a:t>
              </a:r>
            </a:p>
          </p:txBody>
        </p:sp>
      </p:grpSp>
      <p:sp>
        <p:nvSpPr>
          <p:cNvPr id="22" name="Rectangle 21"/>
          <p:cNvSpPr/>
          <p:nvPr/>
        </p:nvSpPr>
        <p:spPr>
          <a:xfrm>
            <a:off x="395536" y="1556792"/>
            <a:ext cx="3312368" cy="3185487"/>
          </a:xfrm>
          <a:prstGeom prst="rect">
            <a:avLst/>
          </a:prstGeom>
        </p:spPr>
        <p:txBody>
          <a:bodyPr wrap="square">
            <a:spAutoFit/>
          </a:bodyPr>
          <a:lstStyle/>
          <a:p>
            <a:pPr lvl="0" algn="l" rtl="0">
              <a:spcBef>
                <a:spcPts val="1200"/>
              </a:spcBef>
              <a:spcAft>
                <a:spcPts val="600"/>
              </a:spcAft>
            </a:pPr>
            <a:r>
              <a:rPr lang="en-US" sz="2800" b="1" dirty="0">
                <a:solidFill>
                  <a:srgbClr val="292934"/>
                </a:solidFill>
              </a:rPr>
              <a:t>Experiment 2 – contrast conditions:</a:t>
            </a:r>
          </a:p>
          <a:p>
            <a:pPr marL="342900" lvl="0" indent="-342900" algn="l" rtl="0">
              <a:spcBef>
                <a:spcPts val="1200"/>
              </a:spcBef>
              <a:spcAft>
                <a:spcPts val="600"/>
              </a:spcAft>
              <a:buFont typeface="Arial" panose="020B0604020202020204" pitchFamily="34" charset="0"/>
              <a:buChar char="•"/>
            </a:pPr>
            <a:r>
              <a:rPr lang="en-US" sz="2400" b="1" dirty="0">
                <a:solidFill>
                  <a:srgbClr val="292934"/>
                </a:solidFill>
              </a:rPr>
              <a:t>Equal-High</a:t>
            </a:r>
          </a:p>
          <a:p>
            <a:pPr marL="342900" lvl="0" indent="-342900" algn="l" rtl="0">
              <a:spcBef>
                <a:spcPts val="1200"/>
              </a:spcBef>
              <a:spcAft>
                <a:spcPts val="600"/>
              </a:spcAft>
              <a:buFont typeface="Arial" panose="020B0604020202020204" pitchFamily="34" charset="0"/>
              <a:buChar char="•"/>
            </a:pPr>
            <a:r>
              <a:rPr lang="en-US" sz="2400" b="1" dirty="0">
                <a:solidFill>
                  <a:srgbClr val="292934"/>
                </a:solidFill>
              </a:rPr>
              <a:t>Equal-Low </a:t>
            </a:r>
          </a:p>
          <a:p>
            <a:pPr marL="342900" lvl="0" indent="-342900" algn="l" rtl="0">
              <a:spcBef>
                <a:spcPts val="1200"/>
              </a:spcBef>
              <a:spcAft>
                <a:spcPts val="600"/>
              </a:spcAft>
              <a:buFont typeface="Arial" panose="020B0604020202020204" pitchFamily="34" charset="0"/>
              <a:buChar char="•"/>
            </a:pPr>
            <a:r>
              <a:rPr lang="en-US" sz="2400" b="1" dirty="0">
                <a:solidFill>
                  <a:srgbClr val="292934"/>
                </a:solidFill>
              </a:rPr>
              <a:t>Low-Target</a:t>
            </a:r>
          </a:p>
        </p:txBody>
      </p:sp>
    </p:spTree>
    <p:extLst>
      <p:ext uri="{BB962C8B-B14F-4D97-AF65-F5344CB8AC3E}">
        <p14:creationId xmlns:p14="http://schemas.microsoft.com/office/powerpoint/2010/main" val="13590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928"/>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Experiment 2: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Critical distance</a:t>
            </a:r>
            <a:endParaRPr lang="he-IL" sz="4000" dirty="0">
              <a:latin typeface="Adobe Gothic Std B" pitchFamily="34" charset="-128"/>
              <a:ea typeface="Adobe Gothic Std B" pitchFamily="34" charset="-128"/>
            </a:endParaRPr>
          </a:p>
        </p:txBody>
      </p:sp>
      <p:grpSp>
        <p:nvGrpSpPr>
          <p:cNvPr id="6" name="Group 5"/>
          <p:cNvGrpSpPr/>
          <p:nvPr/>
        </p:nvGrpSpPr>
        <p:grpSpPr>
          <a:xfrm>
            <a:off x="1836000" y="1699200"/>
            <a:ext cx="5040000" cy="4680000"/>
            <a:chOff x="3779912" y="1799201"/>
            <a:chExt cx="5040000" cy="4680000"/>
          </a:xfrm>
        </p:grpSpPr>
        <p:graphicFrame>
          <p:nvGraphicFramePr>
            <p:cNvPr id="16" name="Chart 15"/>
            <p:cNvGraphicFramePr>
              <a:graphicFrameLocks/>
            </p:cNvGraphicFramePr>
            <p:nvPr>
              <p:extLst>
                <p:ext uri="{D42A27DB-BD31-4B8C-83A1-F6EECF244321}">
                  <p14:modId xmlns:p14="http://schemas.microsoft.com/office/powerpoint/2010/main" val="3145335978"/>
                </p:ext>
              </p:extLst>
            </p:nvPr>
          </p:nvGraphicFramePr>
          <p:xfrm>
            <a:off x="3779912" y="1799201"/>
            <a:ext cx="5040000" cy="468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5376228" y="3985313"/>
              <a:ext cx="2579589" cy="451798"/>
              <a:chOff x="5376228" y="3985313"/>
              <a:chExt cx="2579589" cy="451798"/>
            </a:xfrm>
          </p:grpSpPr>
          <p:sp>
            <p:nvSpPr>
              <p:cNvPr id="21" name="5-Point Star 20"/>
              <p:cNvSpPr/>
              <p:nvPr/>
            </p:nvSpPr>
            <p:spPr>
              <a:xfrm>
                <a:off x="5376228" y="4180421"/>
                <a:ext cx="180000" cy="180000"/>
              </a:xfrm>
              <a:prstGeom prst="star5">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Bracket 21"/>
              <p:cNvSpPr/>
              <p:nvPr/>
            </p:nvSpPr>
            <p:spPr>
              <a:xfrm rot="5400000">
                <a:off x="7379750" y="3861045"/>
                <a:ext cx="144021" cy="1008112"/>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7200863" y="3985313"/>
                <a:ext cx="538930" cy="338554"/>
              </a:xfrm>
              <a:prstGeom prst="rect">
                <a:avLst/>
              </a:prstGeom>
              <a:noFill/>
            </p:spPr>
            <p:txBody>
              <a:bodyPr wrap="none" rtlCol="0">
                <a:spAutoFit/>
              </a:bodyPr>
              <a:lstStyle/>
              <a:p>
                <a:r>
                  <a:rPr lang="en-US" sz="1600" b="1" dirty="0" err="1"/>
                  <a:t>n.s</a:t>
                </a:r>
                <a:r>
                  <a:rPr lang="en-US" sz="1600" b="1" dirty="0"/>
                  <a:t>.</a:t>
                </a:r>
              </a:p>
            </p:txBody>
          </p:sp>
        </p:grpSp>
      </p:grpSp>
    </p:spTree>
    <p:extLst>
      <p:ext uri="{BB962C8B-B14F-4D97-AF65-F5344CB8AC3E}">
        <p14:creationId xmlns:p14="http://schemas.microsoft.com/office/powerpoint/2010/main" val="3043201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1400"/>
            <a:ext cx="8731696" cy="1556792"/>
          </a:xfrm>
        </p:spPr>
        <p:txBody>
          <a:bodyPr>
            <a:noAutofit/>
          </a:bodyPr>
          <a:lstStyle/>
          <a:p>
            <a:pPr>
              <a:spcBef>
                <a:spcPts val="600"/>
              </a:spcBef>
            </a:pPr>
            <a:r>
              <a:rPr lang="en-US" sz="4000" dirty="0">
                <a:latin typeface="Adobe Gothic Std B" pitchFamily="34" charset="-128"/>
                <a:ea typeface="Adobe Gothic Std B" pitchFamily="34" charset="-128"/>
              </a:rPr>
              <a:t>Experiment 3: Pre-cueing high-contrast targets</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395536" y="1556792"/>
            <a:ext cx="4042792" cy="5184576"/>
          </a:xfrm>
        </p:spPr>
        <p:txBody>
          <a:bodyPr>
            <a:noAutofit/>
          </a:bodyPr>
          <a:lstStyle/>
          <a:p>
            <a:pPr>
              <a:spcBef>
                <a:spcPts val="1200"/>
              </a:spcBef>
            </a:pPr>
            <a:r>
              <a:rPr lang="en-US" sz="2800" dirty="0"/>
              <a:t>Method</a:t>
            </a:r>
          </a:p>
          <a:p>
            <a:pPr>
              <a:spcBef>
                <a:spcPts val="600"/>
              </a:spcBef>
            </a:pPr>
            <a:r>
              <a:rPr lang="en-US" sz="2800" dirty="0"/>
              <a:t>Contrast conditions:</a:t>
            </a:r>
          </a:p>
          <a:p>
            <a:pPr marL="342900" indent="-342900">
              <a:spcBef>
                <a:spcPts val="600"/>
              </a:spcBef>
              <a:buFont typeface="Arial" panose="020B0604020202020204" pitchFamily="34" charset="0"/>
              <a:buChar char="•"/>
            </a:pPr>
            <a:r>
              <a:rPr lang="en-US" sz="2400" dirty="0"/>
              <a:t>Equal-Low</a:t>
            </a:r>
          </a:p>
          <a:p>
            <a:pPr marL="342900" indent="-342900">
              <a:spcBef>
                <a:spcPts val="600"/>
              </a:spcBef>
              <a:buFont typeface="Arial" panose="020B0604020202020204" pitchFamily="34" charset="0"/>
              <a:buChar char="•"/>
            </a:pPr>
            <a:r>
              <a:rPr lang="en-US" sz="2400" dirty="0"/>
              <a:t>High-Target</a:t>
            </a:r>
          </a:p>
          <a:p>
            <a:pPr>
              <a:spcBef>
                <a:spcPts val="600"/>
              </a:spcBef>
            </a:pPr>
            <a:r>
              <a:rPr lang="en-US" sz="2800" dirty="0"/>
              <a:t>Pre-cue conditions:</a:t>
            </a:r>
          </a:p>
          <a:p>
            <a:pPr marL="342900" indent="-342900">
              <a:spcBef>
                <a:spcPts val="600"/>
              </a:spcBef>
              <a:buFont typeface="Arial" panose="020B0604020202020204" pitchFamily="34" charset="0"/>
              <a:buChar char="•"/>
            </a:pPr>
            <a:r>
              <a:rPr lang="en-US" sz="2400" dirty="0"/>
              <a:t>Valid</a:t>
            </a:r>
          </a:p>
          <a:p>
            <a:pPr marL="342900" indent="-342900">
              <a:spcBef>
                <a:spcPts val="600"/>
              </a:spcBef>
              <a:buFont typeface="Arial" panose="020B0604020202020204" pitchFamily="34" charset="0"/>
              <a:buChar char="•"/>
            </a:pPr>
            <a:r>
              <a:rPr lang="en-US" sz="2400" dirty="0"/>
              <a:t>Neutral</a:t>
            </a:r>
          </a:p>
        </p:txBody>
      </p:sp>
      <p:grpSp>
        <p:nvGrpSpPr>
          <p:cNvPr id="10" name="Group 9"/>
          <p:cNvGrpSpPr/>
          <p:nvPr/>
        </p:nvGrpSpPr>
        <p:grpSpPr>
          <a:xfrm>
            <a:off x="4428464" y="2454491"/>
            <a:ext cx="4320000" cy="3561468"/>
            <a:chOff x="4428464" y="2454491"/>
            <a:chExt cx="4320000" cy="3561468"/>
          </a:xfrm>
        </p:grpSpPr>
        <p:grpSp>
          <p:nvGrpSpPr>
            <p:cNvPr id="4" name="Group 3"/>
            <p:cNvGrpSpPr/>
            <p:nvPr/>
          </p:nvGrpSpPr>
          <p:grpSpPr>
            <a:xfrm>
              <a:off x="4428464" y="2454491"/>
              <a:ext cx="4320000" cy="3561468"/>
              <a:chOff x="4361618" y="2454491"/>
              <a:chExt cx="4320000" cy="3561468"/>
            </a:xfrm>
          </p:grpSpPr>
          <p:grpSp>
            <p:nvGrpSpPr>
              <p:cNvPr id="5" name="Group 4"/>
              <p:cNvGrpSpPr/>
              <p:nvPr/>
            </p:nvGrpSpPr>
            <p:grpSpPr>
              <a:xfrm>
                <a:off x="4361618" y="2454491"/>
                <a:ext cx="4320000" cy="3561468"/>
                <a:chOff x="2555776" y="2420888"/>
                <a:chExt cx="4320000" cy="3561468"/>
              </a:xfrm>
            </p:grpSpPr>
            <p:pic>
              <p:nvPicPr>
                <p:cNvPr id="6" name="Picture 4"/>
                <p:cNvPicPr>
                  <a:picLocks noChangeAspect="1" noChangeArrowheads="1"/>
                </p:cNvPicPr>
                <p:nvPr/>
              </p:nvPicPr>
              <p:blipFill>
                <a:blip r:embed="rId3" cstate="print"/>
                <a:stretch>
                  <a:fillRect/>
                </a:stretch>
              </p:blipFill>
              <p:spPr bwMode="auto">
                <a:xfrm>
                  <a:off x="2555776" y="2420888"/>
                  <a:ext cx="4320000" cy="3561468"/>
                </a:xfrm>
                <a:prstGeom prst="rect">
                  <a:avLst/>
                </a:prstGeom>
                <a:solidFill>
                  <a:srgbClr val="909090"/>
                </a:solidFill>
                <a:ln w="9525">
                  <a:noFill/>
                  <a:miter lim="800000"/>
                  <a:headEnd/>
                  <a:tailEnd/>
                </a:ln>
              </p:spPr>
            </p:pic>
            <p:sp>
              <p:nvSpPr>
                <p:cNvPr id="7" name="TextBox 6"/>
                <p:cNvSpPr txBox="1"/>
                <p:nvPr/>
              </p:nvSpPr>
              <p:spPr>
                <a:xfrm>
                  <a:off x="4780312" y="4583112"/>
                  <a:ext cx="301146" cy="276999"/>
                </a:xfrm>
                <a:prstGeom prst="rect">
                  <a:avLst/>
                </a:prstGeom>
                <a:solidFill>
                  <a:srgbClr val="909090"/>
                </a:solidFill>
              </p:spPr>
              <p:txBody>
                <a:bodyPr wrap="square" rtlCol="0">
                  <a:spAutoFit/>
                </a:bodyPr>
                <a:lstStyle/>
                <a:p>
                  <a:r>
                    <a:rPr lang="en-US" sz="1200" b="1" dirty="0">
                      <a:solidFill>
                        <a:schemeClr val="bg1">
                          <a:lumMod val="95000"/>
                        </a:schemeClr>
                      </a:solidFill>
                    </a:rPr>
                    <a:t>T</a:t>
                  </a:r>
                </a:p>
              </p:txBody>
            </p:sp>
            <p:sp>
              <p:nvSpPr>
                <p:cNvPr id="8" name="TextBox 7"/>
                <p:cNvSpPr txBox="1"/>
                <p:nvPr/>
              </p:nvSpPr>
              <p:spPr>
                <a:xfrm rot="16200000">
                  <a:off x="4818496" y="4373067"/>
                  <a:ext cx="292925" cy="276999"/>
                </a:xfrm>
                <a:prstGeom prst="rect">
                  <a:avLst/>
                </a:prstGeom>
                <a:solidFill>
                  <a:srgbClr val="909090"/>
                </a:solidFill>
              </p:spPr>
              <p:txBody>
                <a:bodyPr wrap="square" rtlCol="0">
                  <a:spAutoFit/>
                </a:bodyPr>
                <a:lstStyle/>
                <a:p>
                  <a:r>
                    <a:rPr lang="en-US" sz="1200" b="1" dirty="0">
                      <a:solidFill>
                        <a:srgbClr val="C8C8C8"/>
                      </a:solidFill>
                    </a:rPr>
                    <a:t>H</a:t>
                  </a:r>
                </a:p>
              </p:txBody>
            </p:sp>
            <p:sp>
              <p:nvSpPr>
                <p:cNvPr id="9" name="TextBox 8"/>
                <p:cNvSpPr txBox="1"/>
                <p:nvPr/>
              </p:nvSpPr>
              <p:spPr>
                <a:xfrm>
                  <a:off x="4802312" y="4800077"/>
                  <a:ext cx="301146" cy="276999"/>
                </a:xfrm>
                <a:prstGeom prst="rect">
                  <a:avLst/>
                </a:prstGeom>
                <a:solidFill>
                  <a:srgbClr val="909090"/>
                </a:solidFill>
              </p:spPr>
              <p:txBody>
                <a:bodyPr wrap="square" rtlCol="0">
                  <a:spAutoFit/>
                </a:bodyPr>
                <a:lstStyle/>
                <a:p>
                  <a:r>
                    <a:rPr lang="en-US" sz="1200" b="1" dirty="0">
                      <a:solidFill>
                        <a:srgbClr val="C8C8C8"/>
                      </a:solidFill>
                    </a:rPr>
                    <a:t>H</a:t>
                  </a:r>
                </a:p>
              </p:txBody>
            </p:sp>
          </p:grpSp>
          <p:sp>
            <p:nvSpPr>
              <p:cNvPr id="12" name="Rectangle 11"/>
              <p:cNvSpPr/>
              <p:nvPr/>
            </p:nvSpPr>
            <p:spPr>
              <a:xfrm>
                <a:off x="7427214" y="5455868"/>
                <a:ext cx="108000" cy="111600"/>
              </a:xfrm>
              <a:prstGeom prst="rect">
                <a:avLst/>
              </a:prstGeom>
              <a:blipFill>
                <a:blip r:embed="rId4">
                  <a:extLst>
                    <a:ext uri="{BEBA8EAE-BF5A-486C-A8C5-ECC9F3942E4B}">
                      <a14:imgProps xmlns:a14="http://schemas.microsoft.com/office/drawing/2010/main">
                        <a14:imgLayer r:embed="rId5">
                          <a14:imgEffect>
                            <a14:brightnessContrast bright="20000" contrast="-2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100" dirty="0">
                    <a:effectLst/>
                    <a:ea typeface="Times New Roman"/>
                    <a:cs typeface="Arial"/>
                  </a:rPr>
                  <a:t> </a:t>
                </a:r>
                <a:endParaRPr lang="en-US" sz="1100" dirty="0">
                  <a:effectLst/>
                  <a:ea typeface="Calibri"/>
                  <a:cs typeface="Arial"/>
                </a:endParaRPr>
              </a:p>
            </p:txBody>
          </p:sp>
        </p:grpSp>
        <p:sp>
          <p:nvSpPr>
            <p:cNvPr id="11" name="TextBox 10"/>
            <p:cNvSpPr txBox="1"/>
            <p:nvPr/>
          </p:nvSpPr>
          <p:spPr>
            <a:xfrm rot="3260390">
              <a:off x="4848788" y="4305450"/>
              <a:ext cx="632288" cy="338554"/>
            </a:xfrm>
            <a:prstGeom prst="rect">
              <a:avLst/>
            </a:prstGeom>
            <a:noFill/>
          </p:spPr>
          <p:txBody>
            <a:bodyPr wrap="none" rtlCol="0">
              <a:spAutoFit/>
            </a:bodyPr>
            <a:lstStyle/>
            <a:p>
              <a:r>
                <a:rPr lang="en-US" sz="1600" dirty="0"/>
                <a:t>Time</a:t>
              </a:r>
            </a:p>
          </p:txBody>
        </p:sp>
      </p:grpSp>
    </p:spTree>
    <p:extLst>
      <p:ext uri="{BB962C8B-B14F-4D97-AF65-F5344CB8AC3E}">
        <p14:creationId xmlns:p14="http://schemas.microsoft.com/office/powerpoint/2010/main" val="253545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6024"/>
            <a:ext cx="8731696" cy="1196752"/>
          </a:xfrm>
        </p:spPr>
        <p:txBody>
          <a:bodyPr>
            <a:noAutofit/>
          </a:bodyPr>
          <a:lstStyle/>
          <a:p>
            <a:pPr>
              <a:spcBef>
                <a:spcPts val="600"/>
              </a:spcBef>
            </a:pPr>
            <a:r>
              <a:rPr lang="en-US" sz="4000" dirty="0">
                <a:latin typeface="Adobe Gothic Std B" pitchFamily="34" charset="-128"/>
                <a:ea typeface="Adobe Gothic Std B" pitchFamily="34" charset="-128"/>
              </a:rPr>
              <a:t>Experiment 3: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Accuracy</a:t>
            </a:r>
            <a:endParaRPr lang="he-IL" sz="4000" dirty="0">
              <a:latin typeface="Adobe Gothic Std B" pitchFamily="34" charset="-128"/>
              <a:ea typeface="Adobe Gothic Std B" pitchFamily="34" charset="-128"/>
            </a:endParaRPr>
          </a:p>
        </p:txBody>
      </p:sp>
      <p:graphicFrame>
        <p:nvGraphicFramePr>
          <p:cNvPr id="10" name="Chart 9"/>
          <p:cNvGraphicFramePr/>
          <p:nvPr>
            <p:extLst>
              <p:ext uri="{D42A27DB-BD31-4B8C-83A1-F6EECF244321}">
                <p14:modId xmlns:p14="http://schemas.microsoft.com/office/powerpoint/2010/main" val="2878490069"/>
              </p:ext>
            </p:extLst>
          </p:nvPr>
        </p:nvGraphicFramePr>
        <p:xfrm>
          <a:off x="1475656" y="1628800"/>
          <a:ext cx="5760000" cy="43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989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218"/>
            <a:ext cx="8731696" cy="1196752"/>
          </a:xfrm>
        </p:spPr>
        <p:txBody>
          <a:bodyPr>
            <a:noAutofit/>
          </a:bodyPr>
          <a:lstStyle/>
          <a:p>
            <a:pPr>
              <a:spcBef>
                <a:spcPts val="600"/>
              </a:spcBef>
            </a:pPr>
            <a:r>
              <a:rPr lang="en-US" sz="4000" dirty="0">
                <a:latin typeface="Adobe Gothic Std B" pitchFamily="34" charset="-128"/>
                <a:ea typeface="Adobe Gothic Std B" pitchFamily="34" charset="-128"/>
              </a:rPr>
              <a:t>Study 2: Results exp. 3</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Accuracy</a:t>
            </a:r>
            <a:endParaRPr lang="he-IL" sz="4000" u="sng" dirty="0">
              <a:latin typeface="Adobe Gothic Std B" pitchFamily="34" charset="-128"/>
              <a:ea typeface="Adobe Gothic Std B" pitchFamily="34" charset="-128"/>
            </a:endParaRPr>
          </a:p>
        </p:txBody>
      </p:sp>
      <p:graphicFrame>
        <p:nvGraphicFramePr>
          <p:cNvPr id="12" name="Chart 11"/>
          <p:cNvGraphicFramePr>
            <a:graphicFrameLocks/>
          </p:cNvGraphicFramePr>
          <p:nvPr>
            <p:extLst>
              <p:ext uri="{D42A27DB-BD31-4B8C-83A1-F6EECF244321}">
                <p14:modId xmlns:p14="http://schemas.microsoft.com/office/powerpoint/2010/main" val="2189409264"/>
              </p:ext>
            </p:extLst>
          </p:nvPr>
        </p:nvGraphicFramePr>
        <p:xfrm>
          <a:off x="4572000" y="1916832"/>
          <a:ext cx="4320000" cy="43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592773829"/>
              </p:ext>
            </p:extLst>
          </p:nvPr>
        </p:nvGraphicFramePr>
        <p:xfrm>
          <a:off x="179512" y="1916832"/>
          <a:ext cx="4320000" cy="432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8684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6734"/>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Experiment 3: results</a:t>
            </a:r>
            <a:br>
              <a:rPr lang="en-US" sz="4000" dirty="0">
                <a:latin typeface="Adobe Gothic Std B" pitchFamily="34" charset="-128"/>
                <a:ea typeface="Adobe Gothic Std B" pitchFamily="34" charset="-128"/>
              </a:rPr>
            </a:br>
            <a:r>
              <a:rPr lang="en-US" sz="4000" u="sng" dirty="0">
                <a:latin typeface="Adobe Gothic Std B" pitchFamily="34" charset="-128"/>
                <a:ea typeface="Adobe Gothic Std B" pitchFamily="34" charset="-128"/>
              </a:rPr>
              <a:t>critical distance</a:t>
            </a:r>
            <a:endParaRPr lang="he-IL" sz="4000" dirty="0">
              <a:latin typeface="Adobe Gothic Std B" pitchFamily="34" charset="-128"/>
              <a:ea typeface="Adobe Gothic Std B" pitchFamily="34" charset="-128"/>
            </a:endParaRPr>
          </a:p>
        </p:txBody>
      </p:sp>
      <p:graphicFrame>
        <p:nvGraphicFramePr>
          <p:cNvPr id="8" name="Chart 7"/>
          <p:cNvGraphicFramePr>
            <a:graphicFrameLocks/>
          </p:cNvGraphicFramePr>
          <p:nvPr>
            <p:extLst>
              <p:ext uri="{D42A27DB-BD31-4B8C-83A1-F6EECF244321}">
                <p14:modId xmlns:p14="http://schemas.microsoft.com/office/powerpoint/2010/main" val="253470381"/>
              </p:ext>
            </p:extLst>
          </p:nvPr>
        </p:nvGraphicFramePr>
        <p:xfrm>
          <a:off x="179512" y="1988840"/>
          <a:ext cx="4320000" cy="43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417773521"/>
              </p:ext>
            </p:extLst>
          </p:nvPr>
        </p:nvGraphicFramePr>
        <p:xfrm>
          <a:off x="4572480" y="1989200"/>
          <a:ext cx="4320000" cy="432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9782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pPr algn="l" rtl="0">
              <a:lnSpc>
                <a:spcPct val="100000"/>
              </a:lnSpc>
            </a:pPr>
            <a:r>
              <a:rPr lang="en-US" sz="4400" dirty="0">
                <a:latin typeface="Adobe Gothic Std B" pitchFamily="34" charset="-128"/>
                <a:ea typeface="Adobe Gothic Std B" pitchFamily="34" charset="-128"/>
              </a:rPr>
              <a:t>What is crowding?</a:t>
            </a:r>
            <a:endParaRPr lang="he-IL" sz="44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412776"/>
            <a:ext cx="8229600" cy="5184576"/>
          </a:xfrm>
        </p:spPr>
        <p:txBody>
          <a:bodyPr>
            <a:noAutofit/>
          </a:bodyPr>
          <a:lstStyle/>
          <a:p>
            <a:r>
              <a:rPr lang="en-US" sz="2800" dirty="0"/>
              <a:t>Crowding also decreases as the distance between the target and flankers increases </a:t>
            </a:r>
            <a:r>
              <a:rPr lang="en-US" sz="2400" b="0" dirty="0"/>
              <a:t>(e.g., </a:t>
            </a:r>
            <a:r>
              <a:rPr lang="en-US" sz="2400" b="0" dirty="0" err="1"/>
              <a:t>Bouma</a:t>
            </a:r>
            <a:r>
              <a:rPr lang="en-US" sz="2400" b="0" dirty="0"/>
              <a:t>, 1970)</a:t>
            </a:r>
            <a:r>
              <a:rPr lang="en-US" sz="2400" dirty="0"/>
              <a:t>.</a:t>
            </a:r>
          </a:p>
          <a:p>
            <a:endParaRPr lang="en-US" sz="2400" u="sng" dirty="0"/>
          </a:p>
          <a:p>
            <a:endParaRPr lang="en-US" sz="2400" u="sng" dirty="0"/>
          </a:p>
          <a:p>
            <a:endParaRPr lang="en-US" sz="2400" u="sng" dirty="0"/>
          </a:p>
          <a:p>
            <a:endParaRPr lang="en-US" sz="2400" u="sng" dirty="0"/>
          </a:p>
          <a:p>
            <a:pPr>
              <a:spcBef>
                <a:spcPts val="624"/>
              </a:spcBef>
            </a:pPr>
            <a:r>
              <a:rPr lang="en-US" sz="2800" u="sng" dirty="0"/>
              <a:t>Critical Distance</a:t>
            </a:r>
            <a:r>
              <a:rPr lang="en-US" sz="2800" dirty="0"/>
              <a:t>: The spatial extent of crowding, typically about half the target’s eccentricity </a:t>
            </a:r>
            <a:r>
              <a:rPr lang="en-US" sz="2400" b="0" dirty="0"/>
              <a:t>(e.g. </a:t>
            </a:r>
            <a:r>
              <a:rPr lang="en-US" sz="2400" b="0" dirty="0" err="1"/>
              <a:t>Bouma</a:t>
            </a:r>
            <a:r>
              <a:rPr lang="en-US" sz="2400" b="0" dirty="0"/>
              <a:t>, 1970; Latham &amp; Whitaker 1996; </a:t>
            </a:r>
            <a:r>
              <a:rPr lang="en-US" sz="2400" b="0" dirty="0" err="1"/>
              <a:t>Pelli</a:t>
            </a:r>
            <a:r>
              <a:rPr lang="en-US" sz="2400" b="0" dirty="0"/>
              <a:t> et al., 2004; </a:t>
            </a:r>
            <a:r>
              <a:rPr lang="en-US" sz="2400" b="0" dirty="0" err="1"/>
              <a:t>Strasburger</a:t>
            </a:r>
            <a:r>
              <a:rPr lang="en-US" sz="2400" b="0" dirty="0"/>
              <a:t>, 2005)</a:t>
            </a:r>
            <a:r>
              <a:rPr lang="en-US" sz="2800" dirty="0"/>
              <a:t>.</a:t>
            </a:r>
          </a:p>
          <a:p>
            <a:pPr algn="l" rtl="0"/>
            <a:endParaRPr lang="en-US" sz="2200" dirty="0"/>
          </a:p>
        </p:txBody>
      </p:sp>
      <p:grpSp>
        <p:nvGrpSpPr>
          <p:cNvPr id="4" name="Group 3"/>
          <p:cNvGrpSpPr/>
          <p:nvPr/>
        </p:nvGrpSpPr>
        <p:grpSpPr>
          <a:xfrm>
            <a:off x="2987824" y="2916233"/>
            <a:ext cx="3458934" cy="584775"/>
            <a:chOff x="3911112" y="4209223"/>
            <a:chExt cx="3458934" cy="584775"/>
          </a:xfrm>
        </p:grpSpPr>
        <p:sp>
          <p:nvSpPr>
            <p:cNvPr id="5" name="TextBox 4"/>
            <p:cNvSpPr txBox="1"/>
            <p:nvPr/>
          </p:nvSpPr>
          <p:spPr>
            <a:xfrm>
              <a:off x="3911112" y="4209223"/>
              <a:ext cx="425116" cy="584775"/>
            </a:xfrm>
            <a:prstGeom prst="rect">
              <a:avLst/>
            </a:prstGeom>
            <a:noFill/>
          </p:spPr>
          <p:txBody>
            <a:bodyPr wrap="none" rtlCol="0">
              <a:spAutoFit/>
            </a:bodyPr>
            <a:lstStyle/>
            <a:p>
              <a:r>
                <a:rPr lang="en-US" sz="3200" dirty="0"/>
                <a:t>+</a:t>
              </a:r>
            </a:p>
          </p:txBody>
        </p:sp>
        <p:sp>
          <p:nvSpPr>
            <p:cNvPr id="6" name="TextBox 5"/>
            <p:cNvSpPr txBox="1"/>
            <p:nvPr/>
          </p:nvSpPr>
          <p:spPr>
            <a:xfrm>
              <a:off x="5767156" y="4209223"/>
              <a:ext cx="434734" cy="584775"/>
            </a:xfrm>
            <a:prstGeom prst="rect">
              <a:avLst/>
            </a:prstGeom>
            <a:noFill/>
          </p:spPr>
          <p:txBody>
            <a:bodyPr wrap="none" rtlCol="0">
              <a:spAutoFit/>
            </a:bodyPr>
            <a:lstStyle/>
            <a:p>
              <a:r>
                <a:rPr lang="en-US" sz="3200" dirty="0"/>
                <a:t>F</a:t>
              </a:r>
            </a:p>
          </p:txBody>
        </p:sp>
        <p:sp>
          <p:nvSpPr>
            <p:cNvPr id="7" name="TextBox 6"/>
            <p:cNvSpPr txBox="1"/>
            <p:nvPr/>
          </p:nvSpPr>
          <p:spPr>
            <a:xfrm>
              <a:off x="6351234" y="4209223"/>
              <a:ext cx="434734" cy="584775"/>
            </a:xfrm>
            <a:prstGeom prst="rect">
              <a:avLst/>
            </a:prstGeom>
            <a:noFill/>
          </p:spPr>
          <p:txBody>
            <a:bodyPr wrap="none" rtlCol="0">
              <a:spAutoFit/>
            </a:bodyPr>
            <a:lstStyle/>
            <a:p>
              <a:r>
                <a:rPr lang="en-US" sz="3200" dirty="0"/>
                <a:t>T</a:t>
              </a:r>
            </a:p>
          </p:txBody>
        </p:sp>
        <p:sp>
          <p:nvSpPr>
            <p:cNvPr id="8" name="TextBox 7"/>
            <p:cNvSpPr txBox="1"/>
            <p:nvPr/>
          </p:nvSpPr>
          <p:spPr>
            <a:xfrm>
              <a:off x="6935312" y="4209223"/>
              <a:ext cx="434734" cy="584775"/>
            </a:xfrm>
            <a:prstGeom prst="rect">
              <a:avLst/>
            </a:prstGeom>
            <a:noFill/>
          </p:spPr>
          <p:txBody>
            <a:bodyPr wrap="none" rtlCol="0">
              <a:spAutoFit/>
            </a:bodyPr>
            <a:lstStyle/>
            <a:p>
              <a:r>
                <a:rPr lang="en-US" sz="3200" dirty="0"/>
                <a:t>F</a:t>
              </a:r>
            </a:p>
          </p:txBody>
        </p:sp>
      </p:grpSp>
      <p:sp>
        <p:nvSpPr>
          <p:cNvPr id="17" name="TextBox 16"/>
          <p:cNvSpPr txBox="1"/>
          <p:nvPr/>
        </p:nvSpPr>
        <p:spPr>
          <a:xfrm>
            <a:off x="2987824" y="3780329"/>
            <a:ext cx="425116" cy="584775"/>
          </a:xfrm>
          <a:prstGeom prst="rect">
            <a:avLst/>
          </a:prstGeom>
          <a:noFill/>
        </p:spPr>
        <p:txBody>
          <a:bodyPr wrap="none" rtlCol="0">
            <a:spAutoFit/>
          </a:bodyPr>
          <a:lstStyle/>
          <a:p>
            <a:pPr algn="l" rtl="0"/>
            <a:r>
              <a:rPr lang="en-US" sz="3200" dirty="0"/>
              <a:t>+</a:t>
            </a:r>
          </a:p>
        </p:txBody>
      </p:sp>
      <p:sp>
        <p:nvSpPr>
          <p:cNvPr id="18" name="TextBox 17"/>
          <p:cNvSpPr txBox="1"/>
          <p:nvPr/>
        </p:nvSpPr>
        <p:spPr>
          <a:xfrm>
            <a:off x="4857346" y="3780329"/>
            <a:ext cx="434734" cy="584775"/>
          </a:xfrm>
          <a:prstGeom prst="rect">
            <a:avLst/>
          </a:prstGeom>
          <a:noFill/>
        </p:spPr>
        <p:txBody>
          <a:bodyPr wrap="none" rtlCol="0">
            <a:spAutoFit/>
          </a:bodyPr>
          <a:lstStyle/>
          <a:p>
            <a:pPr algn="l" rtl="0"/>
            <a:r>
              <a:rPr lang="en-US" sz="3200" dirty="0"/>
              <a:t>F</a:t>
            </a:r>
          </a:p>
        </p:txBody>
      </p:sp>
      <p:sp>
        <p:nvSpPr>
          <p:cNvPr id="19" name="TextBox 18"/>
          <p:cNvSpPr txBox="1"/>
          <p:nvPr/>
        </p:nvSpPr>
        <p:spPr>
          <a:xfrm>
            <a:off x="5443529" y="3780329"/>
            <a:ext cx="434734" cy="584775"/>
          </a:xfrm>
          <a:prstGeom prst="rect">
            <a:avLst/>
          </a:prstGeom>
          <a:noFill/>
        </p:spPr>
        <p:txBody>
          <a:bodyPr wrap="none" rtlCol="0">
            <a:spAutoFit/>
          </a:bodyPr>
          <a:lstStyle/>
          <a:p>
            <a:pPr algn="l" rtl="0"/>
            <a:r>
              <a:rPr lang="en-US" sz="3200" dirty="0"/>
              <a:t>T</a:t>
            </a:r>
          </a:p>
        </p:txBody>
      </p:sp>
      <p:sp>
        <p:nvSpPr>
          <p:cNvPr id="20" name="TextBox 19"/>
          <p:cNvSpPr txBox="1"/>
          <p:nvPr/>
        </p:nvSpPr>
        <p:spPr>
          <a:xfrm>
            <a:off x="6012160" y="3780329"/>
            <a:ext cx="434734" cy="584775"/>
          </a:xfrm>
          <a:prstGeom prst="rect">
            <a:avLst/>
          </a:prstGeom>
          <a:noFill/>
        </p:spPr>
        <p:txBody>
          <a:bodyPr wrap="none" rtlCol="0">
            <a:spAutoFit/>
          </a:bodyPr>
          <a:lstStyle/>
          <a:p>
            <a:pPr algn="l" rtl="0"/>
            <a:r>
              <a:rPr lang="en-US" sz="3200" dirty="0"/>
              <a:t>F</a:t>
            </a:r>
          </a:p>
        </p:txBody>
      </p:sp>
      <p:sp>
        <p:nvSpPr>
          <p:cNvPr id="9" name="Oval 8"/>
          <p:cNvSpPr/>
          <p:nvPr/>
        </p:nvSpPr>
        <p:spPr>
          <a:xfrm>
            <a:off x="4771860" y="2909770"/>
            <a:ext cx="1744356" cy="5847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771860" y="3780329"/>
            <a:ext cx="1744356" cy="5847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56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2000"/>
                                  </p:stCondLst>
                                  <p:childTnLst>
                                    <p:animMotion origin="layout" path="M -0.00017 0.00069 L 0.04705 0.00069 " pathEditMode="relative" rAng="0" ptsTypes="AA">
                                      <p:cBhvr>
                                        <p:cTn id="6" dur="1000" fill="hold"/>
                                        <p:tgtEl>
                                          <p:spTgt spid="20"/>
                                        </p:tgtEl>
                                        <p:attrNameLst>
                                          <p:attrName>ppt_x</p:attrName>
                                          <p:attrName>ppt_y</p:attrName>
                                        </p:attrNameLst>
                                      </p:cBhvr>
                                      <p:rCtr x="2361" y="0"/>
                                    </p:animMotion>
                                  </p:childTnLst>
                                </p:cTn>
                              </p:par>
                              <p:par>
                                <p:cTn id="7" presetID="42" presetClass="path" presetSubtype="0" accel="50000" decel="50000" fill="hold" grpId="0" nodeType="withEffect">
                                  <p:stCondLst>
                                    <p:cond delay="2000"/>
                                  </p:stCondLst>
                                  <p:childTnLst>
                                    <p:animMotion origin="layout" path="M -4.72222E-6 -2.58968E-6 L -0.04722 0.0007 " pathEditMode="relative" rAng="0" ptsTypes="AA">
                                      <p:cBhvr>
                                        <p:cTn id="8" dur="1000" fill="hold"/>
                                        <p:tgtEl>
                                          <p:spTgt spid="18"/>
                                        </p:tgtEl>
                                        <p:attrNameLst>
                                          <p:attrName>ppt_x</p:attrName>
                                          <p:attrName>ppt_y</p:attrName>
                                        </p:attrNameLst>
                                      </p:cBhvr>
                                      <p:rCtr x="-2361" y="23"/>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44016"/>
            <a:ext cx="8928992" cy="764704"/>
          </a:xfrm>
        </p:spPr>
        <p:txBody>
          <a:bodyPr>
            <a:noAutofit/>
          </a:bodyPr>
          <a:lstStyle/>
          <a:p>
            <a:pPr>
              <a:spcBef>
                <a:spcPts val="600"/>
              </a:spcBef>
            </a:pPr>
            <a:r>
              <a:rPr lang="en-US" sz="4000" dirty="0">
                <a:latin typeface="Adobe Gothic Std B" pitchFamily="34" charset="-128"/>
                <a:ea typeface="Adobe Gothic Std B" pitchFamily="34" charset="-128"/>
              </a:rPr>
              <a:t>Study 2: Theoretical implications</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251520" y="980728"/>
            <a:ext cx="8496944" cy="5760640"/>
          </a:xfrm>
        </p:spPr>
        <p:txBody>
          <a:bodyPr>
            <a:noAutofit/>
          </a:bodyPr>
          <a:lstStyle/>
          <a:p>
            <a:pPr>
              <a:spcBef>
                <a:spcPts val="1200"/>
              </a:spcBef>
            </a:pPr>
            <a:r>
              <a:rPr lang="en-US" sz="2800" dirty="0"/>
              <a:t>Crowding decreases with higher-contrast targets, and increases with lower-contrast targets. </a:t>
            </a:r>
          </a:p>
          <a:p>
            <a:pPr marL="274320" lvl="1" indent="0">
              <a:spcBef>
                <a:spcPts val="0"/>
              </a:spcBef>
              <a:buNone/>
            </a:pPr>
            <a:r>
              <a:rPr lang="en-US" sz="2600" i="1" dirty="0"/>
              <a:t>Dissimilarity between target and flankers by itself is not the source of crowding relief.</a:t>
            </a:r>
          </a:p>
          <a:p>
            <a:pPr>
              <a:spcBef>
                <a:spcPts val="1200"/>
              </a:spcBef>
            </a:pPr>
            <a:r>
              <a:rPr lang="en-US" sz="2800" dirty="0"/>
              <a:t>Target contrast does not interact with pre-cueing the target location.</a:t>
            </a:r>
          </a:p>
          <a:p>
            <a:pPr marL="274320" lvl="1" indent="0">
              <a:spcBef>
                <a:spcPts val="1200"/>
              </a:spcBef>
              <a:buNone/>
            </a:pPr>
            <a:r>
              <a:rPr lang="en-US" sz="2600" i="1" dirty="0"/>
              <a:t>The effect of target contrast on crowding does not merely reflect attraction of attention due to saliency.</a:t>
            </a:r>
          </a:p>
          <a:p>
            <a:pPr marL="274320" lvl="1" indent="0">
              <a:spcBef>
                <a:spcPts val="1200"/>
              </a:spcBef>
              <a:buNone/>
            </a:pPr>
            <a:r>
              <a:rPr lang="en-US" sz="2600" b="0" i="1" dirty="0"/>
              <a:t>The effect of attention on crowding does not merely reflect enhancement of apparent contrast.</a:t>
            </a:r>
          </a:p>
        </p:txBody>
      </p:sp>
    </p:spTree>
    <p:extLst>
      <p:ext uri="{BB962C8B-B14F-4D97-AF65-F5344CB8AC3E}">
        <p14:creationId xmlns:p14="http://schemas.microsoft.com/office/powerpoint/2010/main" val="354082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49500"/>
            <a:ext cx="5791200" cy="1371600"/>
          </a:xfrm>
        </p:spPr>
        <p:txBody>
          <a:bodyPr>
            <a:noAutofit/>
          </a:bodyPr>
          <a:lstStyle/>
          <a:p>
            <a:pPr algn="ctr"/>
            <a:r>
              <a:rPr lang="en-US" sz="4800" dirty="0">
                <a:solidFill>
                  <a:schemeClr val="bg1">
                    <a:lumMod val="95000"/>
                  </a:schemeClr>
                </a:solidFill>
                <a:effectLst/>
                <a:latin typeface="Adobe Gothic Std B" pitchFamily="34" charset="-128"/>
                <a:ea typeface="Adobe Gothic Std B" pitchFamily="34" charset="-128"/>
                <a:cs typeface="CordiaUPC" panose="020B0304020202020204" pitchFamily="34" charset="-34"/>
              </a:rPr>
              <a:t>Thank you</a:t>
            </a:r>
            <a:r>
              <a:rPr lang="en-US" sz="4800" dirty="0">
                <a:solidFill>
                  <a:schemeClr val="bg1">
                    <a:lumMod val="95000"/>
                  </a:schemeClr>
                </a:solidFill>
                <a:effectLst/>
                <a:latin typeface="Adobe Gothic Std B" pitchFamily="34" charset="-128"/>
                <a:ea typeface="Adobe Gothic Std B" pitchFamily="34" charset="-128"/>
                <a:cs typeface="CordiaUPC" panose="020B0304020202020204" pitchFamily="34" charset="-34"/>
                <a:sym typeface="Wingdings" panose="05000000000000000000" pitchFamily="2" charset="2"/>
              </a:rPr>
              <a:t>!</a:t>
            </a:r>
            <a:endParaRPr lang="he-IL" sz="4800" dirty="0">
              <a:solidFill>
                <a:schemeClr val="bg1">
                  <a:lumMod val="95000"/>
                </a:schemeClr>
              </a:solidFill>
              <a:effectLst/>
              <a:latin typeface="Adobe Gothic Std B" pitchFamily="34" charset="-128"/>
              <a:ea typeface="Adobe Gothic Std B" pitchFamily="34" charset="-128"/>
            </a:endParaRPr>
          </a:p>
        </p:txBody>
      </p:sp>
    </p:spTree>
    <p:extLst>
      <p:ext uri="{BB962C8B-B14F-4D97-AF65-F5344CB8AC3E}">
        <p14:creationId xmlns:p14="http://schemas.microsoft.com/office/powerpoint/2010/main" val="2027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pPr algn="l" rtl="0"/>
            <a:r>
              <a:rPr lang="en-US" sz="4400" dirty="0">
                <a:latin typeface="Adobe Gothic Std B" pitchFamily="34" charset="-128"/>
                <a:ea typeface="Adobe Gothic Std B" pitchFamily="34" charset="-128"/>
              </a:rPr>
              <a:t>What causes Crowding?</a:t>
            </a:r>
            <a:endParaRPr lang="he-IL" sz="44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052736"/>
            <a:ext cx="8147248" cy="5616624"/>
          </a:xfrm>
        </p:spPr>
        <p:txBody>
          <a:bodyPr>
            <a:noAutofit/>
          </a:bodyPr>
          <a:lstStyle/>
          <a:p>
            <a:pPr algn="l" rtl="0"/>
            <a:r>
              <a:rPr lang="en-US" sz="2800" b="1" dirty="0"/>
              <a:t>A number of explanations were suggested:</a:t>
            </a:r>
          </a:p>
          <a:p>
            <a:pPr marL="457200" indent="-457200">
              <a:spcBef>
                <a:spcPts val="1200"/>
              </a:spcBef>
              <a:buFont typeface="Arial" panose="020B0604020202020204" pitchFamily="34" charset="0"/>
              <a:buChar char="•"/>
            </a:pPr>
            <a:r>
              <a:rPr lang="en-US" sz="2800" dirty="0"/>
              <a:t>a loss of individual feature information over a defined spatial area at a preattentive stage </a:t>
            </a:r>
            <a:r>
              <a:rPr lang="en-US" sz="2400" b="0" dirty="0"/>
              <a:t>(e.g., </a:t>
            </a:r>
            <a:r>
              <a:rPr lang="en-US" sz="2400" b="0" dirty="0" err="1"/>
              <a:t>Parkes</a:t>
            </a:r>
            <a:r>
              <a:rPr lang="en-US" sz="2400" b="0" dirty="0"/>
              <a:t>, Lund, </a:t>
            </a:r>
            <a:r>
              <a:rPr lang="en-US" sz="2400" b="0" dirty="0" err="1"/>
              <a:t>Angelucci</a:t>
            </a:r>
            <a:r>
              <a:rPr lang="en-US" sz="2400" b="0" dirty="0"/>
              <a:t>, Solomon &amp; Morgan, 2001; </a:t>
            </a:r>
            <a:r>
              <a:rPr lang="en-US" sz="2400" b="0" dirty="0" err="1"/>
              <a:t>Pelli</a:t>
            </a:r>
            <a:r>
              <a:rPr lang="en-US" sz="2400" b="0" dirty="0"/>
              <a:t> et al., 2004)</a:t>
            </a:r>
            <a:r>
              <a:rPr lang="en-US" sz="2800" dirty="0"/>
              <a:t>.</a:t>
            </a:r>
          </a:p>
          <a:p>
            <a:pPr marL="457200" indent="-457200">
              <a:spcBef>
                <a:spcPts val="1200"/>
              </a:spcBef>
              <a:buFont typeface="Arial" panose="020B0604020202020204" pitchFamily="34" charset="0"/>
              <a:buChar char="•"/>
            </a:pPr>
            <a:r>
              <a:rPr lang="en-US" sz="2800" dirty="0"/>
              <a:t>a loss of positional information after feature integration is completed </a:t>
            </a:r>
            <a:r>
              <a:rPr lang="en-US" sz="2400" b="0" dirty="0"/>
              <a:t>(e.g., </a:t>
            </a:r>
            <a:r>
              <a:rPr lang="en-US" sz="2400" b="0" dirty="0" err="1"/>
              <a:t>Strasburger</a:t>
            </a:r>
            <a:r>
              <a:rPr lang="en-US" sz="2400" b="0" dirty="0"/>
              <a:t> 2005)</a:t>
            </a:r>
            <a:r>
              <a:rPr lang="en-US" sz="2800" dirty="0"/>
              <a:t>.</a:t>
            </a:r>
          </a:p>
          <a:p>
            <a:pPr marL="457200" indent="-457200">
              <a:spcBef>
                <a:spcPts val="1200"/>
              </a:spcBef>
              <a:buFont typeface="Arial" panose="020B0604020202020204" pitchFamily="34" charset="0"/>
              <a:buChar char="•"/>
            </a:pPr>
            <a:r>
              <a:rPr lang="en-US" sz="2800" dirty="0"/>
              <a:t>a spatial limitation of attentional selection, independent of spatial resolution (i.e., acuity) </a:t>
            </a:r>
            <a:r>
              <a:rPr lang="en-US" sz="2400" b="0" dirty="0"/>
              <a:t>(</a:t>
            </a:r>
            <a:r>
              <a:rPr lang="en-US" sz="2400" b="0" dirty="0" err="1"/>
              <a:t>Intriligator</a:t>
            </a:r>
            <a:r>
              <a:rPr lang="en-US" sz="2400" b="0" dirty="0"/>
              <a:t> &amp; Cavanagh, 2001)</a:t>
            </a:r>
            <a:r>
              <a:rPr lang="en-US" sz="2800" dirty="0"/>
              <a:t>.</a:t>
            </a:r>
            <a:endParaRPr lang="he-IL"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52794" y="3388321"/>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23606" y="1637601"/>
            <a:ext cx="6858003" cy="3582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935" y="857786"/>
            <a:ext cx="8300268"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0766" y="3071183"/>
            <a:ext cx="7432722" cy="2590027"/>
          </a:xfrm>
        </p:spPr>
        <p:txBody>
          <a:bodyPr vert="horz" lIns="91440" tIns="45720" rIns="91440" bIns="45720" rtlCol="0" anchor="t">
            <a:normAutofit/>
          </a:bodyPr>
          <a:lstStyle/>
          <a:p>
            <a:r>
              <a:rPr lang="en-US" sz="7000" kern="1200">
                <a:solidFill>
                  <a:schemeClr val="tx1"/>
                </a:solidFill>
                <a:latin typeface="+mj-lt"/>
                <a:ea typeface="+mj-ea"/>
                <a:cs typeface="+mj-cs"/>
              </a:rPr>
              <a:t>Pre-cueing a crowded target</a:t>
            </a:r>
          </a:p>
        </p:txBody>
      </p:sp>
      <p:sp>
        <p:nvSpPr>
          <p:cNvPr id="3" name="Subtitle 2"/>
          <p:cNvSpPr>
            <a:spLocks noGrp="1"/>
          </p:cNvSpPr>
          <p:nvPr>
            <p:ph type="body" idx="1"/>
          </p:nvPr>
        </p:nvSpPr>
        <p:spPr>
          <a:xfrm>
            <a:off x="740766" y="1553518"/>
            <a:ext cx="7432721" cy="1281733"/>
          </a:xfrm>
        </p:spPr>
        <p:txBody>
          <a:bodyPr vert="horz" lIns="91440" tIns="45720" rIns="91440" bIns="45720" rtlCol="0" anchor="b">
            <a:normAutofit/>
          </a:bodyPr>
          <a:lstStyle/>
          <a:p>
            <a:r>
              <a:rPr lang="en-US" b="1" kern="1200" dirty="0">
                <a:solidFill>
                  <a:schemeClr val="tx1"/>
                </a:solidFill>
                <a:latin typeface="+mn-lt"/>
                <a:ea typeface="+mn-ea"/>
                <a:cs typeface="+mn-cs"/>
              </a:rPr>
              <a:t>Yeshurun and Rashal (2010)</a:t>
            </a:r>
          </a:p>
        </p:txBody>
      </p:sp>
      <p:sp>
        <p:nvSpPr>
          <p:cNvPr id="28" name="Rectangle 2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43057" y="3385173"/>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78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8032"/>
            <a:ext cx="8731696" cy="764704"/>
          </a:xfrm>
        </p:spPr>
        <p:txBody>
          <a:bodyPr>
            <a:noAutofit/>
          </a:bodyPr>
          <a:lstStyle/>
          <a:p>
            <a:pPr algn="l" rtl="0">
              <a:spcBef>
                <a:spcPts val="600"/>
              </a:spcBef>
            </a:pPr>
            <a:r>
              <a:rPr lang="en-US" sz="4000" dirty="0">
                <a:latin typeface="Adobe Gothic Std B" pitchFamily="34" charset="-128"/>
                <a:ea typeface="Adobe Gothic Std B" pitchFamily="34" charset="-128"/>
              </a:rPr>
              <a:t>Pre-cueing transient attention</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340768"/>
            <a:ext cx="8219256" cy="5400600"/>
          </a:xfrm>
        </p:spPr>
        <p:txBody>
          <a:bodyPr>
            <a:normAutofit/>
          </a:bodyPr>
          <a:lstStyle/>
          <a:p>
            <a:pPr algn="l" rtl="0">
              <a:spcBef>
                <a:spcPts val="1200"/>
              </a:spcBef>
            </a:pPr>
            <a:r>
              <a:rPr lang="en-US" sz="2800" dirty="0"/>
              <a:t>Directing covert attention to the location of the proceeding target via a peripheral cue.</a:t>
            </a:r>
          </a:p>
          <a:p>
            <a:pPr algn="l" rtl="0">
              <a:spcBef>
                <a:spcPts val="1200"/>
              </a:spcBef>
            </a:pPr>
            <a:r>
              <a:rPr lang="en-US" sz="2800" dirty="0"/>
              <a:t>Pre-cueing attention was found to i</a:t>
            </a:r>
            <a:r>
              <a:rPr lang="en-US" sz="2800" b="1" dirty="0"/>
              <a:t>mprove target identification </a:t>
            </a:r>
            <a:r>
              <a:rPr lang="en-US" sz="2400" b="0" dirty="0"/>
              <a:t>(e.g., </a:t>
            </a:r>
            <a:r>
              <a:rPr lang="en-US" sz="2400" b="0" dirty="0" err="1"/>
              <a:t>Prinzmetal</a:t>
            </a:r>
            <a:r>
              <a:rPr lang="en-US" sz="2400" b="0" dirty="0"/>
              <a:t>, </a:t>
            </a:r>
            <a:r>
              <a:rPr lang="en-US" sz="2400" b="0" dirty="0" err="1"/>
              <a:t>Presti</a:t>
            </a:r>
            <a:r>
              <a:rPr lang="en-US" sz="2400" b="0" dirty="0"/>
              <a:t>, &amp; Posner, 1986)</a:t>
            </a:r>
            <a:r>
              <a:rPr lang="en-US" sz="2400" dirty="0"/>
              <a:t>, </a:t>
            </a:r>
            <a:r>
              <a:rPr lang="en-US" sz="2800" dirty="0"/>
              <a:t>and to e</a:t>
            </a:r>
            <a:r>
              <a:rPr lang="en-US" sz="2800" b="1" dirty="0"/>
              <a:t>nhance apparent contrast </a:t>
            </a:r>
            <a:r>
              <a:rPr lang="en-US" sz="2400" b="0" dirty="0"/>
              <a:t>(e.g. Carrasco et al., 2004)</a:t>
            </a:r>
            <a:r>
              <a:rPr lang="en-US" sz="2800" dirty="0"/>
              <a:t>.</a:t>
            </a:r>
          </a:p>
          <a:p>
            <a:pPr algn="l" rtl="0">
              <a:spcBef>
                <a:spcPts val="1200"/>
              </a:spcBef>
            </a:pPr>
            <a:r>
              <a:rPr lang="en-US" sz="2800" dirty="0"/>
              <a:t>It was suggested that transient attention enhances spatial resolution by reducing the size of receptive fields </a:t>
            </a:r>
            <a:r>
              <a:rPr lang="en-US" sz="2400" b="0" dirty="0"/>
              <a:t>(Yeshurun &amp; Carrasco, 1998)</a:t>
            </a:r>
            <a:r>
              <a:rPr lang="en-US" sz="2800" dirty="0"/>
              <a:t>.</a:t>
            </a:r>
          </a:p>
        </p:txBody>
      </p:sp>
    </p:spTree>
    <p:extLst>
      <p:ext uri="{BB962C8B-B14F-4D97-AF65-F5344CB8AC3E}">
        <p14:creationId xmlns:p14="http://schemas.microsoft.com/office/powerpoint/2010/main" val="115627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2008"/>
            <a:ext cx="8731696" cy="1484784"/>
          </a:xfrm>
        </p:spPr>
        <p:txBody>
          <a:bodyPr>
            <a:noAutofit/>
          </a:bodyPr>
          <a:lstStyle/>
          <a:p>
            <a:pPr>
              <a:spcBef>
                <a:spcPts val="600"/>
              </a:spcBef>
            </a:pPr>
            <a:r>
              <a:rPr lang="en-US" sz="4000" dirty="0">
                <a:latin typeface="Adobe Gothic Std B" pitchFamily="34" charset="-128"/>
                <a:ea typeface="Adobe Gothic Std B" pitchFamily="34" charset="-128"/>
              </a:rPr>
              <a:t>Study 1: Pre-cueing a crowded target</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395536" y="1844824"/>
            <a:ext cx="8424936" cy="4896544"/>
          </a:xfrm>
        </p:spPr>
        <p:txBody>
          <a:bodyPr>
            <a:normAutofit/>
          </a:bodyPr>
          <a:lstStyle/>
          <a:p>
            <a:pPr>
              <a:spcBef>
                <a:spcPts val="1200"/>
              </a:spcBef>
            </a:pPr>
            <a:r>
              <a:rPr lang="en-US" sz="2800" dirty="0"/>
              <a:t>Previous studies found an overall improvement of performance when a crowded target was pre-cued, but (almost) no reduction in the critical distance </a:t>
            </a:r>
            <a:r>
              <a:rPr lang="en-US" sz="2400" b="0" dirty="0"/>
              <a:t>(e.g., </a:t>
            </a:r>
            <a:r>
              <a:rPr lang="en-US" sz="2400" b="0" dirty="0" err="1"/>
              <a:t>Huckauf</a:t>
            </a:r>
            <a:r>
              <a:rPr lang="en-US" sz="2400" b="0" dirty="0"/>
              <a:t> and Heller, 2002; </a:t>
            </a:r>
            <a:r>
              <a:rPr lang="en-US" sz="2400" b="0" dirty="0" err="1"/>
              <a:t>Strasburger</a:t>
            </a:r>
            <a:r>
              <a:rPr lang="en-US" sz="2400" b="0" dirty="0"/>
              <a:t>, 2005; </a:t>
            </a:r>
            <a:r>
              <a:rPr lang="en-US" sz="2400" b="0" dirty="0" err="1"/>
              <a:t>Scolari</a:t>
            </a:r>
            <a:r>
              <a:rPr lang="en-US" sz="2400" b="0" dirty="0"/>
              <a:t>, </a:t>
            </a:r>
            <a:r>
              <a:rPr lang="en-US" sz="2400" b="0" dirty="0" err="1"/>
              <a:t>Kohnen</a:t>
            </a:r>
            <a:r>
              <a:rPr lang="en-US" sz="2400" b="0" dirty="0"/>
              <a:t>, Barton and </a:t>
            </a:r>
            <a:r>
              <a:rPr lang="en-US" sz="2400" b="0" dirty="0" err="1"/>
              <a:t>Awh</a:t>
            </a:r>
            <a:r>
              <a:rPr lang="en-US" sz="2400" b="0" dirty="0"/>
              <a:t>, 2007)</a:t>
            </a:r>
            <a:r>
              <a:rPr lang="en-US" sz="2800" dirty="0"/>
              <a:t>.</a:t>
            </a:r>
          </a:p>
          <a:p>
            <a:pPr>
              <a:spcBef>
                <a:spcPts val="1200"/>
              </a:spcBef>
            </a:pPr>
            <a:r>
              <a:rPr lang="en-US" sz="2800" dirty="0"/>
              <a:t>A possible explanation – the pre-cues </a:t>
            </a:r>
            <a:r>
              <a:rPr lang="en-US" sz="2800" u="sng" dirty="0"/>
              <a:t>masked</a:t>
            </a:r>
            <a:r>
              <a:rPr lang="en-US" sz="2800" dirty="0"/>
              <a:t> the target.</a:t>
            </a:r>
          </a:p>
          <a:p>
            <a:pPr algn="l" rtl="0">
              <a:spcBef>
                <a:spcPts val="1200"/>
              </a:spcBef>
            </a:pPr>
            <a:endParaRPr lang="en-US" sz="2200" dirty="0"/>
          </a:p>
        </p:txBody>
      </p:sp>
    </p:spTree>
    <p:extLst>
      <p:ext uri="{BB962C8B-B14F-4D97-AF65-F5344CB8AC3E}">
        <p14:creationId xmlns:p14="http://schemas.microsoft.com/office/powerpoint/2010/main" val="392849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6024"/>
            <a:ext cx="8731696" cy="1340768"/>
          </a:xfrm>
        </p:spPr>
        <p:txBody>
          <a:bodyPr>
            <a:noAutofit/>
          </a:bodyPr>
          <a:lstStyle/>
          <a:p>
            <a:pPr>
              <a:spcBef>
                <a:spcPts val="600"/>
              </a:spcBef>
            </a:pPr>
            <a:r>
              <a:rPr lang="en-US" sz="4000" dirty="0">
                <a:latin typeface="Adobe Gothic Std B" pitchFamily="34" charset="-128"/>
                <a:ea typeface="Adobe Gothic Std B" pitchFamily="34" charset="-128"/>
              </a:rPr>
              <a:t>Study 1: Pre-cueing a crowded target</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844824"/>
            <a:ext cx="8219256" cy="4896544"/>
          </a:xfrm>
        </p:spPr>
        <p:txBody>
          <a:bodyPr>
            <a:normAutofit/>
          </a:bodyPr>
          <a:lstStyle/>
          <a:p>
            <a:pPr lvl="0">
              <a:spcBef>
                <a:spcPts val="1200"/>
              </a:spcBef>
            </a:pPr>
            <a:r>
              <a:rPr lang="en-US" sz="2800" dirty="0">
                <a:solidFill>
                  <a:srgbClr val="000000"/>
                </a:solidFill>
              </a:rPr>
              <a:t>Goal: </a:t>
            </a:r>
          </a:p>
          <a:p>
            <a:pPr lvl="0">
              <a:spcBef>
                <a:spcPts val="1200"/>
              </a:spcBef>
            </a:pPr>
            <a:r>
              <a:rPr lang="en-US" sz="2800" dirty="0"/>
              <a:t>To re-examine the effect of pre-cueing on the critical distance using a different cue.</a:t>
            </a:r>
          </a:p>
          <a:p>
            <a:pPr lvl="0">
              <a:spcBef>
                <a:spcPts val="1200"/>
              </a:spcBef>
            </a:pPr>
            <a:endParaRPr lang="en-US" sz="2800" dirty="0">
              <a:solidFill>
                <a:srgbClr val="000000"/>
              </a:solidFill>
            </a:endParaRPr>
          </a:p>
          <a:p>
            <a:pPr>
              <a:spcBef>
                <a:spcPts val="1200"/>
              </a:spcBef>
            </a:pPr>
            <a:r>
              <a:rPr lang="en-US" sz="2800" b="0" dirty="0"/>
              <a:t>In the current study, a small dot pre-cue was presented on the inner side of the target display </a:t>
            </a:r>
            <a:r>
              <a:rPr lang="en-US" sz="2400" b="0" dirty="0"/>
              <a:t>(Yeshurun &amp; Rashal, 2010)</a:t>
            </a:r>
            <a:r>
              <a:rPr lang="en-US" sz="2800" b="0" dirty="0"/>
              <a:t>.</a:t>
            </a:r>
          </a:p>
        </p:txBody>
      </p:sp>
    </p:spTree>
    <p:extLst>
      <p:ext uri="{BB962C8B-B14F-4D97-AF65-F5344CB8AC3E}">
        <p14:creationId xmlns:p14="http://schemas.microsoft.com/office/powerpoint/2010/main" val="220974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384"/>
            <a:ext cx="8731696" cy="1080120"/>
          </a:xfrm>
        </p:spPr>
        <p:txBody>
          <a:bodyPr>
            <a:noAutofit/>
          </a:bodyPr>
          <a:lstStyle/>
          <a:p>
            <a:pPr>
              <a:spcBef>
                <a:spcPts val="600"/>
              </a:spcBef>
            </a:pPr>
            <a:r>
              <a:rPr lang="en-US" sz="4000" dirty="0">
                <a:latin typeface="Adobe Gothic Std B" pitchFamily="34" charset="-128"/>
                <a:ea typeface="Adobe Gothic Std B" pitchFamily="34" charset="-128"/>
              </a:rPr>
              <a:t>Experiment 1: Method</a:t>
            </a:r>
            <a:endParaRPr lang="he-IL" sz="4000"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323528" y="1412776"/>
            <a:ext cx="4032448" cy="5040560"/>
          </a:xfrm>
        </p:spPr>
        <p:txBody>
          <a:bodyPr>
            <a:normAutofit/>
          </a:bodyPr>
          <a:lstStyle/>
          <a:p>
            <a:pPr marL="457200" indent="-457200">
              <a:buFont typeface="Arial" panose="020B0604020202020204" pitchFamily="34" charset="0"/>
              <a:buChar char="•"/>
            </a:pPr>
            <a:r>
              <a:rPr lang="en-US" sz="2800" b="0" u="sng" dirty="0"/>
              <a:t>Task</a:t>
            </a:r>
            <a:r>
              <a:rPr lang="en-US" sz="2800" b="0" dirty="0"/>
              <a:t>: orientation identification of the letter T.</a:t>
            </a:r>
          </a:p>
          <a:p>
            <a:pPr marL="457200" indent="-457200">
              <a:buFont typeface="Arial" panose="020B0604020202020204" pitchFamily="34" charset="0"/>
              <a:buChar char="•"/>
            </a:pPr>
            <a:r>
              <a:rPr lang="en-US" sz="2800" b="0" u="sng" dirty="0"/>
              <a:t>Cue</a:t>
            </a:r>
            <a:r>
              <a:rPr lang="en-US" sz="2800" b="0" dirty="0"/>
              <a:t>: valid or neutral</a:t>
            </a:r>
          </a:p>
          <a:p>
            <a:pPr marL="457200" indent="-457200">
              <a:buFont typeface="Arial" panose="020B0604020202020204" pitchFamily="34" charset="0"/>
              <a:buChar char="•"/>
            </a:pPr>
            <a:r>
              <a:rPr lang="en-US" sz="2800" b="0" u="sng" dirty="0"/>
              <a:t>Eccentricity</a:t>
            </a:r>
            <a:r>
              <a:rPr lang="en-US" sz="2800" b="0" dirty="0"/>
              <a:t>: 3, 5, 9°.</a:t>
            </a:r>
          </a:p>
          <a:p>
            <a:pPr marL="457200" indent="-457200">
              <a:buFont typeface="Arial" panose="020B0604020202020204" pitchFamily="34" charset="0"/>
              <a:buChar char="•"/>
            </a:pPr>
            <a:r>
              <a:rPr lang="en-US" sz="2800" b="0" u="sng" dirty="0"/>
              <a:t>Target-Flanker Distance</a:t>
            </a:r>
            <a:r>
              <a:rPr lang="en-US" sz="2800" b="0" dirty="0"/>
              <a:t>: 1-9, no flankers.</a:t>
            </a:r>
          </a:p>
        </p:txBody>
      </p:sp>
      <p:grpSp>
        <p:nvGrpSpPr>
          <p:cNvPr id="6" name="Group 5"/>
          <p:cNvGrpSpPr/>
          <p:nvPr/>
        </p:nvGrpSpPr>
        <p:grpSpPr>
          <a:xfrm>
            <a:off x="4307407" y="2636912"/>
            <a:ext cx="4585073" cy="3780000"/>
            <a:chOff x="2219175" y="2492896"/>
            <a:chExt cx="4585073" cy="3780000"/>
          </a:xfrm>
        </p:grpSpPr>
        <p:pic>
          <p:nvPicPr>
            <p:cNvPr id="4" name="Picture 4"/>
            <p:cNvPicPr>
              <a:picLocks noChangeAspect="1" noChangeArrowheads="1"/>
            </p:cNvPicPr>
            <p:nvPr/>
          </p:nvPicPr>
          <p:blipFill>
            <a:blip r:embed="rId3" cstate="print"/>
            <a:stretch>
              <a:fillRect/>
            </a:stretch>
          </p:blipFill>
          <p:spPr bwMode="auto">
            <a:xfrm>
              <a:off x="2219175" y="2492896"/>
              <a:ext cx="4585073" cy="3780000"/>
            </a:xfrm>
            <a:prstGeom prst="rect">
              <a:avLst/>
            </a:prstGeom>
            <a:noFill/>
            <a:ln w="9525">
              <a:noFill/>
              <a:miter lim="800000"/>
              <a:headEnd/>
              <a:tailEnd/>
            </a:ln>
          </p:spPr>
        </p:pic>
        <p:sp>
          <p:nvSpPr>
            <p:cNvPr id="5" name="TextBox 4"/>
            <p:cNvSpPr txBox="1"/>
            <p:nvPr/>
          </p:nvSpPr>
          <p:spPr>
            <a:xfrm rot="3367868">
              <a:off x="2568973" y="4500529"/>
              <a:ext cx="632288" cy="338554"/>
            </a:xfrm>
            <a:prstGeom prst="rect">
              <a:avLst/>
            </a:prstGeom>
            <a:noFill/>
          </p:spPr>
          <p:txBody>
            <a:bodyPr wrap="none" rtlCol="0">
              <a:spAutoFit/>
            </a:bodyPr>
            <a:lstStyle/>
            <a:p>
              <a:pPr algn="l" rtl="0"/>
              <a:r>
                <a:rPr lang="en-US" sz="1600" dirty="0"/>
                <a:t>Time</a:t>
              </a:r>
            </a:p>
          </p:txBody>
        </p:sp>
      </p:grpSp>
    </p:spTree>
    <p:extLst>
      <p:ext uri="{BB962C8B-B14F-4D97-AF65-F5344CB8AC3E}">
        <p14:creationId xmlns:p14="http://schemas.microsoft.com/office/powerpoint/2010/main" val="3691543169"/>
      </p:ext>
    </p:extLst>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 2013 - 2022</Template>
  <TotalTime>5316</TotalTime>
  <Words>2961</Words>
  <Application>Microsoft Macintosh PowerPoint</Application>
  <PresentationFormat>On-screen Show (4:3)</PresentationFormat>
  <Paragraphs>352</Paragraphs>
  <Slides>31</Slides>
  <Notes>31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Adobe Gothic Std B</vt:lpstr>
      <vt:lpstr>Arial</vt:lpstr>
      <vt:lpstr>Calibri</vt:lpstr>
      <vt:lpstr>Calibri Light</vt:lpstr>
      <vt:lpstr>Times New Roman</vt:lpstr>
      <vt:lpstr>Office Theme 2013 - 2022</vt:lpstr>
      <vt:lpstr>Effects of Stimuli Contrast and Pre-cueing Attention in Crowding</vt:lpstr>
      <vt:lpstr>What is crowding?</vt:lpstr>
      <vt:lpstr>What is crowding?</vt:lpstr>
      <vt:lpstr>What causes Crowding?</vt:lpstr>
      <vt:lpstr>Pre-cueing a crowded target</vt:lpstr>
      <vt:lpstr>Pre-cueing transient attention</vt:lpstr>
      <vt:lpstr>Study 1: Pre-cueing a crowded target</vt:lpstr>
      <vt:lpstr>Study 1: Pre-cueing a crowded target</vt:lpstr>
      <vt:lpstr>Experiment 1: Method</vt:lpstr>
      <vt:lpstr>Experiment 1: Results Accuracy</vt:lpstr>
      <vt:lpstr>Calculating the Critical Distance:</vt:lpstr>
      <vt:lpstr>Study 1: Results Accuracy</vt:lpstr>
      <vt:lpstr>Experiment 1: Results critical distance</vt:lpstr>
      <vt:lpstr>Experiment 2: Results critical distance</vt:lpstr>
      <vt:lpstr>Experiment 2: Results critical distance</vt:lpstr>
      <vt:lpstr>Study 1: Theoretical implications</vt:lpstr>
      <vt:lpstr>Effects of target contrast</vt:lpstr>
      <vt:lpstr>Effects of Target saliency</vt:lpstr>
      <vt:lpstr>Study 2: Effects of Target Contrast</vt:lpstr>
      <vt:lpstr>Study 2: Method</vt:lpstr>
      <vt:lpstr>Experiment 1: method</vt:lpstr>
      <vt:lpstr>Experiment 1: results Accuracy </vt:lpstr>
      <vt:lpstr>Experiment 1: results Critical distance</vt:lpstr>
      <vt:lpstr>Experiment 2: method &amp; Results Accuracy</vt:lpstr>
      <vt:lpstr>Experiment 2: Results Critical distance</vt:lpstr>
      <vt:lpstr>Experiment 3: Pre-cueing high-contrast targets</vt:lpstr>
      <vt:lpstr>Experiment 3: Results Accuracy</vt:lpstr>
      <vt:lpstr>Study 2: Results exp. 3 Accuracy</vt:lpstr>
      <vt:lpstr>Experiment 3: results critical distance</vt:lpstr>
      <vt:lpstr>Study 2: Theoretical implications</vt:lpstr>
      <vt:lpstr>Thank you!</vt:lpstr>
    </vt:vector>
  </TitlesOfParts>
  <Company>University of Haifa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precueing attention and target contrast on crowding</dc:title>
  <dc:creator>admin</dc:creator>
  <cp:lastModifiedBy>Einat Rashal</cp:lastModifiedBy>
  <cp:revision>437</cp:revision>
  <dcterms:created xsi:type="dcterms:W3CDTF">2012-05-04T09:32:02Z</dcterms:created>
  <dcterms:modified xsi:type="dcterms:W3CDTF">2023-01-11T16:57:10Z</dcterms:modified>
</cp:coreProperties>
</file>