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63BBF-4437-4593-9468-8FB1640329F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2A9585-8D1B-499B-9005-C53F39DE591E}">
      <dgm:prSet phldrT="[Text]"/>
      <dgm:spPr/>
      <dgm:t>
        <a:bodyPr/>
        <a:lstStyle/>
        <a:p>
          <a:r>
            <a:rPr lang="en-US" dirty="0"/>
            <a:t>NY Location Data</a:t>
          </a:r>
        </a:p>
      </dgm:t>
    </dgm:pt>
    <dgm:pt modelId="{93F619D3-F1DE-4247-B1D7-A1B3B59BDD2E}" type="parTrans" cxnId="{DF9BC9B1-0498-405D-9C73-B381D4B53C42}">
      <dgm:prSet/>
      <dgm:spPr/>
      <dgm:t>
        <a:bodyPr/>
        <a:lstStyle/>
        <a:p>
          <a:endParaRPr lang="en-US"/>
        </a:p>
      </dgm:t>
    </dgm:pt>
    <dgm:pt modelId="{864A283D-1BEF-4712-96AF-90C131D016F1}" type="sibTrans" cxnId="{DF9BC9B1-0498-405D-9C73-B381D4B53C42}">
      <dgm:prSet/>
      <dgm:spPr/>
      <dgm:t>
        <a:bodyPr/>
        <a:lstStyle/>
        <a:p>
          <a:endParaRPr lang="en-US"/>
        </a:p>
      </dgm:t>
    </dgm:pt>
    <dgm:pt modelId="{F1D6423B-B9E2-4FC6-ABE3-67EF2EBE8C4D}">
      <dgm:prSet phldrT="[Text]"/>
      <dgm:spPr/>
      <dgm:t>
        <a:bodyPr/>
        <a:lstStyle/>
        <a:p>
          <a:r>
            <a:rPr lang="en-US" dirty="0"/>
            <a:t>Borough, Neighborhood, Latitude, Longitude</a:t>
          </a:r>
        </a:p>
      </dgm:t>
    </dgm:pt>
    <dgm:pt modelId="{E51C6B33-95C1-4191-A0D0-2F98A565AAB0}" type="parTrans" cxnId="{CD13E6A5-E6BA-42AB-B91E-A4D742E2F012}">
      <dgm:prSet/>
      <dgm:spPr/>
      <dgm:t>
        <a:bodyPr/>
        <a:lstStyle/>
        <a:p>
          <a:endParaRPr lang="en-US"/>
        </a:p>
      </dgm:t>
    </dgm:pt>
    <dgm:pt modelId="{B118A1AA-0B09-4CB3-8B4D-01586747BD66}" type="sibTrans" cxnId="{CD13E6A5-E6BA-42AB-B91E-A4D742E2F012}">
      <dgm:prSet/>
      <dgm:spPr/>
      <dgm:t>
        <a:bodyPr/>
        <a:lstStyle/>
        <a:p>
          <a:endParaRPr lang="en-US"/>
        </a:p>
      </dgm:t>
    </dgm:pt>
    <dgm:pt modelId="{F1A91C29-597B-4ACB-B682-249CCC0EB20A}">
      <dgm:prSet phldrT="[Text]"/>
      <dgm:spPr/>
      <dgm:t>
        <a:bodyPr/>
        <a:lstStyle/>
        <a:p>
          <a:r>
            <a:rPr lang="en-US" dirty="0"/>
            <a:t>Manhattan Data</a:t>
          </a:r>
        </a:p>
      </dgm:t>
    </dgm:pt>
    <dgm:pt modelId="{FD7114C1-C6D3-44B3-B77A-0D82B42DFDB9}" type="parTrans" cxnId="{2D91ECB8-2B1A-41D7-83F9-99028245764A}">
      <dgm:prSet/>
      <dgm:spPr/>
      <dgm:t>
        <a:bodyPr/>
        <a:lstStyle/>
        <a:p>
          <a:endParaRPr lang="en-US"/>
        </a:p>
      </dgm:t>
    </dgm:pt>
    <dgm:pt modelId="{E1565D0C-4939-4EA5-A529-8401FFC5072D}" type="sibTrans" cxnId="{2D91ECB8-2B1A-41D7-83F9-99028245764A}">
      <dgm:prSet/>
      <dgm:spPr/>
      <dgm:t>
        <a:bodyPr/>
        <a:lstStyle/>
        <a:p>
          <a:endParaRPr lang="en-US"/>
        </a:p>
      </dgm:t>
    </dgm:pt>
    <dgm:pt modelId="{BCFDE1DC-1F5D-4385-B1CB-C85A9188669A}">
      <dgm:prSet phldrT="[Text]"/>
      <dgm:spPr/>
      <dgm:t>
        <a:bodyPr/>
        <a:lstStyle/>
        <a:p>
          <a:r>
            <a:rPr lang="en-US" dirty="0"/>
            <a:t>Foursquare API</a:t>
          </a:r>
        </a:p>
      </dgm:t>
    </dgm:pt>
    <dgm:pt modelId="{CFBE23FC-E2E7-4826-90DD-5D3EB837B418}" type="parTrans" cxnId="{262185F9-465F-4960-8395-7017E3154F3A}">
      <dgm:prSet/>
      <dgm:spPr/>
      <dgm:t>
        <a:bodyPr/>
        <a:lstStyle/>
        <a:p>
          <a:endParaRPr lang="en-US"/>
        </a:p>
      </dgm:t>
    </dgm:pt>
    <dgm:pt modelId="{C1C51FB0-B2C8-4AA4-ACB4-2BFFB1E99A14}" type="sibTrans" cxnId="{262185F9-465F-4960-8395-7017E3154F3A}">
      <dgm:prSet/>
      <dgm:spPr/>
      <dgm:t>
        <a:bodyPr/>
        <a:lstStyle/>
        <a:p>
          <a:endParaRPr lang="en-US"/>
        </a:p>
      </dgm:t>
    </dgm:pt>
    <dgm:pt modelId="{70A5FCA0-F1E1-4AD6-BE9F-1B099FCBB632}">
      <dgm:prSet phldrT="[Text]"/>
      <dgm:spPr/>
      <dgm:t>
        <a:bodyPr/>
        <a:lstStyle/>
        <a:p>
          <a:r>
            <a:rPr lang="en-US" dirty="0"/>
            <a:t>Venue Category Analysis</a:t>
          </a:r>
        </a:p>
      </dgm:t>
    </dgm:pt>
    <dgm:pt modelId="{DA8E16E9-4321-4B5C-A970-823E4A71FB85}" type="parTrans" cxnId="{2E363F40-188F-4D47-88C0-C68F6AC89252}">
      <dgm:prSet/>
      <dgm:spPr/>
      <dgm:t>
        <a:bodyPr/>
        <a:lstStyle/>
        <a:p>
          <a:endParaRPr lang="en-US"/>
        </a:p>
      </dgm:t>
    </dgm:pt>
    <dgm:pt modelId="{DE242FE4-9F1B-46D5-ACC7-C28F9B21CC13}" type="sibTrans" cxnId="{2E363F40-188F-4D47-88C0-C68F6AC89252}">
      <dgm:prSet/>
      <dgm:spPr/>
      <dgm:t>
        <a:bodyPr/>
        <a:lstStyle/>
        <a:p>
          <a:endParaRPr lang="en-US"/>
        </a:p>
      </dgm:t>
    </dgm:pt>
    <dgm:pt modelId="{1C62A49C-BD18-4077-A4A1-03E7FA93D0AC}">
      <dgm:prSet phldrT="[Text]"/>
      <dgm:spPr/>
      <dgm:t>
        <a:bodyPr/>
        <a:lstStyle/>
        <a:p>
          <a:r>
            <a:rPr lang="en-US" dirty="0"/>
            <a:t>Chinese/ similar restaurants</a:t>
          </a:r>
        </a:p>
      </dgm:t>
    </dgm:pt>
    <dgm:pt modelId="{54F84A96-D245-430E-B10B-4EE8D8FC9914}" type="parTrans" cxnId="{A5DA4B9F-FD97-4AE8-A514-392F3F961054}">
      <dgm:prSet/>
      <dgm:spPr/>
      <dgm:t>
        <a:bodyPr/>
        <a:lstStyle/>
        <a:p>
          <a:endParaRPr lang="en-US"/>
        </a:p>
      </dgm:t>
    </dgm:pt>
    <dgm:pt modelId="{7B8ED7E8-161C-437D-A712-C7A1DAF09879}" type="sibTrans" cxnId="{A5DA4B9F-FD97-4AE8-A514-392F3F961054}">
      <dgm:prSet/>
      <dgm:spPr/>
      <dgm:t>
        <a:bodyPr/>
        <a:lstStyle/>
        <a:p>
          <a:endParaRPr lang="en-US"/>
        </a:p>
      </dgm:t>
    </dgm:pt>
    <dgm:pt modelId="{752D62DC-835F-4213-A0F5-B60EF7926968}">
      <dgm:prSet phldrT="[Text]"/>
      <dgm:spPr/>
      <dgm:t>
        <a:bodyPr/>
        <a:lstStyle/>
        <a:p>
          <a:r>
            <a:rPr lang="en-US" dirty="0"/>
            <a:t>Venue details</a:t>
          </a:r>
        </a:p>
      </dgm:t>
    </dgm:pt>
    <dgm:pt modelId="{B67634D2-5900-4593-9837-FAD365AE0619}" type="parTrans" cxnId="{245CA7B1-C1FB-4503-A650-57373ABAF247}">
      <dgm:prSet/>
      <dgm:spPr/>
      <dgm:t>
        <a:bodyPr/>
        <a:lstStyle/>
        <a:p>
          <a:endParaRPr lang="en-US"/>
        </a:p>
      </dgm:t>
    </dgm:pt>
    <dgm:pt modelId="{DB0AE95B-28D4-4F39-98B3-AE588F88AC7C}" type="sibTrans" cxnId="{245CA7B1-C1FB-4503-A650-57373ABAF247}">
      <dgm:prSet/>
      <dgm:spPr/>
      <dgm:t>
        <a:bodyPr/>
        <a:lstStyle/>
        <a:p>
          <a:endParaRPr lang="en-US"/>
        </a:p>
      </dgm:t>
    </dgm:pt>
    <dgm:pt modelId="{829AB05C-B591-4B05-85D1-F533A45C4F35}">
      <dgm:prSet phldrT="[Text]"/>
      <dgm:spPr/>
      <dgm:t>
        <a:bodyPr/>
        <a:lstStyle/>
        <a:p>
          <a:r>
            <a:rPr lang="en-US" dirty="0"/>
            <a:t>Counts per neighborhoods</a:t>
          </a:r>
        </a:p>
      </dgm:t>
    </dgm:pt>
    <dgm:pt modelId="{281433EB-317B-4E3C-A406-1975B41DA3CA}" type="parTrans" cxnId="{FBD2B6EF-6926-4598-98A1-0967C6807AD9}">
      <dgm:prSet/>
      <dgm:spPr/>
      <dgm:t>
        <a:bodyPr/>
        <a:lstStyle/>
        <a:p>
          <a:endParaRPr lang="en-US"/>
        </a:p>
      </dgm:t>
    </dgm:pt>
    <dgm:pt modelId="{854C6B44-63A0-4112-8AEC-C3D9BF313CE4}" type="sibTrans" cxnId="{FBD2B6EF-6926-4598-98A1-0967C6807AD9}">
      <dgm:prSet/>
      <dgm:spPr/>
      <dgm:t>
        <a:bodyPr/>
        <a:lstStyle/>
        <a:p>
          <a:endParaRPr lang="en-US"/>
        </a:p>
      </dgm:t>
    </dgm:pt>
    <dgm:pt modelId="{42DE7965-A158-4310-B08C-4964867C4E2F}" type="pres">
      <dgm:prSet presAssocID="{D1863BBF-4437-4593-9468-8FB1640329F5}" presName="rootnode" presStyleCnt="0">
        <dgm:presLayoutVars>
          <dgm:chMax/>
          <dgm:chPref/>
          <dgm:dir/>
          <dgm:animLvl val="lvl"/>
        </dgm:presLayoutVars>
      </dgm:prSet>
      <dgm:spPr/>
    </dgm:pt>
    <dgm:pt modelId="{B7E10B0C-A17A-421C-A829-A6CE29BF3124}" type="pres">
      <dgm:prSet presAssocID="{B12A9585-8D1B-499B-9005-C53F39DE591E}" presName="composite" presStyleCnt="0"/>
      <dgm:spPr/>
    </dgm:pt>
    <dgm:pt modelId="{08052869-8784-43FB-B7DE-CD0ED8E3FFA7}" type="pres">
      <dgm:prSet presAssocID="{B12A9585-8D1B-499B-9005-C53F39DE591E}" presName="bentUpArrow1" presStyleLbl="alignImgPlace1" presStyleIdx="0" presStyleCnt="2"/>
      <dgm:spPr/>
    </dgm:pt>
    <dgm:pt modelId="{363C6475-CA54-4296-8036-F226C0174338}" type="pres">
      <dgm:prSet presAssocID="{B12A9585-8D1B-499B-9005-C53F39DE591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01D1E47-C8CF-4013-AC49-5E09B17D4F2F}" type="pres">
      <dgm:prSet presAssocID="{B12A9585-8D1B-499B-9005-C53F39DE591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342D2B8-4820-474C-AF0C-9050B3245B6C}" type="pres">
      <dgm:prSet presAssocID="{864A283D-1BEF-4712-96AF-90C131D016F1}" presName="sibTrans" presStyleCnt="0"/>
      <dgm:spPr/>
    </dgm:pt>
    <dgm:pt modelId="{C7816EB3-3EB3-4076-980E-F3F03C2C55E3}" type="pres">
      <dgm:prSet presAssocID="{F1A91C29-597B-4ACB-B682-249CCC0EB20A}" presName="composite" presStyleCnt="0"/>
      <dgm:spPr/>
    </dgm:pt>
    <dgm:pt modelId="{5B9C76F0-75F9-4E47-B5E8-21D55319B0FF}" type="pres">
      <dgm:prSet presAssocID="{F1A91C29-597B-4ACB-B682-249CCC0EB20A}" presName="bentUpArrow1" presStyleLbl="alignImgPlace1" presStyleIdx="1" presStyleCnt="2"/>
      <dgm:spPr/>
    </dgm:pt>
    <dgm:pt modelId="{E32ACEE1-B714-4A7B-B268-2A0132FB111D}" type="pres">
      <dgm:prSet presAssocID="{F1A91C29-597B-4ACB-B682-249CCC0EB20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F1874A4-B816-4417-9080-1B8210028102}" type="pres">
      <dgm:prSet presAssocID="{F1A91C29-597B-4ACB-B682-249CCC0EB20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3E31FD9-563F-449E-A7CA-67E100B22671}" type="pres">
      <dgm:prSet presAssocID="{E1565D0C-4939-4EA5-A529-8401FFC5072D}" presName="sibTrans" presStyleCnt="0"/>
      <dgm:spPr/>
    </dgm:pt>
    <dgm:pt modelId="{0EE34FFD-E3A9-48DC-B1E0-3A56599DD031}" type="pres">
      <dgm:prSet presAssocID="{70A5FCA0-F1E1-4AD6-BE9F-1B099FCBB632}" presName="composite" presStyleCnt="0"/>
      <dgm:spPr/>
    </dgm:pt>
    <dgm:pt modelId="{F86C3992-65CD-4C11-8C58-AAF4710F851F}" type="pres">
      <dgm:prSet presAssocID="{70A5FCA0-F1E1-4AD6-BE9F-1B099FCBB63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094E7DC-F4E6-4C79-BD68-52AAE7E80628}" type="pres">
      <dgm:prSet presAssocID="{70A5FCA0-F1E1-4AD6-BE9F-1B099FCBB63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E363F40-188F-4D47-88C0-C68F6AC89252}" srcId="{D1863BBF-4437-4593-9468-8FB1640329F5}" destId="{70A5FCA0-F1E1-4AD6-BE9F-1B099FCBB632}" srcOrd="2" destOrd="0" parTransId="{DA8E16E9-4321-4B5C-A970-823E4A71FB85}" sibTransId="{DE242FE4-9F1B-46D5-ACC7-C28F9B21CC13}"/>
    <dgm:cxn modelId="{166607AE-2E18-47BC-8544-FF25450A435D}" type="presOf" srcId="{BCFDE1DC-1F5D-4385-B1CB-C85A9188669A}" destId="{5F1874A4-B816-4417-9080-1B8210028102}" srcOrd="0" destOrd="0" presId="urn:microsoft.com/office/officeart/2005/8/layout/StepDownProcess"/>
    <dgm:cxn modelId="{49EE421D-7D62-4F3E-9DD0-613A92073977}" type="presOf" srcId="{F1A91C29-597B-4ACB-B682-249CCC0EB20A}" destId="{E32ACEE1-B714-4A7B-B268-2A0132FB111D}" srcOrd="0" destOrd="0" presId="urn:microsoft.com/office/officeart/2005/8/layout/StepDownProcess"/>
    <dgm:cxn modelId="{245CA7B1-C1FB-4503-A650-57373ABAF247}" srcId="{F1A91C29-597B-4ACB-B682-249CCC0EB20A}" destId="{752D62DC-835F-4213-A0F5-B60EF7926968}" srcOrd="1" destOrd="0" parTransId="{B67634D2-5900-4593-9837-FAD365AE0619}" sibTransId="{DB0AE95B-28D4-4F39-98B3-AE588F88AC7C}"/>
    <dgm:cxn modelId="{2D91ECB8-2B1A-41D7-83F9-99028245764A}" srcId="{D1863BBF-4437-4593-9468-8FB1640329F5}" destId="{F1A91C29-597B-4ACB-B682-249CCC0EB20A}" srcOrd="1" destOrd="0" parTransId="{FD7114C1-C6D3-44B3-B77A-0D82B42DFDB9}" sibTransId="{E1565D0C-4939-4EA5-A529-8401FFC5072D}"/>
    <dgm:cxn modelId="{1735705A-E2C6-4031-A035-FA8B2FB89F58}" type="presOf" srcId="{F1D6423B-B9E2-4FC6-ABE3-67EF2EBE8C4D}" destId="{D01D1E47-C8CF-4013-AC49-5E09B17D4F2F}" srcOrd="0" destOrd="0" presId="urn:microsoft.com/office/officeart/2005/8/layout/StepDownProcess"/>
    <dgm:cxn modelId="{262185F9-465F-4960-8395-7017E3154F3A}" srcId="{F1A91C29-597B-4ACB-B682-249CCC0EB20A}" destId="{BCFDE1DC-1F5D-4385-B1CB-C85A9188669A}" srcOrd="0" destOrd="0" parTransId="{CFBE23FC-E2E7-4826-90DD-5D3EB837B418}" sibTransId="{C1C51FB0-B2C8-4AA4-ACB4-2BFFB1E99A14}"/>
    <dgm:cxn modelId="{D0A9F2D2-D895-464F-BA91-7E83537DA127}" type="presOf" srcId="{1C62A49C-BD18-4077-A4A1-03E7FA93D0AC}" destId="{0094E7DC-F4E6-4C79-BD68-52AAE7E80628}" srcOrd="0" destOrd="0" presId="urn:microsoft.com/office/officeart/2005/8/layout/StepDownProcess"/>
    <dgm:cxn modelId="{DF9BC9B1-0498-405D-9C73-B381D4B53C42}" srcId="{D1863BBF-4437-4593-9468-8FB1640329F5}" destId="{B12A9585-8D1B-499B-9005-C53F39DE591E}" srcOrd="0" destOrd="0" parTransId="{93F619D3-F1DE-4247-B1D7-A1B3B59BDD2E}" sibTransId="{864A283D-1BEF-4712-96AF-90C131D016F1}"/>
    <dgm:cxn modelId="{9FFABA48-5C54-4538-A0D4-487120FAF3EA}" type="presOf" srcId="{70A5FCA0-F1E1-4AD6-BE9F-1B099FCBB632}" destId="{F86C3992-65CD-4C11-8C58-AAF4710F851F}" srcOrd="0" destOrd="0" presId="urn:microsoft.com/office/officeart/2005/8/layout/StepDownProcess"/>
    <dgm:cxn modelId="{37805123-0E36-4830-8126-955400387866}" type="presOf" srcId="{D1863BBF-4437-4593-9468-8FB1640329F5}" destId="{42DE7965-A158-4310-B08C-4964867C4E2F}" srcOrd="0" destOrd="0" presId="urn:microsoft.com/office/officeart/2005/8/layout/StepDownProcess"/>
    <dgm:cxn modelId="{32995FE1-9085-40A4-B751-A5FD84080C50}" type="presOf" srcId="{752D62DC-835F-4213-A0F5-B60EF7926968}" destId="{5F1874A4-B816-4417-9080-1B8210028102}" srcOrd="0" destOrd="1" presId="urn:microsoft.com/office/officeart/2005/8/layout/StepDownProcess"/>
    <dgm:cxn modelId="{CD13E6A5-E6BA-42AB-B91E-A4D742E2F012}" srcId="{B12A9585-8D1B-499B-9005-C53F39DE591E}" destId="{F1D6423B-B9E2-4FC6-ABE3-67EF2EBE8C4D}" srcOrd="0" destOrd="0" parTransId="{E51C6B33-95C1-4191-A0D0-2F98A565AAB0}" sibTransId="{B118A1AA-0B09-4CB3-8B4D-01586747BD66}"/>
    <dgm:cxn modelId="{A5DA4B9F-FD97-4AE8-A514-392F3F961054}" srcId="{70A5FCA0-F1E1-4AD6-BE9F-1B099FCBB632}" destId="{1C62A49C-BD18-4077-A4A1-03E7FA93D0AC}" srcOrd="0" destOrd="0" parTransId="{54F84A96-D245-430E-B10B-4EE8D8FC9914}" sibTransId="{7B8ED7E8-161C-437D-A712-C7A1DAF09879}"/>
    <dgm:cxn modelId="{CD9100C0-8CD6-43F6-A0A9-BDEB1D362B16}" type="presOf" srcId="{B12A9585-8D1B-499B-9005-C53F39DE591E}" destId="{363C6475-CA54-4296-8036-F226C0174338}" srcOrd="0" destOrd="0" presId="urn:microsoft.com/office/officeart/2005/8/layout/StepDownProcess"/>
    <dgm:cxn modelId="{F2669C46-73CF-49E0-91B9-276B58BBD549}" type="presOf" srcId="{829AB05C-B591-4B05-85D1-F533A45C4F35}" destId="{0094E7DC-F4E6-4C79-BD68-52AAE7E80628}" srcOrd="0" destOrd="1" presId="urn:microsoft.com/office/officeart/2005/8/layout/StepDownProcess"/>
    <dgm:cxn modelId="{FBD2B6EF-6926-4598-98A1-0967C6807AD9}" srcId="{70A5FCA0-F1E1-4AD6-BE9F-1B099FCBB632}" destId="{829AB05C-B591-4B05-85D1-F533A45C4F35}" srcOrd="1" destOrd="0" parTransId="{281433EB-317B-4E3C-A406-1975B41DA3CA}" sibTransId="{854C6B44-63A0-4112-8AEC-C3D9BF313CE4}"/>
    <dgm:cxn modelId="{68F40F0D-78D9-4A92-9FC6-FD41C15BD6EC}" type="presParOf" srcId="{42DE7965-A158-4310-B08C-4964867C4E2F}" destId="{B7E10B0C-A17A-421C-A829-A6CE29BF3124}" srcOrd="0" destOrd="0" presId="urn:microsoft.com/office/officeart/2005/8/layout/StepDownProcess"/>
    <dgm:cxn modelId="{2677609D-C90F-4C86-85FA-1AE154F43680}" type="presParOf" srcId="{B7E10B0C-A17A-421C-A829-A6CE29BF3124}" destId="{08052869-8784-43FB-B7DE-CD0ED8E3FFA7}" srcOrd="0" destOrd="0" presId="urn:microsoft.com/office/officeart/2005/8/layout/StepDownProcess"/>
    <dgm:cxn modelId="{D0F8FAB7-AE97-4453-A462-FD2A57A5525F}" type="presParOf" srcId="{B7E10B0C-A17A-421C-A829-A6CE29BF3124}" destId="{363C6475-CA54-4296-8036-F226C0174338}" srcOrd="1" destOrd="0" presId="urn:microsoft.com/office/officeart/2005/8/layout/StepDownProcess"/>
    <dgm:cxn modelId="{AC4743AD-E718-40AE-B79A-8461F98115BE}" type="presParOf" srcId="{B7E10B0C-A17A-421C-A829-A6CE29BF3124}" destId="{D01D1E47-C8CF-4013-AC49-5E09B17D4F2F}" srcOrd="2" destOrd="0" presId="urn:microsoft.com/office/officeart/2005/8/layout/StepDownProcess"/>
    <dgm:cxn modelId="{80D50B59-01C2-46BB-A0FE-723531495BCC}" type="presParOf" srcId="{42DE7965-A158-4310-B08C-4964867C4E2F}" destId="{2342D2B8-4820-474C-AF0C-9050B3245B6C}" srcOrd="1" destOrd="0" presId="urn:microsoft.com/office/officeart/2005/8/layout/StepDownProcess"/>
    <dgm:cxn modelId="{FBFACC58-2D59-40F0-882A-A0A43E6AC927}" type="presParOf" srcId="{42DE7965-A158-4310-B08C-4964867C4E2F}" destId="{C7816EB3-3EB3-4076-980E-F3F03C2C55E3}" srcOrd="2" destOrd="0" presId="urn:microsoft.com/office/officeart/2005/8/layout/StepDownProcess"/>
    <dgm:cxn modelId="{931C9503-A5A0-44FB-BDBC-27AAD9507309}" type="presParOf" srcId="{C7816EB3-3EB3-4076-980E-F3F03C2C55E3}" destId="{5B9C76F0-75F9-4E47-B5E8-21D55319B0FF}" srcOrd="0" destOrd="0" presId="urn:microsoft.com/office/officeart/2005/8/layout/StepDownProcess"/>
    <dgm:cxn modelId="{B4081E31-FB1D-4C79-A16F-8203950D2D6A}" type="presParOf" srcId="{C7816EB3-3EB3-4076-980E-F3F03C2C55E3}" destId="{E32ACEE1-B714-4A7B-B268-2A0132FB111D}" srcOrd="1" destOrd="0" presId="urn:microsoft.com/office/officeart/2005/8/layout/StepDownProcess"/>
    <dgm:cxn modelId="{E700647E-A123-4391-8E4A-68E536B3DF78}" type="presParOf" srcId="{C7816EB3-3EB3-4076-980E-F3F03C2C55E3}" destId="{5F1874A4-B816-4417-9080-1B8210028102}" srcOrd="2" destOrd="0" presId="urn:microsoft.com/office/officeart/2005/8/layout/StepDownProcess"/>
    <dgm:cxn modelId="{17CF5BE0-CBDF-4A5F-B3ED-38CD4188EA12}" type="presParOf" srcId="{42DE7965-A158-4310-B08C-4964867C4E2F}" destId="{D3E31FD9-563F-449E-A7CA-67E100B22671}" srcOrd="3" destOrd="0" presId="urn:microsoft.com/office/officeart/2005/8/layout/StepDownProcess"/>
    <dgm:cxn modelId="{91FC8282-0C2F-437D-BA04-A82BDC3061C0}" type="presParOf" srcId="{42DE7965-A158-4310-B08C-4964867C4E2F}" destId="{0EE34FFD-E3A9-48DC-B1E0-3A56599DD031}" srcOrd="4" destOrd="0" presId="urn:microsoft.com/office/officeart/2005/8/layout/StepDownProcess"/>
    <dgm:cxn modelId="{06D9079A-3420-40E4-9739-DD3A92A8DF0F}" type="presParOf" srcId="{0EE34FFD-E3A9-48DC-B1E0-3A56599DD031}" destId="{F86C3992-65CD-4C11-8C58-AAF4710F851F}" srcOrd="0" destOrd="0" presId="urn:microsoft.com/office/officeart/2005/8/layout/StepDownProcess"/>
    <dgm:cxn modelId="{A1F1BFCF-5CF7-4FA4-9B16-51A3A55A7DC6}" type="presParOf" srcId="{0EE34FFD-E3A9-48DC-B1E0-3A56599DD031}" destId="{0094E7DC-F4E6-4C79-BD68-52AAE7E8062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52869-8784-43FB-B7DE-CD0ED8E3FFA7}">
      <dsp:nvSpPr>
        <dsp:cNvPr id="0" name=""/>
        <dsp:cNvSpPr/>
      </dsp:nvSpPr>
      <dsp:spPr>
        <a:xfrm rot="5400000">
          <a:off x="1616781" y="1172996"/>
          <a:ext cx="1037414" cy="11810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6475-CA54-4296-8036-F226C0174338}">
      <dsp:nvSpPr>
        <dsp:cNvPr id="0" name=""/>
        <dsp:cNvSpPr/>
      </dsp:nvSpPr>
      <dsp:spPr>
        <a:xfrm>
          <a:off x="1341929" y="23001"/>
          <a:ext cx="1746395" cy="12224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NY Location Data</a:t>
          </a:r>
        </a:p>
      </dsp:txBody>
      <dsp:txXfrm>
        <a:off x="1401613" y="82685"/>
        <a:ext cx="1627027" cy="1103052"/>
      </dsp:txXfrm>
    </dsp:sp>
    <dsp:sp modelId="{D01D1E47-C8CF-4013-AC49-5E09B17D4F2F}">
      <dsp:nvSpPr>
        <dsp:cNvPr id="0" name=""/>
        <dsp:cNvSpPr/>
      </dsp:nvSpPr>
      <dsp:spPr>
        <a:xfrm>
          <a:off x="3088325" y="139587"/>
          <a:ext cx="1270161" cy="98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Borough, Neighborhood, Latitude, Longitude</a:t>
          </a:r>
        </a:p>
      </dsp:txBody>
      <dsp:txXfrm>
        <a:off x="3088325" y="139587"/>
        <a:ext cx="1270161" cy="988013"/>
      </dsp:txXfrm>
    </dsp:sp>
    <dsp:sp modelId="{5B9C76F0-75F9-4E47-B5E8-21D55319B0FF}">
      <dsp:nvSpPr>
        <dsp:cNvPr id="0" name=""/>
        <dsp:cNvSpPr/>
      </dsp:nvSpPr>
      <dsp:spPr>
        <a:xfrm rot="5400000">
          <a:off x="3064729" y="2546178"/>
          <a:ext cx="1037414" cy="11810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ACEE1-B714-4A7B-B268-2A0132FB111D}">
      <dsp:nvSpPr>
        <dsp:cNvPr id="0" name=""/>
        <dsp:cNvSpPr/>
      </dsp:nvSpPr>
      <dsp:spPr>
        <a:xfrm>
          <a:off x="2789877" y="1396183"/>
          <a:ext cx="1746395" cy="12224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Manhattan Data</a:t>
          </a:r>
        </a:p>
      </dsp:txBody>
      <dsp:txXfrm>
        <a:off x="2849561" y="1455867"/>
        <a:ext cx="1627027" cy="1103052"/>
      </dsp:txXfrm>
    </dsp:sp>
    <dsp:sp modelId="{5F1874A4-B816-4417-9080-1B8210028102}">
      <dsp:nvSpPr>
        <dsp:cNvPr id="0" name=""/>
        <dsp:cNvSpPr/>
      </dsp:nvSpPr>
      <dsp:spPr>
        <a:xfrm>
          <a:off x="4536272" y="1512768"/>
          <a:ext cx="1270161" cy="98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Foursquare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Venue details</a:t>
          </a:r>
        </a:p>
      </dsp:txBody>
      <dsp:txXfrm>
        <a:off x="4536272" y="1512768"/>
        <a:ext cx="1270161" cy="988013"/>
      </dsp:txXfrm>
    </dsp:sp>
    <dsp:sp modelId="{F86C3992-65CD-4C11-8C58-AAF4710F851F}">
      <dsp:nvSpPr>
        <dsp:cNvPr id="0" name=""/>
        <dsp:cNvSpPr/>
      </dsp:nvSpPr>
      <dsp:spPr>
        <a:xfrm>
          <a:off x="4237824" y="2769364"/>
          <a:ext cx="1746395" cy="12224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Venue Category Analysis</a:t>
          </a:r>
        </a:p>
      </dsp:txBody>
      <dsp:txXfrm>
        <a:off x="4297508" y="2829048"/>
        <a:ext cx="1627027" cy="1103052"/>
      </dsp:txXfrm>
    </dsp:sp>
    <dsp:sp modelId="{0094E7DC-F4E6-4C79-BD68-52AAE7E80628}">
      <dsp:nvSpPr>
        <dsp:cNvPr id="0" name=""/>
        <dsp:cNvSpPr/>
      </dsp:nvSpPr>
      <dsp:spPr>
        <a:xfrm>
          <a:off x="5984220" y="2885950"/>
          <a:ext cx="1270161" cy="98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Chinese/ similar restaurants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Counts per neighborhoods</a:t>
          </a:r>
        </a:p>
      </dsp:txBody>
      <dsp:txXfrm>
        <a:off x="5984220" y="2885950"/>
        <a:ext cx="1270161" cy="988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88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394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9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1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6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7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F458-F79A-412B-8924-1206988E74B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36025E-EC7A-4801-BB0A-617C398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all" dirty="0"/>
              <a:t>Coursera Capstone Project (Week 5) – Full Report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Indranil Chatterjee</a:t>
            </a:r>
          </a:p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315347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313"/>
            <a:ext cx="8596668" cy="1320800"/>
          </a:xfrm>
        </p:spPr>
        <p:txBody>
          <a:bodyPr/>
          <a:lstStyle/>
          <a:p>
            <a:r>
              <a:rPr lang="en-US" dirty="0"/>
              <a:t>Introduction/ Business Problem,</a:t>
            </a:r>
            <a:br>
              <a:rPr lang="en-US" dirty="0"/>
            </a:br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7583"/>
            <a:ext cx="8596668" cy="4013779"/>
          </a:xfrm>
        </p:spPr>
        <p:txBody>
          <a:bodyPr/>
          <a:lstStyle/>
          <a:p>
            <a:r>
              <a:rPr lang="en-US" dirty="0"/>
              <a:t>Target audience </a:t>
            </a:r>
          </a:p>
          <a:p>
            <a:pPr lvl="1"/>
            <a:r>
              <a:rPr lang="en-US" dirty="0"/>
              <a:t>The owner of the Chinese restaurant chain</a:t>
            </a:r>
          </a:p>
          <a:p>
            <a:r>
              <a:rPr lang="en-US" dirty="0"/>
              <a:t>Problem statement </a:t>
            </a:r>
          </a:p>
          <a:p>
            <a:pPr lvl="1"/>
            <a:r>
              <a:rPr lang="en-US" dirty="0"/>
              <a:t>To advise on current locations of Chinese (or similar) restaurants in Manhattan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Based on current locations of existing restaurants, the chain can decide its location wise strategy</a:t>
            </a:r>
          </a:p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New York location data from web (borough, neighborhoods, </a:t>
            </a:r>
            <a:r>
              <a:rPr lang="en-US" dirty="0" err="1"/>
              <a:t>lat</a:t>
            </a:r>
            <a:r>
              <a:rPr lang="en-US" dirty="0"/>
              <a:t>-long data)</a:t>
            </a:r>
          </a:p>
          <a:p>
            <a:pPr lvl="1"/>
            <a:r>
              <a:rPr lang="en-US" dirty="0"/>
              <a:t>Foursquare data for venue details </a:t>
            </a:r>
          </a:p>
        </p:txBody>
      </p:sp>
    </p:spTree>
    <p:extLst>
      <p:ext uri="{BB962C8B-B14F-4D97-AF65-F5344CB8AC3E}">
        <p14:creationId xmlns:p14="http://schemas.microsoft.com/office/powerpoint/2010/main" val="42456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313"/>
            <a:ext cx="8596668" cy="1320800"/>
          </a:xfrm>
        </p:spPr>
        <p:txBody>
          <a:bodyPr/>
          <a:lstStyle/>
          <a:p>
            <a:r>
              <a:rPr lang="en-US" dirty="0"/>
              <a:t>Brief Methodology,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904652"/>
              </p:ext>
            </p:extLst>
          </p:nvPr>
        </p:nvGraphicFramePr>
        <p:xfrm>
          <a:off x="677690" y="1705113"/>
          <a:ext cx="8596312" cy="4014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37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313"/>
            <a:ext cx="8596668" cy="1320800"/>
          </a:xfrm>
        </p:spPr>
        <p:txBody>
          <a:bodyPr/>
          <a:lstStyle/>
          <a:p>
            <a:r>
              <a:rPr lang="en-US" dirty="0"/>
              <a:t>Results, Key Messages (1/2)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02106"/>
              </p:ext>
            </p:extLst>
          </p:nvPr>
        </p:nvGraphicFramePr>
        <p:xfrm>
          <a:off x="863217" y="1705113"/>
          <a:ext cx="2456090" cy="3458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8045">
                  <a:extLst>
                    <a:ext uri="{9D8B030D-6E8A-4147-A177-3AD203B41FA5}">
                      <a16:colId xmlns:a16="http://schemas.microsoft.com/office/drawing/2014/main" val="1115844555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1932442025"/>
                    </a:ext>
                  </a:extLst>
                </a:gridCol>
              </a:tblGrid>
              <a:tr h="451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Neighborhood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027303"/>
                  </a:ext>
                </a:extLst>
              </a:tr>
              <a:tr h="225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Chinatown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961744"/>
                  </a:ext>
                </a:extLst>
              </a:tr>
              <a:tr h="225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Little Italy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097767"/>
                  </a:ext>
                </a:extLst>
              </a:tr>
              <a:tr h="225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East Village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480702"/>
                  </a:ext>
                </a:extLst>
              </a:tr>
              <a:tr h="225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Lower East Side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195882"/>
                  </a:ext>
                </a:extLst>
              </a:tr>
              <a:tr h="225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Midtown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568857"/>
                  </a:ext>
                </a:extLst>
              </a:tr>
              <a:tr h="6005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Greenwich Village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779127"/>
                  </a:ext>
                </a:extLst>
              </a:tr>
              <a:tr h="225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Sutton 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855575"/>
                  </a:ext>
                </a:extLst>
              </a:tr>
              <a:tr h="225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Inwood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648503"/>
                  </a:ext>
                </a:extLst>
              </a:tr>
              <a:tr h="225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Murray Hill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305940"/>
                  </a:ext>
                </a:extLst>
              </a:tr>
              <a:tr h="6005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Hamilton Heights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090701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98" y="1705113"/>
            <a:ext cx="5939790" cy="3458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5274365"/>
            <a:ext cx="8596668" cy="76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5274364"/>
            <a:ext cx="8596668" cy="766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Top 10 neighborhoods with highest number of Chinese/ similar restaurants</a:t>
            </a:r>
          </a:p>
          <a:p>
            <a:pPr lvl="1"/>
            <a:r>
              <a:rPr lang="en-US" dirty="0"/>
              <a:t>Possible indication of existing client base – but more competition</a:t>
            </a:r>
          </a:p>
        </p:txBody>
      </p:sp>
    </p:spTree>
    <p:extLst>
      <p:ext uri="{BB962C8B-B14F-4D97-AF65-F5344CB8AC3E}">
        <p14:creationId xmlns:p14="http://schemas.microsoft.com/office/powerpoint/2010/main" val="229700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313"/>
            <a:ext cx="8596668" cy="1320800"/>
          </a:xfrm>
        </p:spPr>
        <p:txBody>
          <a:bodyPr/>
          <a:lstStyle/>
          <a:p>
            <a:r>
              <a:rPr lang="en-US" dirty="0"/>
              <a:t>Results, Key Messages (2/2)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5274365"/>
            <a:ext cx="8596668" cy="76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5274364"/>
            <a:ext cx="8596668" cy="766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Neighborhoods with only 0 or 1 Chinese/ similar restaurants</a:t>
            </a:r>
          </a:p>
          <a:p>
            <a:pPr lvl="1"/>
            <a:r>
              <a:rPr lang="en-US" dirty="0"/>
              <a:t>Possible indication of less competition, but market potential to be evaluated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27518"/>
              </p:ext>
            </p:extLst>
          </p:nvPr>
        </p:nvGraphicFramePr>
        <p:xfrm>
          <a:off x="1358337" y="1624806"/>
          <a:ext cx="2772830" cy="3493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1401">
                  <a:extLst>
                    <a:ext uri="{9D8B030D-6E8A-4147-A177-3AD203B41FA5}">
                      <a16:colId xmlns:a16="http://schemas.microsoft.com/office/drawing/2014/main" val="4194214179"/>
                    </a:ext>
                  </a:extLst>
                </a:gridCol>
                <a:gridCol w="881429">
                  <a:extLst>
                    <a:ext uri="{9D8B030D-6E8A-4147-A177-3AD203B41FA5}">
                      <a16:colId xmlns:a16="http://schemas.microsoft.com/office/drawing/2014/main" val="1932971720"/>
                    </a:ext>
                  </a:extLst>
                </a:gridCol>
              </a:tblGrid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598478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Gramercy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290113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Chelsea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328952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Civic Center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259333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Upper East Side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730479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Turtle Bay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236408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Stuyvesant Town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59556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Marble Hill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943276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Soho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813256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Roosevelt Island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357163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Noho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23319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Hudson Yards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936716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Lenox Hill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06103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Midtown South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6102431"/>
                  </a:ext>
                </a:extLst>
              </a:tr>
              <a:tr h="2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Yorkville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1466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51816"/>
              </p:ext>
            </p:extLst>
          </p:nvPr>
        </p:nvGraphicFramePr>
        <p:xfrm>
          <a:off x="5321344" y="1647290"/>
          <a:ext cx="2762481" cy="3446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265">
                  <a:extLst>
                    <a:ext uri="{9D8B030D-6E8A-4147-A177-3AD203B41FA5}">
                      <a16:colId xmlns:a16="http://schemas.microsoft.com/office/drawing/2014/main" val="2138396544"/>
                    </a:ext>
                  </a:extLst>
                </a:gridCol>
                <a:gridCol w="1325216">
                  <a:extLst>
                    <a:ext uri="{9D8B030D-6E8A-4147-A177-3AD203B41FA5}">
                      <a16:colId xmlns:a16="http://schemas.microsoft.com/office/drawing/2014/main" val="2438771546"/>
                    </a:ext>
                  </a:extLst>
                </a:gridCol>
              </a:tblGrid>
              <a:tr h="297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725963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Tudor 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079460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Upper West Side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438519"/>
                  </a:ext>
                </a:extLst>
              </a:tr>
              <a:tr h="773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Morningside Heights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82378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Battery Park City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623970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Carnegie Hill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0704565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Lincoln Square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90598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East Harlem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893087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Financial District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025122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Flatiron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41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74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business strategy, the organization can focus either in areas where there are quite a few such restaurants (like Chinatown, Little Italy etc.) OR in neighborhoods where there are only 0 or 1 such restaurant</a:t>
            </a:r>
          </a:p>
          <a:p>
            <a:endParaRPr lang="en-US" dirty="0"/>
          </a:p>
          <a:p>
            <a:r>
              <a:rPr lang="en-US" dirty="0"/>
              <a:t>Limitation of the current </a:t>
            </a:r>
            <a:r>
              <a:rPr lang="en-US" dirty="0" err="1"/>
              <a:t>analyis</a:t>
            </a:r>
            <a:endParaRPr lang="en-US" dirty="0"/>
          </a:p>
          <a:p>
            <a:pPr lvl="1"/>
            <a:r>
              <a:rPr lang="en-US" dirty="0"/>
              <a:t>Any sizing of the potential customer base is not covered, can be considered as a next step</a:t>
            </a:r>
          </a:p>
        </p:txBody>
      </p:sp>
    </p:spTree>
    <p:extLst>
      <p:ext uri="{BB962C8B-B14F-4D97-AF65-F5344CB8AC3E}">
        <p14:creationId xmlns:p14="http://schemas.microsoft.com/office/powerpoint/2010/main" val="196132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45567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340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Coursera Capstone Project (Week 5) – Full Report</vt:lpstr>
      <vt:lpstr>Introduction/ Business Problem, Data Set</vt:lpstr>
      <vt:lpstr>Brief Methodology, Analysis</vt:lpstr>
      <vt:lpstr>Results, Key Messages (1/2)</vt:lpstr>
      <vt:lpstr>Results, Key Messages (2/2)</vt:lpstr>
      <vt:lpstr>Discussion/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(Week 5) – Full Report</dc:title>
  <dc:creator>Indranil Chatterjee C</dc:creator>
  <cp:lastModifiedBy>Indranil Chatterjee C</cp:lastModifiedBy>
  <cp:revision>3</cp:revision>
  <dcterms:created xsi:type="dcterms:W3CDTF">2018-11-07T15:11:28Z</dcterms:created>
  <dcterms:modified xsi:type="dcterms:W3CDTF">2018-11-07T15:30:13Z</dcterms:modified>
</cp:coreProperties>
</file>