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Century Schoolbook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3" roundtripDataSignature="AMtx7mhFcQgmyEOUbt7GIzIQqFbp9t2I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CenturySchoolboo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Schoolbook-italic.fntdata"/><Relationship Id="rId50" Type="http://schemas.openxmlformats.org/officeDocument/2006/relationships/font" Target="fonts/CenturySchoolbook-bold.fntdata"/><Relationship Id="rId53" Type="http://customschemas.google.com/relationships/presentationmetadata" Target="metadata"/><Relationship Id="rId52" Type="http://schemas.openxmlformats.org/officeDocument/2006/relationships/font" Target="fonts/CenturySchoolboo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As we know vibration repeat itself in sync with the rotation of motor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Tell about the flow on how we will proceed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Tell about how much motor are used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If something go wrong everything goes halt. Give an example.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1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1" name="Google Shape;11;p41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1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1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4" name="Google Shape;64;p5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5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5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5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5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5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5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4" name="Google Shape;24;p4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4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4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4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4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5" name="Google Shape;45;p4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4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4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4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4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4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311350" y="196425"/>
            <a:ext cx="85041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 Presentation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Entitled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“Health Monitoring system For Industrial Motors Using IoT”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0" y="2560625"/>
            <a:ext cx="350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:Presented By: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Amit Kumar(U19EC073)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Anurag kharwar(U19EC061)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Dinesh Choudhary(U19EC078)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894575" y="2560625"/>
            <a:ext cx="3048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:Guided By: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Dr. Anand D. Darji</a:t>
            </a:r>
            <a:endParaRPr b="1" i="0" sz="17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Associate Professor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200px-NIT_Surat_Logo.svg.png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8475" y="2006800"/>
            <a:ext cx="1849850" cy="16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080375" y="4139200"/>
            <a:ext cx="670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DEPARTMENT OF ELECTRONICS ENGINEERING</a:t>
            </a:r>
            <a:endParaRPr b="0" i="0" sz="15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Sardar Vallabhbhai National Institute of Technology Surat-395007, Gujarat, INDIA.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265500" y="724200"/>
            <a:ext cx="40452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Fourier analysis</a:t>
            </a:r>
            <a:endParaRPr/>
          </a:p>
        </p:txBody>
      </p:sp>
      <p:sp>
        <p:nvSpPr>
          <p:cNvPr id="168" name="Google Shape;168;p10"/>
          <p:cNvSpPr txBox="1"/>
          <p:nvPr>
            <p:ph idx="1" type="subTitle"/>
          </p:nvPr>
        </p:nvSpPr>
        <p:spPr>
          <a:xfrm>
            <a:off x="265500" y="2127650"/>
            <a:ext cx="40452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Converting a signal from its original time domain to a representation in the frequency domain</a:t>
            </a:r>
            <a:endParaRPr/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550" y="1180050"/>
            <a:ext cx="4104750" cy="27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88" y="76200"/>
            <a:ext cx="742723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1572600" y="3101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RPM of Motor = Fundamental Frequency * 60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1725000" y="1894600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Fundamental frequency can be observed from the FFT plot of the vibration of motor</a:t>
            </a:r>
            <a:endParaRPr/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1725000" y="6873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RPM of Motor can be known from specification of motor or from the Tachometer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187" name="Google Shape;187;p1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We have used Firebase RTDB(Realtime Database)</a:t>
            </a:r>
            <a:endParaRPr/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0025" y="1199813"/>
            <a:ext cx="3658500" cy="27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5011400" y="152400"/>
            <a:ext cx="330597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4"/>
          <p:cNvSpPr txBox="1"/>
          <p:nvPr>
            <p:ph idx="4294967295" type="title"/>
          </p:nvPr>
        </p:nvSpPr>
        <p:spPr>
          <a:xfrm>
            <a:off x="919650" y="1228050"/>
            <a:ext cx="2739600" cy="21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Organisation 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Firebase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265500" y="26605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200" name="Google Shape;200;p15"/>
          <p:cNvSpPr txBox="1"/>
          <p:nvPr>
            <p:ph idx="1" type="subTitle"/>
          </p:nvPr>
        </p:nvSpPr>
        <p:spPr>
          <a:xfrm>
            <a:off x="265500" y="220465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Used basic web-development stack of HTML, CSS, JavaScript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Chart.js is used to plot the FFT</a:t>
            </a:r>
            <a:endParaRPr/>
          </a:p>
        </p:txBody>
      </p:sp>
      <p:pic>
        <p:nvPicPr>
          <p:cNvPr id="201" name="Google Shape;2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149" y="979399"/>
            <a:ext cx="4045199" cy="110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1399" y="2571750"/>
            <a:ext cx="1230351" cy="1420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HARDWARE SELECTION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265500" y="468750"/>
            <a:ext cx="40452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ADXL345</a:t>
            </a:r>
            <a:endParaRPr/>
          </a:p>
        </p:txBody>
      </p:sp>
      <p:sp>
        <p:nvSpPr>
          <p:cNvPr id="213" name="Google Shape;213;p17"/>
          <p:cNvSpPr txBox="1"/>
          <p:nvPr>
            <p:ph idx="1" type="subTitle"/>
          </p:nvPr>
        </p:nvSpPr>
        <p:spPr>
          <a:xfrm>
            <a:off x="265500" y="1438649"/>
            <a:ext cx="4045200" cy="22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Digital Accelerometer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Sampling Rate - </a:t>
            </a:r>
            <a:br>
              <a:rPr lang="en"/>
            </a:br>
            <a:r>
              <a:rPr lang="en"/>
              <a:t>0.10 Hz to 3.2 KHz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Support both I2C and SPI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Cost - 140 ₹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3-axis accelerometer with high resolution (13-bit) measurement at up to ±16 g</a:t>
            </a:r>
            <a:endParaRPr/>
          </a:p>
        </p:txBody>
      </p:sp>
      <p:pic>
        <p:nvPicPr>
          <p:cNvPr id="214" name="Google Shape;214;p17"/>
          <p:cNvPicPr preferRelativeResize="0"/>
          <p:nvPr/>
        </p:nvPicPr>
        <p:blipFill rotWithShape="1">
          <a:blip r:embed="rId3">
            <a:alphaModFix/>
          </a:blip>
          <a:srcRect b="0" l="14997" r="14489" t="0"/>
          <a:stretch/>
        </p:blipFill>
        <p:spPr>
          <a:xfrm>
            <a:off x="5005900" y="1015775"/>
            <a:ext cx="3794201" cy="311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265500" y="468750"/>
            <a:ext cx="40452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ESP8266</a:t>
            </a:r>
            <a:endParaRPr/>
          </a:p>
        </p:txBody>
      </p:sp>
      <p:sp>
        <p:nvSpPr>
          <p:cNvPr id="220" name="Google Shape;220;p18"/>
          <p:cNvSpPr txBox="1"/>
          <p:nvPr>
            <p:ph idx="1" type="subTitle"/>
          </p:nvPr>
        </p:nvSpPr>
        <p:spPr>
          <a:xfrm>
            <a:off x="265500" y="1438649"/>
            <a:ext cx="4045200" cy="22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4MB of flash memory and 520KB of SRAM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Inbuilt Wifi support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Support UART/SPI/I2C/I2S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Cost - 280 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375" y="1382650"/>
            <a:ext cx="4223775" cy="2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SOFTWARE SELECTION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PRESENTATION OUTLINES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419527" y="11165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>
            <p:ph idx="4294967295" type="body"/>
          </p:nvPr>
        </p:nvSpPr>
        <p:spPr>
          <a:xfrm>
            <a:off x="710900" y="1263251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19527" y="23438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>
            <p:ph idx="4294967295" type="body"/>
          </p:nvPr>
        </p:nvSpPr>
        <p:spPr>
          <a:xfrm>
            <a:off x="725258" y="2490551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Literature survey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19527" y="35711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>
            <p:ph idx="4294967295" type="body"/>
          </p:nvPr>
        </p:nvSpPr>
        <p:spPr>
          <a:xfrm>
            <a:off x="710900" y="3717851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Software Selection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19527" y="17302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>
            <p:ph idx="4294967295" type="body"/>
          </p:nvPr>
        </p:nvSpPr>
        <p:spPr>
          <a:xfrm>
            <a:off x="710900" y="1876901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Motivation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19527" y="29575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>
            <p:ph idx="4294967295" type="body"/>
          </p:nvPr>
        </p:nvSpPr>
        <p:spPr>
          <a:xfrm>
            <a:off x="710900" y="3104201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Hardware Selection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202352" y="11434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>
            <p:ph idx="4294967295" type="body"/>
          </p:nvPr>
        </p:nvSpPr>
        <p:spPr>
          <a:xfrm>
            <a:off x="5493725" y="1290151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Methodology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202352" y="17512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>
            <p:ph idx="4294967295" type="body"/>
          </p:nvPr>
        </p:nvSpPr>
        <p:spPr>
          <a:xfrm>
            <a:off x="5493725" y="1897951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Testing &amp; Result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202352" y="29785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>
            <p:ph idx="4294967295" type="body"/>
          </p:nvPr>
        </p:nvSpPr>
        <p:spPr>
          <a:xfrm>
            <a:off x="5508083" y="3125251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Future Scope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5202352" y="23649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>
            <p:ph idx="4294967295" type="body"/>
          </p:nvPr>
        </p:nvSpPr>
        <p:spPr>
          <a:xfrm>
            <a:off x="5493725" y="2511601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202352" y="35922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>
            <p:ph idx="4294967295" type="body"/>
          </p:nvPr>
        </p:nvSpPr>
        <p:spPr>
          <a:xfrm>
            <a:off x="5493725" y="3738901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719125" y="325400"/>
            <a:ext cx="40452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Firebase</a:t>
            </a:r>
            <a:endParaRPr/>
          </a:p>
        </p:txBody>
      </p:sp>
      <p:pic>
        <p:nvPicPr>
          <p:cNvPr id="232" name="Google Shape;2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400" y="1775950"/>
            <a:ext cx="7625238" cy="29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125" y="285750"/>
            <a:ext cx="953800" cy="9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273225" y="2115950"/>
            <a:ext cx="2513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Process Flow</a:t>
            </a:r>
            <a:endParaRPr/>
          </a:p>
        </p:txBody>
      </p:sp>
      <p:pic>
        <p:nvPicPr>
          <p:cNvPr id="244" name="Google Shape;2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475" y="46475"/>
            <a:ext cx="5563449" cy="5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Connection between ADXL345 and ESP8266</a:t>
            </a:r>
            <a:endParaRPr/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775" y="1416675"/>
            <a:ext cx="7180500" cy="30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Sampling the vibrations of motor</a:t>
            </a:r>
            <a:endParaRPr/>
          </a:p>
        </p:txBody>
      </p:sp>
      <p:sp>
        <p:nvSpPr>
          <p:cNvPr id="256" name="Google Shape;25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know that industrial motor lies below the RPM of 7000.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equals to 116.6 Hz ⇒ 120 Hz.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nyquist formula. We need to sample at the rate of at least 2 times the frequency to avoid losing information that is in the signal.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safe side we take it 4 times ⇒ 120 * 4 Hz ⇒ 480 Hz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let us take sampling rate of 500 Hz.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take the data we store it in an array.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use that array for further processing.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Processing of the Data</a:t>
            </a:r>
            <a:endParaRPr/>
          </a:p>
        </p:txBody>
      </p:sp>
      <p:sp>
        <p:nvSpPr>
          <p:cNvPr id="262" name="Google Shape;26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using arduinoFFT.h library to calculate the FFT on array.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that combining it with other information like Sampling Rate, Samples.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convert it to JSON object.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using Firebase_ESP_Client.h library to send the JSON to Firebase and store it in RTDB.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Presentation of the Data</a:t>
            </a:r>
            <a:endParaRPr/>
          </a:p>
        </p:txBody>
      </p:sp>
      <p:sp>
        <p:nvSpPr>
          <p:cNvPr id="268" name="Google Shape;26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fetched from firebase RTDB to website.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array and meta data is used to plot the FFT using the chart.js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delay between two observation is approx 24 sec and may vary due to the delay in updating and fetching data from firebase.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TESTING AND RESULT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311700" y="1911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Testing on Grinding Motor with 1100 RPM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79" name="Google Shape;2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500" y="1054000"/>
            <a:ext cx="6042998" cy="39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idx="1" type="body"/>
          </p:nvPr>
        </p:nvSpPr>
        <p:spPr>
          <a:xfrm>
            <a:off x="343200" y="4084375"/>
            <a:ext cx="84576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Sampling rate= 500 Hz   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Fundamental Frequency from FFT= 18.55 Hz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Motor RPM= 1100 RPM                   Predicted rpm= 18.55*60 = 1113 RPM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350" y="0"/>
            <a:ext cx="6235301" cy="37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311700" y="1911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Motor with Wobbly Shaft at 1680 RPM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91" name="Google Shape;2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713" y="874675"/>
            <a:ext cx="6400575" cy="40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343200" y="4084375"/>
            <a:ext cx="84576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Sampling rate= 500 Hz   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Fundamental Frequency from FFT= Not identified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Motor RPM= 1680 RPM                   Predicted rpm= Not identified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7" name="Google Shape;2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025" y="0"/>
            <a:ext cx="6541625" cy="38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311700" y="1911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Fan Motor With 1800 RPM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03" name="Google Shape;3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213" y="930500"/>
            <a:ext cx="4895576" cy="41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idx="1" type="body"/>
          </p:nvPr>
        </p:nvSpPr>
        <p:spPr>
          <a:xfrm>
            <a:off x="343200" y="4084375"/>
            <a:ext cx="84576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Sampling rate= 500 Hz   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Fundamental Frequency from FFT= 30.27 Hz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Motor RPM= 1800 RPM                  Predicted rpm= 30.27*60=1816.4 RPM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9" name="Google Shape;3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2125" y="0"/>
            <a:ext cx="6059751" cy="3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Comparison with existing product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20" name="Google Shape;3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200"/>
            <a:ext cx="8512493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1572600" y="1327500"/>
            <a:ext cx="5998800" cy="24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Developed a MVP to plot the frequencies which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Accessible from everywhere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 is very less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upto 10000 RPM of Motors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Portable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to setup a network in Industry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analyse the Motor Health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Future Scope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Future Scope</a:t>
            </a:r>
            <a:endParaRPr/>
          </a:p>
        </p:txBody>
      </p:sp>
      <p:grpSp>
        <p:nvGrpSpPr>
          <p:cNvPr id="336" name="Google Shape;336;p38"/>
          <p:cNvGrpSpPr/>
          <p:nvPr/>
        </p:nvGrpSpPr>
        <p:grpSpPr>
          <a:xfrm>
            <a:off x="431912" y="1304875"/>
            <a:ext cx="4016472" cy="3416400"/>
            <a:chOff x="431925" y="1304875"/>
            <a:chExt cx="2628925" cy="3416400"/>
          </a:xfrm>
        </p:grpSpPr>
        <p:sp>
          <p:nvSpPr>
            <p:cNvPr id="337" name="Google Shape;337;p3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38"/>
          <p:cNvSpPr txBox="1"/>
          <p:nvPr>
            <p:ph idx="4294967295" type="body"/>
          </p:nvPr>
        </p:nvSpPr>
        <p:spPr>
          <a:xfrm>
            <a:off x="506425" y="1304875"/>
            <a:ext cx="3878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Machine Learning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0" name="Google Shape;340;p38"/>
          <p:cNvSpPr txBox="1"/>
          <p:nvPr>
            <p:ph idx="4294967295" type="body"/>
          </p:nvPr>
        </p:nvSpPr>
        <p:spPr>
          <a:xfrm>
            <a:off x="508325" y="1850300"/>
            <a:ext cx="37878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Improving the predictive maintenance capabilities by incorporating machine learning algorithms and predictive analytics, which can provide more accurate predictions of motor failures.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grpSp>
        <p:nvGrpSpPr>
          <p:cNvPr id="341" name="Google Shape;341;p38"/>
          <p:cNvGrpSpPr/>
          <p:nvPr/>
        </p:nvGrpSpPr>
        <p:grpSpPr>
          <a:xfrm>
            <a:off x="4448238" y="1304875"/>
            <a:ext cx="4222267" cy="3416400"/>
            <a:chOff x="3320450" y="1304875"/>
            <a:chExt cx="2632500" cy="3416400"/>
          </a:xfrm>
        </p:grpSpPr>
        <p:sp>
          <p:nvSpPr>
            <p:cNvPr id="342" name="Google Shape;342;p3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38"/>
          <p:cNvSpPr txBox="1"/>
          <p:nvPr>
            <p:ph idx="4294967295" type="body"/>
          </p:nvPr>
        </p:nvSpPr>
        <p:spPr>
          <a:xfrm>
            <a:off x="4511975" y="1304875"/>
            <a:ext cx="4089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The Network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p38"/>
          <p:cNvSpPr txBox="1"/>
          <p:nvPr>
            <p:ph idx="4294967295" type="body"/>
          </p:nvPr>
        </p:nvSpPr>
        <p:spPr>
          <a:xfrm>
            <a:off x="4503275" y="1850300"/>
            <a:ext cx="40899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To build a platform where a complete network can be setup in factories and all motors are monitored always in real time.</a:t>
            </a:r>
            <a:endParaRPr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39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351" name="Google Shape;351;p39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39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3" name="Google Shape;353;p39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4" name="Google Shape;354;p39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p39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p39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7" name="Google Shape;357;p39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p39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39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39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61" name="Google Shape;361;p39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9"/>
          <p:cNvSpPr txBox="1"/>
          <p:nvPr>
            <p:ph type="title"/>
          </p:nvPr>
        </p:nvSpPr>
        <p:spPr>
          <a:xfrm>
            <a:off x="265500" y="520900"/>
            <a:ext cx="40452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Thankyou</a:t>
            </a:r>
            <a:endParaRPr/>
          </a:p>
        </p:txBody>
      </p:sp>
      <p:sp>
        <p:nvSpPr>
          <p:cNvPr id="363" name="Google Shape;363;p39"/>
          <p:cNvSpPr txBox="1"/>
          <p:nvPr>
            <p:ph idx="1" type="subTitle"/>
          </p:nvPr>
        </p:nvSpPr>
        <p:spPr>
          <a:xfrm>
            <a:off x="265500" y="1641726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Guided By: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Dr. Anand D. Darji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Associate Professor</a:t>
            </a:r>
            <a:endParaRPr/>
          </a:p>
        </p:txBody>
      </p:sp>
      <p:grpSp>
        <p:nvGrpSpPr>
          <p:cNvPr id="364" name="Google Shape;364;p39"/>
          <p:cNvGrpSpPr/>
          <p:nvPr/>
        </p:nvGrpSpPr>
        <p:grpSpPr>
          <a:xfrm>
            <a:off x="4939534" y="2017046"/>
            <a:ext cx="3825543" cy="1573619"/>
            <a:chOff x="1000000" y="2393988"/>
            <a:chExt cx="4144235" cy="1704712"/>
          </a:xfrm>
        </p:grpSpPr>
        <p:sp>
          <p:nvSpPr>
            <p:cNvPr id="365" name="Google Shape;365;p39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39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375" name="Google Shape;375;p39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39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85" name="Google Shape;385;p39"/>
          <p:cNvSpPr txBox="1"/>
          <p:nvPr>
            <p:ph idx="1" type="subTitle"/>
          </p:nvPr>
        </p:nvSpPr>
        <p:spPr>
          <a:xfrm>
            <a:off x="265500" y="3383176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Amit Kumar(U19EC073)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Anurag kharwar(U19EC061)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Dinesh Choudhary(U19EC078)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252675" y="19371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Motors are now the most extensively utilised electrical equipment for industrial, home, and commercial uses.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Electric Motor Manufacturer - AC &amp; DC Motors | WorldWide Electric"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7175" y="952200"/>
            <a:ext cx="40386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idx="1" type="subTitle"/>
          </p:nvPr>
        </p:nvSpPr>
        <p:spPr>
          <a:xfrm>
            <a:off x="303975" y="18509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300"/>
              <a:t>Production Lines are dependent on motors. If one go wrong, everything halts</a:t>
            </a:r>
            <a:endParaRPr sz="2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325" y="1056800"/>
            <a:ext cx="4286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Efficiency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rPr lang="en" sz="1600"/>
              <a:t>When a motor fails, the entire industry or factory comes to a halt, and the supply chain is disrupted</a:t>
            </a:r>
            <a:endParaRPr sz="1600"/>
          </a:p>
        </p:txBody>
      </p:sp>
      <p:sp>
        <p:nvSpPr>
          <p:cNvPr id="145" name="Google Shape;145;p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Maintenance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7"/>
          <p:cNvSpPr txBox="1"/>
          <p:nvPr>
            <p:ph idx="4294967295" type="body"/>
          </p:nvPr>
        </p:nvSpPr>
        <p:spPr>
          <a:xfrm>
            <a:off x="3044775" y="2070575"/>
            <a:ext cx="27606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rPr lang="en" sz="1600"/>
              <a:t>Help optimize maintenance schedules, allowing for timely maintenance and repairs to be performed before a failure occurs.</a:t>
            </a:r>
            <a:endParaRPr sz="1600"/>
          </a:p>
        </p:txBody>
      </p:sp>
      <p:sp>
        <p:nvSpPr>
          <p:cNvPr id="148" name="Google Shape;148;p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Product cost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7"/>
          <p:cNvSpPr txBox="1"/>
          <p:nvPr>
            <p:ph idx="4294967295" type="body"/>
          </p:nvPr>
        </p:nvSpPr>
        <p:spPr>
          <a:xfrm>
            <a:off x="5948500" y="2070575"/>
            <a:ext cx="27606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Solutions in the market are very costly. And does not provide a centralised Iot Platform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LITERATURE SURVEY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265500" y="26605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Why Vibration</a:t>
            </a:r>
            <a:endParaRPr/>
          </a:p>
        </p:txBody>
      </p:sp>
      <p:sp>
        <p:nvSpPr>
          <p:cNvPr id="161" name="Google Shape;161;p9"/>
          <p:cNvSpPr txBox="1"/>
          <p:nvPr>
            <p:ph idx="1" type="subTitle"/>
          </p:nvPr>
        </p:nvSpPr>
        <p:spPr>
          <a:xfrm>
            <a:off x="265500" y="2217299"/>
            <a:ext cx="4045200" cy="22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Current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Vibration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Visual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Temperature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Sound</a:t>
            </a:r>
            <a:endParaRPr/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8075" y="1664550"/>
            <a:ext cx="4274174" cy="17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