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3" r:id="rId2"/>
    <p:sldId id="269" r:id="rId3"/>
    <p:sldId id="264" r:id="rId4"/>
    <p:sldId id="270" r:id="rId5"/>
    <p:sldId id="267" r:id="rId6"/>
    <p:sldId id="268" r:id="rId7"/>
    <p:sldId id="278" r:id="rId8"/>
    <p:sldId id="271" r:id="rId9"/>
    <p:sldId id="272" r:id="rId10"/>
    <p:sldId id="273" r:id="rId11"/>
    <p:sldId id="276" r:id="rId12"/>
    <p:sldId id="282" r:id="rId13"/>
    <p:sldId id="280" r:id="rId14"/>
    <p:sldId id="281" r:id="rId15"/>
    <p:sldId id="279"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53" autoAdjust="0"/>
    <p:restoredTop sz="94709" autoAdjust="0"/>
  </p:normalViewPr>
  <p:slideViewPr>
    <p:cSldViewPr snapToGrid="0">
      <p:cViewPr varScale="1">
        <p:scale>
          <a:sx n="70" d="100"/>
          <a:sy n="70" d="100"/>
        </p:scale>
        <p:origin x="342" y="48"/>
      </p:cViewPr>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20FEA-E206-4BBD-A8B3-086FE118D0FC}" type="doc">
      <dgm:prSet loTypeId="urn:microsoft.com/office/officeart/2005/8/layout/process1" loCatId="process" qsTypeId="urn:microsoft.com/office/officeart/2005/8/quickstyle/3d3" qsCatId="3D" csTypeId="urn:microsoft.com/office/officeart/2005/8/colors/accent0_1" csCatId="mainScheme" phldr="1"/>
      <dgm:spPr/>
    </dgm:pt>
    <dgm:pt modelId="{9AE8FFDF-012B-41D0-A25D-365B8942E10A}">
      <dgm:prSet phldrT="[Text]"/>
      <dgm:spPr/>
      <dgm:t>
        <a:bodyPr/>
        <a:lstStyle/>
        <a:p>
          <a:pPr algn="just"/>
          <a:r>
            <a:rPr lang="en-IN"/>
            <a:t>User Credentials</a:t>
          </a:r>
          <a:endParaRPr lang="en-ZM"/>
        </a:p>
      </dgm:t>
    </dgm:pt>
    <dgm:pt modelId="{81AA1331-D965-4A74-8DD3-5F523D7D6D00}" type="parTrans" cxnId="{47CC95FA-21AA-4811-A82F-7D31F70AC02B}">
      <dgm:prSet/>
      <dgm:spPr/>
      <dgm:t>
        <a:bodyPr/>
        <a:lstStyle/>
        <a:p>
          <a:pPr algn="just"/>
          <a:endParaRPr lang="en-ZM"/>
        </a:p>
      </dgm:t>
    </dgm:pt>
    <dgm:pt modelId="{8D7D9A6D-F19D-4493-B518-6C689EDDF1AF}" type="sibTrans" cxnId="{47CC95FA-21AA-4811-A82F-7D31F70AC02B}">
      <dgm:prSet/>
      <dgm:spPr/>
      <dgm:t>
        <a:bodyPr/>
        <a:lstStyle/>
        <a:p>
          <a:pPr algn="just"/>
          <a:endParaRPr lang="en-ZM"/>
        </a:p>
      </dgm:t>
    </dgm:pt>
    <dgm:pt modelId="{C5C8CEA8-718B-4531-927E-FFB0F7B5CC00}">
      <dgm:prSet phldrT="[Text]"/>
      <dgm:spPr/>
      <dgm:t>
        <a:bodyPr/>
        <a:lstStyle/>
        <a:p>
          <a:pPr algn="just"/>
          <a:r>
            <a:rPr lang="en-IN"/>
            <a:t>Add Bank Info</a:t>
          </a:r>
          <a:endParaRPr lang="en-ZM"/>
        </a:p>
      </dgm:t>
    </dgm:pt>
    <dgm:pt modelId="{8F454AD8-BC3F-4097-9AB1-F0EF268379DB}" type="parTrans" cxnId="{1DE56F41-4CB7-4774-BB6C-D0F7623497C3}">
      <dgm:prSet/>
      <dgm:spPr/>
      <dgm:t>
        <a:bodyPr/>
        <a:lstStyle/>
        <a:p>
          <a:pPr algn="just"/>
          <a:endParaRPr lang="en-ZM"/>
        </a:p>
      </dgm:t>
    </dgm:pt>
    <dgm:pt modelId="{A2F52C7C-792D-48E0-8EEB-01CC4B1EE915}" type="sibTrans" cxnId="{1DE56F41-4CB7-4774-BB6C-D0F7623497C3}">
      <dgm:prSet/>
      <dgm:spPr/>
      <dgm:t>
        <a:bodyPr/>
        <a:lstStyle/>
        <a:p>
          <a:pPr algn="just"/>
          <a:endParaRPr lang="en-ZM"/>
        </a:p>
      </dgm:t>
    </dgm:pt>
    <dgm:pt modelId="{6EE32EF9-09FA-4C14-861D-3F5719CDE676}">
      <dgm:prSet phldrT="[Text]"/>
      <dgm:spPr/>
      <dgm:t>
        <a:bodyPr/>
        <a:lstStyle/>
        <a:p>
          <a:pPr algn="just"/>
          <a:r>
            <a:rPr lang="en-IN"/>
            <a:t>Push Actions</a:t>
          </a:r>
          <a:endParaRPr lang="en-ZM"/>
        </a:p>
      </dgm:t>
    </dgm:pt>
    <dgm:pt modelId="{AEACD33D-8DFA-4DF8-A23D-D7FF0AF39FBD}" type="parTrans" cxnId="{4149DDFD-D344-429C-8B87-B9F1A211173B}">
      <dgm:prSet/>
      <dgm:spPr/>
      <dgm:t>
        <a:bodyPr/>
        <a:lstStyle/>
        <a:p>
          <a:pPr algn="just"/>
          <a:endParaRPr lang="en-ZM"/>
        </a:p>
      </dgm:t>
    </dgm:pt>
    <dgm:pt modelId="{EE7E182B-750C-4442-8798-74EF2219E876}" type="sibTrans" cxnId="{4149DDFD-D344-429C-8B87-B9F1A211173B}">
      <dgm:prSet/>
      <dgm:spPr/>
      <dgm:t>
        <a:bodyPr/>
        <a:lstStyle/>
        <a:p>
          <a:pPr algn="just"/>
          <a:endParaRPr lang="en-ZM"/>
        </a:p>
      </dgm:t>
    </dgm:pt>
    <dgm:pt modelId="{99F54E14-4F56-4A09-B828-C37F4579C01F}">
      <dgm:prSet phldrT="[Text]"/>
      <dgm:spPr/>
      <dgm:t>
        <a:bodyPr/>
        <a:lstStyle/>
        <a:p>
          <a:pPr algn="just"/>
          <a:r>
            <a:rPr lang="en-IN"/>
            <a:t>Request Loan</a:t>
          </a:r>
          <a:endParaRPr lang="en-ZM"/>
        </a:p>
      </dgm:t>
    </dgm:pt>
    <dgm:pt modelId="{BCFCD06F-3B76-4FAD-BB30-09C121CD75D2}" type="parTrans" cxnId="{E0EE94CF-C557-42C9-B037-BA40A7CC776A}">
      <dgm:prSet/>
      <dgm:spPr/>
      <dgm:t>
        <a:bodyPr/>
        <a:lstStyle/>
        <a:p>
          <a:pPr algn="just"/>
          <a:endParaRPr lang="en-ZM"/>
        </a:p>
      </dgm:t>
    </dgm:pt>
    <dgm:pt modelId="{99B981AB-7396-48AA-A4A0-BEE25D259399}" type="sibTrans" cxnId="{E0EE94CF-C557-42C9-B037-BA40A7CC776A}">
      <dgm:prSet/>
      <dgm:spPr/>
      <dgm:t>
        <a:bodyPr/>
        <a:lstStyle/>
        <a:p>
          <a:pPr algn="just"/>
          <a:endParaRPr lang="en-ZM"/>
        </a:p>
      </dgm:t>
    </dgm:pt>
    <dgm:pt modelId="{0910C883-7CB1-469B-9883-9A0A09BE6612}">
      <dgm:prSet phldrT="[Text]"/>
      <dgm:spPr/>
      <dgm:t>
        <a:bodyPr/>
        <a:lstStyle/>
        <a:p>
          <a:pPr algn="just"/>
          <a:r>
            <a:rPr lang="en-IN" dirty="0"/>
            <a:t>Credit Analysis/ Valid Detection</a:t>
          </a:r>
          <a:endParaRPr lang="en-ZM" dirty="0"/>
        </a:p>
      </dgm:t>
    </dgm:pt>
    <dgm:pt modelId="{1EE612E5-A1B6-414E-B41D-54AA2FED954B}" type="parTrans" cxnId="{A92E6F24-6C43-4B43-BEB8-129AC141FD4C}">
      <dgm:prSet/>
      <dgm:spPr/>
      <dgm:t>
        <a:bodyPr/>
        <a:lstStyle/>
        <a:p>
          <a:pPr algn="just"/>
          <a:endParaRPr lang="en-ZM"/>
        </a:p>
      </dgm:t>
    </dgm:pt>
    <dgm:pt modelId="{13B7534B-716F-4CAE-8A6C-A325A0A035C8}" type="sibTrans" cxnId="{A92E6F24-6C43-4B43-BEB8-129AC141FD4C}">
      <dgm:prSet/>
      <dgm:spPr/>
      <dgm:t>
        <a:bodyPr/>
        <a:lstStyle/>
        <a:p>
          <a:pPr algn="just"/>
          <a:endParaRPr lang="en-ZM"/>
        </a:p>
      </dgm:t>
    </dgm:pt>
    <dgm:pt modelId="{C7D17D7E-54C4-4B80-995D-E10B6D1F4B3E}">
      <dgm:prSet phldrT="[Text]"/>
      <dgm:spPr/>
      <dgm:t>
        <a:bodyPr/>
        <a:lstStyle/>
        <a:p>
          <a:pPr algn="just"/>
          <a:r>
            <a:rPr lang="en-IN" dirty="0"/>
            <a:t>Authenticate</a:t>
          </a:r>
          <a:endParaRPr lang="en-ZM" dirty="0"/>
        </a:p>
      </dgm:t>
    </dgm:pt>
    <dgm:pt modelId="{D9BBCECB-D348-4A42-89F7-EBDBEE6387D6}" type="parTrans" cxnId="{A2F0BD21-EE46-4102-8659-EAF3DAA45C38}">
      <dgm:prSet/>
      <dgm:spPr/>
      <dgm:t>
        <a:bodyPr/>
        <a:lstStyle/>
        <a:p>
          <a:pPr algn="just"/>
          <a:endParaRPr lang="en-ZM"/>
        </a:p>
      </dgm:t>
    </dgm:pt>
    <dgm:pt modelId="{27929E77-14B2-484F-9274-D1E9CF81F06C}" type="sibTrans" cxnId="{A2F0BD21-EE46-4102-8659-EAF3DAA45C38}">
      <dgm:prSet/>
      <dgm:spPr/>
      <dgm:t>
        <a:bodyPr/>
        <a:lstStyle/>
        <a:p>
          <a:pPr algn="just"/>
          <a:endParaRPr lang="en-ZM"/>
        </a:p>
      </dgm:t>
    </dgm:pt>
    <dgm:pt modelId="{8646EDD0-7765-4860-A14C-87E3A3AE2BC7}" type="pres">
      <dgm:prSet presAssocID="{0FC20FEA-E206-4BBD-A8B3-086FE118D0FC}" presName="Name0" presStyleCnt="0">
        <dgm:presLayoutVars>
          <dgm:dir/>
          <dgm:resizeHandles val="exact"/>
        </dgm:presLayoutVars>
      </dgm:prSet>
      <dgm:spPr/>
    </dgm:pt>
    <dgm:pt modelId="{80505082-B639-4119-96D6-58193821484A}" type="pres">
      <dgm:prSet presAssocID="{9AE8FFDF-012B-41D0-A25D-365B8942E10A}" presName="node" presStyleLbl="node1" presStyleIdx="0" presStyleCnt="6">
        <dgm:presLayoutVars>
          <dgm:bulletEnabled val="1"/>
        </dgm:presLayoutVars>
      </dgm:prSet>
      <dgm:spPr/>
    </dgm:pt>
    <dgm:pt modelId="{65CBA2EE-337B-444B-BEE6-5A15E235B15E}" type="pres">
      <dgm:prSet presAssocID="{8D7D9A6D-F19D-4493-B518-6C689EDDF1AF}" presName="sibTrans" presStyleLbl="sibTrans2D1" presStyleIdx="0" presStyleCnt="5"/>
      <dgm:spPr/>
    </dgm:pt>
    <dgm:pt modelId="{DB104A87-2106-481C-B39B-A26648155A26}" type="pres">
      <dgm:prSet presAssocID="{8D7D9A6D-F19D-4493-B518-6C689EDDF1AF}" presName="connectorText" presStyleLbl="sibTrans2D1" presStyleIdx="0" presStyleCnt="5"/>
      <dgm:spPr/>
    </dgm:pt>
    <dgm:pt modelId="{6AD4C396-5AC1-4F6C-BFD7-3E92EF445D27}" type="pres">
      <dgm:prSet presAssocID="{C5C8CEA8-718B-4531-927E-FFB0F7B5CC00}" presName="node" presStyleLbl="node1" presStyleIdx="1" presStyleCnt="6">
        <dgm:presLayoutVars>
          <dgm:bulletEnabled val="1"/>
        </dgm:presLayoutVars>
      </dgm:prSet>
      <dgm:spPr/>
    </dgm:pt>
    <dgm:pt modelId="{D0D24B18-6E96-4C79-ABCC-5B6D291236A5}" type="pres">
      <dgm:prSet presAssocID="{A2F52C7C-792D-48E0-8EEB-01CC4B1EE915}" presName="sibTrans" presStyleLbl="sibTrans2D1" presStyleIdx="1" presStyleCnt="5"/>
      <dgm:spPr/>
    </dgm:pt>
    <dgm:pt modelId="{35FADA24-B901-49DE-A552-915D466CC3D8}" type="pres">
      <dgm:prSet presAssocID="{A2F52C7C-792D-48E0-8EEB-01CC4B1EE915}" presName="connectorText" presStyleLbl="sibTrans2D1" presStyleIdx="1" presStyleCnt="5"/>
      <dgm:spPr/>
    </dgm:pt>
    <dgm:pt modelId="{C82249DB-C8E2-4373-9DCA-E191CD18A90E}" type="pres">
      <dgm:prSet presAssocID="{6EE32EF9-09FA-4C14-861D-3F5719CDE676}" presName="node" presStyleLbl="node1" presStyleIdx="2" presStyleCnt="6">
        <dgm:presLayoutVars>
          <dgm:bulletEnabled val="1"/>
        </dgm:presLayoutVars>
      </dgm:prSet>
      <dgm:spPr/>
    </dgm:pt>
    <dgm:pt modelId="{2B5D100A-AB6B-428D-AC8C-20BF681F8610}" type="pres">
      <dgm:prSet presAssocID="{EE7E182B-750C-4442-8798-74EF2219E876}" presName="sibTrans" presStyleLbl="sibTrans2D1" presStyleIdx="2" presStyleCnt="5"/>
      <dgm:spPr/>
    </dgm:pt>
    <dgm:pt modelId="{028B0F30-D2C7-499D-A50C-113FCEDA015D}" type="pres">
      <dgm:prSet presAssocID="{EE7E182B-750C-4442-8798-74EF2219E876}" presName="connectorText" presStyleLbl="sibTrans2D1" presStyleIdx="2" presStyleCnt="5"/>
      <dgm:spPr/>
    </dgm:pt>
    <dgm:pt modelId="{1B1A283F-EA9F-4E26-9EDD-19BA59F805CA}" type="pres">
      <dgm:prSet presAssocID="{99F54E14-4F56-4A09-B828-C37F4579C01F}" presName="node" presStyleLbl="node1" presStyleIdx="3" presStyleCnt="6">
        <dgm:presLayoutVars>
          <dgm:bulletEnabled val="1"/>
        </dgm:presLayoutVars>
      </dgm:prSet>
      <dgm:spPr/>
    </dgm:pt>
    <dgm:pt modelId="{9C78C4CE-C6CC-4D8B-8F65-532EE4D235BA}" type="pres">
      <dgm:prSet presAssocID="{99B981AB-7396-48AA-A4A0-BEE25D259399}" presName="sibTrans" presStyleLbl="sibTrans2D1" presStyleIdx="3" presStyleCnt="5"/>
      <dgm:spPr/>
    </dgm:pt>
    <dgm:pt modelId="{6B9BDC64-EAA1-4189-9469-E9C55AA109E9}" type="pres">
      <dgm:prSet presAssocID="{99B981AB-7396-48AA-A4A0-BEE25D259399}" presName="connectorText" presStyleLbl="sibTrans2D1" presStyleIdx="3" presStyleCnt="5"/>
      <dgm:spPr/>
    </dgm:pt>
    <dgm:pt modelId="{C0954704-53D7-47D6-A97F-B82E890FF0B0}" type="pres">
      <dgm:prSet presAssocID="{0910C883-7CB1-469B-9883-9A0A09BE6612}" presName="node" presStyleLbl="node1" presStyleIdx="4" presStyleCnt="6">
        <dgm:presLayoutVars>
          <dgm:bulletEnabled val="1"/>
        </dgm:presLayoutVars>
      </dgm:prSet>
      <dgm:spPr/>
    </dgm:pt>
    <dgm:pt modelId="{1532B2A0-B18A-452E-A659-3264C4E2FA88}" type="pres">
      <dgm:prSet presAssocID="{13B7534B-716F-4CAE-8A6C-A325A0A035C8}" presName="sibTrans" presStyleLbl="sibTrans2D1" presStyleIdx="4" presStyleCnt="5"/>
      <dgm:spPr/>
    </dgm:pt>
    <dgm:pt modelId="{8FB9BB46-0342-4607-B6C7-D949358FD88D}" type="pres">
      <dgm:prSet presAssocID="{13B7534B-716F-4CAE-8A6C-A325A0A035C8}" presName="connectorText" presStyleLbl="sibTrans2D1" presStyleIdx="4" presStyleCnt="5"/>
      <dgm:spPr/>
    </dgm:pt>
    <dgm:pt modelId="{B13FA9E9-B40A-4518-9501-B941047B90B1}" type="pres">
      <dgm:prSet presAssocID="{C7D17D7E-54C4-4B80-995D-E10B6D1F4B3E}" presName="node" presStyleLbl="node1" presStyleIdx="5" presStyleCnt="6">
        <dgm:presLayoutVars>
          <dgm:bulletEnabled val="1"/>
        </dgm:presLayoutVars>
      </dgm:prSet>
      <dgm:spPr/>
    </dgm:pt>
  </dgm:ptLst>
  <dgm:cxnLst>
    <dgm:cxn modelId="{DA0B1E07-1F11-40B0-9371-E98042526905}" type="presOf" srcId="{C7D17D7E-54C4-4B80-995D-E10B6D1F4B3E}" destId="{B13FA9E9-B40A-4518-9501-B941047B90B1}" srcOrd="0" destOrd="0" presId="urn:microsoft.com/office/officeart/2005/8/layout/process1"/>
    <dgm:cxn modelId="{B993ED1A-9E4E-455A-B0CC-DAE29ACFE589}" type="presOf" srcId="{99F54E14-4F56-4A09-B828-C37F4579C01F}" destId="{1B1A283F-EA9F-4E26-9EDD-19BA59F805CA}" srcOrd="0" destOrd="0" presId="urn:microsoft.com/office/officeart/2005/8/layout/process1"/>
    <dgm:cxn modelId="{A2F0BD21-EE46-4102-8659-EAF3DAA45C38}" srcId="{0FC20FEA-E206-4BBD-A8B3-086FE118D0FC}" destId="{C7D17D7E-54C4-4B80-995D-E10B6D1F4B3E}" srcOrd="5" destOrd="0" parTransId="{D9BBCECB-D348-4A42-89F7-EBDBEE6387D6}" sibTransId="{27929E77-14B2-484F-9274-D1E9CF81F06C}"/>
    <dgm:cxn modelId="{A92E6F24-6C43-4B43-BEB8-129AC141FD4C}" srcId="{0FC20FEA-E206-4BBD-A8B3-086FE118D0FC}" destId="{0910C883-7CB1-469B-9883-9A0A09BE6612}" srcOrd="4" destOrd="0" parTransId="{1EE612E5-A1B6-414E-B41D-54AA2FED954B}" sibTransId="{13B7534B-716F-4CAE-8A6C-A325A0A035C8}"/>
    <dgm:cxn modelId="{2D5DDC5B-B4FA-4968-B42D-B3978E0BAFCB}" type="presOf" srcId="{A2F52C7C-792D-48E0-8EEB-01CC4B1EE915}" destId="{35FADA24-B901-49DE-A552-915D466CC3D8}" srcOrd="1" destOrd="0" presId="urn:microsoft.com/office/officeart/2005/8/layout/process1"/>
    <dgm:cxn modelId="{1DE56F41-4CB7-4774-BB6C-D0F7623497C3}" srcId="{0FC20FEA-E206-4BBD-A8B3-086FE118D0FC}" destId="{C5C8CEA8-718B-4531-927E-FFB0F7B5CC00}" srcOrd="1" destOrd="0" parTransId="{8F454AD8-BC3F-4097-9AB1-F0EF268379DB}" sibTransId="{A2F52C7C-792D-48E0-8EEB-01CC4B1EE915}"/>
    <dgm:cxn modelId="{97344A47-C269-4462-B690-D685398E5971}" type="presOf" srcId="{9AE8FFDF-012B-41D0-A25D-365B8942E10A}" destId="{80505082-B639-4119-96D6-58193821484A}" srcOrd="0" destOrd="0" presId="urn:microsoft.com/office/officeart/2005/8/layout/process1"/>
    <dgm:cxn modelId="{B9D7DC4E-8F7D-4F92-88FB-A5F04B996C80}" type="presOf" srcId="{0FC20FEA-E206-4BBD-A8B3-086FE118D0FC}" destId="{8646EDD0-7765-4860-A14C-87E3A3AE2BC7}" srcOrd="0" destOrd="0" presId="urn:microsoft.com/office/officeart/2005/8/layout/process1"/>
    <dgm:cxn modelId="{F3020071-554A-48EF-98CC-62856ABDA14D}" type="presOf" srcId="{8D7D9A6D-F19D-4493-B518-6C689EDDF1AF}" destId="{DB104A87-2106-481C-B39B-A26648155A26}" srcOrd="1" destOrd="0" presId="urn:microsoft.com/office/officeart/2005/8/layout/process1"/>
    <dgm:cxn modelId="{904F9F55-D7E1-4AFF-9891-BB8B72AB72CB}" type="presOf" srcId="{EE7E182B-750C-4442-8798-74EF2219E876}" destId="{028B0F30-D2C7-499D-A50C-113FCEDA015D}" srcOrd="1" destOrd="0" presId="urn:microsoft.com/office/officeart/2005/8/layout/process1"/>
    <dgm:cxn modelId="{F0C5647D-6458-4D59-920F-387D7CFD89F0}" type="presOf" srcId="{8D7D9A6D-F19D-4493-B518-6C689EDDF1AF}" destId="{65CBA2EE-337B-444B-BEE6-5A15E235B15E}" srcOrd="0" destOrd="0" presId="urn:microsoft.com/office/officeart/2005/8/layout/process1"/>
    <dgm:cxn modelId="{0160E487-C669-4D47-B58A-AA1D892BD2A5}" type="presOf" srcId="{A2F52C7C-792D-48E0-8EEB-01CC4B1EE915}" destId="{D0D24B18-6E96-4C79-ABCC-5B6D291236A5}" srcOrd="0" destOrd="0" presId="urn:microsoft.com/office/officeart/2005/8/layout/process1"/>
    <dgm:cxn modelId="{C986958B-43E4-411A-8F85-9008442E5859}" type="presOf" srcId="{13B7534B-716F-4CAE-8A6C-A325A0A035C8}" destId="{8FB9BB46-0342-4607-B6C7-D949358FD88D}" srcOrd="1" destOrd="0" presId="urn:microsoft.com/office/officeart/2005/8/layout/process1"/>
    <dgm:cxn modelId="{7256379F-ED4E-4D4C-A40C-584598C1B91C}" type="presOf" srcId="{6EE32EF9-09FA-4C14-861D-3F5719CDE676}" destId="{C82249DB-C8E2-4373-9DCA-E191CD18A90E}" srcOrd="0" destOrd="0" presId="urn:microsoft.com/office/officeart/2005/8/layout/process1"/>
    <dgm:cxn modelId="{884A14B6-6EA2-4794-AB49-DA004D55F673}" type="presOf" srcId="{99B981AB-7396-48AA-A4A0-BEE25D259399}" destId="{6B9BDC64-EAA1-4189-9469-E9C55AA109E9}" srcOrd="1" destOrd="0" presId="urn:microsoft.com/office/officeart/2005/8/layout/process1"/>
    <dgm:cxn modelId="{232E01BB-AA26-4426-AD6D-5CDABE4CAB93}" type="presOf" srcId="{C5C8CEA8-718B-4531-927E-FFB0F7B5CC00}" destId="{6AD4C396-5AC1-4F6C-BFD7-3E92EF445D27}" srcOrd="0" destOrd="0" presId="urn:microsoft.com/office/officeart/2005/8/layout/process1"/>
    <dgm:cxn modelId="{409041C2-7C34-4909-801F-CF44F5630E77}" type="presOf" srcId="{99B981AB-7396-48AA-A4A0-BEE25D259399}" destId="{9C78C4CE-C6CC-4D8B-8F65-532EE4D235BA}" srcOrd="0" destOrd="0" presId="urn:microsoft.com/office/officeart/2005/8/layout/process1"/>
    <dgm:cxn modelId="{E610ECC6-2DB4-4375-9CB0-65701B351C7A}" type="presOf" srcId="{EE7E182B-750C-4442-8798-74EF2219E876}" destId="{2B5D100A-AB6B-428D-AC8C-20BF681F8610}" srcOrd="0" destOrd="0" presId="urn:microsoft.com/office/officeart/2005/8/layout/process1"/>
    <dgm:cxn modelId="{A91940C9-CC77-4E71-84B6-4F555E185DEC}" type="presOf" srcId="{0910C883-7CB1-469B-9883-9A0A09BE6612}" destId="{C0954704-53D7-47D6-A97F-B82E890FF0B0}" srcOrd="0" destOrd="0" presId="urn:microsoft.com/office/officeart/2005/8/layout/process1"/>
    <dgm:cxn modelId="{E0EE94CF-C557-42C9-B037-BA40A7CC776A}" srcId="{0FC20FEA-E206-4BBD-A8B3-086FE118D0FC}" destId="{99F54E14-4F56-4A09-B828-C37F4579C01F}" srcOrd="3" destOrd="0" parTransId="{BCFCD06F-3B76-4FAD-BB30-09C121CD75D2}" sibTransId="{99B981AB-7396-48AA-A4A0-BEE25D259399}"/>
    <dgm:cxn modelId="{2D6605DA-80F0-4C68-8AEC-FD13F51CFB70}" type="presOf" srcId="{13B7534B-716F-4CAE-8A6C-A325A0A035C8}" destId="{1532B2A0-B18A-452E-A659-3264C4E2FA88}" srcOrd="0" destOrd="0" presId="urn:microsoft.com/office/officeart/2005/8/layout/process1"/>
    <dgm:cxn modelId="{47CC95FA-21AA-4811-A82F-7D31F70AC02B}" srcId="{0FC20FEA-E206-4BBD-A8B3-086FE118D0FC}" destId="{9AE8FFDF-012B-41D0-A25D-365B8942E10A}" srcOrd="0" destOrd="0" parTransId="{81AA1331-D965-4A74-8DD3-5F523D7D6D00}" sibTransId="{8D7D9A6D-F19D-4493-B518-6C689EDDF1AF}"/>
    <dgm:cxn modelId="{4149DDFD-D344-429C-8B87-B9F1A211173B}" srcId="{0FC20FEA-E206-4BBD-A8B3-086FE118D0FC}" destId="{6EE32EF9-09FA-4C14-861D-3F5719CDE676}" srcOrd="2" destOrd="0" parTransId="{AEACD33D-8DFA-4DF8-A23D-D7FF0AF39FBD}" sibTransId="{EE7E182B-750C-4442-8798-74EF2219E876}"/>
    <dgm:cxn modelId="{E9A99618-CABC-4232-94C2-7727502AD8B5}" type="presParOf" srcId="{8646EDD0-7765-4860-A14C-87E3A3AE2BC7}" destId="{80505082-B639-4119-96D6-58193821484A}" srcOrd="0" destOrd="0" presId="urn:microsoft.com/office/officeart/2005/8/layout/process1"/>
    <dgm:cxn modelId="{C81123FF-1BF8-4343-82BE-CC5C1E88C1B6}" type="presParOf" srcId="{8646EDD0-7765-4860-A14C-87E3A3AE2BC7}" destId="{65CBA2EE-337B-444B-BEE6-5A15E235B15E}" srcOrd="1" destOrd="0" presId="urn:microsoft.com/office/officeart/2005/8/layout/process1"/>
    <dgm:cxn modelId="{ABD5B383-98D3-4434-AD02-93E7A28CA2FA}" type="presParOf" srcId="{65CBA2EE-337B-444B-BEE6-5A15E235B15E}" destId="{DB104A87-2106-481C-B39B-A26648155A26}" srcOrd="0" destOrd="0" presId="urn:microsoft.com/office/officeart/2005/8/layout/process1"/>
    <dgm:cxn modelId="{A139B16B-A8B3-4EAE-8043-0504D9036CAB}" type="presParOf" srcId="{8646EDD0-7765-4860-A14C-87E3A3AE2BC7}" destId="{6AD4C396-5AC1-4F6C-BFD7-3E92EF445D27}" srcOrd="2" destOrd="0" presId="urn:microsoft.com/office/officeart/2005/8/layout/process1"/>
    <dgm:cxn modelId="{6318DADC-2C0A-4522-B778-83351E39930E}" type="presParOf" srcId="{8646EDD0-7765-4860-A14C-87E3A3AE2BC7}" destId="{D0D24B18-6E96-4C79-ABCC-5B6D291236A5}" srcOrd="3" destOrd="0" presId="urn:microsoft.com/office/officeart/2005/8/layout/process1"/>
    <dgm:cxn modelId="{BE0ECFA1-B9F6-4C31-9469-4F954EF7D3DB}" type="presParOf" srcId="{D0D24B18-6E96-4C79-ABCC-5B6D291236A5}" destId="{35FADA24-B901-49DE-A552-915D466CC3D8}" srcOrd="0" destOrd="0" presId="urn:microsoft.com/office/officeart/2005/8/layout/process1"/>
    <dgm:cxn modelId="{C0A8A381-9E3C-4529-A996-53F31B809B74}" type="presParOf" srcId="{8646EDD0-7765-4860-A14C-87E3A3AE2BC7}" destId="{C82249DB-C8E2-4373-9DCA-E191CD18A90E}" srcOrd="4" destOrd="0" presId="urn:microsoft.com/office/officeart/2005/8/layout/process1"/>
    <dgm:cxn modelId="{33FF24F4-08B5-48F7-AEB7-80B7A092CC81}" type="presParOf" srcId="{8646EDD0-7765-4860-A14C-87E3A3AE2BC7}" destId="{2B5D100A-AB6B-428D-AC8C-20BF681F8610}" srcOrd="5" destOrd="0" presId="urn:microsoft.com/office/officeart/2005/8/layout/process1"/>
    <dgm:cxn modelId="{ADAC04AC-48E3-48CA-8E58-7BB082603358}" type="presParOf" srcId="{2B5D100A-AB6B-428D-AC8C-20BF681F8610}" destId="{028B0F30-D2C7-499D-A50C-113FCEDA015D}" srcOrd="0" destOrd="0" presId="urn:microsoft.com/office/officeart/2005/8/layout/process1"/>
    <dgm:cxn modelId="{D06A2884-0CCF-4489-A048-E9F49B66ABA1}" type="presParOf" srcId="{8646EDD0-7765-4860-A14C-87E3A3AE2BC7}" destId="{1B1A283F-EA9F-4E26-9EDD-19BA59F805CA}" srcOrd="6" destOrd="0" presId="urn:microsoft.com/office/officeart/2005/8/layout/process1"/>
    <dgm:cxn modelId="{C4F8EDC1-F26D-4FA2-9CB0-4749E5B08D9E}" type="presParOf" srcId="{8646EDD0-7765-4860-A14C-87E3A3AE2BC7}" destId="{9C78C4CE-C6CC-4D8B-8F65-532EE4D235BA}" srcOrd="7" destOrd="0" presId="urn:microsoft.com/office/officeart/2005/8/layout/process1"/>
    <dgm:cxn modelId="{DB71F76F-AE2B-4FD0-B889-1CF45666DE01}" type="presParOf" srcId="{9C78C4CE-C6CC-4D8B-8F65-532EE4D235BA}" destId="{6B9BDC64-EAA1-4189-9469-E9C55AA109E9}" srcOrd="0" destOrd="0" presId="urn:microsoft.com/office/officeart/2005/8/layout/process1"/>
    <dgm:cxn modelId="{393809BF-A5C0-4251-A312-E6C9D8EC0361}" type="presParOf" srcId="{8646EDD0-7765-4860-A14C-87E3A3AE2BC7}" destId="{C0954704-53D7-47D6-A97F-B82E890FF0B0}" srcOrd="8" destOrd="0" presId="urn:microsoft.com/office/officeart/2005/8/layout/process1"/>
    <dgm:cxn modelId="{EE7F85D4-0A0A-4F06-A0C3-1400496F54BB}" type="presParOf" srcId="{8646EDD0-7765-4860-A14C-87E3A3AE2BC7}" destId="{1532B2A0-B18A-452E-A659-3264C4E2FA88}" srcOrd="9" destOrd="0" presId="urn:microsoft.com/office/officeart/2005/8/layout/process1"/>
    <dgm:cxn modelId="{FFE6C3E2-0AB2-476F-84FB-FF2D88ECB276}" type="presParOf" srcId="{1532B2A0-B18A-452E-A659-3264C4E2FA88}" destId="{8FB9BB46-0342-4607-B6C7-D949358FD88D}" srcOrd="0" destOrd="0" presId="urn:microsoft.com/office/officeart/2005/8/layout/process1"/>
    <dgm:cxn modelId="{252C0FFB-D4C9-46B7-B295-C99C460CA56C}" type="presParOf" srcId="{8646EDD0-7765-4860-A14C-87E3A3AE2BC7}" destId="{B13FA9E9-B40A-4518-9501-B941047B90B1}"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05082-B639-4119-96D6-58193821484A}">
      <dsp:nvSpPr>
        <dsp:cNvPr id="0" name=""/>
        <dsp:cNvSpPr/>
      </dsp:nvSpPr>
      <dsp:spPr>
        <a:xfrm>
          <a:off x="0" y="1688911"/>
          <a:ext cx="1314449" cy="973514"/>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a:t>User Credentials</a:t>
          </a:r>
          <a:endParaRPr lang="en-ZM" sz="1400" kern="1200"/>
        </a:p>
      </dsp:txBody>
      <dsp:txXfrm>
        <a:off x="28513" y="1717424"/>
        <a:ext cx="1257423" cy="916488"/>
      </dsp:txXfrm>
    </dsp:sp>
    <dsp:sp modelId="{65CBA2EE-337B-444B-BEE6-5A15E235B15E}">
      <dsp:nvSpPr>
        <dsp:cNvPr id="0" name=""/>
        <dsp:cNvSpPr/>
      </dsp:nvSpPr>
      <dsp:spPr>
        <a:xfrm>
          <a:off x="1445895" y="2012677"/>
          <a:ext cx="278663" cy="325983"/>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ZM" sz="1100" kern="1200"/>
        </a:p>
      </dsp:txBody>
      <dsp:txXfrm>
        <a:off x="1445895" y="2077874"/>
        <a:ext cx="195064" cy="195589"/>
      </dsp:txXfrm>
    </dsp:sp>
    <dsp:sp modelId="{6AD4C396-5AC1-4F6C-BFD7-3E92EF445D27}">
      <dsp:nvSpPr>
        <dsp:cNvPr id="0" name=""/>
        <dsp:cNvSpPr/>
      </dsp:nvSpPr>
      <dsp:spPr>
        <a:xfrm>
          <a:off x="1840230" y="1688911"/>
          <a:ext cx="1314449" cy="973514"/>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a:t>Add Bank Info</a:t>
          </a:r>
          <a:endParaRPr lang="en-ZM" sz="1400" kern="1200"/>
        </a:p>
      </dsp:txBody>
      <dsp:txXfrm>
        <a:off x="1868743" y="1717424"/>
        <a:ext cx="1257423" cy="916488"/>
      </dsp:txXfrm>
    </dsp:sp>
    <dsp:sp modelId="{D0D24B18-6E96-4C79-ABCC-5B6D291236A5}">
      <dsp:nvSpPr>
        <dsp:cNvPr id="0" name=""/>
        <dsp:cNvSpPr/>
      </dsp:nvSpPr>
      <dsp:spPr>
        <a:xfrm>
          <a:off x="3286125" y="2012677"/>
          <a:ext cx="278663" cy="325983"/>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ZM" sz="1100" kern="1200"/>
        </a:p>
      </dsp:txBody>
      <dsp:txXfrm>
        <a:off x="3286125" y="2077874"/>
        <a:ext cx="195064" cy="195589"/>
      </dsp:txXfrm>
    </dsp:sp>
    <dsp:sp modelId="{C82249DB-C8E2-4373-9DCA-E191CD18A90E}">
      <dsp:nvSpPr>
        <dsp:cNvPr id="0" name=""/>
        <dsp:cNvSpPr/>
      </dsp:nvSpPr>
      <dsp:spPr>
        <a:xfrm>
          <a:off x="3680460" y="1688911"/>
          <a:ext cx="1314449" cy="973514"/>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a:t>Push Actions</a:t>
          </a:r>
          <a:endParaRPr lang="en-ZM" sz="1400" kern="1200"/>
        </a:p>
      </dsp:txBody>
      <dsp:txXfrm>
        <a:off x="3708973" y="1717424"/>
        <a:ext cx="1257423" cy="916488"/>
      </dsp:txXfrm>
    </dsp:sp>
    <dsp:sp modelId="{2B5D100A-AB6B-428D-AC8C-20BF681F8610}">
      <dsp:nvSpPr>
        <dsp:cNvPr id="0" name=""/>
        <dsp:cNvSpPr/>
      </dsp:nvSpPr>
      <dsp:spPr>
        <a:xfrm>
          <a:off x="5126355" y="2012677"/>
          <a:ext cx="278663" cy="325983"/>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ZM" sz="1100" kern="1200"/>
        </a:p>
      </dsp:txBody>
      <dsp:txXfrm>
        <a:off x="5126355" y="2077874"/>
        <a:ext cx="195064" cy="195589"/>
      </dsp:txXfrm>
    </dsp:sp>
    <dsp:sp modelId="{1B1A283F-EA9F-4E26-9EDD-19BA59F805CA}">
      <dsp:nvSpPr>
        <dsp:cNvPr id="0" name=""/>
        <dsp:cNvSpPr/>
      </dsp:nvSpPr>
      <dsp:spPr>
        <a:xfrm>
          <a:off x="5520690" y="1688911"/>
          <a:ext cx="1314449" cy="973514"/>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a:t>Request Loan</a:t>
          </a:r>
          <a:endParaRPr lang="en-ZM" sz="1400" kern="1200"/>
        </a:p>
      </dsp:txBody>
      <dsp:txXfrm>
        <a:off x="5549203" y="1717424"/>
        <a:ext cx="1257423" cy="916488"/>
      </dsp:txXfrm>
    </dsp:sp>
    <dsp:sp modelId="{9C78C4CE-C6CC-4D8B-8F65-532EE4D235BA}">
      <dsp:nvSpPr>
        <dsp:cNvPr id="0" name=""/>
        <dsp:cNvSpPr/>
      </dsp:nvSpPr>
      <dsp:spPr>
        <a:xfrm>
          <a:off x="6966585" y="2012677"/>
          <a:ext cx="278663" cy="325983"/>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ZM" sz="1100" kern="1200"/>
        </a:p>
      </dsp:txBody>
      <dsp:txXfrm>
        <a:off x="6966585" y="2077874"/>
        <a:ext cx="195064" cy="195589"/>
      </dsp:txXfrm>
    </dsp:sp>
    <dsp:sp modelId="{C0954704-53D7-47D6-A97F-B82E890FF0B0}">
      <dsp:nvSpPr>
        <dsp:cNvPr id="0" name=""/>
        <dsp:cNvSpPr/>
      </dsp:nvSpPr>
      <dsp:spPr>
        <a:xfrm>
          <a:off x="7360920" y="1688911"/>
          <a:ext cx="1314449" cy="973514"/>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dirty="0"/>
            <a:t>Credit Analysis/ Valid Detection</a:t>
          </a:r>
          <a:endParaRPr lang="en-ZM" sz="1400" kern="1200" dirty="0"/>
        </a:p>
      </dsp:txBody>
      <dsp:txXfrm>
        <a:off x="7389433" y="1717424"/>
        <a:ext cx="1257423" cy="916488"/>
      </dsp:txXfrm>
    </dsp:sp>
    <dsp:sp modelId="{1532B2A0-B18A-452E-A659-3264C4E2FA88}">
      <dsp:nvSpPr>
        <dsp:cNvPr id="0" name=""/>
        <dsp:cNvSpPr/>
      </dsp:nvSpPr>
      <dsp:spPr>
        <a:xfrm>
          <a:off x="8806814" y="2012677"/>
          <a:ext cx="278663" cy="325983"/>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ZM" sz="1100" kern="1200"/>
        </a:p>
      </dsp:txBody>
      <dsp:txXfrm>
        <a:off x="8806814" y="2077874"/>
        <a:ext cx="195064" cy="195589"/>
      </dsp:txXfrm>
    </dsp:sp>
    <dsp:sp modelId="{B13FA9E9-B40A-4518-9501-B941047B90B1}">
      <dsp:nvSpPr>
        <dsp:cNvPr id="0" name=""/>
        <dsp:cNvSpPr/>
      </dsp:nvSpPr>
      <dsp:spPr>
        <a:xfrm>
          <a:off x="9201149" y="1688911"/>
          <a:ext cx="1314449" cy="973514"/>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dirty="0"/>
            <a:t>Authenticate</a:t>
          </a:r>
          <a:endParaRPr lang="en-ZM" sz="1400" kern="1200" dirty="0"/>
        </a:p>
      </dsp:txBody>
      <dsp:txXfrm>
        <a:off x="9229662" y="1717424"/>
        <a:ext cx="1257423" cy="9164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12/15/2023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Tree>
    <p:extLst>
      <p:ext uri="{BB962C8B-B14F-4D97-AF65-F5344CB8AC3E}">
        <p14:creationId xmlns:p14="http://schemas.microsoft.com/office/powerpoint/2010/main" val="423392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12/15/2023</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D6FAA-2408-45A7-869F-2014C214FC1D}" type="datetime1">
              <a:rPr lang="en-US" smtClean="0"/>
              <a:t>12/15/2023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0D00D2-426F-4F92-907F-34BAC1037045}" type="datetime1">
              <a:rPr lang="en-US" smtClean="0"/>
              <a:t>12/15/2023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F0A1930-6C43-4E8F-9426-A3A84C496FC0}" type="datetime1">
              <a:rPr lang="en-US" smtClean="0"/>
              <a:t>12/15/2023</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7" name="Date Placeholder 6"/>
          <p:cNvSpPr>
            <a:spLocks noGrp="1"/>
          </p:cNvSpPr>
          <p:nvPr>
            <p:ph type="dt" sz="half" idx="10"/>
          </p:nvPr>
        </p:nvSpPr>
        <p:spPr/>
        <p:txBody>
          <a:bodyPr/>
          <a:lstStyle/>
          <a:p>
            <a:fld id="{DDF117CD-D39E-4644-9F4A-FCA0A2101615}" type="datetime1">
              <a:rPr lang="en-US" smtClean="0"/>
              <a:t>12/15/2023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BA0D1651-45E6-4A2C-99B8-82F921298F2D}" type="datetime1">
              <a:rPr lang="en-US" smtClean="0"/>
              <a:t>12/15/2023</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B59806B7-6F8B-402A-A5AA-EC8CCA413C89}" type="datetime1">
              <a:rPr lang="en-US" smtClean="0"/>
              <a:t>12/15/2023</a:t>
            </a:fld>
            <a:endParaRPr lang="en-US"/>
          </a:p>
        </p:txBody>
      </p:sp>
      <p:sp>
        <p:nvSpPr>
          <p:cNvPr id="11" name="Footer Placeholder 10"/>
          <p:cNvSpPr>
            <a:spLocks noGrp="1"/>
          </p:cNvSpPr>
          <p:nvPr>
            <p:ph type="ftr" sz="quarter" idx="11"/>
          </p:nvPr>
        </p:nvSpPr>
        <p:spPr/>
        <p:txBody>
          <a:bodyPr/>
          <a:lstStyle/>
          <a:p>
            <a:r>
              <a:rPr lang="en-US" dirty="0"/>
              <a:t>Add a footer</a:t>
            </a:r>
          </a:p>
        </p:txBody>
      </p:sp>
      <p:sp>
        <p:nvSpPr>
          <p:cNvPr id="12" name="Slide Number Placeholder 11"/>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EAA48042-1CDC-4A3A-9348-8618A3117C5A}" type="datetime1">
              <a:rPr lang="en-US" smtClean="0"/>
              <a:t>12/15/2023</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8" name="Slide Number Placeholder 7"/>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FA7805-3287-4562-914A-E3154CDB99E0}" type="datetime1">
              <a:rPr lang="en-US" smtClean="0"/>
              <a:t>12/15/2023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p>
            <a:fld id="{95486D92-D8A0-4DA7-91C7-7D40AE100B92}" type="datetime1">
              <a:rPr lang="en-US" smtClean="0"/>
              <a:t>12/15/2023</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p>
            <a:fld id="{A9C6CC7D-996C-4D51-8355-44BC67D378B3}" type="datetime1">
              <a:rPr lang="en-US" smtClean="0"/>
              <a:t>12/15/2023</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Group 20"/>
          <p:cNvGrpSpPr/>
          <p:nvPr userDrawn="1"/>
        </p:nvGrpSpPr>
        <p:grpSpPr>
          <a:xfrm>
            <a:off x="1860687" y="450998"/>
            <a:ext cx="7620000" cy="1139952"/>
            <a:chOff x="1860687" y="450998"/>
            <a:chExt cx="7620000" cy="1139952"/>
          </a:xfrm>
        </p:grpSpPr>
        <p:pic>
          <p:nvPicPr>
            <p:cNvPr id="22" name="Picture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Group 22"/>
            <p:cNvGrpSpPr/>
            <p:nvPr userDrawn="1"/>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0346F80-965E-4784-B7D3-29765BD94027}" type="datetime1">
              <a:rPr lang="en-US" smtClean="0"/>
              <a:t>12/15/2023</a:t>
            </a:fld>
            <a:endParaRPr lang="en-US"/>
          </a:p>
        </p:txBody>
      </p:sp>
      <p:sp>
        <p:nvSpPr>
          <p:cNvPr id="3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3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527713" y="1723523"/>
            <a:ext cx="9144000" cy="2387600"/>
          </a:xfrm>
        </p:spPr>
        <p:txBody>
          <a:bodyPr>
            <a:normAutofit fontScale="90000"/>
          </a:bodyPr>
          <a:lstStyle/>
          <a:p>
            <a:r>
              <a:rPr lang="en-US" dirty="0"/>
              <a:t>Unified Banking Interface &amp; Decentralized credit scoring analysis</a:t>
            </a:r>
          </a:p>
        </p:txBody>
      </p:sp>
      <p:sp>
        <p:nvSpPr>
          <p:cNvPr id="10" name="Subtitle 9"/>
          <p:cNvSpPr>
            <a:spLocks noGrp="1"/>
          </p:cNvSpPr>
          <p:nvPr>
            <p:ph type="subTitle" idx="1"/>
          </p:nvPr>
        </p:nvSpPr>
        <p:spPr>
          <a:xfrm>
            <a:off x="527713" y="4338808"/>
            <a:ext cx="9144000" cy="1655762"/>
          </a:xfrm>
        </p:spPr>
        <p:txBody>
          <a:bodyPr/>
          <a:lstStyle/>
          <a:p>
            <a:r>
              <a:rPr lang="en-US" b="0" i="1" dirty="0"/>
              <a:t>By Mundie </a:t>
            </a:r>
            <a:r>
              <a:rPr lang="en-US" b="0" i="1" dirty="0" err="1"/>
              <a:t>Kaweche</a:t>
            </a:r>
            <a:r>
              <a:rPr lang="en-US" b="0" i="1" dirty="0"/>
              <a:t> </a:t>
            </a:r>
          </a:p>
          <a:p>
            <a:r>
              <a:rPr lang="en-US" b="0" i="1" dirty="0"/>
              <a:t>Engineering in Computer Science</a:t>
            </a:r>
          </a:p>
          <a:p>
            <a:r>
              <a:rPr lang="en-US" b="0" i="1" dirty="0"/>
              <a:t>Guide: Mr. Pempho </a:t>
            </a:r>
            <a:r>
              <a:rPr lang="en-US" b="0" i="1" dirty="0" err="1"/>
              <a:t>Jimu</a:t>
            </a:r>
            <a:endParaRPr lang="en-US" b="0" i="1" dirty="0"/>
          </a:p>
        </p:txBody>
      </p:sp>
      <p:pic>
        <p:nvPicPr>
          <p:cNvPr id="2" name="Content Placeholder 3">
            <a:extLst>
              <a:ext uri="{FF2B5EF4-FFF2-40B4-BE49-F238E27FC236}">
                <a16:creationId xmlns:a16="http://schemas.microsoft.com/office/drawing/2014/main" id="{31B31A4F-578B-2F3E-BCEC-96E364779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24" y="424494"/>
            <a:ext cx="2961516" cy="6009012"/>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Methodologies </a:t>
            </a:r>
          </a:p>
        </p:txBody>
      </p:sp>
      <p:sp>
        <p:nvSpPr>
          <p:cNvPr id="3" name="Content Placeholder 2"/>
          <p:cNvSpPr>
            <a:spLocks noGrp="1"/>
          </p:cNvSpPr>
          <p:nvPr>
            <p:ph idx="1"/>
          </p:nvPr>
        </p:nvSpPr>
        <p:spPr/>
        <p:txBody>
          <a:bodyPr/>
          <a:lstStyle/>
          <a:p>
            <a:r>
              <a:rPr lang="en-GB" dirty="0"/>
              <a:t>Decile Methodology</a:t>
            </a:r>
          </a:p>
          <a:p>
            <a:r>
              <a:rPr lang="en-GB" dirty="0"/>
              <a:t>User-</a:t>
            </a:r>
            <a:r>
              <a:rPr lang="en-GB" dirty="0" err="1"/>
              <a:t>Centered</a:t>
            </a:r>
            <a:r>
              <a:rPr lang="en-GB" dirty="0"/>
              <a:t> Design (UCD)</a:t>
            </a:r>
          </a:p>
          <a:p>
            <a:r>
              <a:rPr lang="en-GB" dirty="0"/>
              <a:t>Security-First Approach</a:t>
            </a:r>
          </a:p>
        </p:txBody>
      </p:sp>
    </p:spTree>
    <p:extLst>
      <p:ext uri="{BB962C8B-B14F-4D97-AF65-F5344CB8AC3E}">
        <p14:creationId xmlns:p14="http://schemas.microsoft.com/office/powerpoint/2010/main" val="200338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BF65-7F58-EDEC-1B4B-7141A14D3EFD}"/>
              </a:ext>
            </a:extLst>
          </p:cNvPr>
          <p:cNvSpPr>
            <a:spLocks noGrp="1"/>
          </p:cNvSpPr>
          <p:nvPr>
            <p:ph type="title"/>
          </p:nvPr>
        </p:nvSpPr>
        <p:spPr/>
        <p:txBody>
          <a:bodyPr/>
          <a:lstStyle/>
          <a:p>
            <a:r>
              <a:rPr lang="de-DE" dirty="0"/>
              <a:t>System Architecture</a:t>
            </a:r>
          </a:p>
        </p:txBody>
      </p:sp>
      <p:pic>
        <p:nvPicPr>
          <p:cNvPr id="7" name="Picture 6">
            <a:extLst>
              <a:ext uri="{FF2B5EF4-FFF2-40B4-BE49-F238E27FC236}">
                <a16:creationId xmlns:a16="http://schemas.microsoft.com/office/drawing/2014/main" id="{21AE3B9B-046A-E6E9-2D0C-11E662D98422}"/>
              </a:ext>
            </a:extLst>
          </p:cNvPr>
          <p:cNvPicPr>
            <a:picLocks noChangeAspect="1"/>
          </p:cNvPicPr>
          <p:nvPr/>
        </p:nvPicPr>
        <p:blipFill>
          <a:blip r:embed="rId2"/>
          <a:stretch>
            <a:fillRect/>
          </a:stretch>
        </p:blipFill>
        <p:spPr>
          <a:xfrm>
            <a:off x="1119686" y="1801505"/>
            <a:ext cx="8696350" cy="4289732"/>
          </a:xfrm>
          <a:prstGeom prst="rect">
            <a:avLst/>
          </a:prstGeom>
        </p:spPr>
      </p:pic>
    </p:spTree>
    <p:extLst>
      <p:ext uri="{BB962C8B-B14F-4D97-AF65-F5344CB8AC3E}">
        <p14:creationId xmlns:p14="http://schemas.microsoft.com/office/powerpoint/2010/main" val="53898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14A8-2E17-83F6-8C06-F6234D9BC745}"/>
              </a:ext>
            </a:extLst>
          </p:cNvPr>
          <p:cNvSpPr>
            <a:spLocks noGrp="1"/>
          </p:cNvSpPr>
          <p:nvPr>
            <p:ph type="title"/>
          </p:nvPr>
        </p:nvSpPr>
        <p:spPr>
          <a:xfrm>
            <a:off x="933735" y="0"/>
            <a:ext cx="10515600" cy="1325563"/>
          </a:xfrm>
        </p:spPr>
        <p:txBody>
          <a:bodyPr/>
          <a:lstStyle/>
          <a:p>
            <a:r>
              <a:rPr lang="de-DE" dirty="0"/>
              <a:t>Data Flow </a:t>
            </a:r>
            <a:r>
              <a:rPr lang="de-DE" dirty="0" err="1"/>
              <a:t>Diagram</a:t>
            </a:r>
            <a:endParaRPr lang="de-DE" dirty="0"/>
          </a:p>
        </p:txBody>
      </p:sp>
      <p:pic>
        <p:nvPicPr>
          <p:cNvPr id="5" name="Content Placeholder 4">
            <a:extLst>
              <a:ext uri="{FF2B5EF4-FFF2-40B4-BE49-F238E27FC236}">
                <a16:creationId xmlns:a16="http://schemas.microsoft.com/office/drawing/2014/main" id="{D99E69F3-41A4-AAA2-9F45-77A73A4E8D4C}"/>
              </a:ext>
            </a:extLst>
          </p:cNvPr>
          <p:cNvPicPr>
            <a:picLocks noGrp="1" noChangeAspect="1"/>
          </p:cNvPicPr>
          <p:nvPr>
            <p:ph idx="1"/>
          </p:nvPr>
        </p:nvPicPr>
        <p:blipFill>
          <a:blip r:embed="rId2"/>
          <a:stretch>
            <a:fillRect/>
          </a:stretch>
        </p:blipFill>
        <p:spPr>
          <a:xfrm>
            <a:off x="2609918" y="1035635"/>
            <a:ext cx="7545369" cy="5508466"/>
          </a:xfrm>
        </p:spPr>
      </p:pic>
    </p:spTree>
    <p:extLst>
      <p:ext uri="{BB962C8B-B14F-4D97-AF65-F5344CB8AC3E}">
        <p14:creationId xmlns:p14="http://schemas.microsoft.com/office/powerpoint/2010/main" val="207609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2EFB-24A5-81B1-D1CC-7CE9C0ECA90B}"/>
              </a:ext>
            </a:extLst>
          </p:cNvPr>
          <p:cNvSpPr>
            <a:spLocks noGrp="1"/>
          </p:cNvSpPr>
          <p:nvPr>
            <p:ph type="title"/>
          </p:nvPr>
        </p:nvSpPr>
        <p:spPr/>
        <p:txBody>
          <a:bodyPr/>
          <a:lstStyle/>
          <a:p>
            <a:r>
              <a:rPr lang="de-DE" dirty="0"/>
              <a:t>Use Case</a:t>
            </a:r>
          </a:p>
        </p:txBody>
      </p:sp>
      <p:pic>
        <p:nvPicPr>
          <p:cNvPr id="4" name="Content Placeholder 3">
            <a:extLst>
              <a:ext uri="{FF2B5EF4-FFF2-40B4-BE49-F238E27FC236}">
                <a16:creationId xmlns:a16="http://schemas.microsoft.com/office/drawing/2014/main" id="{C46A4BFB-A9FB-118B-5C2A-901C812EA5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3263" y="0"/>
            <a:ext cx="6640537" cy="6916288"/>
          </a:xfrm>
          <a:prstGeom prst="rect">
            <a:avLst/>
          </a:prstGeom>
          <a:noFill/>
          <a:ln>
            <a:noFill/>
          </a:ln>
        </p:spPr>
      </p:pic>
    </p:spTree>
    <p:extLst>
      <p:ext uri="{BB962C8B-B14F-4D97-AF65-F5344CB8AC3E}">
        <p14:creationId xmlns:p14="http://schemas.microsoft.com/office/powerpoint/2010/main" val="203984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5684-A7C3-A4BF-BFDD-E13CDE8C91D2}"/>
              </a:ext>
            </a:extLst>
          </p:cNvPr>
          <p:cNvSpPr>
            <a:spLocks noGrp="1"/>
          </p:cNvSpPr>
          <p:nvPr>
            <p:ph type="title"/>
          </p:nvPr>
        </p:nvSpPr>
        <p:spPr/>
        <p:txBody>
          <a:bodyPr/>
          <a:lstStyle/>
          <a:p>
            <a:r>
              <a:rPr lang="de-DE" dirty="0"/>
              <a:t>Input design</a:t>
            </a:r>
          </a:p>
        </p:txBody>
      </p:sp>
      <p:graphicFrame>
        <p:nvGraphicFramePr>
          <p:cNvPr id="4" name="Content Placeholder 3">
            <a:extLst>
              <a:ext uri="{FF2B5EF4-FFF2-40B4-BE49-F238E27FC236}">
                <a16:creationId xmlns:a16="http://schemas.microsoft.com/office/drawing/2014/main" id="{97DB3E34-EB68-43D0-5552-F95724225185}"/>
              </a:ext>
            </a:extLst>
          </p:cNvPr>
          <p:cNvGraphicFramePr>
            <a:graphicFrameLocks noGrp="1"/>
          </p:cNvGraphicFramePr>
          <p:nvPr>
            <p:ph idx="1"/>
            <p:extLst>
              <p:ext uri="{D42A27DB-BD31-4B8C-83A1-F6EECF244321}">
                <p14:modId xmlns:p14="http://schemas.microsoft.com/office/powerpoint/2010/main" val="4035996004"/>
              </p:ext>
            </p:extLst>
          </p:nvPr>
        </p:nvGraphicFramePr>
        <p:xfrm>
          <a:off x="838200" y="149807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97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1003" y="2051676"/>
            <a:ext cx="2069993" cy="420008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296" y="2051676"/>
            <a:ext cx="2126558" cy="43148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4472" y="2051676"/>
            <a:ext cx="2124558" cy="431079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2970" y="2142786"/>
            <a:ext cx="2094788" cy="425039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146" y="2197735"/>
            <a:ext cx="2091618" cy="4243961"/>
          </a:xfrm>
          <a:prstGeom prst="rect">
            <a:avLst/>
          </a:prstGeom>
        </p:spPr>
      </p:pic>
    </p:spTree>
    <p:extLst>
      <p:ext uri="{BB962C8B-B14F-4D97-AF65-F5344CB8AC3E}">
        <p14:creationId xmlns:p14="http://schemas.microsoft.com/office/powerpoint/2010/main" val="240799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8579-8AF2-AD5C-CF4F-2ABFA376C5F1}"/>
              </a:ext>
            </a:extLst>
          </p:cNvPr>
          <p:cNvSpPr>
            <a:spLocks noGrp="1"/>
          </p:cNvSpPr>
          <p:nvPr>
            <p:ph type="title"/>
          </p:nvPr>
        </p:nvSpPr>
        <p:spPr>
          <a:xfrm>
            <a:off x="578893" y="2500952"/>
            <a:ext cx="10515600" cy="1325563"/>
          </a:xfrm>
        </p:spPr>
        <p:txBody>
          <a:bodyPr/>
          <a:lstStyle/>
          <a:p>
            <a:pPr algn="ctr"/>
            <a:r>
              <a:rPr lang="de-DE" dirty="0" err="1"/>
              <a:t>Thanks</a:t>
            </a:r>
            <a:r>
              <a:rPr lang="de-DE" dirty="0"/>
              <a:t> </a:t>
            </a:r>
            <a:r>
              <a:rPr lang="de-DE" dirty="0" err="1"/>
              <a:t>for</a:t>
            </a:r>
            <a:r>
              <a:rPr lang="de-DE" dirty="0"/>
              <a:t> Listening </a:t>
            </a:r>
          </a:p>
        </p:txBody>
      </p:sp>
    </p:spTree>
    <p:extLst>
      <p:ext uri="{BB962C8B-B14F-4D97-AF65-F5344CB8AC3E}">
        <p14:creationId xmlns:p14="http://schemas.microsoft.com/office/powerpoint/2010/main" val="421170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pPr marL="0" indent="0" algn="just">
              <a:buNone/>
            </a:pPr>
            <a:r>
              <a:rPr lang="en-US" dirty="0"/>
              <a:t>The current financial system in Malawi often excludes marginalized and underserved populations, leaving them vulnerable to economic shocks and hindering their ability to improve their financial well-being. Limited Access to Credit: A substantial portion of the population in Malawi lacks access to formal credit due to the absence of reliable credit scoring mechanisms. Traditional credit scoring methods are often inadequate or inaccessible, preventing individuals and small businesses from accessing affordable credit and stifling economic growth. </a:t>
            </a:r>
            <a:endParaRPr lang="en-GB" dirty="0"/>
          </a:p>
        </p:txBody>
      </p:sp>
    </p:spTree>
    <p:extLst>
      <p:ext uri="{BB962C8B-B14F-4D97-AF65-F5344CB8AC3E}">
        <p14:creationId xmlns:p14="http://schemas.microsoft.com/office/powerpoint/2010/main" val="357260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17-D993-5349-AB41-D4613278BEF8}"/>
              </a:ext>
            </a:extLst>
          </p:cNvPr>
          <p:cNvSpPr>
            <a:spLocks noGrp="1"/>
          </p:cNvSpPr>
          <p:nvPr>
            <p:ph type="title"/>
          </p:nvPr>
        </p:nvSpPr>
        <p:spPr/>
        <p:txBody>
          <a:bodyPr>
            <a:normAutofit/>
          </a:bodyPr>
          <a:lstStyle/>
          <a:p>
            <a:r>
              <a:rPr lang="en-US" dirty="0"/>
              <a:t>			</a:t>
            </a:r>
            <a:r>
              <a:rPr lang="en-US" sz="8000" dirty="0"/>
              <a:t>	</a:t>
            </a:r>
            <a:r>
              <a:rPr lang="en-US" sz="5300" dirty="0"/>
              <a:t>Abstract</a:t>
            </a:r>
            <a:endParaRPr lang="en-US" dirty="0"/>
          </a:p>
        </p:txBody>
      </p:sp>
      <p:sp>
        <p:nvSpPr>
          <p:cNvPr id="3" name="Content Placeholder 2">
            <a:extLst>
              <a:ext uri="{FF2B5EF4-FFF2-40B4-BE49-F238E27FC236}">
                <a16:creationId xmlns:a16="http://schemas.microsoft.com/office/drawing/2014/main" id="{62E1000D-F5B0-1442-AB5E-A64C3D91E6D1}"/>
              </a:ext>
            </a:extLst>
          </p:cNvPr>
          <p:cNvSpPr>
            <a:spLocks noGrp="1"/>
          </p:cNvSpPr>
          <p:nvPr>
            <p:ph idx="1"/>
          </p:nvPr>
        </p:nvSpPr>
        <p:spPr>
          <a:xfrm>
            <a:off x="349795" y="1869140"/>
            <a:ext cx="11492409" cy="6053121"/>
          </a:xfrm>
        </p:spPr>
        <p:txBody>
          <a:bodyPr>
            <a:noAutofit/>
          </a:bodyPr>
          <a:lstStyle/>
          <a:p>
            <a:pPr marL="0" indent="0" algn="just">
              <a:lnSpc>
                <a:spcPct val="100000"/>
              </a:lnSpc>
              <a:buNone/>
            </a:pPr>
            <a:r>
              <a:rPr lang="en-US" sz="2400" dirty="0"/>
              <a:t>I present to you a FinTech system with an innovative integration of credit scoring within an advanced e-wallet platform. This system caters to both urban professionals and rural communities, offering an easy fast payment mechanism and seamlessly linking it with creditworthiness evaluation. By enabling users to pool their funds from their different banks in a shared digital space, the system promotes financial inclusion. Moreover, it incorporates a sophisticated credit scoring algorithm that analyzes users' activities and financial behaviors thereby facilitating easy loan access through blockchain technology, the system ensures unparalleled transparency, enhancing the efficiency and reliability of loan acquisition processes for all users.</a:t>
            </a:r>
          </a:p>
        </p:txBody>
      </p:sp>
    </p:spTree>
    <p:extLst>
      <p:ext uri="{BB962C8B-B14F-4D97-AF65-F5344CB8AC3E}">
        <p14:creationId xmlns:p14="http://schemas.microsoft.com/office/powerpoint/2010/main" val="360914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Enhance Financial Inclusion</a:t>
            </a:r>
          </a:p>
          <a:p>
            <a:r>
              <a:rPr lang="en-US" dirty="0"/>
              <a:t>Improve Credit Accessibility</a:t>
            </a:r>
          </a:p>
          <a:p>
            <a:r>
              <a:rPr lang="en-US" dirty="0"/>
              <a:t>Foster Community Financial Empowerment: </a:t>
            </a:r>
          </a:p>
          <a:p>
            <a:r>
              <a:rPr lang="en-US" dirty="0"/>
              <a:t>Promote Financial Literacy</a:t>
            </a:r>
          </a:p>
          <a:p>
            <a:r>
              <a:rPr lang="en-US" dirty="0"/>
              <a:t>Ensure Data Security and Privacy</a:t>
            </a:r>
          </a:p>
          <a:p>
            <a:r>
              <a:rPr lang="en-US" dirty="0"/>
              <a:t>Measure and Evaluate Impact</a:t>
            </a:r>
            <a:endParaRPr lang="en-GB" dirty="0"/>
          </a:p>
        </p:txBody>
      </p:sp>
    </p:spTree>
    <p:extLst>
      <p:ext uri="{BB962C8B-B14F-4D97-AF65-F5344CB8AC3E}">
        <p14:creationId xmlns:p14="http://schemas.microsoft.com/office/powerpoint/2010/main" val="5301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2995-15F9-694F-BD63-B57E585E9117}"/>
              </a:ext>
            </a:extLst>
          </p:cNvPr>
          <p:cNvSpPr>
            <a:spLocks noGrp="1"/>
          </p:cNvSpPr>
          <p:nvPr>
            <p:ph type="title"/>
          </p:nvPr>
        </p:nvSpPr>
        <p:spPr>
          <a:xfrm>
            <a:off x="1021976" y="0"/>
            <a:ext cx="10668000" cy="709053"/>
          </a:xfrm>
        </p:spPr>
        <p:txBody>
          <a:bodyPr>
            <a:normAutofit fontScale="90000"/>
          </a:bodyPr>
          <a:lstStyle/>
          <a:p>
            <a:r>
              <a:rPr lang="en-US" dirty="0"/>
              <a:t>Literature Review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47831735"/>
              </p:ext>
            </p:extLst>
          </p:nvPr>
        </p:nvGraphicFramePr>
        <p:xfrm>
          <a:off x="591671" y="1044106"/>
          <a:ext cx="11308978" cy="4892193"/>
        </p:xfrm>
        <a:graphic>
          <a:graphicData uri="http://schemas.openxmlformats.org/drawingml/2006/table">
            <a:tbl>
              <a:tblPr firstRow="1" firstCol="1" bandRow="1">
                <a:tableStyleId>{BC89EF96-8CEA-46FF-86C4-4CE0E7609802}</a:tableStyleId>
              </a:tblPr>
              <a:tblGrid>
                <a:gridCol w="2301585">
                  <a:extLst>
                    <a:ext uri="{9D8B030D-6E8A-4147-A177-3AD203B41FA5}">
                      <a16:colId xmlns:a16="http://schemas.microsoft.com/office/drawing/2014/main" val="20000"/>
                    </a:ext>
                  </a:extLst>
                </a:gridCol>
                <a:gridCol w="898999">
                  <a:extLst>
                    <a:ext uri="{9D8B030D-6E8A-4147-A177-3AD203B41FA5}">
                      <a16:colId xmlns:a16="http://schemas.microsoft.com/office/drawing/2014/main" val="20001"/>
                    </a:ext>
                  </a:extLst>
                </a:gridCol>
                <a:gridCol w="2108854">
                  <a:extLst>
                    <a:ext uri="{9D8B030D-6E8A-4147-A177-3AD203B41FA5}">
                      <a16:colId xmlns:a16="http://schemas.microsoft.com/office/drawing/2014/main" val="20002"/>
                    </a:ext>
                  </a:extLst>
                </a:gridCol>
                <a:gridCol w="3327413">
                  <a:extLst>
                    <a:ext uri="{9D8B030D-6E8A-4147-A177-3AD203B41FA5}">
                      <a16:colId xmlns:a16="http://schemas.microsoft.com/office/drawing/2014/main" val="20003"/>
                    </a:ext>
                  </a:extLst>
                </a:gridCol>
                <a:gridCol w="2672127">
                  <a:extLst>
                    <a:ext uri="{9D8B030D-6E8A-4147-A177-3AD203B41FA5}">
                      <a16:colId xmlns:a16="http://schemas.microsoft.com/office/drawing/2014/main" val="20004"/>
                    </a:ext>
                  </a:extLst>
                </a:gridCol>
              </a:tblGrid>
              <a:tr h="297587">
                <a:tc>
                  <a:txBody>
                    <a:bodyPr/>
                    <a:lstStyle/>
                    <a:p>
                      <a:pPr marL="6350" indent="-6350">
                        <a:lnSpc>
                          <a:spcPct val="110000"/>
                        </a:lnSpc>
                        <a:spcAft>
                          <a:spcPts val="595"/>
                        </a:spcAft>
                      </a:pPr>
                      <a:r>
                        <a:rPr lang="en-US" sz="1600" kern="100" dirty="0">
                          <a:effectLst/>
                        </a:rPr>
                        <a:t>Author</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Year</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Title of Study</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Objectives</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Disadvantages</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95830">
                <a:tc>
                  <a:txBody>
                    <a:bodyPr/>
                    <a:lstStyle/>
                    <a:p>
                      <a:pPr marL="6350" indent="-6350">
                        <a:lnSpc>
                          <a:spcPct val="110000"/>
                        </a:lnSpc>
                        <a:spcAft>
                          <a:spcPts val="595"/>
                        </a:spcAft>
                      </a:pPr>
                      <a:r>
                        <a:rPr lang="en-US" sz="1600" kern="100" dirty="0">
                          <a:effectLst/>
                        </a:rPr>
                        <a:t>Standard Bank’s digital platform business</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2021</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dirty="0">
                          <a:effectLst/>
                        </a:rPr>
                        <a:t>UNAYO</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Unayo offers a boundless new value proposition focusing on digital innovation, accessibility and solves for the last mile in remote villages</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0"/>
                        </a:spcAft>
                      </a:pPr>
                      <a:r>
                        <a:rPr lang="en-US" sz="1600" kern="100">
                          <a:effectLst/>
                        </a:rPr>
                        <a:t>Only accessible to a standard bank customers</a:t>
                      </a:r>
                      <a:endParaRPr lang="en-GB" sz="1400" kern="100">
                        <a:effectLst/>
                      </a:endParaRPr>
                    </a:p>
                    <a:p>
                      <a:pPr marL="6350" indent="-6350">
                        <a:lnSpc>
                          <a:spcPct val="110000"/>
                        </a:lnSpc>
                        <a:spcAft>
                          <a:spcPts val="0"/>
                        </a:spcAft>
                      </a:pPr>
                      <a:r>
                        <a:rPr lang="en-US" sz="1600" kern="100">
                          <a:effectLst/>
                        </a:rPr>
                        <a:t>Doesn’t account for creditworthiness</a:t>
                      </a:r>
                      <a:endParaRPr lang="en-GB" sz="1400" kern="100">
                        <a:effectLst/>
                      </a:endParaRPr>
                    </a:p>
                    <a:p>
                      <a:pPr marL="6350" indent="-6350">
                        <a:lnSpc>
                          <a:spcPct val="110000"/>
                        </a:lnSpc>
                        <a:spcAft>
                          <a:spcPts val="0"/>
                        </a:spcAft>
                      </a:pPr>
                      <a:r>
                        <a:rPr lang="en-US" sz="1600" kern="100">
                          <a:effectLst/>
                        </a:rPr>
                        <a:t>Doesn’t Support UPI</a:t>
                      </a:r>
                      <a:endParaRPr lang="en-GB" sz="1400" kern="100">
                        <a:effectLst/>
                      </a:endParaRPr>
                    </a:p>
                    <a:p>
                      <a:pPr marL="6350" indent="-6350">
                        <a:lnSpc>
                          <a:spcPct val="110000"/>
                        </a:lnSpc>
                        <a:spcAft>
                          <a:spcPts val="595"/>
                        </a:spcAft>
                      </a:pPr>
                      <a:r>
                        <a:rPr lang="en-US" sz="1600" kern="100">
                          <a:effectLst/>
                        </a:rPr>
                        <a:t> </a:t>
                      </a:r>
                      <a:endParaRPr lang="en-GB" sz="1400" kern="100">
                        <a:effectLst/>
                      </a:endParaRPr>
                    </a:p>
                    <a:p>
                      <a:pPr marL="6350" indent="-6350">
                        <a:lnSpc>
                          <a:spcPct val="110000"/>
                        </a:lnSpc>
                        <a:spcAft>
                          <a:spcPts val="595"/>
                        </a:spcAft>
                      </a:pPr>
                      <a:r>
                        <a:rPr lang="en-US" sz="1600" kern="100">
                          <a:effectLst/>
                        </a:rPr>
                        <a:t> </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23688">
                <a:tc>
                  <a:txBody>
                    <a:bodyPr/>
                    <a:lstStyle/>
                    <a:p>
                      <a:pPr marL="6350" indent="-6350">
                        <a:lnSpc>
                          <a:spcPct val="110000"/>
                        </a:lnSpc>
                        <a:spcAft>
                          <a:spcPts val="595"/>
                        </a:spcAft>
                      </a:pPr>
                      <a:r>
                        <a:rPr lang="en-US" sz="1600" kern="100">
                          <a:effectLst/>
                        </a:rPr>
                        <a:t>BankNet 360 </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a:effectLst/>
                        </a:rPr>
                        <a:t>2019</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dirty="0">
                          <a:effectLst/>
                        </a:rPr>
                        <a:t>Mo626</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525" indent="-6350" algn="just">
                        <a:lnSpc>
                          <a:spcPct val="110000"/>
                        </a:lnSpc>
                        <a:spcAft>
                          <a:spcPts val="0"/>
                        </a:spcAft>
                      </a:pPr>
                      <a:r>
                        <a:rPr lang="en-GB" sz="1600" kern="100" dirty="0">
                          <a:effectLst/>
                        </a:rPr>
                        <a:t>Customer access to account 24 hours a day, 7 days a stage</a:t>
                      </a:r>
                      <a:endParaRPr lang="en-GB" sz="1400" kern="100" dirty="0">
                        <a:effectLst/>
                      </a:endParaRPr>
                    </a:p>
                    <a:p>
                      <a:pPr marL="9525" indent="-6350" algn="just">
                        <a:lnSpc>
                          <a:spcPct val="110000"/>
                        </a:lnSpc>
                        <a:spcAft>
                          <a:spcPts val="0"/>
                        </a:spcAft>
                      </a:pPr>
                      <a:r>
                        <a:rPr lang="en-GB" sz="1600" kern="100" dirty="0">
                          <a:effectLst/>
                        </a:rPr>
                        <a:t>An efficient self-service channel for all basic account transactions</a:t>
                      </a:r>
                      <a:endParaRPr lang="en-GB" sz="1400" kern="100" dirty="0">
                        <a:effectLst/>
                      </a:endParaRPr>
                    </a:p>
                    <a:p>
                      <a:pPr marL="9525" indent="-6350" algn="just">
                        <a:lnSpc>
                          <a:spcPct val="110000"/>
                        </a:lnSpc>
                        <a:spcAft>
                          <a:spcPts val="0"/>
                        </a:spcAft>
                      </a:pPr>
                      <a:r>
                        <a:rPr lang="en-GB" sz="1600" kern="100" dirty="0">
                          <a:effectLst/>
                        </a:rPr>
                        <a:t>Safe and secure through the use of two factor authentication</a:t>
                      </a:r>
                      <a:endParaRPr lang="en-GB" sz="1400" kern="100" dirty="0">
                        <a:effectLst/>
                      </a:endParaRPr>
                    </a:p>
                    <a:p>
                      <a:pPr marL="9525" indent="-6350" algn="just">
                        <a:lnSpc>
                          <a:spcPct val="110000"/>
                        </a:lnSpc>
                        <a:spcAft>
                          <a:spcPts val="0"/>
                        </a:spcAft>
                      </a:pPr>
                      <a:r>
                        <a:rPr lang="en-GB" sz="1600" kern="100" dirty="0">
                          <a:effectLst/>
                        </a:rPr>
                        <a:t>Allows customer self on-boarding</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6350" indent="-6350">
                        <a:lnSpc>
                          <a:spcPct val="110000"/>
                        </a:lnSpc>
                        <a:spcAft>
                          <a:spcPts val="595"/>
                        </a:spcAft>
                      </a:pPr>
                      <a:r>
                        <a:rPr lang="en-US" sz="1600" kern="100" dirty="0">
                          <a:effectLst/>
                        </a:rPr>
                        <a:t>Only accessible to a national bank customers</a:t>
                      </a:r>
                      <a:endParaRPr lang="en-GB" sz="1400" kern="100" dirty="0">
                        <a:effectLst/>
                      </a:endParaRPr>
                    </a:p>
                    <a:p>
                      <a:pPr marL="6350" indent="-6350">
                        <a:lnSpc>
                          <a:spcPct val="110000"/>
                        </a:lnSpc>
                        <a:spcAft>
                          <a:spcPts val="595"/>
                        </a:spcAft>
                      </a:pPr>
                      <a:r>
                        <a:rPr lang="en-US" sz="1600" kern="100" dirty="0">
                          <a:effectLst/>
                        </a:rPr>
                        <a:t>Creditworthiness is only for the </a:t>
                      </a:r>
                      <a:r>
                        <a:rPr lang="en-US" sz="1600" kern="100" dirty="0" err="1">
                          <a:effectLst/>
                        </a:rPr>
                        <a:t>natbank</a:t>
                      </a:r>
                      <a:r>
                        <a:rPr lang="en-US" sz="1600" kern="100" dirty="0">
                          <a:effectLst/>
                        </a:rPr>
                        <a:t> users</a:t>
                      </a:r>
                      <a:endParaRPr lang="en-GB" sz="1400" kern="100" dirty="0">
                        <a:effectLst/>
                      </a:endParaRPr>
                    </a:p>
                    <a:p>
                      <a:pPr marL="6350" indent="-6350">
                        <a:lnSpc>
                          <a:spcPct val="110000"/>
                        </a:lnSpc>
                        <a:spcAft>
                          <a:spcPts val="595"/>
                        </a:spcAft>
                      </a:pPr>
                      <a:r>
                        <a:rPr lang="en-US" sz="1600" kern="100" dirty="0">
                          <a:effectLst/>
                        </a:rPr>
                        <a:t>Doesn’t Support UPI</a:t>
                      </a:r>
                      <a:endParaRPr lang="en-GB" sz="1400" kern="100" dirty="0">
                        <a:effectLst/>
                      </a:endParaRPr>
                    </a:p>
                    <a:p>
                      <a:pPr marL="6350" indent="-6350">
                        <a:lnSpc>
                          <a:spcPct val="110000"/>
                        </a:lnSpc>
                        <a:spcAft>
                          <a:spcPts val="595"/>
                        </a:spcAft>
                      </a:pPr>
                      <a:r>
                        <a:rPr lang="en-US" sz="1600" kern="100" dirty="0">
                          <a:effectLst/>
                        </a:rPr>
                        <a:t> </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828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8B4-B2D8-1A43-B737-8D4509A88B65}"/>
              </a:ext>
            </a:extLst>
          </p:cNvPr>
          <p:cNvSpPr>
            <a:spLocks noGrp="1"/>
          </p:cNvSpPr>
          <p:nvPr>
            <p:ph type="title"/>
          </p:nvPr>
        </p:nvSpPr>
        <p:spPr>
          <a:xfrm>
            <a:off x="878541" y="0"/>
            <a:ext cx="10515600" cy="1325563"/>
          </a:xfrm>
        </p:spPr>
        <p:txBody>
          <a:bodyPr/>
          <a:lstStyle/>
          <a:p>
            <a:r>
              <a:rPr lang="en-US" dirty="0"/>
              <a:t>Literature Review</a:t>
            </a:r>
          </a:p>
        </p:txBody>
      </p:sp>
      <p:graphicFrame>
        <p:nvGraphicFramePr>
          <p:cNvPr id="8" name="Table 7"/>
          <p:cNvGraphicFramePr>
            <a:graphicFrameLocks noGrp="1"/>
          </p:cNvGraphicFramePr>
          <p:nvPr>
            <p:extLst>
              <p:ext uri="{D42A27DB-BD31-4B8C-83A1-F6EECF244321}">
                <p14:modId xmlns:p14="http://schemas.microsoft.com/office/powerpoint/2010/main" val="2756562857"/>
              </p:ext>
            </p:extLst>
          </p:nvPr>
        </p:nvGraphicFramePr>
        <p:xfrm>
          <a:off x="1488141" y="1325563"/>
          <a:ext cx="10703859" cy="5640536"/>
        </p:xfrm>
        <a:graphic>
          <a:graphicData uri="http://schemas.openxmlformats.org/drawingml/2006/table">
            <a:tbl>
              <a:tblPr firstRow="1" firstCol="1" bandRow="1">
                <a:tableStyleId>{BC89EF96-8CEA-46FF-86C4-4CE0E7609802}</a:tableStyleId>
              </a:tblPr>
              <a:tblGrid>
                <a:gridCol w="2292289">
                  <a:extLst>
                    <a:ext uri="{9D8B030D-6E8A-4147-A177-3AD203B41FA5}">
                      <a16:colId xmlns:a16="http://schemas.microsoft.com/office/drawing/2014/main" val="20000"/>
                    </a:ext>
                  </a:extLst>
                </a:gridCol>
                <a:gridCol w="737041">
                  <a:extLst>
                    <a:ext uri="{9D8B030D-6E8A-4147-A177-3AD203B41FA5}">
                      <a16:colId xmlns:a16="http://schemas.microsoft.com/office/drawing/2014/main" val="20001"/>
                    </a:ext>
                  </a:extLst>
                </a:gridCol>
                <a:gridCol w="1996013">
                  <a:extLst>
                    <a:ext uri="{9D8B030D-6E8A-4147-A177-3AD203B41FA5}">
                      <a16:colId xmlns:a16="http://schemas.microsoft.com/office/drawing/2014/main" val="20002"/>
                    </a:ext>
                  </a:extLst>
                </a:gridCol>
                <a:gridCol w="3149369">
                  <a:extLst>
                    <a:ext uri="{9D8B030D-6E8A-4147-A177-3AD203B41FA5}">
                      <a16:colId xmlns:a16="http://schemas.microsoft.com/office/drawing/2014/main" val="20003"/>
                    </a:ext>
                  </a:extLst>
                </a:gridCol>
                <a:gridCol w="2529147">
                  <a:extLst>
                    <a:ext uri="{9D8B030D-6E8A-4147-A177-3AD203B41FA5}">
                      <a16:colId xmlns:a16="http://schemas.microsoft.com/office/drawing/2014/main" val="20004"/>
                    </a:ext>
                  </a:extLst>
                </a:gridCol>
              </a:tblGrid>
              <a:tr h="2907939">
                <a:tc>
                  <a:txBody>
                    <a:bodyPr/>
                    <a:lstStyle/>
                    <a:p>
                      <a:pPr marL="6350" indent="-6350">
                        <a:lnSpc>
                          <a:spcPct val="110000"/>
                        </a:lnSpc>
                        <a:spcAft>
                          <a:spcPts val="595"/>
                        </a:spcAft>
                      </a:pPr>
                      <a:r>
                        <a:rPr lang="en-US" sz="1400" kern="100" dirty="0" err="1">
                          <a:effectLst/>
                        </a:rPr>
                        <a:t>Tnm</a:t>
                      </a:r>
                      <a:r>
                        <a:rPr lang="en-US" sz="1400" kern="100" dirty="0">
                          <a:effectLst/>
                        </a:rPr>
                        <a:t> and Airtel</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b="0" kern="100" dirty="0">
                          <a:effectLst/>
                        </a:rPr>
                        <a:t>2013</a:t>
                      </a:r>
                      <a:endParaRPr lang="en-GB" sz="1400" b="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b="0" kern="100" dirty="0" err="1">
                          <a:effectLst/>
                        </a:rPr>
                        <a:t>Mpamba</a:t>
                      </a:r>
                      <a:r>
                        <a:rPr lang="en-US" sz="1400" b="0" kern="100" dirty="0">
                          <a:effectLst/>
                        </a:rPr>
                        <a:t>/Airtel </a:t>
                      </a:r>
                      <a:endParaRPr lang="en-GB" sz="1400" b="0" kern="100" dirty="0">
                        <a:effectLst/>
                      </a:endParaRPr>
                    </a:p>
                    <a:p>
                      <a:pPr marL="6350" indent="-6350">
                        <a:lnSpc>
                          <a:spcPct val="110000"/>
                        </a:lnSpc>
                        <a:spcAft>
                          <a:spcPts val="595"/>
                        </a:spcAft>
                      </a:pPr>
                      <a:r>
                        <a:rPr lang="en-US" sz="1400" b="0" kern="100" dirty="0">
                          <a:effectLst/>
                        </a:rPr>
                        <a:t>money</a:t>
                      </a:r>
                      <a:endParaRPr lang="en-GB" sz="1400" b="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b="0" kern="100" dirty="0">
                          <a:effectLst/>
                        </a:rPr>
                        <a:t>Send and receive money across networks</a:t>
                      </a:r>
                      <a:endParaRPr lang="en-GB" sz="1400" b="0" kern="100" dirty="0">
                        <a:effectLst/>
                      </a:endParaRPr>
                    </a:p>
                    <a:p>
                      <a:pPr marL="6350" indent="-6350">
                        <a:lnSpc>
                          <a:spcPct val="110000"/>
                        </a:lnSpc>
                        <a:spcAft>
                          <a:spcPts val="595"/>
                        </a:spcAft>
                      </a:pPr>
                      <a:r>
                        <a:rPr lang="en-US" sz="1400" b="0" kern="100" dirty="0">
                          <a:effectLst/>
                        </a:rPr>
                        <a:t>Top up your Phone and your Friend's Phone via Airtel Money/ </a:t>
                      </a:r>
                      <a:r>
                        <a:rPr lang="en-US" sz="1400" b="0" kern="100" dirty="0" err="1">
                          <a:effectLst/>
                        </a:rPr>
                        <a:t>mpamba</a:t>
                      </a:r>
                      <a:endParaRPr lang="en-GB" sz="1400" b="0" kern="100" dirty="0">
                        <a:effectLst/>
                      </a:endParaRPr>
                    </a:p>
                    <a:p>
                      <a:pPr marL="6350" indent="-6350">
                        <a:lnSpc>
                          <a:spcPct val="110000"/>
                        </a:lnSpc>
                        <a:spcAft>
                          <a:spcPts val="595"/>
                        </a:spcAft>
                      </a:pPr>
                      <a:r>
                        <a:rPr lang="en-US" sz="1400" b="0" kern="100" dirty="0">
                          <a:effectLst/>
                        </a:rPr>
                        <a:t>Make Payments using airtel money (utility bills, goods &amp; services)</a:t>
                      </a:r>
                    </a:p>
                    <a:p>
                      <a:pPr marL="6350" indent="-6350">
                        <a:lnSpc>
                          <a:spcPct val="110000"/>
                        </a:lnSpc>
                        <a:spcAft>
                          <a:spcPts val="595"/>
                        </a:spcAft>
                      </a:pPr>
                      <a:r>
                        <a:rPr lang="en-US" sz="1400" b="0" kern="100" dirty="0">
                          <a:effectLst/>
                        </a:rPr>
                        <a:t>Bank transactions (check bank balances, send money from your phone to your bank &amp; from your bank to your phone or to another bank account.)</a:t>
                      </a:r>
                      <a:endParaRPr lang="en-GB" sz="1400" b="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b="0" kern="100" dirty="0">
                          <a:effectLst/>
                        </a:rPr>
                        <a:t>Only Merchants account for creditworthiness </a:t>
                      </a:r>
                      <a:endParaRPr lang="en-GB" sz="1400" b="0" kern="100" dirty="0">
                        <a:effectLst/>
                      </a:endParaRPr>
                    </a:p>
                    <a:p>
                      <a:pPr marL="6350" indent="-6350">
                        <a:lnSpc>
                          <a:spcPct val="110000"/>
                        </a:lnSpc>
                        <a:spcAft>
                          <a:spcPts val="595"/>
                        </a:spcAft>
                      </a:pPr>
                      <a:r>
                        <a:rPr lang="en-US" sz="1400" b="0" kern="100" dirty="0">
                          <a:effectLst/>
                        </a:rPr>
                        <a:t>Doesn’t Support UPI</a:t>
                      </a:r>
                      <a:endParaRPr lang="en-GB" sz="1400" b="0" kern="100" dirty="0">
                        <a:effectLst/>
                      </a:endParaRPr>
                    </a:p>
                    <a:p>
                      <a:pPr marL="6350" indent="-6350">
                        <a:lnSpc>
                          <a:spcPct val="110000"/>
                        </a:lnSpc>
                        <a:spcAft>
                          <a:spcPts val="595"/>
                        </a:spcAft>
                      </a:pPr>
                      <a:r>
                        <a:rPr lang="en-US" sz="1400" b="0" kern="100" dirty="0">
                          <a:effectLst/>
                        </a:rPr>
                        <a:t>These are independent systems at most parts</a:t>
                      </a:r>
                      <a:endParaRPr lang="en-GB" sz="1400" b="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extLst>
                  <a:ext uri="{0D108BD9-81ED-4DB2-BD59-A6C34878D82A}">
                    <a16:rowId xmlns:a16="http://schemas.microsoft.com/office/drawing/2014/main" val="10000"/>
                  </a:ext>
                </a:extLst>
              </a:tr>
              <a:tr h="1388938">
                <a:tc>
                  <a:txBody>
                    <a:bodyPr/>
                    <a:lstStyle/>
                    <a:p>
                      <a:pPr marL="6350" indent="-6350">
                        <a:lnSpc>
                          <a:spcPct val="110000"/>
                        </a:lnSpc>
                        <a:spcAft>
                          <a:spcPts val="595"/>
                        </a:spcAft>
                      </a:pPr>
                      <a:r>
                        <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First Discount House</a:t>
                      </a:r>
                    </a:p>
                  </a:txBody>
                  <a:tcPr marL="47642" marR="47642" marT="0" marB="0"/>
                </a:tc>
                <a:tc>
                  <a:txBody>
                    <a:bodyPr/>
                    <a:lstStyle/>
                    <a:p>
                      <a:pPr marL="6350" indent="-6350">
                        <a:lnSpc>
                          <a:spcPct val="110000"/>
                        </a:lnSpc>
                        <a:spcAft>
                          <a:spcPts val="595"/>
                        </a:spcAft>
                      </a:pPr>
                      <a:r>
                        <a:rPr lang="en-US" sz="1400" kern="100">
                          <a:effectLst/>
                        </a:rPr>
                        <a:t>2022</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kern="100" dirty="0" err="1">
                          <a:effectLst/>
                        </a:rPr>
                        <a:t>Fdh</a:t>
                      </a:r>
                      <a:r>
                        <a:rPr lang="en-US" sz="1400" kern="100" dirty="0">
                          <a:effectLst/>
                        </a:rPr>
                        <a:t> mobile</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kern="100">
                          <a:effectLst/>
                        </a:rPr>
                        <a:t>FDH Bank mobile banking solution allows you to perform your banking functions. You can view your account balances, statement, perform transfers, buy airtime.</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0"/>
                        </a:spcAft>
                      </a:pPr>
                      <a:r>
                        <a:rPr lang="en-US" sz="1400" kern="100">
                          <a:effectLst/>
                        </a:rPr>
                        <a:t>Only accessible to a fdh bank customers</a:t>
                      </a:r>
                      <a:endParaRPr lang="en-GB" sz="1400" kern="100">
                        <a:effectLst/>
                      </a:endParaRPr>
                    </a:p>
                    <a:p>
                      <a:pPr marL="6350" indent="-6350">
                        <a:lnSpc>
                          <a:spcPct val="110000"/>
                        </a:lnSpc>
                        <a:spcAft>
                          <a:spcPts val="0"/>
                        </a:spcAft>
                      </a:pPr>
                      <a:r>
                        <a:rPr lang="en-US" sz="1400" kern="100">
                          <a:effectLst/>
                        </a:rPr>
                        <a:t>Doesn’t account for creditworthiness</a:t>
                      </a:r>
                      <a:endParaRPr lang="en-GB" sz="1400" kern="100">
                        <a:effectLst/>
                      </a:endParaRPr>
                    </a:p>
                    <a:p>
                      <a:pPr marL="6350" indent="-6350">
                        <a:lnSpc>
                          <a:spcPct val="110000"/>
                        </a:lnSpc>
                        <a:spcAft>
                          <a:spcPts val="0"/>
                        </a:spcAft>
                      </a:pPr>
                      <a:r>
                        <a:rPr lang="en-US" sz="1400" kern="100">
                          <a:effectLst/>
                        </a:rPr>
                        <a:t>Doesn’t Support UPI</a:t>
                      </a:r>
                      <a:endParaRPr lang="en-GB" sz="1400" kern="100">
                        <a:effectLst/>
                      </a:endParaRPr>
                    </a:p>
                    <a:p>
                      <a:pPr marL="6350" indent="-6350">
                        <a:lnSpc>
                          <a:spcPct val="110000"/>
                        </a:lnSpc>
                        <a:spcAft>
                          <a:spcPts val="595"/>
                        </a:spcAft>
                      </a:pPr>
                      <a:r>
                        <a:rPr lang="en-US" sz="1400" kern="100">
                          <a:effectLst/>
                        </a:rPr>
                        <a:t> </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extLst>
                  <a:ext uri="{0D108BD9-81ED-4DB2-BD59-A6C34878D82A}">
                    <a16:rowId xmlns:a16="http://schemas.microsoft.com/office/drawing/2014/main" val="10001"/>
                  </a:ext>
                </a:extLst>
              </a:tr>
              <a:tr h="1214078">
                <a:tc>
                  <a:txBody>
                    <a:bodyPr/>
                    <a:lstStyle/>
                    <a:p>
                      <a:pPr marL="6350" indent="-6350">
                        <a:lnSpc>
                          <a:spcPct val="110000"/>
                        </a:lnSpc>
                        <a:spcAft>
                          <a:spcPts val="595"/>
                        </a:spcAft>
                      </a:pPr>
                      <a:r>
                        <a:rPr lang="en-US" sz="1400" kern="100" dirty="0" err="1">
                          <a:effectLst/>
                        </a:rPr>
                        <a:t>wealthNet</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kern="100">
                          <a:effectLst/>
                        </a:rPr>
                        <a:t>2021</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kern="100">
                          <a:effectLst/>
                        </a:rPr>
                        <a:t>Kaku gateway</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595"/>
                        </a:spcAft>
                      </a:pPr>
                      <a:r>
                        <a:rPr lang="en-US" sz="1400" kern="100">
                          <a:effectLst/>
                        </a:rPr>
                        <a:t>Bank transactions (check bank balances, send money from your phone to your bank &amp; from your bank to your phone or to another bank account.)</a:t>
                      </a:r>
                      <a:endParaRPr lang="en-GB"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tc>
                  <a:txBody>
                    <a:bodyPr/>
                    <a:lstStyle/>
                    <a:p>
                      <a:pPr marL="6350" indent="-6350">
                        <a:lnSpc>
                          <a:spcPct val="110000"/>
                        </a:lnSpc>
                        <a:spcAft>
                          <a:spcPts val="0"/>
                        </a:spcAft>
                      </a:pPr>
                      <a:r>
                        <a:rPr lang="en-US" sz="1400" kern="100" dirty="0">
                          <a:effectLst/>
                        </a:rPr>
                        <a:t>Doesn’t account for creditworthiness</a:t>
                      </a:r>
                      <a:endParaRPr lang="en-GB" sz="1400" kern="100" dirty="0">
                        <a:effectLst/>
                      </a:endParaRPr>
                    </a:p>
                    <a:p>
                      <a:pPr marL="6350" indent="-6350">
                        <a:lnSpc>
                          <a:spcPct val="110000"/>
                        </a:lnSpc>
                        <a:spcAft>
                          <a:spcPts val="0"/>
                        </a:spcAft>
                      </a:pPr>
                      <a:r>
                        <a:rPr lang="en-US" sz="1400" kern="100" dirty="0">
                          <a:effectLst/>
                        </a:rPr>
                        <a:t>Doesn’t Support UPI</a:t>
                      </a:r>
                      <a:endParaRPr lang="en-GB" sz="1400" kern="100" dirty="0">
                        <a:effectLst/>
                      </a:endParaRPr>
                    </a:p>
                    <a:p>
                      <a:pPr marL="6350" indent="-6350">
                        <a:lnSpc>
                          <a:spcPct val="110000"/>
                        </a:lnSpc>
                        <a:spcAft>
                          <a:spcPts val="0"/>
                        </a:spcAft>
                      </a:pPr>
                      <a:r>
                        <a:rPr lang="en-US" sz="1400" kern="100" dirty="0">
                          <a:effectLst/>
                        </a:rPr>
                        <a:t> </a:t>
                      </a:r>
                      <a:endParaRPr lang="en-GB"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7642" marR="47642"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408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4D9F2D4-E149-33DD-F649-04EDAD8B5889}"/>
              </a:ext>
            </a:extLst>
          </p:cNvPr>
          <p:cNvSpPr>
            <a:spLocks noGrp="1"/>
          </p:cNvSpPr>
          <p:nvPr/>
        </p:nvSpPr>
        <p:spPr>
          <a:xfrm>
            <a:off x="838200" y="463744"/>
            <a:ext cx="10515600" cy="132556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a:lstStyle>
          <a:p>
            <a:r>
              <a:rPr lang="en-GB" dirty="0"/>
              <a:t>Module Description</a:t>
            </a:r>
          </a:p>
        </p:txBody>
      </p:sp>
      <p:sp>
        <p:nvSpPr>
          <p:cNvPr id="8" name="Content Placeholder 2">
            <a:extLst>
              <a:ext uri="{FF2B5EF4-FFF2-40B4-BE49-F238E27FC236}">
                <a16:creationId xmlns:a16="http://schemas.microsoft.com/office/drawing/2014/main" id="{E49A3FE3-B7BE-475D-D9EA-6CE4E8CC84E8}"/>
              </a:ext>
            </a:extLst>
          </p:cNvPr>
          <p:cNvSpPr>
            <a:spLocks noGrp="1"/>
          </p:cNvSpPr>
          <p:nvPr/>
        </p:nvSpPr>
        <p:spPr>
          <a:xfrm>
            <a:off x="838200" y="1924244"/>
            <a:ext cx="10515600" cy="4351338"/>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r>
              <a:rPr lang="en-US" sz="3200" dirty="0"/>
              <a:t>User Management Module</a:t>
            </a:r>
          </a:p>
          <a:p>
            <a:pPr marL="287338" lvl="2" indent="-287338">
              <a:buClr>
                <a:schemeClr val="accent2">
                  <a:lumMod val="75000"/>
                </a:schemeClr>
              </a:buClr>
            </a:pPr>
            <a:r>
              <a:rPr lang="en-US" sz="3200" dirty="0"/>
              <a:t>Credit Risk Model:</a:t>
            </a:r>
            <a:endParaRPr lang="en-GB" sz="3200" dirty="0"/>
          </a:p>
          <a:p>
            <a:pPr marL="287338" lvl="2" indent="-287338">
              <a:buClr>
                <a:schemeClr val="accent2">
                  <a:lumMod val="75000"/>
                </a:schemeClr>
              </a:buClr>
            </a:pPr>
            <a:r>
              <a:rPr lang="en-US" sz="3200" dirty="0" err="1"/>
              <a:t>Blockchain</a:t>
            </a:r>
            <a:r>
              <a:rPr lang="en-US" sz="3200" dirty="0"/>
              <a:t> Integration Module:</a:t>
            </a:r>
            <a:endParaRPr lang="en-GB" sz="3200" dirty="0"/>
          </a:p>
          <a:p>
            <a:pPr marL="287338" lvl="2" indent="-287338">
              <a:buClr>
                <a:schemeClr val="accent2">
                  <a:lumMod val="75000"/>
                </a:schemeClr>
              </a:buClr>
            </a:pPr>
            <a:r>
              <a:rPr lang="en-US" sz="3200" dirty="0"/>
              <a:t>Banking Services Integration Module:</a:t>
            </a:r>
            <a:endParaRPr lang="en-GB" sz="3200" dirty="0"/>
          </a:p>
          <a:p>
            <a:r>
              <a:rPr lang="en-US" sz="3200" dirty="0"/>
              <a:t>Security and Compliance Module:</a:t>
            </a:r>
            <a:endParaRPr lang="en-GB" sz="3200" dirty="0"/>
          </a:p>
          <a:p>
            <a:pPr marL="0" indent="0">
              <a:buNone/>
            </a:pPr>
            <a:endParaRPr lang="en-GB" sz="3200" dirty="0"/>
          </a:p>
        </p:txBody>
      </p:sp>
      <p:pic>
        <p:nvPicPr>
          <p:cNvPr id="9" name="Picture 8">
            <a:extLst>
              <a:ext uri="{FF2B5EF4-FFF2-40B4-BE49-F238E27FC236}">
                <a16:creationId xmlns:a16="http://schemas.microsoft.com/office/drawing/2014/main" id="{FF1525FD-CDB8-E2F3-2A0F-C4F5610EB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407" y="878549"/>
            <a:ext cx="2718393" cy="5515707"/>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extLst>
      <p:ext uri="{BB962C8B-B14F-4D97-AF65-F5344CB8AC3E}">
        <p14:creationId xmlns:p14="http://schemas.microsoft.com/office/powerpoint/2010/main" val="396738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Tools</a:t>
            </a:r>
          </a:p>
        </p:txBody>
      </p:sp>
      <p:sp>
        <p:nvSpPr>
          <p:cNvPr id="3" name="Content Placeholder 2"/>
          <p:cNvSpPr>
            <a:spLocks noGrp="1"/>
          </p:cNvSpPr>
          <p:nvPr>
            <p:ph idx="1"/>
          </p:nvPr>
        </p:nvSpPr>
        <p:spPr/>
        <p:txBody>
          <a:bodyPr/>
          <a:lstStyle/>
          <a:p>
            <a:r>
              <a:rPr lang="en-GB" dirty="0"/>
              <a:t>Block-chain Development Frameworks:</a:t>
            </a:r>
          </a:p>
          <a:p>
            <a:r>
              <a:rPr lang="en-GB" dirty="0"/>
              <a:t>Database Management Systems (DBMS):</a:t>
            </a:r>
          </a:p>
          <a:p>
            <a:r>
              <a:rPr lang="en-GB" dirty="0"/>
              <a:t>Web/Mobile App Development Frameworks: </a:t>
            </a:r>
          </a:p>
          <a:p>
            <a:r>
              <a:rPr lang="en-GB" dirty="0"/>
              <a:t>Data Analytics Tools:</a:t>
            </a:r>
          </a:p>
          <a:p>
            <a:r>
              <a:rPr lang="en-GB" dirty="0"/>
              <a:t>Security Tools</a:t>
            </a:r>
          </a:p>
          <a:p>
            <a:endParaRPr lang="en-GB" dirty="0"/>
          </a:p>
        </p:txBody>
      </p:sp>
    </p:spTree>
    <p:extLst>
      <p:ext uri="{BB962C8B-B14F-4D97-AF65-F5344CB8AC3E}">
        <p14:creationId xmlns:p14="http://schemas.microsoft.com/office/powerpoint/2010/main" val="46925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Algorithms </a:t>
            </a:r>
          </a:p>
        </p:txBody>
      </p:sp>
      <p:sp>
        <p:nvSpPr>
          <p:cNvPr id="3" name="Content Placeholder 2"/>
          <p:cNvSpPr>
            <a:spLocks noGrp="1"/>
          </p:cNvSpPr>
          <p:nvPr>
            <p:ph idx="1"/>
          </p:nvPr>
        </p:nvSpPr>
        <p:spPr/>
        <p:txBody>
          <a:bodyPr/>
          <a:lstStyle/>
          <a:p>
            <a:r>
              <a:rPr lang="en-GB" dirty="0"/>
              <a:t>Credit Scoring Algorithm(Random Forest Classifier)</a:t>
            </a:r>
            <a:r>
              <a:rPr lang="en-GB" sz="2400" i="1" dirty="0"/>
              <a:t>PH, LOC,CUA</a:t>
            </a:r>
          </a:p>
          <a:p>
            <a:r>
              <a:rPr lang="en-GB" dirty="0"/>
              <a:t>Block-chain Algorithms </a:t>
            </a:r>
            <a:r>
              <a:rPr lang="en-GB" sz="2000" i="1" dirty="0"/>
              <a:t>Consortium Blockchain</a:t>
            </a:r>
          </a:p>
          <a:p>
            <a:r>
              <a:rPr lang="en-GB" dirty="0"/>
              <a:t>Encryption Algorithms </a:t>
            </a:r>
            <a:r>
              <a:rPr lang="en-GB" sz="2400" i="1" dirty="0"/>
              <a:t>tokenization AES</a:t>
            </a:r>
            <a:endParaRPr lang="en-GB" i="1" dirty="0"/>
          </a:p>
        </p:txBody>
      </p:sp>
    </p:spTree>
    <p:extLst>
      <p:ext uri="{BB962C8B-B14F-4D97-AF65-F5344CB8AC3E}">
        <p14:creationId xmlns:p14="http://schemas.microsoft.com/office/powerpoint/2010/main" val="26834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mark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Watermark design slides.potx" id="{155DE50B-7050-4C94-A1E2-D1CB6BE7200C}" vid="{CB226315-F714-4862-AA2D-99A0B670FE32}"/>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1511</TotalTime>
  <Words>640</Words>
  <Application>Microsoft Office PowerPoint</Application>
  <PresentationFormat>Widescreen</PresentationFormat>
  <Paragraphs>101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vt:lpstr>
      <vt:lpstr>Watermark Design Template</vt:lpstr>
      <vt:lpstr>Unified Banking Interface &amp; Decentralized credit scoring analysis</vt:lpstr>
      <vt:lpstr>Problem statement</vt:lpstr>
      <vt:lpstr>    Abstract</vt:lpstr>
      <vt:lpstr>Objectives</vt:lpstr>
      <vt:lpstr>Literature Review</vt:lpstr>
      <vt:lpstr>Literature Review</vt:lpstr>
      <vt:lpstr>PowerPoint Presentation</vt:lpstr>
      <vt:lpstr>Tools</vt:lpstr>
      <vt:lpstr>Algorithms </vt:lpstr>
      <vt:lpstr>Methodologies </vt:lpstr>
      <vt:lpstr>System Architecture</vt:lpstr>
      <vt:lpstr>Data Flow Diagram</vt:lpstr>
      <vt:lpstr>Use Case</vt:lpstr>
      <vt:lpstr>Input design</vt:lpstr>
      <vt:lpstr>Implementation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Project Proposal</dc:title>
  <dc:creator>Microsoft Office User</dc:creator>
  <cp:lastModifiedBy>Brightson Chimwanga</cp:lastModifiedBy>
  <cp:revision>30</cp:revision>
  <dcterms:created xsi:type="dcterms:W3CDTF">2023-08-07T03:23:05Z</dcterms:created>
  <dcterms:modified xsi:type="dcterms:W3CDTF">2023-12-15T15:52:33Z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