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2" r:id="rId3"/>
    <p:sldId id="258" r:id="rId4"/>
    <p:sldId id="259" r:id="rId5"/>
    <p:sldId id="261" r:id="rId6"/>
    <p:sldId id="257" r:id="rId7"/>
    <p:sldId id="260" r:id="rId8"/>
    <p:sldId id="262" r:id="rId9"/>
    <p:sldId id="263" r:id="rId10"/>
    <p:sldId id="264" r:id="rId11"/>
    <p:sldId id="266" r:id="rId12"/>
    <p:sldId id="267" r:id="rId13"/>
    <p:sldId id="269" r:id="rId14"/>
    <p:sldId id="270" r:id="rId15"/>
    <p:sldId id="271" r:id="rId16"/>
    <p:sldId id="284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1" r:id="rId35"/>
    <p:sldId id="293" r:id="rId36"/>
    <p:sldId id="294" r:id="rId37"/>
    <p:sldId id="295" r:id="rId38"/>
    <p:sldId id="296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4" r:id="rId47"/>
    <p:sldId id="306" r:id="rId48"/>
    <p:sldId id="308" r:id="rId49"/>
    <p:sldId id="309" r:id="rId50"/>
    <p:sldId id="311" r:id="rId51"/>
    <p:sldId id="315" r:id="rId52"/>
    <p:sldId id="316" r:id="rId53"/>
    <p:sldId id="313" r:id="rId54"/>
    <p:sldId id="317" r:id="rId55"/>
    <p:sldId id="318" r:id="rId56"/>
    <p:sldId id="321" r:id="rId57"/>
    <p:sldId id="319" r:id="rId58"/>
    <p:sldId id="320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1" r:id="rId68"/>
    <p:sldId id="333" r:id="rId69"/>
    <p:sldId id="330" r:id="rId70"/>
    <p:sldId id="334" r:id="rId71"/>
    <p:sldId id="335" r:id="rId72"/>
    <p:sldId id="337" r:id="rId73"/>
    <p:sldId id="338" r:id="rId74"/>
    <p:sldId id="341" r:id="rId75"/>
    <p:sldId id="342" r:id="rId76"/>
    <p:sldId id="343" r:id="rId77"/>
    <p:sldId id="344" r:id="rId78"/>
    <p:sldId id="345" r:id="rId79"/>
    <p:sldId id="348" r:id="rId80"/>
    <p:sldId id="346" r:id="rId81"/>
    <p:sldId id="347" r:id="rId82"/>
    <p:sldId id="349" r:id="rId83"/>
    <p:sldId id="350" r:id="rId84"/>
    <p:sldId id="354" r:id="rId85"/>
    <p:sldId id="351" r:id="rId86"/>
    <p:sldId id="352" r:id="rId87"/>
    <p:sldId id="353" r:id="rId88"/>
    <p:sldId id="355" r:id="rId89"/>
    <p:sldId id="356" r:id="rId90"/>
    <p:sldId id="374" r:id="rId91"/>
    <p:sldId id="357" r:id="rId92"/>
    <p:sldId id="358" r:id="rId93"/>
    <p:sldId id="359" r:id="rId94"/>
    <p:sldId id="360" r:id="rId95"/>
    <p:sldId id="361" r:id="rId96"/>
    <p:sldId id="366" r:id="rId97"/>
    <p:sldId id="439" r:id="rId98"/>
    <p:sldId id="441" r:id="rId99"/>
    <p:sldId id="363" r:id="rId100"/>
    <p:sldId id="365" r:id="rId101"/>
    <p:sldId id="367" r:id="rId102"/>
    <p:sldId id="369" r:id="rId103"/>
    <p:sldId id="372" r:id="rId104"/>
    <p:sldId id="376" r:id="rId105"/>
    <p:sldId id="378" r:id="rId106"/>
    <p:sldId id="379" r:id="rId107"/>
    <p:sldId id="380" r:id="rId108"/>
    <p:sldId id="381" r:id="rId109"/>
    <p:sldId id="382" r:id="rId110"/>
    <p:sldId id="383" r:id="rId111"/>
    <p:sldId id="384" r:id="rId112"/>
    <p:sldId id="371" r:id="rId113"/>
    <p:sldId id="385" r:id="rId114"/>
    <p:sldId id="387" r:id="rId115"/>
    <p:sldId id="389" r:id="rId116"/>
    <p:sldId id="392" r:id="rId117"/>
    <p:sldId id="394" r:id="rId118"/>
    <p:sldId id="396" r:id="rId119"/>
    <p:sldId id="397" r:id="rId120"/>
    <p:sldId id="416" r:id="rId121"/>
    <p:sldId id="417" r:id="rId122"/>
    <p:sldId id="398" r:id="rId123"/>
    <p:sldId id="399" r:id="rId124"/>
    <p:sldId id="400" r:id="rId125"/>
    <p:sldId id="401" r:id="rId126"/>
    <p:sldId id="402" r:id="rId127"/>
    <p:sldId id="403" r:id="rId128"/>
    <p:sldId id="407" r:id="rId129"/>
    <p:sldId id="408" r:id="rId130"/>
    <p:sldId id="409" r:id="rId131"/>
    <p:sldId id="410" r:id="rId132"/>
    <p:sldId id="404" r:id="rId133"/>
    <p:sldId id="411" r:id="rId134"/>
    <p:sldId id="412" r:id="rId135"/>
    <p:sldId id="413" r:id="rId136"/>
    <p:sldId id="414" r:id="rId137"/>
    <p:sldId id="415" r:id="rId138"/>
    <p:sldId id="418" r:id="rId139"/>
    <p:sldId id="419" r:id="rId140"/>
    <p:sldId id="420" r:id="rId141"/>
    <p:sldId id="421" r:id="rId142"/>
    <p:sldId id="423" r:id="rId143"/>
    <p:sldId id="422" r:id="rId144"/>
    <p:sldId id="405" r:id="rId145"/>
    <p:sldId id="406" r:id="rId146"/>
    <p:sldId id="424" r:id="rId147"/>
    <p:sldId id="425" r:id="rId148"/>
    <p:sldId id="426" r:id="rId149"/>
    <p:sldId id="427" r:id="rId150"/>
    <p:sldId id="428" r:id="rId151"/>
    <p:sldId id="429" r:id="rId152"/>
    <p:sldId id="430" r:id="rId153"/>
    <p:sldId id="431" r:id="rId154"/>
    <p:sldId id="432" r:id="rId155"/>
    <p:sldId id="434" r:id="rId156"/>
    <p:sldId id="433" r:id="rId157"/>
    <p:sldId id="435" r:id="rId158"/>
    <p:sldId id="436" r:id="rId159"/>
    <p:sldId id="437" r:id="rId160"/>
    <p:sldId id="438" r:id="rId16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75" autoAdjust="0"/>
  </p:normalViewPr>
  <p:slideViewPr>
    <p:cSldViewPr>
      <p:cViewPr>
        <p:scale>
          <a:sx n="65" d="100"/>
          <a:sy n="65" d="100"/>
        </p:scale>
        <p:origin x="-129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1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595-D00B-4D51-9028-B32D3C43A382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62F1-9AAC-4FEE-B344-48F9FCF6E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30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595-D00B-4D51-9028-B32D3C43A382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62F1-9AAC-4FEE-B344-48F9FCF6E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69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595-D00B-4D51-9028-B32D3C43A382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62F1-9AAC-4FEE-B344-48F9FCF6E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99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595-D00B-4D51-9028-B32D3C43A382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62F1-9AAC-4FEE-B344-48F9FCF6E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595-D00B-4D51-9028-B32D3C43A382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62F1-9AAC-4FEE-B344-48F9FCF6E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96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595-D00B-4D51-9028-B32D3C43A382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62F1-9AAC-4FEE-B344-48F9FCF6E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03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595-D00B-4D51-9028-B32D3C43A382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62F1-9AAC-4FEE-B344-48F9FCF6E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595-D00B-4D51-9028-B32D3C43A382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62F1-9AAC-4FEE-B344-48F9FCF6E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595-D00B-4D51-9028-B32D3C43A382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62F1-9AAC-4FEE-B344-48F9FCF6E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32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595-D00B-4D51-9028-B32D3C43A382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62F1-9AAC-4FEE-B344-48F9FCF6E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41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8595-D00B-4D51-9028-B32D3C43A382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62F1-9AAC-4FEE-B344-48F9FCF6E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09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58595-D00B-4D51-9028-B32D3C43A382}" type="datetimeFigureOut">
              <a:rPr lang="zh-TW" altLang="en-US" smtClean="0"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762F1-9AAC-4FEE-B344-48F9FCF6E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56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4077072"/>
            <a:ext cx="6480720" cy="1752600"/>
          </a:xfrm>
        </p:spPr>
        <p:txBody>
          <a:bodyPr>
            <a:normAutofit/>
          </a:bodyPr>
          <a:lstStyle/>
          <a:p>
            <a:endParaRPr lang="en-US" altLang="zh-TW" sz="4400" b="1" dirty="0" smtClean="0">
              <a:solidFill>
                <a:schemeClr val="tx1"/>
              </a:solidFill>
            </a:endParaRPr>
          </a:p>
          <a:p>
            <a:r>
              <a:rPr lang="en-US" altLang="zh-TW" sz="4400" b="1" dirty="0">
                <a:solidFill>
                  <a:schemeClr val="tx1"/>
                </a:solidFill>
              </a:rPr>
              <a:t>Jui-Lin Chang</a:t>
            </a:r>
            <a:endParaRPr lang="zh-TW" altLang="en-US" sz="4400" b="1" dirty="0">
              <a:solidFill>
                <a:schemeClr val="tx1"/>
              </a:solidFill>
            </a:endParaRPr>
          </a:p>
          <a:p>
            <a:endParaRPr lang="zh-TW" altLang="en-US" sz="4400" b="1" dirty="0">
              <a:solidFill>
                <a:schemeClr val="tx1"/>
              </a:solidFill>
            </a:endParaRPr>
          </a:p>
        </p:txBody>
      </p:sp>
      <p:pic>
        <p:nvPicPr>
          <p:cNvPr id="20482" name="Picture 2" descr="TensorFlow Quant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42482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2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Quantum Machine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3285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b="1" dirty="0" smtClean="0"/>
              <a:t>QML algorithms </a:t>
            </a:r>
            <a:r>
              <a:rPr lang="en-US" altLang="zh-TW" dirty="0" smtClean="0"/>
              <a:t>tackle a wide range of applications </a:t>
            </a:r>
            <a:r>
              <a:rPr lang="en-US" altLang="zh-TW" dirty="0"/>
              <a:t>in </a:t>
            </a:r>
            <a:r>
              <a:rPr lang="en-US" altLang="zh-TW" b="1" dirty="0"/>
              <a:t>both </a:t>
            </a:r>
            <a:r>
              <a:rPr lang="en-US" altLang="zh-TW" b="1" dirty="0" smtClean="0"/>
              <a:t>supervised </a:t>
            </a:r>
            <a:r>
              <a:rPr lang="en-US" altLang="zh-TW" b="1" dirty="0"/>
              <a:t>and unsupervised learning</a:t>
            </a:r>
            <a:r>
              <a:rPr lang="en-US" altLang="zh-TW" b="1" dirty="0" smtClean="0"/>
              <a:t>,</a:t>
            </a:r>
            <a:r>
              <a:rPr lang="en-US" altLang="zh-TW" b="1" dirty="0"/>
              <a:t> </a:t>
            </a:r>
            <a:r>
              <a:rPr lang="en-US" altLang="zh-TW" dirty="0"/>
              <a:t>including </a:t>
            </a:r>
            <a:r>
              <a:rPr lang="en-US" altLang="zh-TW" b="1" dirty="0" smtClean="0"/>
              <a:t>support vector machines, principal component analysis.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These algorithms often admit </a:t>
            </a:r>
            <a:r>
              <a:rPr lang="en-US" altLang="zh-TW" b="1" dirty="0" smtClean="0"/>
              <a:t>exponentially faster solutions</a:t>
            </a:r>
            <a:r>
              <a:rPr lang="en-US" altLang="zh-TW" dirty="0" smtClean="0"/>
              <a:t> compared to their classical counterparts.</a:t>
            </a:r>
            <a:endParaRPr lang="en-US" altLang="zh-TW" b="1" dirty="0" smtClean="0"/>
          </a:p>
          <a:p>
            <a:pPr algn="just"/>
            <a:r>
              <a:rPr lang="en-US" altLang="zh-TW" dirty="0" smtClean="0"/>
              <a:t>An important thing is that to apply these algorithms to </a:t>
            </a:r>
            <a:r>
              <a:rPr lang="en-US" altLang="zh-TW" b="1" dirty="0" smtClean="0"/>
              <a:t>classical data</a:t>
            </a:r>
            <a:r>
              <a:rPr lang="en-US" altLang="zh-TW" dirty="0" smtClean="0"/>
              <a:t>, the data must first be embedded into </a:t>
            </a:r>
            <a:r>
              <a:rPr lang="en-US" altLang="zh-TW" b="1" dirty="0" smtClean="0"/>
              <a:t>quantum states</a:t>
            </a:r>
            <a:r>
              <a:rPr lang="en-US" altLang="zh-TW" dirty="0" smtClean="0"/>
              <a:t>.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951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Quantum 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133056"/>
          </a:xfrm>
        </p:spPr>
        <p:txBody>
          <a:bodyPr/>
          <a:lstStyle/>
          <a:p>
            <a:pPr algn="just"/>
            <a:r>
              <a:rPr lang="en-US" altLang="zh-TW" b="1" dirty="0"/>
              <a:t>Binary </a:t>
            </a:r>
            <a:r>
              <a:rPr lang="en-US" altLang="zh-TW" b="1" dirty="0" smtClean="0"/>
              <a:t>classification </a:t>
            </a:r>
            <a:r>
              <a:rPr lang="en-US" altLang="zh-TW" dirty="0"/>
              <a:t>is a basic task in machine </a:t>
            </a:r>
            <a:r>
              <a:rPr lang="en-US" altLang="zh-TW" dirty="0" smtClean="0"/>
              <a:t>learning </a:t>
            </a:r>
            <a:r>
              <a:rPr lang="en-US" altLang="zh-TW" dirty="0"/>
              <a:t>that can be applied to </a:t>
            </a:r>
            <a:r>
              <a:rPr lang="en-US" altLang="zh-TW" b="1" dirty="0"/>
              <a:t>quantum data </a:t>
            </a:r>
            <a:r>
              <a:rPr lang="en-US" altLang="zh-TW" dirty="0"/>
              <a:t>as well. As </a:t>
            </a:r>
            <a:r>
              <a:rPr lang="en-US" altLang="zh-TW" dirty="0" smtClean="0"/>
              <a:t>a minimal </a:t>
            </a:r>
            <a:r>
              <a:rPr lang="en-US" altLang="zh-TW" dirty="0"/>
              <a:t>example of a </a:t>
            </a:r>
            <a:r>
              <a:rPr lang="en-US" altLang="zh-TW" b="1" dirty="0"/>
              <a:t>hybrid quantum-classical model</a:t>
            </a:r>
            <a:r>
              <a:rPr lang="en-US" altLang="zh-TW" b="1" dirty="0" smtClean="0"/>
              <a:t>,</a:t>
            </a:r>
            <a:r>
              <a:rPr lang="en-US" altLang="zh-TW" b="1" dirty="0"/>
              <a:t> </a:t>
            </a:r>
            <a:r>
              <a:rPr lang="en-US" altLang="zh-TW" dirty="0"/>
              <a:t>we present here a </a:t>
            </a:r>
            <a:r>
              <a:rPr lang="en-US" altLang="zh-TW" b="1" dirty="0"/>
              <a:t>binary </a:t>
            </a:r>
            <a:r>
              <a:rPr lang="en-US" altLang="zh-TW" b="1" dirty="0" smtClean="0"/>
              <a:t>classifier </a:t>
            </a:r>
            <a:r>
              <a:rPr lang="en-US" altLang="zh-TW" dirty="0"/>
              <a:t>for regions on a </a:t>
            </a:r>
            <a:r>
              <a:rPr lang="en-US" altLang="zh-TW" b="1" dirty="0" smtClean="0"/>
              <a:t>single </a:t>
            </a:r>
            <a:r>
              <a:rPr lang="en-US" altLang="zh-TW" b="1" dirty="0"/>
              <a:t>qubit</a:t>
            </a:r>
            <a:r>
              <a:rPr lang="en-US" altLang="zh-TW" b="1" dirty="0" smtClean="0"/>
              <a:t>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54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Quantum 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061048"/>
          </a:xfrm>
        </p:spPr>
        <p:txBody>
          <a:bodyPr/>
          <a:lstStyle/>
          <a:p>
            <a:pPr algn="just"/>
            <a:r>
              <a:rPr lang="en-US" altLang="zh-TW" dirty="0"/>
              <a:t>In this task, two random vectors in the </a:t>
            </a:r>
            <a:r>
              <a:rPr lang="en-US" altLang="zh-TW" dirty="0" smtClean="0"/>
              <a:t>X-Z plane </a:t>
            </a:r>
            <a:r>
              <a:rPr lang="en-US" altLang="zh-TW" dirty="0"/>
              <a:t>of the </a:t>
            </a:r>
            <a:r>
              <a:rPr lang="en-US" altLang="zh-TW" b="1" dirty="0"/>
              <a:t>Bloch sphere </a:t>
            </a:r>
            <a:r>
              <a:rPr lang="en-US" altLang="zh-TW" dirty="0"/>
              <a:t>are chosen</a:t>
            </a:r>
            <a:r>
              <a:rPr lang="en-US" altLang="zh-TW" dirty="0" smtClean="0"/>
              <a:t>.</a:t>
            </a:r>
            <a:r>
              <a:rPr lang="en-US" altLang="zh-TW" dirty="0"/>
              <a:t> Around these </a:t>
            </a:r>
            <a:r>
              <a:rPr lang="en-US" altLang="zh-TW" dirty="0" smtClean="0"/>
              <a:t>two vectors</a:t>
            </a:r>
            <a:r>
              <a:rPr lang="en-US" altLang="zh-TW" dirty="0"/>
              <a:t>, we randomly sample two sets of quantum </a:t>
            </a:r>
            <a:r>
              <a:rPr lang="en-US" altLang="zh-TW" dirty="0" smtClean="0"/>
              <a:t>data points;</a:t>
            </a:r>
            <a:r>
              <a:rPr lang="en-US" altLang="zh-TW" dirty="0"/>
              <a:t> the task is to learn to </a:t>
            </a:r>
            <a:r>
              <a:rPr lang="en-US" altLang="zh-TW" b="1" dirty="0"/>
              <a:t>distinguish</a:t>
            </a:r>
            <a:r>
              <a:rPr lang="en-US" altLang="zh-TW" dirty="0"/>
              <a:t> </a:t>
            </a:r>
            <a:r>
              <a:rPr lang="en-US" altLang="zh-TW" b="1" dirty="0"/>
              <a:t>the two sets</a:t>
            </a:r>
            <a:r>
              <a:rPr lang="en-US" altLang="zh-TW" b="1" dirty="0" smtClean="0"/>
              <a:t>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575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Quantum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725144"/>
            <a:ext cx="8229600" cy="2016224"/>
          </a:xfrm>
        </p:spPr>
        <p:txBody>
          <a:bodyPr>
            <a:normAutofit/>
          </a:bodyPr>
          <a:lstStyle/>
          <a:p>
            <a:pPr algn="just"/>
            <a:r>
              <a:rPr lang="en-US" altLang="zh-TW" b="1" dirty="0"/>
              <a:t>Quantum data </a:t>
            </a:r>
            <a:r>
              <a:rPr lang="en-US" altLang="zh-TW" dirty="0"/>
              <a:t>represented on the </a:t>
            </a:r>
            <a:r>
              <a:rPr lang="en-US" altLang="zh-TW" b="1" dirty="0"/>
              <a:t>Bloch sphere</a:t>
            </a:r>
            <a:r>
              <a:rPr lang="en-US" altLang="zh-TW" b="1" dirty="0" smtClean="0"/>
              <a:t>.</a:t>
            </a:r>
            <a:r>
              <a:rPr lang="en-US" altLang="zh-TW" dirty="0"/>
              <a:t> </a:t>
            </a:r>
            <a:r>
              <a:rPr lang="en-US" altLang="zh-TW" dirty="0" smtClean="0"/>
              <a:t>States </a:t>
            </a:r>
            <a:r>
              <a:rPr lang="en-US" altLang="zh-TW" dirty="0"/>
              <a:t>in category a are blue, while states </a:t>
            </a:r>
            <a:r>
              <a:rPr lang="en-US" altLang="zh-TW" dirty="0" smtClean="0"/>
              <a:t>in category </a:t>
            </a:r>
            <a:r>
              <a:rPr lang="en-US" altLang="zh-TW" dirty="0"/>
              <a:t>b </a:t>
            </a:r>
            <a:r>
              <a:rPr lang="en-US" altLang="zh-TW" dirty="0" smtClean="0"/>
              <a:t>are orange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96752"/>
            <a:ext cx="348622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4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Quantum Dataset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4725144"/>
                <a:ext cx="8229600" cy="2016224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zh-TW" dirty="0" smtClean="0"/>
                  <a:t>The vectors are the states around which the samples were </a:t>
                </a:r>
                <a:r>
                  <a:rPr lang="en-US" altLang="zh-TW" dirty="0"/>
                  <a:t>taken. The parameters used to generate this </a:t>
                </a:r>
                <a:r>
                  <a:rPr lang="en-US" altLang="zh-TW" dirty="0" smtClean="0"/>
                  <a:t>dataset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b="1" i="1" smtClean="0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zh-TW" b="1" i="1" smtClean="0"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altLang="zh-TW" b="1" i="1" smtClean="0"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altLang="zh-TW" b="1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𝟒</m:t>
                    </m:r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and </a:t>
                </a:r>
                <a:r>
                  <a:rPr lang="en-US" altLang="zh-TW" b="1" i="1" dirty="0"/>
                  <a:t>N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altLang="zh-TW" b="1" dirty="0" smtClean="0"/>
                  <a:t> </a:t>
                </a:r>
                <a:r>
                  <a:rPr lang="en-US" altLang="zh-TW" b="1" dirty="0"/>
                  <a:t>200</a:t>
                </a:r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725144"/>
                <a:ext cx="8229600" cy="2016224"/>
              </a:xfrm>
              <a:blipFill rotWithShape="1">
                <a:blip r:embed="rId2"/>
                <a:stretch>
                  <a:fillRect l="-1704" t="-6344" r="-1852" b="-1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96752"/>
            <a:ext cx="348622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9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Quantum 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algn="just"/>
            <a:r>
              <a:rPr lang="en-US" altLang="zh-TW" dirty="0"/>
              <a:t>The </a:t>
            </a:r>
            <a:r>
              <a:rPr lang="en-US" altLang="zh-TW" dirty="0" smtClean="0"/>
              <a:t>first </a:t>
            </a:r>
            <a:r>
              <a:rPr lang="en-US" altLang="zh-TW" dirty="0"/>
              <a:t>step is to </a:t>
            </a:r>
            <a:r>
              <a:rPr lang="en-US" altLang="zh-TW" b="1" dirty="0"/>
              <a:t>generate the quantum data. </a:t>
            </a:r>
            <a:r>
              <a:rPr lang="en-US" altLang="zh-TW" dirty="0"/>
              <a:t>We </a:t>
            </a:r>
            <a:r>
              <a:rPr lang="en-US" altLang="zh-TW" dirty="0" smtClean="0"/>
              <a:t>can use </a:t>
            </a:r>
            <a:r>
              <a:rPr lang="en-US" altLang="zh-TW" b="1" dirty="0"/>
              <a:t>Cirq</a:t>
            </a:r>
            <a:r>
              <a:rPr lang="en-US" altLang="zh-TW" dirty="0"/>
              <a:t> for this task</a:t>
            </a:r>
            <a:r>
              <a:rPr lang="en-US" altLang="zh-TW" dirty="0" smtClean="0"/>
              <a:t>.</a:t>
            </a:r>
            <a:r>
              <a:rPr lang="en-US" altLang="zh-TW" dirty="0"/>
              <a:t> The common imports required </a:t>
            </a:r>
            <a:r>
              <a:rPr lang="en-US" altLang="zh-TW" dirty="0" smtClean="0"/>
              <a:t>for working </a:t>
            </a:r>
            <a:r>
              <a:rPr lang="en-US" altLang="zh-TW" dirty="0"/>
              <a:t>with </a:t>
            </a:r>
            <a:r>
              <a:rPr lang="en-US" altLang="zh-TW" b="1" dirty="0"/>
              <a:t>TFQ</a:t>
            </a:r>
            <a:r>
              <a:rPr lang="en-US" altLang="zh-TW" dirty="0"/>
              <a:t> are shown below</a:t>
            </a:r>
            <a:r>
              <a:rPr lang="en-US" altLang="zh-TW" dirty="0" smtClean="0"/>
              <a:t>: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dirty="0"/>
              <a:t>The function on the next slide </a:t>
            </a:r>
            <a:r>
              <a:rPr lang="en-US" altLang="zh-TW" b="1" dirty="0"/>
              <a:t>generates the quantum dataset;</a:t>
            </a:r>
            <a:r>
              <a:rPr lang="en-US" altLang="zh-TW" dirty="0"/>
              <a:t> labels use a </a:t>
            </a:r>
            <a:r>
              <a:rPr lang="en-US" altLang="zh-TW" b="1" dirty="0"/>
              <a:t>one-hot encoding:</a:t>
            </a:r>
            <a:endParaRPr lang="zh-TW" altLang="en-US" b="1" dirty="0"/>
          </a:p>
          <a:p>
            <a:pPr algn="just"/>
            <a:endParaRPr lang="en-US" altLang="zh-TW" dirty="0"/>
          </a:p>
          <a:p>
            <a:pPr algn="just"/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2" y="3679187"/>
            <a:ext cx="734146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8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94" y="723470"/>
            <a:ext cx="6771979" cy="496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95" y="5691835"/>
            <a:ext cx="6771979" cy="55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3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Quantum 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/>
          <a:lstStyle/>
          <a:p>
            <a:pPr algn="just"/>
            <a:r>
              <a:rPr lang="en-US" altLang="zh-TW" dirty="0"/>
              <a:t>We can </a:t>
            </a:r>
            <a:r>
              <a:rPr lang="en-US" altLang="zh-TW" b="1" dirty="0"/>
              <a:t>generate a dataset </a:t>
            </a:r>
            <a:r>
              <a:rPr lang="en-US" altLang="zh-TW" dirty="0"/>
              <a:t>and the associated labels </a:t>
            </a:r>
            <a:r>
              <a:rPr lang="en-US" altLang="zh-TW" dirty="0" smtClean="0"/>
              <a:t>after picking </a:t>
            </a:r>
            <a:r>
              <a:rPr lang="en-US" altLang="zh-TW" dirty="0"/>
              <a:t>some parameter values: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88" y="3645024"/>
            <a:ext cx="6696744" cy="156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Quantum 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pPr algn="just"/>
            <a:r>
              <a:rPr lang="en-US" altLang="zh-TW" dirty="0" smtClean="0"/>
              <a:t>As our quantum parametric model, we use the simplest case of a universal quantum discriminator,</a:t>
            </a:r>
            <a:r>
              <a:rPr lang="en-US" altLang="zh-TW" dirty="0"/>
              <a:t> </a:t>
            </a:r>
            <a:r>
              <a:rPr lang="en-US" altLang="zh-TW" dirty="0" smtClean="0"/>
              <a:t>a single </a:t>
            </a:r>
            <a:r>
              <a:rPr lang="en-US" altLang="zh-TW" b="1" dirty="0"/>
              <a:t>parameterized rotation (linear)</a:t>
            </a:r>
            <a:r>
              <a:rPr lang="en-US" altLang="zh-TW" dirty="0"/>
              <a:t> and </a:t>
            </a:r>
            <a:r>
              <a:rPr lang="en-US" altLang="zh-TW" b="1" dirty="0" smtClean="0"/>
              <a:t>measurement along </a:t>
            </a:r>
            <a:r>
              <a:rPr lang="en-US" altLang="zh-TW" b="1" dirty="0"/>
              <a:t>the Z axis (non-linear):</a:t>
            </a:r>
            <a:endParaRPr lang="zh-TW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437112"/>
            <a:ext cx="6685049" cy="181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9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Quantum 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268960"/>
          </a:xfrm>
        </p:spPr>
        <p:txBody>
          <a:bodyPr/>
          <a:lstStyle/>
          <a:p>
            <a:pPr algn="just"/>
            <a:r>
              <a:rPr lang="en-US" altLang="zh-TW" dirty="0"/>
              <a:t>The purpose of the </a:t>
            </a:r>
            <a:r>
              <a:rPr lang="en-US" altLang="zh-TW" b="1" dirty="0"/>
              <a:t>rotation gate </a:t>
            </a:r>
            <a:r>
              <a:rPr lang="en-US" altLang="zh-TW" dirty="0"/>
              <a:t>is to </a:t>
            </a:r>
            <a:r>
              <a:rPr lang="en-US" altLang="zh-TW" b="1" dirty="0"/>
              <a:t>minimize the </a:t>
            </a:r>
            <a:r>
              <a:rPr lang="en-US" altLang="zh-TW" b="1" dirty="0" smtClean="0"/>
              <a:t>superposition </a:t>
            </a:r>
            <a:r>
              <a:rPr lang="en-US" altLang="zh-TW" dirty="0"/>
              <a:t>from the input </a:t>
            </a:r>
            <a:r>
              <a:rPr lang="en-US" altLang="zh-TW" b="1" dirty="0"/>
              <a:t>quantum </a:t>
            </a:r>
            <a:r>
              <a:rPr lang="en-US" altLang="zh-TW" b="1" dirty="0" smtClean="0"/>
              <a:t>data </a:t>
            </a:r>
            <a:r>
              <a:rPr lang="en-US" altLang="zh-TW" dirty="0" smtClean="0"/>
              <a:t>such </a:t>
            </a:r>
            <a:r>
              <a:rPr lang="en-US" altLang="zh-TW" dirty="0"/>
              <a:t>that </a:t>
            </a:r>
            <a:r>
              <a:rPr lang="en-US" altLang="zh-TW" dirty="0" smtClean="0"/>
              <a:t>we can </a:t>
            </a:r>
            <a:r>
              <a:rPr lang="en-US" altLang="zh-TW" dirty="0"/>
              <a:t>get </a:t>
            </a:r>
            <a:r>
              <a:rPr lang="en-US" altLang="zh-TW" b="1" dirty="0"/>
              <a:t>maximum useful information</a:t>
            </a:r>
            <a:r>
              <a:rPr lang="en-US" altLang="zh-TW" dirty="0"/>
              <a:t> from the </a:t>
            </a:r>
            <a:r>
              <a:rPr lang="en-US" altLang="zh-TW" b="1" dirty="0" smtClean="0"/>
              <a:t>measurement.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8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Quantum 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pPr algn="just"/>
            <a:r>
              <a:rPr lang="en-US" altLang="zh-TW" dirty="0"/>
              <a:t>This </a:t>
            </a:r>
            <a:r>
              <a:rPr lang="en-US" altLang="zh-TW" b="1" dirty="0"/>
              <a:t>quantum model </a:t>
            </a:r>
            <a:r>
              <a:rPr lang="en-US" altLang="zh-TW" dirty="0"/>
              <a:t>is then attached to a </a:t>
            </a:r>
            <a:r>
              <a:rPr lang="en-US" altLang="zh-TW" dirty="0" smtClean="0"/>
              <a:t>small </a:t>
            </a:r>
            <a:r>
              <a:rPr lang="en-US" altLang="zh-TW" b="1" dirty="0" smtClean="0"/>
              <a:t>classifier </a:t>
            </a:r>
            <a:r>
              <a:rPr lang="en-US" altLang="zh-TW" b="1" dirty="0"/>
              <a:t>NN </a:t>
            </a:r>
            <a:r>
              <a:rPr lang="en-US" altLang="zh-TW" dirty="0"/>
              <a:t>to complete our </a:t>
            </a:r>
            <a:r>
              <a:rPr lang="en-US" altLang="zh-TW" b="1" dirty="0"/>
              <a:t>hybrid model</a:t>
            </a:r>
            <a:r>
              <a:rPr lang="en-US" altLang="zh-TW" b="1" dirty="0" smtClean="0"/>
              <a:t>.</a:t>
            </a:r>
            <a:r>
              <a:rPr lang="en-US" altLang="zh-TW" dirty="0"/>
              <a:t> Notice </a:t>
            </a:r>
            <a:r>
              <a:rPr lang="en-US" altLang="zh-TW" dirty="0" smtClean="0"/>
              <a:t>in the </a:t>
            </a:r>
            <a:r>
              <a:rPr lang="en-US" altLang="zh-TW" dirty="0"/>
              <a:t>code below that </a:t>
            </a:r>
            <a:r>
              <a:rPr lang="en-US" altLang="zh-TW" b="1" dirty="0"/>
              <a:t>quantum layers </a:t>
            </a:r>
            <a:r>
              <a:rPr lang="en-US" altLang="zh-TW" dirty="0"/>
              <a:t>can appear </a:t>
            </a:r>
            <a:r>
              <a:rPr lang="en-US" altLang="zh-TW" dirty="0" smtClean="0"/>
              <a:t>among </a:t>
            </a:r>
            <a:r>
              <a:rPr lang="en-US" altLang="zh-TW" b="1" dirty="0" smtClean="0"/>
              <a:t>classical </a:t>
            </a:r>
            <a:r>
              <a:rPr lang="en-US" altLang="zh-TW" b="1" dirty="0"/>
              <a:t>layers</a:t>
            </a:r>
            <a:r>
              <a:rPr lang="en-US" altLang="zh-TW" dirty="0"/>
              <a:t> inside a standard Keras model: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50" y="4459060"/>
            <a:ext cx="6840760" cy="158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9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Quantum Machine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With the availability of </a:t>
            </a:r>
            <a:r>
              <a:rPr lang="en-US" altLang="zh-TW" b="1" dirty="0" smtClean="0"/>
              <a:t>Noisy Intermediate-Scale Quantum (NISQ)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processors,</a:t>
            </a:r>
            <a:r>
              <a:rPr lang="en-US" altLang="zh-TW" dirty="0" smtClean="0"/>
              <a:t> the </a:t>
            </a:r>
            <a:r>
              <a:rPr lang="en-US" altLang="zh-TW" b="1" dirty="0" smtClean="0"/>
              <a:t>second generation of QML</a:t>
            </a:r>
            <a:r>
              <a:rPr lang="en-US" altLang="zh-TW" dirty="0" smtClean="0"/>
              <a:t> has emerged.</a:t>
            </a:r>
          </a:p>
          <a:p>
            <a:pPr algn="just"/>
            <a:r>
              <a:rPr lang="en-US" altLang="zh-TW" dirty="0"/>
              <a:t>In contrast </a:t>
            </a:r>
            <a:r>
              <a:rPr lang="en-US" altLang="zh-TW" dirty="0" smtClean="0"/>
              <a:t>to the first </a:t>
            </a:r>
            <a:r>
              <a:rPr lang="en-US" altLang="zh-TW" dirty="0"/>
              <a:t>generation, this new trend in </a:t>
            </a:r>
            <a:r>
              <a:rPr lang="en-US" altLang="zh-TW" b="1" dirty="0"/>
              <a:t>QML</a:t>
            </a:r>
            <a:r>
              <a:rPr lang="en-US" altLang="zh-TW" dirty="0"/>
              <a:t> is based </a:t>
            </a:r>
            <a:r>
              <a:rPr lang="en-US" altLang="zh-TW" dirty="0" smtClean="0"/>
              <a:t>on </a:t>
            </a:r>
            <a:r>
              <a:rPr lang="en-US" altLang="zh-TW" b="1" dirty="0" smtClean="0"/>
              <a:t>heuristic </a:t>
            </a:r>
            <a:r>
              <a:rPr lang="en-US" altLang="zh-TW" b="1" dirty="0"/>
              <a:t>methods </a:t>
            </a:r>
            <a:r>
              <a:rPr lang="en-US" altLang="zh-TW" dirty="0"/>
              <a:t>which can be studied empirically </a:t>
            </a:r>
            <a:r>
              <a:rPr lang="en-US" altLang="zh-TW" dirty="0" smtClean="0"/>
              <a:t>due to </a:t>
            </a:r>
            <a:r>
              <a:rPr lang="en-US" altLang="zh-TW" dirty="0"/>
              <a:t>the </a:t>
            </a:r>
            <a:r>
              <a:rPr lang="en-US" altLang="zh-TW" b="1" dirty="0"/>
              <a:t>increased computational capability </a:t>
            </a:r>
            <a:r>
              <a:rPr lang="en-US" altLang="zh-TW" b="1" dirty="0" smtClean="0"/>
              <a:t>of quantum hardware.</a:t>
            </a:r>
          </a:p>
          <a:p>
            <a:pPr algn="just"/>
            <a:r>
              <a:rPr lang="en-US" altLang="zh-TW" dirty="0" smtClean="0"/>
              <a:t>This is reminiscent of how </a:t>
            </a:r>
            <a:r>
              <a:rPr lang="en-US" altLang="zh-TW" b="1" dirty="0" smtClean="0"/>
              <a:t>ML</a:t>
            </a:r>
            <a:r>
              <a:rPr lang="en-US" altLang="zh-TW" dirty="0" smtClean="0"/>
              <a:t> evolved towards </a:t>
            </a:r>
            <a:r>
              <a:rPr lang="en-US" altLang="zh-TW" b="1" dirty="0" smtClean="0"/>
              <a:t>DL</a:t>
            </a:r>
            <a:r>
              <a:rPr lang="en-US" altLang="zh-TW" dirty="0" smtClean="0"/>
              <a:t> with the advent of new computational capabilities.</a:t>
            </a:r>
            <a:endParaRPr lang="zh-TW" altLang="en-US" dirty="0" smtClean="0"/>
          </a:p>
          <a:p>
            <a:pPr algn="just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036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Quantum 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/>
          <a:lstStyle/>
          <a:p>
            <a:pPr algn="just"/>
            <a:r>
              <a:rPr lang="en-US" altLang="zh-TW" dirty="0"/>
              <a:t>We can train this </a:t>
            </a:r>
            <a:r>
              <a:rPr lang="en-US" altLang="zh-TW" b="1" dirty="0"/>
              <a:t>hybrid model </a:t>
            </a:r>
            <a:r>
              <a:rPr lang="en-US" altLang="zh-TW" dirty="0"/>
              <a:t>on the </a:t>
            </a:r>
            <a:r>
              <a:rPr lang="en-US" altLang="zh-TW" b="1" dirty="0"/>
              <a:t>quantum </a:t>
            </a:r>
            <a:r>
              <a:rPr lang="en-US" altLang="zh-TW" b="1" dirty="0" smtClean="0"/>
              <a:t>data </a:t>
            </a:r>
            <a:r>
              <a:rPr lang="en-US" altLang="zh-TW" dirty="0" smtClean="0"/>
              <a:t>defined </a:t>
            </a:r>
            <a:r>
              <a:rPr lang="en-US" altLang="zh-TW" dirty="0"/>
              <a:t>earlier</a:t>
            </a:r>
            <a:r>
              <a:rPr lang="en-US" altLang="zh-TW" dirty="0" smtClean="0"/>
              <a:t>.</a:t>
            </a:r>
            <a:r>
              <a:rPr lang="en-US" altLang="zh-TW" dirty="0"/>
              <a:t> Below we use as our </a:t>
            </a:r>
            <a:r>
              <a:rPr lang="en-US" altLang="zh-TW" b="1" dirty="0"/>
              <a:t>loss function </a:t>
            </a:r>
            <a:r>
              <a:rPr lang="en-US" altLang="zh-TW" dirty="0" smtClean="0"/>
              <a:t>the </a:t>
            </a:r>
            <a:r>
              <a:rPr lang="en-US" altLang="zh-TW" b="1" dirty="0" smtClean="0"/>
              <a:t>cross </a:t>
            </a:r>
            <a:r>
              <a:rPr lang="en-US" altLang="zh-TW" b="1" dirty="0"/>
              <a:t>entropy </a:t>
            </a:r>
            <a:r>
              <a:rPr lang="en-US" altLang="zh-TW" dirty="0"/>
              <a:t>between the </a:t>
            </a:r>
            <a:r>
              <a:rPr lang="en-US" altLang="zh-TW" b="1" dirty="0"/>
              <a:t>labels</a:t>
            </a:r>
            <a:r>
              <a:rPr lang="en-US" altLang="zh-TW" dirty="0"/>
              <a:t> and the </a:t>
            </a:r>
            <a:r>
              <a:rPr lang="en-US" altLang="zh-TW" b="1" dirty="0"/>
              <a:t>predictions</a:t>
            </a:r>
            <a:r>
              <a:rPr lang="en-US" altLang="zh-TW" dirty="0"/>
              <a:t> </a:t>
            </a:r>
            <a:r>
              <a:rPr lang="en-US" altLang="zh-TW" dirty="0" smtClean="0"/>
              <a:t>of the </a:t>
            </a:r>
            <a:r>
              <a:rPr lang="en-US" altLang="zh-TW" dirty="0"/>
              <a:t>classical NN</a:t>
            </a:r>
            <a:r>
              <a:rPr lang="en-US" altLang="zh-TW" dirty="0" smtClean="0"/>
              <a:t>;</a:t>
            </a:r>
            <a:r>
              <a:rPr lang="en-US" altLang="zh-TW" dirty="0"/>
              <a:t> the </a:t>
            </a:r>
            <a:r>
              <a:rPr lang="en-US" altLang="zh-TW" b="1" dirty="0"/>
              <a:t>ADAM optimizer </a:t>
            </a:r>
            <a:r>
              <a:rPr lang="en-US" altLang="zh-TW" dirty="0"/>
              <a:t>is chosen for </a:t>
            </a:r>
            <a:r>
              <a:rPr lang="en-US" altLang="zh-TW" b="1" dirty="0" smtClean="0"/>
              <a:t>parameter </a:t>
            </a:r>
            <a:r>
              <a:rPr lang="en-US" altLang="zh-TW" b="1" dirty="0"/>
              <a:t>updates.</a:t>
            </a:r>
            <a:endParaRPr lang="zh-TW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1241"/>
            <a:ext cx="6825458" cy="54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32717"/>
            <a:ext cx="6825458" cy="105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3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Quantum 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Finally, we can use our trained hybrid model to </a:t>
            </a:r>
            <a:r>
              <a:rPr lang="en-US" altLang="zh-TW" dirty="0" smtClean="0"/>
              <a:t>classify new </a:t>
            </a:r>
            <a:r>
              <a:rPr lang="en-US" altLang="zh-TW" dirty="0"/>
              <a:t>quantum datapoints</a:t>
            </a:r>
            <a:r>
              <a:rPr lang="en-US" altLang="zh-TW" dirty="0" smtClean="0"/>
              <a:t>: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The </a:t>
            </a:r>
            <a:r>
              <a:rPr lang="en-US" altLang="zh-TW" dirty="0" smtClean="0"/>
              <a:t>following </a:t>
            </a:r>
            <a:r>
              <a:rPr lang="en-US" altLang="zh-TW" dirty="0"/>
              <a:t>section </a:t>
            </a:r>
            <a:r>
              <a:rPr lang="en-US" altLang="zh-TW" dirty="0" smtClean="0"/>
              <a:t>IIE. reviews </a:t>
            </a:r>
            <a:r>
              <a:rPr lang="en-US" altLang="zh-TW" dirty="0"/>
              <a:t>the features of </a:t>
            </a:r>
            <a:r>
              <a:rPr lang="en-US" altLang="zh-TW" b="1" dirty="0"/>
              <a:t>TFQ</a:t>
            </a:r>
            <a:r>
              <a:rPr lang="en-US" altLang="zh-TW" dirty="0"/>
              <a:t> in a more </a:t>
            </a:r>
            <a:r>
              <a:rPr lang="en-US" altLang="zh-TW" dirty="0" smtClean="0"/>
              <a:t>API reference </a:t>
            </a:r>
            <a:r>
              <a:rPr lang="en-US" altLang="zh-TW" dirty="0"/>
              <a:t>inspired style.</a:t>
            </a:r>
            <a:endParaRPr lang="en-US" altLang="zh-TW" dirty="0" smtClean="0"/>
          </a:p>
          <a:p>
            <a:pPr algn="just"/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6914458" cy="107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2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The Abstract TFQ Pipeline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of Quantum </a:t>
            </a:r>
            <a:r>
              <a:rPr lang="en-US" altLang="zh-TW" b="1" dirty="0"/>
              <a:t>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869160"/>
            <a:ext cx="8229600" cy="1756792"/>
          </a:xfrm>
        </p:spPr>
        <p:txBody>
          <a:bodyPr/>
          <a:lstStyle/>
          <a:p>
            <a:pPr algn="just"/>
            <a:r>
              <a:rPr lang="en-US" altLang="zh-TW" b="1" dirty="0" smtClean="0"/>
              <a:t>The abstract </a:t>
            </a:r>
            <a:r>
              <a:rPr lang="en-US" altLang="zh-TW" b="1" dirty="0"/>
              <a:t>TFQ pipeline </a:t>
            </a:r>
            <a:r>
              <a:rPr lang="en-US" altLang="zh-TW" dirty="0" smtClean="0"/>
              <a:t>of </a:t>
            </a:r>
            <a:r>
              <a:rPr lang="en-US" altLang="zh-TW" dirty="0"/>
              <a:t>one-qubit </a:t>
            </a:r>
            <a:r>
              <a:rPr lang="en-US" altLang="zh-TW" b="1" dirty="0"/>
              <a:t>quantum binary classifier.</a:t>
            </a:r>
            <a:endParaRPr lang="zh-TW" altLang="en-US" b="1" dirty="0"/>
          </a:p>
          <a:p>
            <a:pPr algn="just"/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348880"/>
            <a:ext cx="75819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2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The Abstract TFQ Pipeline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of Quantum </a:t>
            </a:r>
            <a:r>
              <a:rPr lang="en-US" altLang="zh-TW" b="1" dirty="0"/>
              <a:t>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869160"/>
            <a:ext cx="8229600" cy="1756792"/>
          </a:xfrm>
        </p:spPr>
        <p:txBody>
          <a:bodyPr/>
          <a:lstStyle/>
          <a:p>
            <a:pPr algn="just"/>
            <a:r>
              <a:rPr lang="en-US" altLang="zh-TW" dirty="0"/>
              <a:t>(1) </a:t>
            </a:r>
            <a:r>
              <a:rPr lang="en-US" altLang="zh-TW" b="1" dirty="0"/>
              <a:t>Quantum data </a:t>
            </a:r>
            <a:r>
              <a:rPr lang="en-US" altLang="zh-TW" dirty="0"/>
              <a:t>to be </a:t>
            </a:r>
            <a:r>
              <a:rPr lang="en-US" altLang="zh-TW" dirty="0" smtClean="0"/>
              <a:t>classified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348880"/>
            <a:ext cx="75819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2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The Abstract TFQ Pipeline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of Quantum </a:t>
            </a:r>
            <a:r>
              <a:rPr lang="en-US" altLang="zh-TW" b="1" dirty="0"/>
              <a:t>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869160"/>
            <a:ext cx="8229600" cy="1756792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(2) </a:t>
            </a:r>
            <a:r>
              <a:rPr lang="en-US" altLang="zh-TW" b="1" dirty="0" smtClean="0"/>
              <a:t>Parameterized rotation </a:t>
            </a:r>
            <a:r>
              <a:rPr lang="en-US" altLang="zh-TW" b="1" dirty="0"/>
              <a:t>gate, </a:t>
            </a:r>
            <a:r>
              <a:rPr lang="en-US" altLang="zh-TW" dirty="0"/>
              <a:t>whose job is to </a:t>
            </a:r>
            <a:r>
              <a:rPr lang="en-US" altLang="zh-TW" b="1" dirty="0"/>
              <a:t>remove </a:t>
            </a:r>
            <a:r>
              <a:rPr lang="en-US" altLang="zh-TW" b="1" dirty="0" smtClean="0"/>
              <a:t>superpositions </a:t>
            </a:r>
            <a:r>
              <a:rPr lang="en-US" altLang="zh-TW" dirty="0" smtClean="0"/>
              <a:t>in </a:t>
            </a:r>
            <a:r>
              <a:rPr lang="en-US" altLang="zh-TW" dirty="0"/>
              <a:t>the </a:t>
            </a:r>
            <a:r>
              <a:rPr lang="en-US" altLang="zh-TW" b="1" dirty="0"/>
              <a:t>quantum data.</a:t>
            </a:r>
            <a:endParaRPr lang="zh-TW" altLang="en-US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348880"/>
            <a:ext cx="75819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2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The Abstract TFQ Pipeline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of Quantum </a:t>
            </a:r>
            <a:r>
              <a:rPr lang="en-US" altLang="zh-TW" b="1" dirty="0"/>
              <a:t>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869160"/>
            <a:ext cx="8229600" cy="1756792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(3) </a:t>
            </a:r>
            <a:r>
              <a:rPr lang="en-US" altLang="zh-TW" b="1" dirty="0"/>
              <a:t>Measurement along the Z axis </a:t>
            </a:r>
            <a:r>
              <a:rPr lang="en-US" altLang="zh-TW" dirty="0" smtClean="0"/>
              <a:t>of the </a:t>
            </a:r>
            <a:r>
              <a:rPr lang="en-US" altLang="zh-TW" b="1" dirty="0"/>
              <a:t>Bloch sphere</a:t>
            </a:r>
            <a:r>
              <a:rPr lang="en-US" altLang="zh-TW" dirty="0"/>
              <a:t> </a:t>
            </a:r>
            <a:r>
              <a:rPr lang="en-US" altLang="zh-TW" b="1" dirty="0"/>
              <a:t>converts the quantum data into </a:t>
            </a:r>
            <a:r>
              <a:rPr lang="en-US" altLang="zh-TW" b="1" dirty="0" smtClean="0"/>
              <a:t>classical data</a:t>
            </a:r>
            <a:r>
              <a:rPr lang="en-US" altLang="zh-TW" b="1" dirty="0"/>
              <a:t>.</a:t>
            </a:r>
            <a:endParaRPr lang="zh-TW" altLang="en-US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348880"/>
            <a:ext cx="75819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2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The Abstract TFQ Pipeline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of Quantum </a:t>
            </a:r>
            <a:r>
              <a:rPr lang="en-US" altLang="zh-TW" b="1" dirty="0"/>
              <a:t>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869160"/>
            <a:ext cx="8229600" cy="18722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(4) </a:t>
            </a:r>
            <a:r>
              <a:rPr lang="en-US" altLang="zh-TW" b="1" dirty="0"/>
              <a:t>Classical post-processing </a:t>
            </a:r>
            <a:r>
              <a:rPr lang="en-US" altLang="zh-TW" dirty="0"/>
              <a:t>is a </a:t>
            </a:r>
            <a:r>
              <a:rPr lang="en-US" altLang="zh-TW" b="1" dirty="0"/>
              <a:t>two-output</a:t>
            </a:r>
            <a:r>
              <a:rPr lang="en-US" altLang="zh-TW" dirty="0"/>
              <a:t> </a:t>
            </a:r>
            <a:r>
              <a:rPr lang="en-US" altLang="zh-TW" b="1" dirty="0" smtClean="0"/>
              <a:t>SoftMax</a:t>
            </a:r>
            <a:r>
              <a:rPr lang="en-US" altLang="zh-TW" dirty="0" smtClean="0"/>
              <a:t> layer,</a:t>
            </a:r>
            <a:r>
              <a:rPr lang="en-US" altLang="zh-TW" dirty="0"/>
              <a:t> which </a:t>
            </a:r>
            <a:r>
              <a:rPr lang="en-US" altLang="zh-TW" b="1" dirty="0"/>
              <a:t>outputs</a:t>
            </a:r>
            <a:r>
              <a:rPr lang="en-US" altLang="zh-TW" dirty="0"/>
              <a:t> </a:t>
            </a:r>
            <a:r>
              <a:rPr lang="en-US" altLang="zh-TW" b="1" dirty="0"/>
              <a:t>probabilities</a:t>
            </a:r>
            <a:r>
              <a:rPr lang="en-US" altLang="zh-TW" dirty="0"/>
              <a:t> for the </a:t>
            </a:r>
            <a:r>
              <a:rPr lang="en-US" altLang="zh-TW" b="1" dirty="0" smtClean="0"/>
              <a:t>quantum data </a:t>
            </a:r>
            <a:r>
              <a:rPr lang="en-US" altLang="zh-TW" dirty="0"/>
              <a:t>to come </a:t>
            </a:r>
            <a:r>
              <a:rPr lang="en-US" altLang="zh-TW" dirty="0" smtClean="0"/>
              <a:t>from category </a:t>
            </a:r>
            <a:r>
              <a:rPr lang="en-US" altLang="zh-TW" dirty="0"/>
              <a:t>a or category b.</a:t>
            </a:r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348880"/>
            <a:ext cx="75819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2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The Abstract TFQ Pipeline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of Quantum </a:t>
            </a:r>
            <a:r>
              <a:rPr lang="en-US" altLang="zh-TW" b="1" dirty="0"/>
              <a:t>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869160"/>
            <a:ext cx="8229600" cy="1756792"/>
          </a:xfrm>
        </p:spPr>
        <p:txBody>
          <a:bodyPr/>
          <a:lstStyle/>
          <a:p>
            <a:pPr algn="just"/>
            <a:r>
              <a:rPr lang="en-US" altLang="zh-TW" dirty="0"/>
              <a:t>(5) </a:t>
            </a:r>
            <a:r>
              <a:rPr lang="en-US" altLang="zh-TW" b="1" dirty="0"/>
              <a:t>Categorical cross entropy </a:t>
            </a:r>
            <a:r>
              <a:rPr lang="en-US" altLang="zh-TW" dirty="0" smtClean="0"/>
              <a:t>is computed </a:t>
            </a:r>
            <a:r>
              <a:rPr lang="en-US" altLang="zh-TW" dirty="0"/>
              <a:t>between the </a:t>
            </a:r>
            <a:r>
              <a:rPr lang="en-US" altLang="zh-TW" b="1" dirty="0"/>
              <a:t>predictions</a:t>
            </a:r>
            <a:r>
              <a:rPr lang="en-US" altLang="zh-TW" dirty="0"/>
              <a:t> and the </a:t>
            </a:r>
            <a:r>
              <a:rPr lang="en-US" altLang="zh-TW" b="1" dirty="0"/>
              <a:t>labels.</a:t>
            </a:r>
            <a:endParaRPr lang="zh-TW" altLang="en-US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348880"/>
            <a:ext cx="75819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2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The Abstract TFQ Pipeline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of Quantum </a:t>
            </a:r>
            <a:r>
              <a:rPr lang="en-US" altLang="zh-TW" b="1" dirty="0"/>
              <a:t>Binary 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869160"/>
            <a:ext cx="8229600" cy="1756792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(5) </a:t>
            </a:r>
            <a:r>
              <a:rPr lang="en-US" altLang="zh-TW" dirty="0" smtClean="0"/>
              <a:t>The </a:t>
            </a:r>
            <a:r>
              <a:rPr lang="en-US" altLang="zh-TW" b="1" dirty="0" smtClean="0"/>
              <a:t>Adam optimizer </a:t>
            </a:r>
            <a:r>
              <a:rPr lang="en-US" altLang="zh-TW" dirty="0"/>
              <a:t>is used to </a:t>
            </a:r>
            <a:r>
              <a:rPr lang="en-US" altLang="zh-TW" b="1" dirty="0"/>
              <a:t>update both the quantum and </a:t>
            </a:r>
            <a:r>
              <a:rPr lang="en-US" altLang="zh-TW" b="1" dirty="0" smtClean="0"/>
              <a:t>classical portions </a:t>
            </a:r>
            <a:r>
              <a:rPr lang="en-US" altLang="zh-TW" b="1" dirty="0"/>
              <a:t>of the hybrid model.</a:t>
            </a:r>
            <a:endParaRPr lang="zh-TW" altLang="en-US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348880"/>
            <a:ext cx="75819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1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4234482"/>
          </a:xfrm>
        </p:spPr>
        <p:txBody>
          <a:bodyPr/>
          <a:lstStyle/>
          <a:p>
            <a:r>
              <a:rPr lang="en-US" altLang="zh-TW" b="1" dirty="0">
                <a:latin typeface="Cambria" pitchFamily="18" charset="0"/>
                <a:ea typeface="Cambria" pitchFamily="18" charset="0"/>
              </a:rPr>
              <a:t>II. </a:t>
            </a:r>
            <a:r>
              <a:rPr lang="en-US" altLang="zh-TW" b="1" dirty="0"/>
              <a:t>SOFTWARE ARCHITECTURE </a:t>
            </a:r>
            <a:br>
              <a:rPr lang="en-US" altLang="zh-TW" b="1" dirty="0"/>
            </a:br>
            <a:r>
              <a:rPr lang="en-US" altLang="zh-TW" b="1" dirty="0"/>
              <a:t>&amp; BUILDING BLOCKS</a:t>
            </a: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b="1" dirty="0"/>
              <a:t>E</a:t>
            </a:r>
            <a:r>
              <a:rPr lang="en-US" altLang="zh-TW" b="1" dirty="0" smtClean="0"/>
              <a:t>. </a:t>
            </a:r>
            <a:r>
              <a:rPr lang="en-US" altLang="zh-TW" b="1" dirty="0"/>
              <a:t>TFQ Building Blocks</a:t>
            </a:r>
            <a:r>
              <a:rPr lang="en-US" altLang="zh-TW" b="1" dirty="0"/>
              <a:t/>
            </a:r>
            <a:br>
              <a:rPr lang="en-US" altLang="zh-TW" b="1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0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Quantum </a:t>
            </a:r>
            <a:r>
              <a:rPr lang="pt-BR" altLang="zh-TW" b="1" dirty="0" smtClean="0"/>
              <a:t>Neu</a:t>
            </a:r>
            <a:r>
              <a:rPr lang="en-US" altLang="zh-TW" b="1" dirty="0" smtClean="0"/>
              <a:t>ral Networks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658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These </a:t>
            </a:r>
            <a:r>
              <a:rPr lang="en-US" altLang="zh-TW" dirty="0" smtClean="0"/>
              <a:t>new algorithms use parameterized quantum transformations called</a:t>
            </a:r>
            <a:r>
              <a:rPr lang="pt-BR" altLang="zh-TW" b="1" dirty="0" smtClean="0"/>
              <a:t> Quantum Neu</a:t>
            </a:r>
            <a:r>
              <a:rPr lang="en-US" altLang="zh-TW" b="1" dirty="0" smtClean="0"/>
              <a:t>ral Networks (QNNs)</a:t>
            </a:r>
            <a:r>
              <a:rPr lang="en-US" altLang="zh-TW" dirty="0" smtClean="0"/>
              <a:t> or </a:t>
            </a:r>
            <a:r>
              <a:rPr lang="en-US" altLang="zh-TW" b="1" dirty="0"/>
              <a:t>P</a:t>
            </a:r>
            <a:r>
              <a:rPr lang="en-US" altLang="zh-TW" b="1" dirty="0" smtClean="0"/>
              <a:t>a</a:t>
            </a:r>
            <a:r>
              <a:rPr lang="pt-BR" altLang="zh-TW" b="1" dirty="0" smtClean="0"/>
              <a:t>rameterized </a:t>
            </a:r>
            <a:r>
              <a:rPr lang="pt-BR" altLang="zh-TW" b="1" dirty="0"/>
              <a:t>Q</a:t>
            </a:r>
            <a:r>
              <a:rPr lang="pt-BR" altLang="zh-TW" b="1" dirty="0" smtClean="0"/>
              <a:t>uantum Circuits </a:t>
            </a:r>
            <a:r>
              <a:rPr lang="pt-BR" altLang="zh-TW" b="1" dirty="0"/>
              <a:t>(PQCs</a:t>
            </a:r>
            <a:r>
              <a:rPr lang="pt-BR" altLang="zh-TW" b="1" dirty="0" smtClean="0"/>
              <a:t>).</a:t>
            </a:r>
            <a:endParaRPr lang="en-US" altLang="zh-TW" b="1" dirty="0" smtClean="0"/>
          </a:p>
          <a:p>
            <a:pPr algn="just"/>
            <a:r>
              <a:rPr lang="en-US" altLang="zh-TW" dirty="0"/>
              <a:t>In analogy with </a:t>
            </a:r>
            <a:r>
              <a:rPr lang="en-US" altLang="zh-TW" b="1" dirty="0" smtClean="0"/>
              <a:t>deep </a:t>
            </a:r>
            <a:r>
              <a:rPr lang="en-US" altLang="zh-TW" b="1" dirty="0"/>
              <a:t>learning</a:t>
            </a:r>
            <a:r>
              <a:rPr lang="en-US" altLang="zh-TW" dirty="0"/>
              <a:t>, the </a:t>
            </a:r>
            <a:r>
              <a:rPr lang="en-US" altLang="zh-TW" b="1" dirty="0"/>
              <a:t>parameters</a:t>
            </a:r>
            <a:r>
              <a:rPr lang="en-US" altLang="zh-TW" dirty="0"/>
              <a:t> of a </a:t>
            </a:r>
            <a:r>
              <a:rPr lang="en-US" altLang="zh-TW" b="1" dirty="0"/>
              <a:t>QNN</a:t>
            </a:r>
            <a:r>
              <a:rPr lang="en-US" altLang="zh-TW" dirty="0"/>
              <a:t> </a:t>
            </a:r>
            <a:r>
              <a:rPr lang="en-US" altLang="zh-TW" dirty="0" smtClean="0"/>
              <a:t>are optimized </a:t>
            </a:r>
            <a:r>
              <a:rPr lang="en-US" altLang="zh-TW" dirty="0"/>
              <a:t>with respect to a </a:t>
            </a:r>
            <a:r>
              <a:rPr lang="en-US" altLang="zh-TW" b="1" dirty="0"/>
              <a:t>cost </a:t>
            </a:r>
            <a:r>
              <a:rPr lang="en-US" altLang="zh-TW" b="1" dirty="0" smtClean="0"/>
              <a:t>function </a:t>
            </a:r>
            <a:r>
              <a:rPr lang="en-US" altLang="zh-TW" dirty="0"/>
              <a:t>via </a:t>
            </a:r>
            <a:r>
              <a:rPr lang="en-US" altLang="zh-TW" b="1" dirty="0" smtClean="0"/>
              <a:t>gradient-based methods,</a:t>
            </a:r>
            <a:r>
              <a:rPr lang="en-US" altLang="zh-TW" dirty="0"/>
              <a:t> in order to learn a representation of </a:t>
            </a:r>
            <a:r>
              <a:rPr lang="en-US" altLang="zh-TW" dirty="0" smtClean="0"/>
              <a:t>the training data.</a:t>
            </a:r>
          </a:p>
          <a:p>
            <a:pPr algn="just"/>
            <a:r>
              <a:rPr lang="en-US" altLang="zh-TW" dirty="0" smtClean="0"/>
              <a:t>In this paradigm, </a:t>
            </a:r>
            <a:r>
              <a:rPr lang="en-US" altLang="zh-TW" b="1" dirty="0" smtClean="0"/>
              <a:t>QML</a:t>
            </a:r>
            <a:r>
              <a:rPr lang="en-US" altLang="zh-TW" dirty="0" smtClean="0"/>
              <a:t> is the development of models, training strategies, and inference schemes built on </a:t>
            </a:r>
            <a:r>
              <a:rPr lang="pt-BR" altLang="zh-TW" b="1" dirty="0" smtClean="0"/>
              <a:t>PQCs.</a:t>
            </a:r>
            <a:endParaRPr lang="zh-TW" altLang="en-US" b="1" dirty="0" smtClean="0"/>
          </a:p>
          <a:p>
            <a:pPr algn="just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176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TFQ Building </a:t>
            </a:r>
            <a:r>
              <a:rPr lang="en-US" altLang="zh-TW" b="1" dirty="0" smtClean="0"/>
              <a:t>Blocks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Having provided a minimum working example in </a:t>
            </a:r>
            <a:r>
              <a:rPr lang="en-US" altLang="zh-TW" dirty="0" smtClean="0"/>
              <a:t>the previous </a:t>
            </a:r>
            <a:r>
              <a:rPr lang="en-US" altLang="zh-TW" dirty="0"/>
              <a:t>section, we now seek to provide more </a:t>
            </a:r>
            <a:r>
              <a:rPr lang="en-US" altLang="zh-TW" dirty="0" smtClean="0"/>
              <a:t>details about </a:t>
            </a:r>
            <a:r>
              <a:rPr lang="en-US" altLang="zh-TW" dirty="0"/>
              <a:t>the components of the </a:t>
            </a:r>
            <a:r>
              <a:rPr lang="en-US" altLang="zh-TW" b="1" dirty="0"/>
              <a:t>TFQ framework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/>
              <a:t>First, </a:t>
            </a:r>
            <a:r>
              <a:rPr lang="en-US" altLang="zh-TW" dirty="0" smtClean="0"/>
              <a:t>we describe </a:t>
            </a:r>
            <a:r>
              <a:rPr lang="en-US" altLang="zh-TW" dirty="0"/>
              <a:t>how quantum computations </a:t>
            </a:r>
            <a:r>
              <a:rPr lang="en-US" altLang="zh-TW" dirty="0" smtClean="0"/>
              <a:t>specified </a:t>
            </a:r>
            <a:r>
              <a:rPr lang="en-US" altLang="zh-TW" dirty="0"/>
              <a:t>in </a:t>
            </a:r>
            <a:r>
              <a:rPr lang="en-US" altLang="zh-TW" b="1" dirty="0"/>
              <a:t>Cirq</a:t>
            </a:r>
            <a:r>
              <a:rPr lang="en-US" altLang="zh-TW" dirty="0"/>
              <a:t> </a:t>
            </a:r>
            <a:r>
              <a:rPr lang="en-US" altLang="zh-TW" dirty="0" smtClean="0"/>
              <a:t>are </a:t>
            </a:r>
            <a:r>
              <a:rPr lang="en-US" altLang="zh-TW" b="1" dirty="0" smtClean="0"/>
              <a:t>converted </a:t>
            </a:r>
            <a:r>
              <a:rPr lang="en-US" altLang="zh-TW" b="1" dirty="0"/>
              <a:t>to tensors </a:t>
            </a:r>
            <a:r>
              <a:rPr lang="en-US" altLang="zh-TW" dirty="0"/>
              <a:t>for use inside the TensorFlow graph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Then, we describe how these tensors can be combined in-graph to yield larger models.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4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TFQ Building Blocks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Next</a:t>
            </a:r>
            <a:r>
              <a:rPr lang="en-US" altLang="zh-TW" dirty="0"/>
              <a:t>, we show how </a:t>
            </a:r>
            <a:r>
              <a:rPr lang="en-US" altLang="zh-TW" dirty="0" smtClean="0"/>
              <a:t>circuits are </a:t>
            </a:r>
            <a:r>
              <a:rPr lang="en-US" altLang="zh-TW" b="1" dirty="0"/>
              <a:t>simulated </a:t>
            </a:r>
            <a:r>
              <a:rPr lang="en-US" altLang="zh-TW" dirty="0"/>
              <a:t>and</a:t>
            </a:r>
            <a:r>
              <a:rPr lang="en-US" altLang="zh-TW" b="1" dirty="0"/>
              <a:t> measured</a:t>
            </a:r>
            <a:r>
              <a:rPr lang="en-US" altLang="zh-TW" dirty="0"/>
              <a:t> in </a:t>
            </a:r>
            <a:r>
              <a:rPr lang="en-US" altLang="zh-TW" b="1" dirty="0"/>
              <a:t>TFQ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/>
              <a:t>The </a:t>
            </a:r>
            <a:r>
              <a:rPr lang="en-US" altLang="zh-TW" b="1" dirty="0"/>
              <a:t>core </a:t>
            </a:r>
            <a:r>
              <a:rPr lang="en-US" altLang="zh-TW" b="1" dirty="0" smtClean="0"/>
              <a:t>functionality </a:t>
            </a:r>
            <a:r>
              <a:rPr lang="en-US" altLang="zh-TW" dirty="0"/>
              <a:t>of the framework, </a:t>
            </a:r>
            <a:r>
              <a:rPr lang="en-US" altLang="zh-TW" b="1" dirty="0" smtClean="0"/>
              <a:t>differentiation </a:t>
            </a:r>
            <a:r>
              <a:rPr lang="en-US" altLang="zh-TW" b="1" dirty="0"/>
              <a:t>of quantum </a:t>
            </a:r>
            <a:r>
              <a:rPr lang="en-US" altLang="zh-TW" b="1" dirty="0" smtClean="0"/>
              <a:t>circuits, </a:t>
            </a:r>
            <a:r>
              <a:rPr lang="en-US" altLang="zh-TW" dirty="0" smtClean="0"/>
              <a:t>is </a:t>
            </a:r>
            <a:r>
              <a:rPr lang="en-US" altLang="zh-TW" dirty="0"/>
              <a:t>then explored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Finally, we describe our more </a:t>
            </a:r>
            <a:r>
              <a:rPr lang="en-US" altLang="zh-TW" dirty="0" smtClean="0"/>
              <a:t>abstract layers</a:t>
            </a:r>
            <a:r>
              <a:rPr lang="en-US" altLang="zh-TW" dirty="0"/>
              <a:t>, which can be used to simplify many </a:t>
            </a:r>
            <a:r>
              <a:rPr lang="en-US" altLang="zh-TW" b="1" dirty="0"/>
              <a:t>QML</a:t>
            </a:r>
            <a:r>
              <a:rPr lang="en-US" altLang="zh-TW" dirty="0"/>
              <a:t> </a:t>
            </a:r>
            <a:r>
              <a:rPr lang="en-US" altLang="zh-TW" dirty="0" smtClean="0"/>
              <a:t>workflows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6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4810546"/>
          </a:xfrm>
        </p:spPr>
        <p:txBody>
          <a:bodyPr/>
          <a:lstStyle/>
          <a:p>
            <a:r>
              <a:rPr lang="en-US" altLang="zh-TW" b="1" dirty="0" smtClean="0"/>
              <a:t>E</a:t>
            </a:r>
            <a:r>
              <a:rPr lang="en-US" altLang="zh-TW" b="1" dirty="0"/>
              <a:t>. TFQ Building Blocks</a:t>
            </a: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b="1" dirty="0" smtClean="0"/>
              <a:t>1. </a:t>
            </a:r>
            <a:r>
              <a:rPr lang="en-US" altLang="zh-TW" b="1" dirty="0"/>
              <a:t>Quantum Computations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as </a:t>
            </a:r>
            <a:r>
              <a:rPr lang="en-US" altLang="zh-TW" b="1" dirty="0"/>
              <a:t>Tensors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941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Quantum Computations as Tensors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As pointed out in section II A, </a:t>
            </a:r>
            <a:r>
              <a:rPr lang="en-US" altLang="zh-TW" b="1" dirty="0"/>
              <a:t>Cirq</a:t>
            </a:r>
            <a:r>
              <a:rPr lang="en-US" altLang="zh-TW" dirty="0"/>
              <a:t> already </a:t>
            </a:r>
            <a:r>
              <a:rPr lang="en-US" altLang="zh-TW" dirty="0" smtClean="0"/>
              <a:t>contains the </a:t>
            </a:r>
            <a:r>
              <a:rPr lang="en-US" altLang="zh-TW" dirty="0"/>
              <a:t>language necessary to express </a:t>
            </a:r>
            <a:r>
              <a:rPr lang="en-US" altLang="zh-TW" b="1" dirty="0"/>
              <a:t>quantum </a:t>
            </a:r>
            <a:r>
              <a:rPr lang="en-US" altLang="zh-TW" b="1" dirty="0" smtClean="0"/>
              <a:t>computations</a:t>
            </a:r>
            <a:r>
              <a:rPr lang="en-US" altLang="zh-TW" b="1" dirty="0"/>
              <a:t>, parameterized circuits, and measurements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 smtClean="0"/>
              <a:t>Guided by </a:t>
            </a:r>
            <a:r>
              <a:rPr lang="en-US" altLang="zh-TW" dirty="0"/>
              <a:t>principle 4, </a:t>
            </a:r>
            <a:r>
              <a:rPr lang="en-US" altLang="zh-TW" b="1" dirty="0"/>
              <a:t>TFQ</a:t>
            </a:r>
            <a:r>
              <a:rPr lang="en-US" altLang="zh-TW" dirty="0"/>
              <a:t> should allow direct injection of </a:t>
            </a:r>
            <a:r>
              <a:rPr lang="en-US" altLang="zh-TW" b="1" dirty="0" smtClean="0"/>
              <a:t>Cirq</a:t>
            </a:r>
            <a:r>
              <a:rPr lang="en-US" altLang="zh-TW" dirty="0" smtClean="0"/>
              <a:t> expressions </a:t>
            </a:r>
            <a:r>
              <a:rPr lang="en-US" altLang="zh-TW" dirty="0"/>
              <a:t>into </a:t>
            </a:r>
            <a:r>
              <a:rPr lang="en-US" altLang="zh-TW" dirty="0" smtClean="0"/>
              <a:t>the </a:t>
            </a:r>
            <a:r>
              <a:rPr lang="en-US" altLang="zh-TW" b="1" dirty="0" smtClean="0"/>
              <a:t>computational </a:t>
            </a:r>
            <a:r>
              <a:rPr lang="en-US" altLang="zh-TW" b="1" dirty="0"/>
              <a:t>graph </a:t>
            </a:r>
            <a:r>
              <a:rPr lang="en-US" altLang="zh-TW" dirty="0"/>
              <a:t>of </a:t>
            </a:r>
            <a:r>
              <a:rPr lang="en-US" altLang="zh-TW" b="1" dirty="0"/>
              <a:t>TensorFlow.</a:t>
            </a:r>
            <a:endParaRPr lang="en-US" altLang="zh-TW" b="1" dirty="0" smtClean="0"/>
          </a:p>
          <a:p>
            <a:pPr algn="just"/>
            <a:r>
              <a:rPr lang="en-US" altLang="zh-TW" dirty="0"/>
              <a:t>This is enabled by 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tfq.convert_to_tensor</a:t>
            </a:r>
            <a:r>
              <a:rPr lang="en-US" altLang="zh-TW" dirty="0"/>
              <a:t> function.</a:t>
            </a:r>
            <a:endParaRPr lang="en-US" altLang="zh-TW" dirty="0" smtClean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8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Quantum Computations as Tensors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773015"/>
          </a:xfrm>
        </p:spPr>
        <p:txBody>
          <a:bodyPr/>
          <a:lstStyle/>
          <a:p>
            <a:pPr algn="just"/>
            <a:r>
              <a:rPr lang="en-US" altLang="zh-TW" dirty="0"/>
              <a:t>We saw the use of this function in the </a:t>
            </a:r>
            <a:r>
              <a:rPr lang="en-US" altLang="zh-TW" b="1" dirty="0"/>
              <a:t>quantum </a:t>
            </a:r>
            <a:r>
              <a:rPr lang="en-US" altLang="zh-TW" b="1" dirty="0" smtClean="0"/>
              <a:t>binary classier</a:t>
            </a:r>
            <a:r>
              <a:rPr lang="en-US" altLang="zh-TW" b="1" dirty="0"/>
              <a:t>, </a:t>
            </a:r>
            <a:r>
              <a:rPr lang="en-US" altLang="zh-TW" dirty="0"/>
              <a:t>where a list of data generation circuits </a:t>
            </a:r>
            <a:r>
              <a:rPr lang="en-US" altLang="zh-TW" dirty="0" smtClean="0"/>
              <a:t>specified in </a:t>
            </a:r>
            <a:r>
              <a:rPr lang="en-US" altLang="zh-TW" b="1" dirty="0"/>
              <a:t>Cirq</a:t>
            </a:r>
            <a:r>
              <a:rPr lang="en-US" altLang="zh-TW" dirty="0"/>
              <a:t> was wrapped in this function to </a:t>
            </a:r>
            <a:r>
              <a:rPr lang="en-US" altLang="zh-TW" b="1" dirty="0"/>
              <a:t>promote </a:t>
            </a:r>
            <a:r>
              <a:rPr lang="en-US" altLang="zh-TW" b="1" dirty="0" smtClean="0"/>
              <a:t>them to </a:t>
            </a:r>
            <a:r>
              <a:rPr lang="en-US" altLang="zh-TW" b="1" dirty="0"/>
              <a:t>tensors</a:t>
            </a:r>
            <a:r>
              <a:rPr lang="en-US" altLang="zh-TW" b="1" dirty="0" smtClean="0"/>
              <a:t>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6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Quantum Computations as Tensors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pPr algn="just"/>
            <a:r>
              <a:rPr lang="en-US" altLang="zh-TW" dirty="0"/>
              <a:t>Below we show how a </a:t>
            </a:r>
            <a:r>
              <a:rPr lang="en-US" altLang="zh-TW" b="1" dirty="0"/>
              <a:t>quantum data </a:t>
            </a:r>
            <a:r>
              <a:rPr lang="en-US" altLang="zh-TW" b="1" dirty="0" smtClean="0"/>
              <a:t>point, </a:t>
            </a:r>
            <a:r>
              <a:rPr lang="en-US" altLang="zh-TW" dirty="0" smtClean="0"/>
              <a:t>a </a:t>
            </a:r>
            <a:r>
              <a:rPr lang="en-US" altLang="zh-TW" b="1" dirty="0"/>
              <a:t>quantum model, </a:t>
            </a:r>
            <a:r>
              <a:rPr lang="en-US" altLang="zh-TW" dirty="0"/>
              <a:t>and a </a:t>
            </a:r>
            <a:r>
              <a:rPr lang="en-US" altLang="zh-TW" b="1" dirty="0" smtClean="0"/>
              <a:t>quantum measurement</a:t>
            </a:r>
            <a:r>
              <a:rPr lang="en-US" altLang="zh-TW" dirty="0" smtClean="0"/>
              <a:t> </a:t>
            </a:r>
            <a:r>
              <a:rPr lang="en-US" altLang="zh-TW" dirty="0"/>
              <a:t>can </a:t>
            </a:r>
            <a:r>
              <a:rPr lang="en-US" altLang="zh-TW" dirty="0" smtClean="0"/>
              <a:t>be </a:t>
            </a:r>
            <a:r>
              <a:rPr lang="en-US" altLang="zh-TW" b="1" dirty="0" smtClean="0"/>
              <a:t>converted </a:t>
            </a:r>
            <a:r>
              <a:rPr lang="en-US" altLang="zh-TW" b="1" dirty="0"/>
              <a:t>into tensors:</a:t>
            </a:r>
            <a:endParaRPr lang="zh-TW" alt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6775620" cy="315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0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Quantum Computations as Tensors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This conversion is backed by our custom serializers. </a:t>
            </a:r>
            <a:r>
              <a:rPr lang="en-US" altLang="zh-TW" dirty="0" smtClean="0"/>
              <a:t>Once a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</a:t>
            </a:r>
            <a:r>
              <a:rPr lang="en-US" altLang="zh-TW" dirty="0"/>
              <a:t> or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PauliSum</a:t>
            </a:r>
            <a:r>
              <a:rPr lang="en-US" altLang="zh-TW" dirty="0"/>
              <a:t> </a:t>
            </a:r>
            <a:r>
              <a:rPr lang="en-US" altLang="zh-TW" dirty="0" smtClean="0"/>
              <a:t>is serialized</a:t>
            </a:r>
            <a:r>
              <a:rPr lang="en-US" altLang="zh-TW" dirty="0"/>
              <a:t>, it becomes a </a:t>
            </a:r>
            <a:r>
              <a:rPr lang="en-US" altLang="zh-TW" b="1" dirty="0" smtClean="0"/>
              <a:t>tensor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b="1" dirty="0"/>
              <a:t>type</a:t>
            </a:r>
            <a:r>
              <a:rPr lang="en-US" altLang="zh-TW" dirty="0"/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tf.string </a:t>
            </a:r>
            <a:r>
              <a:rPr lang="en-US" altLang="zh-TW" dirty="0" smtClean="0"/>
              <a:t>. </a:t>
            </a:r>
            <a:r>
              <a:rPr lang="en-US" altLang="zh-TW" dirty="0"/>
              <a:t>This is the reason for the </a:t>
            </a:r>
            <a:r>
              <a:rPr lang="en-US" altLang="zh-TW" dirty="0" smtClean="0"/>
              <a:t>use of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tf.keras.Input(shape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=(),dtype=tf.dtypes.string) </a:t>
            </a:r>
            <a:r>
              <a:rPr lang="en-US" altLang="zh-TW" dirty="0" smtClean="0"/>
              <a:t>when creating </a:t>
            </a:r>
            <a:r>
              <a:rPr lang="en-US" altLang="zh-TW" dirty="0"/>
              <a:t>inputs to Keras models, as seen in the </a:t>
            </a:r>
            <a:r>
              <a:rPr lang="en-US" altLang="zh-TW" dirty="0" smtClean="0"/>
              <a:t>quantum binary classifier </a:t>
            </a:r>
            <a:r>
              <a:rPr lang="en-US" altLang="zh-TW" dirty="0"/>
              <a:t>example.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3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3946450"/>
          </a:xfrm>
        </p:spPr>
        <p:txBody>
          <a:bodyPr/>
          <a:lstStyle/>
          <a:p>
            <a:r>
              <a:rPr lang="en-US" altLang="zh-TW" b="1" dirty="0"/>
              <a:t>E. TFQ Building Blocks</a:t>
            </a: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b="1" dirty="0" smtClean="0"/>
              <a:t>2. </a:t>
            </a:r>
            <a:r>
              <a:rPr lang="en-US" altLang="zh-TW" b="1" dirty="0"/>
              <a:t>Composing Quantum Models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161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Composing Quantum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After injecting </a:t>
            </a:r>
            <a:r>
              <a:rPr lang="en-US" altLang="zh-TW" b="1" dirty="0"/>
              <a:t>quantum data and quantum </a:t>
            </a:r>
            <a:r>
              <a:rPr lang="en-US" altLang="zh-TW" b="1" dirty="0" smtClean="0"/>
              <a:t>models</a:t>
            </a:r>
            <a:r>
              <a:rPr lang="en-US" altLang="zh-TW" dirty="0" smtClean="0"/>
              <a:t> </a:t>
            </a:r>
            <a:r>
              <a:rPr lang="en-US" altLang="zh-TW" dirty="0"/>
              <a:t>into the </a:t>
            </a:r>
            <a:r>
              <a:rPr lang="en-US" altLang="zh-TW" b="1" dirty="0"/>
              <a:t>computational graph, </a:t>
            </a:r>
            <a:r>
              <a:rPr lang="en-US" altLang="zh-TW" dirty="0"/>
              <a:t>a custom </a:t>
            </a:r>
            <a:r>
              <a:rPr lang="en-US" altLang="zh-TW" dirty="0" smtClean="0"/>
              <a:t>TensorFlow </a:t>
            </a:r>
            <a:r>
              <a:rPr lang="en-US" altLang="zh-TW" dirty="0"/>
              <a:t>operation is required to combine them</a:t>
            </a:r>
            <a:r>
              <a:rPr lang="en-US" altLang="zh-TW" dirty="0" smtClean="0"/>
              <a:t>.</a:t>
            </a:r>
            <a:r>
              <a:rPr lang="en-US" altLang="zh-TW" dirty="0"/>
              <a:t> </a:t>
            </a:r>
            <a:r>
              <a:rPr lang="en-US" altLang="zh-TW" dirty="0" smtClean="0"/>
              <a:t>In support </a:t>
            </a:r>
            <a:r>
              <a:rPr lang="en-US" altLang="zh-TW" dirty="0"/>
              <a:t>of guiding principle 2, </a:t>
            </a:r>
            <a:r>
              <a:rPr lang="en-US" altLang="zh-TW" b="1" dirty="0"/>
              <a:t>TFQ</a:t>
            </a:r>
            <a:r>
              <a:rPr lang="en-US" altLang="zh-TW" dirty="0"/>
              <a:t> implements </a:t>
            </a:r>
            <a:r>
              <a:rPr lang="en-US" altLang="zh-TW" dirty="0" smtClean="0"/>
              <a:t>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tfq.layers.AddCircuit</a:t>
            </a:r>
            <a:r>
              <a:rPr lang="en-US" altLang="zh-TW" dirty="0" smtClean="0"/>
              <a:t> </a:t>
            </a:r>
            <a:r>
              <a:rPr lang="en-US" altLang="zh-TW" b="1" dirty="0"/>
              <a:t>layer</a:t>
            </a:r>
            <a:r>
              <a:rPr lang="en-US" altLang="zh-TW" dirty="0"/>
              <a:t> for </a:t>
            </a:r>
            <a:r>
              <a:rPr lang="en-US" altLang="zh-TW" b="1" dirty="0"/>
              <a:t>combining tensors of </a:t>
            </a:r>
            <a:r>
              <a:rPr lang="en-US" altLang="zh-TW" b="1" dirty="0" smtClean="0"/>
              <a:t>circuits</a:t>
            </a:r>
            <a:r>
              <a:rPr lang="en-US" altLang="zh-TW" b="1" dirty="0"/>
              <a:t>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320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Composing Quantum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In the following code, we use this </a:t>
            </a:r>
            <a:r>
              <a:rPr lang="en-US" altLang="zh-TW" dirty="0" smtClean="0"/>
              <a:t>functionality to </a:t>
            </a:r>
            <a:r>
              <a:rPr lang="en-US" altLang="zh-TW" b="1" dirty="0"/>
              <a:t>combine </a:t>
            </a:r>
            <a:r>
              <a:rPr lang="en-US" altLang="zh-TW" dirty="0"/>
              <a:t>the</a:t>
            </a:r>
            <a:r>
              <a:rPr lang="en-US" altLang="zh-TW" b="1" dirty="0"/>
              <a:t> quantum data point </a:t>
            </a:r>
            <a:r>
              <a:rPr lang="en-US" altLang="zh-TW" dirty="0" smtClean="0"/>
              <a:t>and</a:t>
            </a:r>
            <a:r>
              <a:rPr lang="en-US" altLang="zh-TW" b="1" dirty="0" smtClean="0"/>
              <a:t> quantum model</a:t>
            </a:r>
            <a:r>
              <a:rPr lang="en-US" altLang="zh-TW" dirty="0" smtClean="0"/>
              <a:t> defined </a:t>
            </a:r>
            <a:r>
              <a:rPr lang="en-US" altLang="zh-TW" dirty="0"/>
              <a:t>in subsection IIE1: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18" y="4196449"/>
            <a:ext cx="7632848" cy="60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944216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latin typeface="Cambria" pitchFamily="18" charset="0"/>
                <a:ea typeface="Cambria" pitchFamily="18" charset="0"/>
              </a:rPr>
              <a:t>I. </a:t>
            </a:r>
            <a:r>
              <a:rPr lang="en-US" altLang="zh-TW" b="1" dirty="0" smtClean="0"/>
              <a:t>INTRODUCTION</a:t>
            </a: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B. </a:t>
            </a:r>
            <a:r>
              <a:rPr lang="en-US" altLang="zh-TW" b="1" dirty="0"/>
              <a:t>Hybrid Quantum-Classical Models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946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Composing Quantum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62900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To </a:t>
            </a:r>
            <a:r>
              <a:rPr lang="en-US" altLang="zh-TW" b="1" dirty="0"/>
              <a:t>quantify the performance </a:t>
            </a:r>
            <a:r>
              <a:rPr lang="en-US" altLang="zh-TW" dirty="0"/>
              <a:t>of a </a:t>
            </a:r>
            <a:r>
              <a:rPr lang="en-US" altLang="zh-TW" b="1" dirty="0"/>
              <a:t>quantum model</a:t>
            </a:r>
            <a:r>
              <a:rPr lang="en-US" altLang="zh-TW" dirty="0"/>
              <a:t> on </a:t>
            </a:r>
            <a:r>
              <a:rPr lang="en-US" altLang="zh-TW" dirty="0" smtClean="0"/>
              <a:t>a </a:t>
            </a:r>
            <a:r>
              <a:rPr lang="en-US" altLang="zh-TW" b="1" dirty="0" smtClean="0"/>
              <a:t>quantum </a:t>
            </a:r>
            <a:r>
              <a:rPr lang="en-US" altLang="zh-TW" b="1" dirty="0"/>
              <a:t>dataset, </a:t>
            </a:r>
            <a:r>
              <a:rPr lang="en-US" altLang="zh-TW" dirty="0"/>
              <a:t>we need the ability to </a:t>
            </a:r>
            <a:r>
              <a:rPr lang="en-US" altLang="zh-TW" dirty="0" smtClean="0"/>
              <a:t>define </a:t>
            </a:r>
            <a:r>
              <a:rPr lang="en-US" altLang="zh-TW" b="1" dirty="0"/>
              <a:t>loss </a:t>
            </a:r>
            <a:r>
              <a:rPr lang="en-US" altLang="zh-TW" b="1" dirty="0" smtClean="0"/>
              <a:t>functions.</a:t>
            </a:r>
            <a:r>
              <a:rPr lang="en-US" altLang="zh-TW" b="1" dirty="0"/>
              <a:t> </a:t>
            </a:r>
            <a:r>
              <a:rPr lang="en-US" altLang="zh-TW" dirty="0"/>
              <a:t>This requires </a:t>
            </a:r>
            <a:r>
              <a:rPr lang="en-US" altLang="zh-TW" b="1" dirty="0"/>
              <a:t>converting quantum information </a:t>
            </a:r>
            <a:r>
              <a:rPr lang="en-US" altLang="zh-TW" b="1" dirty="0" smtClean="0"/>
              <a:t>into classical </a:t>
            </a:r>
            <a:r>
              <a:rPr lang="en-US" altLang="zh-TW" b="1" dirty="0"/>
              <a:t>information</a:t>
            </a:r>
            <a:r>
              <a:rPr lang="en-US" altLang="zh-TW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11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Composing Quantum 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This </a:t>
            </a:r>
            <a:r>
              <a:rPr lang="en-US" altLang="zh-TW" b="1" dirty="0"/>
              <a:t>conversion process </a:t>
            </a:r>
            <a:r>
              <a:rPr lang="en-US" altLang="zh-TW" dirty="0"/>
              <a:t>is accomplished by either </a:t>
            </a:r>
            <a:r>
              <a:rPr lang="en-US" altLang="zh-TW" b="1" dirty="0"/>
              <a:t>sampling the quantum model, </a:t>
            </a:r>
            <a:r>
              <a:rPr lang="en-US" altLang="zh-TW" dirty="0"/>
              <a:t>which </a:t>
            </a:r>
            <a:r>
              <a:rPr lang="en-US" altLang="zh-TW" b="1" dirty="0"/>
              <a:t>stochastically produces bitstrings </a:t>
            </a:r>
            <a:r>
              <a:rPr lang="en-US" altLang="zh-TW" dirty="0"/>
              <a:t>according to the </a:t>
            </a:r>
            <a:r>
              <a:rPr lang="en-US" altLang="zh-TW" b="1" dirty="0"/>
              <a:t>probability amplitudes </a:t>
            </a:r>
            <a:r>
              <a:rPr lang="en-US" altLang="zh-TW" dirty="0"/>
              <a:t>of the model</a:t>
            </a:r>
            <a:r>
              <a:rPr lang="en-US" altLang="zh-TW" dirty="0" smtClean="0"/>
              <a:t>,</a:t>
            </a:r>
            <a:r>
              <a:rPr lang="en-US" altLang="zh-TW" dirty="0"/>
              <a:t> or by </a:t>
            </a:r>
            <a:r>
              <a:rPr lang="en-US" altLang="zh-TW" b="1" dirty="0"/>
              <a:t>specifying a </a:t>
            </a:r>
            <a:r>
              <a:rPr lang="en-US" altLang="zh-TW" b="1" dirty="0" smtClean="0"/>
              <a:t>measurement </a:t>
            </a:r>
            <a:r>
              <a:rPr lang="en-US" altLang="zh-TW" b="1" dirty="0"/>
              <a:t>and taking expectation values.</a:t>
            </a:r>
            <a:endParaRPr lang="zh-TW" altLang="en-US" b="1" dirty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2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4810546"/>
          </a:xfrm>
        </p:spPr>
        <p:txBody>
          <a:bodyPr/>
          <a:lstStyle/>
          <a:p>
            <a:r>
              <a:rPr lang="en-US" altLang="zh-TW" b="1" dirty="0"/>
              <a:t>E. TFQ Building Blocks</a:t>
            </a: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b="1" dirty="0" smtClean="0"/>
              <a:t>3. </a:t>
            </a:r>
            <a:r>
              <a:rPr lang="en-US" altLang="zh-TW" b="1" dirty="0"/>
              <a:t>Sampling and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Expectation </a:t>
            </a:r>
            <a:r>
              <a:rPr lang="en-US" altLang="zh-TW" b="1" dirty="0"/>
              <a:t>Values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891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Sampling and </a:t>
            </a:r>
            <a:br>
              <a:rPr lang="en-US" altLang="zh-TW" b="1" dirty="0"/>
            </a:br>
            <a:r>
              <a:rPr lang="en-US" altLang="zh-TW" b="1" dirty="0"/>
              <a:t>Expectation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b="1" dirty="0"/>
              <a:t>Sampling</a:t>
            </a:r>
            <a:r>
              <a:rPr lang="en-US" altLang="zh-TW" dirty="0"/>
              <a:t> from quantum circuits is an important </a:t>
            </a:r>
            <a:r>
              <a:rPr lang="en-US" altLang="zh-TW" dirty="0" smtClean="0"/>
              <a:t>use case </a:t>
            </a:r>
            <a:r>
              <a:rPr lang="en-US" altLang="zh-TW" dirty="0"/>
              <a:t>in quantum computing. The recently achieved </a:t>
            </a:r>
            <a:r>
              <a:rPr lang="en-US" altLang="zh-TW" dirty="0" smtClean="0"/>
              <a:t>milestone </a:t>
            </a:r>
            <a:r>
              <a:rPr lang="en-US" altLang="zh-TW" dirty="0"/>
              <a:t>of </a:t>
            </a:r>
            <a:r>
              <a:rPr lang="en-US" altLang="zh-TW" b="1" dirty="0"/>
              <a:t>quantum supremacy </a:t>
            </a:r>
            <a:r>
              <a:rPr lang="en-US" altLang="zh-TW" dirty="0" smtClean="0"/>
              <a:t>is </a:t>
            </a:r>
            <a:r>
              <a:rPr lang="en-US" altLang="zh-TW" dirty="0"/>
              <a:t>one such </a:t>
            </a:r>
            <a:r>
              <a:rPr lang="en-US" altLang="zh-TW" dirty="0" smtClean="0"/>
              <a:t>application, in </a:t>
            </a:r>
            <a:r>
              <a:rPr lang="en-US" altLang="zh-TW" dirty="0"/>
              <a:t>which the </a:t>
            </a:r>
            <a:r>
              <a:rPr lang="en-US" altLang="zh-TW" dirty="0" smtClean="0"/>
              <a:t>difficulty </a:t>
            </a:r>
            <a:r>
              <a:rPr lang="en-US" altLang="zh-TW" dirty="0"/>
              <a:t>of sampling from a </a:t>
            </a:r>
            <a:r>
              <a:rPr lang="en-US" altLang="zh-TW" b="1" dirty="0"/>
              <a:t>quantum </a:t>
            </a:r>
            <a:r>
              <a:rPr lang="en-US" altLang="zh-TW" b="1" dirty="0" smtClean="0"/>
              <a:t>model</a:t>
            </a:r>
            <a:r>
              <a:rPr lang="en-US" altLang="zh-TW" dirty="0" smtClean="0"/>
              <a:t> was </a:t>
            </a:r>
            <a:r>
              <a:rPr lang="en-US" altLang="zh-TW" dirty="0"/>
              <a:t>used to gain a computational edge over classical </a:t>
            </a:r>
            <a:r>
              <a:rPr lang="en-US" altLang="zh-TW" dirty="0" smtClean="0"/>
              <a:t>machines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80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Sampling and </a:t>
            </a:r>
            <a:br>
              <a:rPr lang="en-US" altLang="zh-TW" b="1" dirty="0"/>
            </a:br>
            <a:r>
              <a:rPr lang="en-US" altLang="zh-TW" b="1" dirty="0"/>
              <a:t>Expectation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b="1" dirty="0"/>
              <a:t>TFQ </a:t>
            </a:r>
            <a:r>
              <a:rPr lang="en-US" altLang="zh-TW" dirty="0"/>
              <a:t>implements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tfq.layers.Sample </a:t>
            </a:r>
            <a:r>
              <a:rPr lang="en-US" altLang="zh-TW" dirty="0" smtClean="0"/>
              <a:t>,</a:t>
            </a:r>
            <a:r>
              <a:rPr lang="en-US" altLang="zh-TW" dirty="0"/>
              <a:t> a Keras </a:t>
            </a:r>
            <a:r>
              <a:rPr lang="en-US" altLang="zh-TW" dirty="0" smtClean="0"/>
              <a:t>layer which </a:t>
            </a:r>
            <a:r>
              <a:rPr lang="en-US" altLang="zh-TW" dirty="0"/>
              <a:t>enables </a:t>
            </a:r>
            <a:r>
              <a:rPr lang="en-US" altLang="zh-TW" b="1" dirty="0"/>
              <a:t>sampling </a:t>
            </a:r>
            <a:r>
              <a:rPr lang="en-US" altLang="zh-TW" dirty="0"/>
              <a:t>from </a:t>
            </a:r>
            <a:r>
              <a:rPr lang="en-US" altLang="zh-TW" b="1" dirty="0"/>
              <a:t>batches of circuits</a:t>
            </a:r>
            <a:r>
              <a:rPr lang="en-US" altLang="zh-TW" dirty="0"/>
              <a:t> in </a:t>
            </a:r>
            <a:r>
              <a:rPr lang="en-US" altLang="zh-TW" dirty="0" smtClean="0"/>
              <a:t>support </a:t>
            </a:r>
            <a:r>
              <a:rPr lang="en-US" altLang="zh-TW" dirty="0"/>
              <a:t>of design objective 2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b="1" dirty="0"/>
              <a:t>The user supplies a </a:t>
            </a:r>
            <a:r>
              <a:rPr lang="en-US" altLang="zh-TW" b="1" dirty="0" smtClean="0"/>
              <a:t>tensor </a:t>
            </a:r>
            <a:r>
              <a:rPr lang="en-US" altLang="zh-TW" b="1" dirty="0"/>
              <a:t>of parameterized circuits, a list of symbols </a:t>
            </a:r>
            <a:r>
              <a:rPr lang="en-US" altLang="zh-TW" b="1" dirty="0" smtClean="0"/>
              <a:t>contained </a:t>
            </a:r>
            <a:r>
              <a:rPr lang="en-US" altLang="zh-TW" b="1" dirty="0"/>
              <a:t>in the circuits, and a tensor of values to </a:t>
            </a:r>
            <a:r>
              <a:rPr lang="en-US" altLang="zh-TW" b="1" dirty="0" smtClean="0"/>
              <a:t>substitute </a:t>
            </a:r>
            <a:r>
              <a:rPr lang="en-US" altLang="zh-TW" b="1" dirty="0"/>
              <a:t>for the symbols in the circuit</a:t>
            </a:r>
            <a:r>
              <a:rPr lang="en-US" altLang="zh-TW" b="1" dirty="0" smtClean="0"/>
              <a:t>.</a:t>
            </a:r>
          </a:p>
          <a:p>
            <a:pPr algn="just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097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Sampling and </a:t>
            </a:r>
            <a:br>
              <a:rPr lang="en-US" altLang="zh-TW" b="1" dirty="0"/>
            </a:br>
            <a:r>
              <a:rPr lang="en-US" altLang="zh-TW" b="1" dirty="0"/>
              <a:t>Expectation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Given </a:t>
            </a:r>
            <a:r>
              <a:rPr lang="en-US" altLang="zh-TW" dirty="0" smtClean="0"/>
              <a:t>these, 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r>
              <a:rPr lang="en-US" altLang="zh-TW" dirty="0"/>
              <a:t> </a:t>
            </a:r>
            <a:r>
              <a:rPr lang="en-US" altLang="zh-TW" b="1" dirty="0"/>
              <a:t>layer</a:t>
            </a:r>
            <a:r>
              <a:rPr lang="en-US" altLang="zh-TW" dirty="0"/>
              <a:t> produces a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tf.RaggedTensor</a:t>
            </a:r>
            <a:r>
              <a:rPr lang="en-US" altLang="zh-TW" dirty="0"/>
              <a:t> of </a:t>
            </a:r>
            <a:r>
              <a:rPr lang="en-US" altLang="zh-TW" b="1" dirty="0" smtClean="0"/>
              <a:t>shape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batch_size, num_samples, n_qubits] </a:t>
            </a:r>
            <a:r>
              <a:rPr lang="en-US" altLang="zh-TW" dirty="0"/>
              <a:t>, where the </a:t>
            </a:r>
            <a:r>
              <a:rPr lang="en-US" altLang="zh-TW" dirty="0" smtClean="0"/>
              <a:t>n_qubits dimension </a:t>
            </a:r>
            <a:r>
              <a:rPr lang="en-US" altLang="zh-TW" dirty="0"/>
              <a:t>is ragged </a:t>
            </a:r>
            <a:r>
              <a:rPr lang="en-US" altLang="zh-TW" dirty="0" smtClean="0"/>
              <a:t>to account </a:t>
            </a:r>
            <a:r>
              <a:rPr lang="en-US" altLang="zh-TW" dirty="0"/>
              <a:t>for the possibly </a:t>
            </a:r>
            <a:r>
              <a:rPr lang="en-US" altLang="zh-TW" dirty="0" smtClean="0"/>
              <a:t>varying circuit </a:t>
            </a:r>
            <a:r>
              <a:rPr lang="en-US" altLang="zh-TW" dirty="0"/>
              <a:t>size over the input batch of quantum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46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Sampling and </a:t>
            </a:r>
            <a:br>
              <a:rPr lang="en-US" altLang="zh-TW" b="1" dirty="0"/>
            </a:br>
            <a:r>
              <a:rPr lang="en-US" altLang="zh-TW" b="1" dirty="0"/>
              <a:t>Expectation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/>
          <a:lstStyle/>
          <a:p>
            <a:pPr algn="just"/>
            <a:r>
              <a:rPr lang="en-US" altLang="zh-TW" dirty="0" smtClean="0"/>
              <a:t>For example</a:t>
            </a:r>
            <a:r>
              <a:rPr lang="en-US" altLang="zh-TW" dirty="0"/>
              <a:t>, the following code takes the combined data </a:t>
            </a:r>
            <a:r>
              <a:rPr lang="en-US" altLang="zh-TW" dirty="0" smtClean="0"/>
              <a:t>and model </a:t>
            </a:r>
            <a:r>
              <a:rPr lang="en-US" altLang="zh-TW" dirty="0"/>
              <a:t>from section IIE2 and produces a </a:t>
            </a:r>
            <a:r>
              <a:rPr lang="en-US" altLang="zh-TW" b="1" dirty="0"/>
              <a:t>tensor</a:t>
            </a:r>
            <a:r>
              <a:rPr lang="en-US" altLang="zh-TW" dirty="0"/>
              <a:t> of </a:t>
            </a:r>
            <a:r>
              <a:rPr lang="en-US" altLang="zh-TW" dirty="0" smtClean="0"/>
              <a:t>size </a:t>
            </a:r>
            <a:r>
              <a:rPr lang="en-US" altLang="zh-TW" b="1" dirty="0" smtClean="0"/>
              <a:t>[1</a:t>
            </a:r>
            <a:r>
              <a:rPr lang="en-US" altLang="zh-TW" b="1" dirty="0"/>
              <a:t>, 4, 1] </a:t>
            </a:r>
            <a:r>
              <a:rPr lang="en-US" altLang="zh-TW" dirty="0"/>
              <a:t>containing </a:t>
            </a:r>
            <a:r>
              <a:rPr lang="en-US" altLang="zh-TW" b="1" dirty="0"/>
              <a:t>four single-bit samples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81798"/>
            <a:ext cx="6624736" cy="103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6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Sampling and </a:t>
            </a:r>
            <a:br>
              <a:rPr lang="en-US" altLang="zh-TW" b="1" dirty="0"/>
            </a:br>
            <a:r>
              <a:rPr lang="en-US" altLang="zh-TW" b="1" dirty="0"/>
              <a:t>Expectation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Though </a:t>
            </a:r>
            <a:r>
              <a:rPr lang="en-US" altLang="zh-TW" b="1" dirty="0"/>
              <a:t>sampling</a:t>
            </a:r>
            <a:r>
              <a:rPr lang="en-US" altLang="zh-TW" dirty="0"/>
              <a:t> is the fundamental interface </a:t>
            </a:r>
            <a:r>
              <a:rPr lang="en-US" altLang="zh-TW" dirty="0" smtClean="0"/>
              <a:t>between quantum </a:t>
            </a:r>
            <a:r>
              <a:rPr lang="en-US" altLang="zh-TW" dirty="0"/>
              <a:t>and classical information, </a:t>
            </a:r>
            <a:r>
              <a:rPr lang="en-US" altLang="zh-TW" b="1" dirty="0" smtClean="0"/>
              <a:t>differentiability of quantum </a:t>
            </a:r>
            <a:r>
              <a:rPr lang="en-US" altLang="zh-TW" b="1" dirty="0"/>
              <a:t>circuits </a:t>
            </a:r>
            <a:r>
              <a:rPr lang="en-US" altLang="zh-TW" dirty="0"/>
              <a:t>is much more convenient when </a:t>
            </a:r>
            <a:r>
              <a:rPr lang="en-US" altLang="zh-TW" dirty="0" smtClean="0"/>
              <a:t>using </a:t>
            </a:r>
            <a:r>
              <a:rPr lang="en-US" altLang="zh-TW" b="1" dirty="0" smtClean="0"/>
              <a:t>expectation </a:t>
            </a:r>
            <a:r>
              <a:rPr lang="en-US" altLang="zh-TW" b="1" dirty="0"/>
              <a:t>values</a:t>
            </a:r>
            <a:r>
              <a:rPr lang="en-US" altLang="zh-TW" b="1" dirty="0" smtClean="0"/>
              <a:t>,</a:t>
            </a:r>
            <a:r>
              <a:rPr lang="en-US" altLang="zh-TW" b="1" dirty="0"/>
              <a:t> </a:t>
            </a:r>
            <a:r>
              <a:rPr lang="en-US" altLang="zh-TW" dirty="0"/>
              <a:t>as </a:t>
            </a:r>
            <a:r>
              <a:rPr lang="en-US" altLang="zh-TW" b="1" dirty="0"/>
              <a:t>gradient information </a:t>
            </a:r>
            <a:r>
              <a:rPr lang="en-US" altLang="zh-TW" dirty="0"/>
              <a:t>can </a:t>
            </a:r>
            <a:r>
              <a:rPr lang="en-US" altLang="zh-TW" dirty="0" smtClean="0"/>
              <a:t>then be </a:t>
            </a:r>
            <a:r>
              <a:rPr lang="en-US" altLang="zh-TW" b="1" dirty="0"/>
              <a:t>backpropagated</a:t>
            </a:r>
            <a:r>
              <a:rPr lang="en-US" altLang="zh-TW" dirty="0"/>
              <a:t> (see section III for </a:t>
            </a:r>
            <a:r>
              <a:rPr lang="en-US" altLang="zh-TW" dirty="0" smtClean="0"/>
              <a:t>more details</a:t>
            </a:r>
            <a:r>
              <a:rPr lang="en-US" altLang="zh-TW" dirty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55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Sampling and </a:t>
            </a:r>
            <a:br>
              <a:rPr lang="en-US" altLang="zh-TW" b="1" dirty="0"/>
            </a:br>
            <a:r>
              <a:rPr lang="en-US" altLang="zh-TW" b="1" dirty="0"/>
              <a:t>Expectation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In the simplest case, </a:t>
            </a:r>
            <a:r>
              <a:rPr lang="en-US" altLang="zh-TW" b="1" dirty="0"/>
              <a:t>expectation values </a:t>
            </a:r>
            <a:r>
              <a:rPr lang="en-US" altLang="zh-TW" dirty="0"/>
              <a:t>are simply </a:t>
            </a:r>
            <a:r>
              <a:rPr lang="en-US" altLang="zh-TW" dirty="0" smtClean="0"/>
              <a:t>averages </a:t>
            </a:r>
            <a:r>
              <a:rPr lang="en-US" altLang="zh-TW" dirty="0"/>
              <a:t>over samples. In </a:t>
            </a:r>
            <a:r>
              <a:rPr lang="en-US" altLang="zh-TW" b="1" dirty="0"/>
              <a:t>quantum computing,</a:t>
            </a:r>
            <a:r>
              <a:rPr lang="en-US" altLang="zh-TW" dirty="0"/>
              <a:t> </a:t>
            </a:r>
            <a:r>
              <a:rPr lang="en-US" altLang="zh-TW" b="1" dirty="0" smtClean="0"/>
              <a:t>expectation values </a:t>
            </a:r>
            <a:r>
              <a:rPr lang="en-US" altLang="zh-TW" dirty="0"/>
              <a:t>are typically taken with respect to a </a:t>
            </a:r>
            <a:r>
              <a:rPr lang="en-US" altLang="zh-TW" b="1" dirty="0" smtClean="0"/>
              <a:t>measurement operator </a:t>
            </a:r>
            <a:r>
              <a:rPr lang="en-US" altLang="zh-TW" b="1" dirty="0"/>
              <a:t>M</a:t>
            </a:r>
            <a:r>
              <a:rPr lang="en-US" altLang="zh-TW" b="1" dirty="0" smtClean="0"/>
              <a:t>.</a:t>
            </a:r>
            <a:r>
              <a:rPr lang="en-US" altLang="zh-TW" dirty="0"/>
              <a:t> This involves </a:t>
            </a:r>
            <a:r>
              <a:rPr lang="en-US" altLang="zh-TW" b="1" dirty="0"/>
              <a:t>sampling bitstrings from </a:t>
            </a:r>
            <a:r>
              <a:rPr lang="en-US" altLang="zh-TW" b="1" dirty="0" smtClean="0"/>
              <a:t>the quantum </a:t>
            </a:r>
            <a:r>
              <a:rPr lang="en-US" altLang="zh-TW" b="1" dirty="0"/>
              <a:t>circuit as described above, applying M to </a:t>
            </a:r>
            <a:r>
              <a:rPr lang="en-US" altLang="zh-TW" b="1" dirty="0" smtClean="0"/>
              <a:t>the list </a:t>
            </a:r>
            <a:r>
              <a:rPr lang="en-US" altLang="zh-TW" b="1" dirty="0"/>
              <a:t>of bitstring samples to produce a list of </a:t>
            </a:r>
            <a:r>
              <a:rPr lang="en-US" altLang="zh-TW" b="1" dirty="0" smtClean="0"/>
              <a:t>numbers, then </a:t>
            </a:r>
            <a:r>
              <a:rPr lang="en-US" altLang="zh-TW" b="1" dirty="0"/>
              <a:t>taking the average of the result.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6246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Sampling and </a:t>
            </a:r>
            <a:br>
              <a:rPr lang="en-US" altLang="zh-TW" b="1" dirty="0"/>
            </a:br>
            <a:r>
              <a:rPr lang="en-US" altLang="zh-TW" b="1" dirty="0"/>
              <a:t>Expectation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In contrast to </a:t>
            </a:r>
            <a:r>
              <a:rPr lang="en-US" altLang="zh-TW" b="1" dirty="0"/>
              <a:t>sampling </a:t>
            </a:r>
            <a:r>
              <a:rPr lang="en-US" altLang="zh-TW" dirty="0"/>
              <a:t>(which is by default in the </a:t>
            </a:r>
            <a:r>
              <a:rPr lang="en-US" altLang="zh-TW" b="1" dirty="0" smtClean="0"/>
              <a:t>standard </a:t>
            </a:r>
            <a:r>
              <a:rPr lang="en-US" altLang="zh-TW" b="1" dirty="0"/>
              <a:t>computational basis</a:t>
            </a:r>
            <a:r>
              <a:rPr lang="en-US" altLang="zh-TW" dirty="0"/>
              <a:t>, the </a:t>
            </a:r>
            <a:r>
              <a:rPr lang="en-US" altLang="zh-TW" b="1" dirty="0" smtClean="0"/>
              <a:t>Z eigenbasis</a:t>
            </a:r>
            <a:r>
              <a:rPr lang="en-US" altLang="zh-TW" dirty="0" smtClean="0"/>
              <a:t> </a:t>
            </a:r>
            <a:r>
              <a:rPr lang="en-US" altLang="zh-TW" dirty="0"/>
              <a:t>of all qubits</a:t>
            </a:r>
            <a:r>
              <a:rPr lang="en-US" altLang="zh-TW" dirty="0" smtClean="0"/>
              <a:t>),</a:t>
            </a:r>
            <a:r>
              <a:rPr lang="en-US" altLang="zh-TW" dirty="0"/>
              <a:t> </a:t>
            </a:r>
            <a:r>
              <a:rPr lang="en-US" altLang="zh-TW" b="1" dirty="0"/>
              <a:t>taking expectation values requires </a:t>
            </a:r>
            <a:r>
              <a:rPr lang="en-US" altLang="zh-TW" b="1" dirty="0" smtClean="0"/>
              <a:t>defining </a:t>
            </a:r>
            <a:r>
              <a:rPr lang="en-US" altLang="zh-TW" b="1" dirty="0"/>
              <a:t>a </a:t>
            </a:r>
            <a:r>
              <a:rPr lang="en-US" altLang="zh-TW" b="1" dirty="0" smtClean="0"/>
              <a:t>measurement.</a:t>
            </a:r>
          </a:p>
          <a:p>
            <a:pPr algn="just"/>
            <a:r>
              <a:rPr lang="en-US" altLang="zh-TW" dirty="0"/>
              <a:t>As discussed in section II A, these are </a:t>
            </a:r>
            <a:r>
              <a:rPr lang="en-US" altLang="zh-TW" dirty="0" smtClean="0"/>
              <a:t>first defined as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cirq.PauliSum</a:t>
            </a:r>
            <a:r>
              <a:rPr lang="en-US" altLang="zh-TW" dirty="0"/>
              <a:t> </a:t>
            </a:r>
            <a:r>
              <a:rPr lang="en-US" altLang="zh-TW" b="1" dirty="0"/>
              <a:t>objects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b="1" dirty="0" smtClean="0"/>
              <a:t>converted </a:t>
            </a:r>
            <a:r>
              <a:rPr lang="en-US" altLang="zh-TW" b="1" dirty="0"/>
              <a:t>to tensors.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655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H</a:t>
            </a:r>
            <a:r>
              <a:rPr lang="en-US" altLang="zh-TW" b="1" dirty="0" smtClean="0"/>
              <a:t>ybrid Quantum-Classical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b="1" dirty="0"/>
              <a:t>NISQ processors </a:t>
            </a:r>
            <a:r>
              <a:rPr lang="en-US" altLang="zh-TW" dirty="0"/>
              <a:t>will need to work in concert with </a:t>
            </a:r>
            <a:r>
              <a:rPr lang="en-US" altLang="zh-TW" dirty="0" smtClean="0"/>
              <a:t>classical </a:t>
            </a:r>
            <a:r>
              <a:rPr lang="en-US" altLang="zh-TW" dirty="0"/>
              <a:t>co-processors to become </a:t>
            </a:r>
            <a:r>
              <a:rPr lang="en-US" altLang="zh-TW" dirty="0" smtClean="0"/>
              <a:t>effective.</a:t>
            </a:r>
          </a:p>
          <a:p>
            <a:pPr algn="just"/>
            <a:r>
              <a:rPr lang="en-US" altLang="zh-TW" dirty="0"/>
              <a:t>We </a:t>
            </a:r>
            <a:r>
              <a:rPr lang="en-US" altLang="zh-TW" dirty="0" smtClean="0"/>
              <a:t>anticipate that </a:t>
            </a:r>
            <a:r>
              <a:rPr lang="en-US" altLang="zh-TW" dirty="0"/>
              <a:t>investigations into various possible </a:t>
            </a:r>
            <a:r>
              <a:rPr lang="en-US" altLang="zh-TW" b="1" dirty="0"/>
              <a:t>hybrid </a:t>
            </a:r>
            <a:r>
              <a:rPr lang="en-US" altLang="zh-TW" b="1" dirty="0" smtClean="0"/>
              <a:t>quantum-classical </a:t>
            </a:r>
            <a:r>
              <a:rPr lang="en-US" altLang="zh-TW" b="1" dirty="0"/>
              <a:t>machine learning algorithms </a:t>
            </a:r>
            <a:r>
              <a:rPr lang="en-US" altLang="zh-TW" dirty="0"/>
              <a:t>will be a </a:t>
            </a:r>
            <a:r>
              <a:rPr lang="en-US" altLang="zh-TW" dirty="0" smtClean="0"/>
              <a:t>productive </a:t>
            </a:r>
            <a:r>
              <a:rPr lang="en-US" altLang="zh-TW" dirty="0"/>
              <a:t>area of </a:t>
            </a:r>
            <a:r>
              <a:rPr lang="en-US" altLang="zh-TW" dirty="0" smtClean="0"/>
              <a:t>research </a:t>
            </a:r>
            <a:r>
              <a:rPr lang="en-US" altLang="zh-TW" dirty="0"/>
              <a:t>and that </a:t>
            </a:r>
            <a:r>
              <a:rPr lang="en-US" altLang="zh-TW" b="1" dirty="0"/>
              <a:t>quantum computers </a:t>
            </a:r>
            <a:r>
              <a:rPr lang="en-US" altLang="zh-TW" dirty="0" smtClean="0"/>
              <a:t>will be </a:t>
            </a:r>
            <a:r>
              <a:rPr lang="en-US" altLang="zh-TW" dirty="0"/>
              <a:t>most useful as </a:t>
            </a:r>
            <a:r>
              <a:rPr lang="en-US" altLang="zh-TW" b="1" dirty="0"/>
              <a:t>hardware accelerators</a:t>
            </a:r>
            <a:r>
              <a:rPr lang="en-US" altLang="zh-TW" dirty="0"/>
              <a:t>, working in </a:t>
            </a:r>
            <a:r>
              <a:rPr lang="en-US" altLang="zh-TW" b="1" dirty="0" smtClean="0"/>
              <a:t>symbiosis</a:t>
            </a:r>
            <a:r>
              <a:rPr lang="en-US" altLang="zh-TW" dirty="0" smtClean="0"/>
              <a:t> </a:t>
            </a:r>
            <a:r>
              <a:rPr lang="en-US" altLang="zh-TW" dirty="0"/>
              <a:t>with traditional computers.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41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Sampling and </a:t>
            </a:r>
            <a:br>
              <a:rPr lang="en-US" altLang="zh-TW" b="1" dirty="0"/>
            </a:br>
            <a:r>
              <a:rPr lang="en-US" altLang="zh-TW" b="1" dirty="0"/>
              <a:t>Expectation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412976"/>
          </a:xfrm>
        </p:spPr>
        <p:txBody>
          <a:bodyPr/>
          <a:lstStyle/>
          <a:p>
            <a:pPr algn="just"/>
            <a:r>
              <a:rPr lang="en-US" altLang="zh-TW" b="1" dirty="0" smtClean="0"/>
              <a:t>TFQ</a:t>
            </a:r>
            <a:r>
              <a:rPr lang="en-US" altLang="zh-TW" dirty="0" smtClean="0"/>
              <a:t> implements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tfq.layers.Expectation</a:t>
            </a:r>
            <a:r>
              <a:rPr lang="en-US" altLang="zh-TW" dirty="0"/>
              <a:t> </a:t>
            </a:r>
            <a:r>
              <a:rPr lang="en-US" altLang="zh-TW" b="1" dirty="0"/>
              <a:t>,</a:t>
            </a:r>
            <a:r>
              <a:rPr lang="en-US" altLang="zh-TW" dirty="0"/>
              <a:t> a Keras layer </a:t>
            </a:r>
            <a:r>
              <a:rPr lang="en-US" altLang="zh-TW" dirty="0" smtClean="0"/>
              <a:t>which enables </a:t>
            </a:r>
            <a:r>
              <a:rPr lang="en-US" altLang="zh-TW" dirty="0"/>
              <a:t>the </a:t>
            </a:r>
            <a:r>
              <a:rPr lang="en-US" altLang="zh-TW" b="1" dirty="0"/>
              <a:t>extraction of measurement expectation </a:t>
            </a:r>
            <a:r>
              <a:rPr lang="en-US" altLang="zh-TW" b="1" dirty="0" smtClean="0"/>
              <a:t>values </a:t>
            </a:r>
            <a:r>
              <a:rPr lang="en-US" altLang="zh-TW" b="1" dirty="0"/>
              <a:t>from quantum models.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511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Sampling and </a:t>
            </a:r>
            <a:br>
              <a:rPr lang="en-US" altLang="zh-TW" b="1" dirty="0"/>
            </a:br>
            <a:r>
              <a:rPr lang="en-US" altLang="zh-TW" b="1" dirty="0"/>
              <a:t>Expectation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b="1" dirty="0"/>
              <a:t>The user supplies a tensor </a:t>
            </a:r>
            <a:r>
              <a:rPr lang="en-US" altLang="zh-TW" b="1" dirty="0" smtClean="0"/>
              <a:t>of parameterized </a:t>
            </a:r>
            <a:r>
              <a:rPr lang="en-US" altLang="zh-TW" b="1" dirty="0"/>
              <a:t>circuits, a list of symbols contained in </a:t>
            </a:r>
            <a:r>
              <a:rPr lang="en-US" altLang="zh-TW" b="1" dirty="0" smtClean="0"/>
              <a:t>the circuits</a:t>
            </a:r>
            <a:r>
              <a:rPr lang="en-US" altLang="zh-TW" b="1" dirty="0"/>
              <a:t>, a tensor of values to substitute for the </a:t>
            </a:r>
            <a:r>
              <a:rPr lang="en-US" altLang="zh-TW" b="1" dirty="0" smtClean="0"/>
              <a:t>symbols in </a:t>
            </a:r>
            <a:r>
              <a:rPr lang="en-US" altLang="zh-TW" b="1" dirty="0"/>
              <a:t>the circuit</a:t>
            </a:r>
            <a:r>
              <a:rPr lang="en-US" altLang="zh-TW" b="1" dirty="0" smtClean="0"/>
              <a:t>,</a:t>
            </a:r>
            <a:r>
              <a:rPr lang="en-US" altLang="zh-TW" b="1" dirty="0"/>
              <a:t> and a tensor of </a:t>
            </a:r>
            <a:r>
              <a:rPr lang="en-US" altLang="zh-TW" b="1" dirty="0" smtClean="0"/>
              <a:t>operators </a:t>
            </a:r>
            <a:r>
              <a:rPr lang="en-US" altLang="zh-TW" b="1" dirty="0"/>
              <a:t>to measure </a:t>
            </a:r>
            <a:r>
              <a:rPr lang="en-US" altLang="zh-TW" b="1" dirty="0" smtClean="0"/>
              <a:t>with respect </a:t>
            </a:r>
            <a:r>
              <a:rPr lang="en-US" altLang="zh-TW" b="1" dirty="0"/>
              <a:t>to them</a:t>
            </a:r>
            <a:r>
              <a:rPr lang="en-US" altLang="zh-TW" b="1" dirty="0" smtClean="0"/>
              <a:t>.</a:t>
            </a:r>
            <a:r>
              <a:rPr lang="en-US" altLang="zh-TW" b="1" dirty="0"/>
              <a:t> Given these inputs, the layer </a:t>
            </a:r>
            <a:r>
              <a:rPr lang="en-US" altLang="zh-TW" b="1" dirty="0" smtClean="0"/>
              <a:t>outputs a </a:t>
            </a:r>
            <a:r>
              <a:rPr lang="en-US" altLang="zh-TW" b="1" dirty="0"/>
              <a:t>tensor of expectation values.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097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Sampling and </a:t>
            </a:r>
            <a:br>
              <a:rPr lang="en-US" altLang="zh-TW" b="1" dirty="0"/>
            </a:br>
            <a:r>
              <a:rPr lang="en-US" altLang="zh-TW" b="1" dirty="0"/>
              <a:t>Expectation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algn="just"/>
            <a:r>
              <a:rPr lang="en-US" altLang="zh-TW" dirty="0"/>
              <a:t>Below, we show how </a:t>
            </a:r>
            <a:r>
              <a:rPr lang="en-US" altLang="zh-TW" dirty="0" smtClean="0"/>
              <a:t>to take </a:t>
            </a:r>
            <a:r>
              <a:rPr lang="en-US" altLang="zh-TW" dirty="0"/>
              <a:t>an </a:t>
            </a:r>
            <a:r>
              <a:rPr lang="en-US" altLang="zh-TW" b="1" dirty="0"/>
              <a:t>expectation value</a:t>
            </a:r>
            <a:r>
              <a:rPr lang="en-US" altLang="zh-TW" dirty="0"/>
              <a:t> of the </a:t>
            </a:r>
            <a:r>
              <a:rPr lang="en-US" altLang="zh-TW" b="1" dirty="0"/>
              <a:t>measurement</a:t>
            </a:r>
            <a:r>
              <a:rPr lang="en-US" altLang="zh-TW" dirty="0"/>
              <a:t> </a:t>
            </a:r>
            <a:r>
              <a:rPr lang="en-US" altLang="zh-TW" dirty="0" smtClean="0"/>
              <a:t>defined in section </a:t>
            </a:r>
            <a:r>
              <a:rPr lang="en-US" altLang="zh-TW" dirty="0"/>
              <a:t>IIE1</a:t>
            </a:r>
            <a:r>
              <a:rPr lang="en-US" altLang="zh-TW" dirty="0" smtClean="0"/>
              <a:t>: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7211400" cy="169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8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Sampling and </a:t>
            </a:r>
            <a:br>
              <a:rPr lang="en-US" altLang="zh-TW" b="1" dirty="0"/>
            </a:br>
            <a:r>
              <a:rPr lang="en-US" altLang="zh-TW" b="1" dirty="0"/>
              <a:t>Expectation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The </a:t>
            </a:r>
            <a:r>
              <a:rPr lang="en-US" altLang="zh-TW" b="1" dirty="0"/>
              <a:t>expectation </a:t>
            </a:r>
            <a:r>
              <a:rPr lang="en-US" altLang="zh-TW" b="1" dirty="0" smtClean="0"/>
              <a:t>layer </a:t>
            </a:r>
            <a:r>
              <a:rPr lang="en-US" altLang="zh-TW" dirty="0" smtClean="0"/>
              <a:t>is </a:t>
            </a:r>
            <a:r>
              <a:rPr lang="en-US" altLang="zh-TW" dirty="0"/>
              <a:t>capable of using either a </a:t>
            </a:r>
            <a:r>
              <a:rPr lang="en-US" altLang="zh-TW" b="1" dirty="0"/>
              <a:t>simulator</a:t>
            </a:r>
            <a:r>
              <a:rPr lang="en-US" altLang="zh-TW" dirty="0"/>
              <a:t> or a </a:t>
            </a:r>
            <a:r>
              <a:rPr lang="en-US" altLang="zh-TW" b="1" dirty="0"/>
              <a:t>real device </a:t>
            </a:r>
            <a:r>
              <a:rPr lang="en-US" altLang="zh-TW" dirty="0" smtClean="0"/>
              <a:t>for execution</a:t>
            </a:r>
            <a:r>
              <a:rPr lang="en-US" altLang="zh-TW" dirty="0"/>
              <a:t>, and this choice is simply </a:t>
            </a:r>
            <a:r>
              <a:rPr lang="en-US" altLang="zh-TW" dirty="0" smtClean="0"/>
              <a:t>specified </a:t>
            </a:r>
            <a:r>
              <a:rPr lang="en-US" altLang="zh-TW" dirty="0"/>
              <a:t>at run time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b="1" dirty="0"/>
              <a:t>Having converted the output of a quantum model </a:t>
            </a:r>
            <a:r>
              <a:rPr lang="en-US" altLang="zh-TW" b="1" dirty="0" smtClean="0"/>
              <a:t>into classical </a:t>
            </a:r>
            <a:r>
              <a:rPr lang="en-US" altLang="zh-TW" b="1" dirty="0"/>
              <a:t>information, </a:t>
            </a:r>
            <a:r>
              <a:rPr lang="en-US" altLang="zh-TW" dirty="0"/>
              <a:t>the results can be fed into </a:t>
            </a:r>
            <a:r>
              <a:rPr lang="en-US" altLang="zh-TW" dirty="0" smtClean="0"/>
              <a:t>subsequent </a:t>
            </a:r>
            <a:r>
              <a:rPr lang="en-US" altLang="zh-TW" dirty="0"/>
              <a:t>computations</a:t>
            </a:r>
            <a:r>
              <a:rPr lang="en-US" altLang="zh-TW" dirty="0" smtClean="0"/>
              <a:t>.</a:t>
            </a:r>
            <a:r>
              <a:rPr lang="en-US" altLang="zh-TW" dirty="0"/>
              <a:t> In particular, they can be fed </a:t>
            </a:r>
            <a:r>
              <a:rPr lang="en-US" altLang="zh-TW" dirty="0" smtClean="0"/>
              <a:t>into functions </a:t>
            </a:r>
            <a:r>
              <a:rPr lang="en-US" altLang="zh-TW" dirty="0"/>
              <a:t>that produce a single number, </a:t>
            </a:r>
            <a:r>
              <a:rPr lang="en-US" altLang="zh-TW" b="1" dirty="0"/>
              <a:t>allowing us </a:t>
            </a:r>
            <a:r>
              <a:rPr lang="en-US" altLang="zh-TW" b="1" dirty="0" smtClean="0"/>
              <a:t>to define </a:t>
            </a:r>
            <a:r>
              <a:rPr lang="en-US" altLang="zh-TW" b="1" dirty="0"/>
              <a:t>loss functions over quantum models in the </a:t>
            </a:r>
            <a:r>
              <a:rPr lang="en-US" altLang="zh-TW" b="1" dirty="0" smtClean="0"/>
              <a:t>same way </a:t>
            </a:r>
            <a:r>
              <a:rPr lang="en-US" altLang="zh-TW" b="1" dirty="0"/>
              <a:t>we do for classical models</a:t>
            </a:r>
            <a:r>
              <a:rPr lang="en-US" altLang="zh-TW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0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50506"/>
          </a:xfrm>
        </p:spPr>
        <p:txBody>
          <a:bodyPr/>
          <a:lstStyle/>
          <a:p>
            <a:r>
              <a:rPr lang="en-US" altLang="zh-TW" b="1" dirty="0"/>
              <a:t>E. TFQ Building Blocks</a:t>
            </a: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b="1" dirty="0" smtClean="0"/>
              <a:t>4. Differentiating </a:t>
            </a:r>
            <a:br>
              <a:rPr lang="en-US" altLang="zh-TW" b="1" dirty="0" smtClean="0"/>
            </a:br>
            <a:r>
              <a:rPr lang="en-US" altLang="zh-TW" b="1" dirty="0" smtClean="0"/>
              <a:t>Quantum </a:t>
            </a:r>
            <a:r>
              <a:rPr lang="en-US" altLang="zh-TW" b="1" dirty="0"/>
              <a:t>Circuits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849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Differentiating </a:t>
            </a:r>
            <a:br>
              <a:rPr lang="en-US" altLang="zh-TW" b="1" dirty="0"/>
            </a:br>
            <a:r>
              <a:rPr lang="en-US" altLang="zh-TW" b="1" dirty="0"/>
              <a:t>Quantum Circuits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We have taken the first steps towards implementation of </a:t>
            </a:r>
            <a:r>
              <a:rPr lang="en-US" altLang="zh-TW" b="1" dirty="0" smtClean="0"/>
              <a:t>quantum machine learning, </a:t>
            </a:r>
            <a:r>
              <a:rPr lang="en-US" altLang="zh-TW" dirty="0" smtClean="0"/>
              <a:t>having defined </a:t>
            </a:r>
            <a:r>
              <a:rPr lang="en-US" altLang="zh-TW" b="1" dirty="0" smtClean="0"/>
              <a:t>quantum models </a:t>
            </a:r>
            <a:r>
              <a:rPr lang="en-US" altLang="zh-TW" dirty="0" smtClean="0"/>
              <a:t>over </a:t>
            </a:r>
            <a:r>
              <a:rPr lang="en-US" altLang="zh-TW" b="1" dirty="0" smtClean="0"/>
              <a:t>quantum data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loss functions </a:t>
            </a:r>
            <a:r>
              <a:rPr lang="en-US" altLang="zh-TW" dirty="0" smtClean="0"/>
              <a:t>over those models. As described in both the introduction and our</a:t>
            </a:r>
            <a:r>
              <a:rPr lang="en-US" altLang="zh-TW" dirty="0"/>
              <a:t> </a:t>
            </a:r>
            <a:r>
              <a:rPr lang="en-US" altLang="zh-TW" dirty="0" smtClean="0"/>
              <a:t>first </a:t>
            </a:r>
            <a:r>
              <a:rPr lang="en-US" altLang="zh-TW" dirty="0"/>
              <a:t>guiding principle, </a:t>
            </a:r>
            <a:r>
              <a:rPr lang="en-US" altLang="zh-TW" b="1" dirty="0" smtClean="0"/>
              <a:t>differentiability</a:t>
            </a:r>
            <a:r>
              <a:rPr lang="en-US" altLang="zh-TW" dirty="0" smtClean="0"/>
              <a:t> </a:t>
            </a:r>
            <a:r>
              <a:rPr lang="en-US" altLang="zh-TW" dirty="0"/>
              <a:t>is the critical </a:t>
            </a:r>
            <a:r>
              <a:rPr lang="en-US" altLang="zh-TW" dirty="0" smtClean="0"/>
              <a:t>machinery </a:t>
            </a:r>
            <a:r>
              <a:rPr lang="en-US" altLang="zh-TW" dirty="0"/>
              <a:t>needed to </a:t>
            </a:r>
            <a:r>
              <a:rPr lang="en-US" altLang="zh-TW" dirty="0" smtClean="0"/>
              <a:t>allow training </a:t>
            </a:r>
            <a:r>
              <a:rPr lang="en-US" altLang="zh-TW" dirty="0"/>
              <a:t>of these models.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Differentiating </a:t>
            </a:r>
            <a:br>
              <a:rPr lang="en-US" altLang="zh-TW" b="1" dirty="0"/>
            </a:br>
            <a:r>
              <a:rPr lang="en-US" altLang="zh-TW" b="1" dirty="0"/>
              <a:t>Quantum Circuits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As described in section II B</a:t>
            </a:r>
            <a:r>
              <a:rPr lang="en-US" altLang="zh-TW" dirty="0" smtClean="0"/>
              <a:t>,</a:t>
            </a:r>
            <a:r>
              <a:rPr lang="en-US" altLang="zh-TW" dirty="0"/>
              <a:t> the architecture of </a:t>
            </a:r>
            <a:r>
              <a:rPr lang="en-US" altLang="zh-TW" b="1" dirty="0" smtClean="0"/>
              <a:t>TensorFlow</a:t>
            </a:r>
            <a:r>
              <a:rPr lang="en-US" altLang="zh-TW" dirty="0" smtClean="0"/>
              <a:t> is </a:t>
            </a:r>
            <a:r>
              <a:rPr lang="en-US" altLang="zh-TW" b="1" dirty="0" smtClean="0"/>
              <a:t>optimized</a:t>
            </a:r>
            <a:r>
              <a:rPr lang="en-US" altLang="zh-TW" dirty="0" smtClean="0"/>
              <a:t> </a:t>
            </a:r>
            <a:r>
              <a:rPr lang="en-US" altLang="zh-TW" dirty="0"/>
              <a:t>around </a:t>
            </a:r>
            <a:r>
              <a:rPr lang="en-US" altLang="zh-TW" b="1" dirty="0"/>
              <a:t>backpropagation</a:t>
            </a:r>
            <a:r>
              <a:rPr lang="en-US" altLang="zh-TW" dirty="0"/>
              <a:t> of errors for </a:t>
            </a:r>
            <a:r>
              <a:rPr lang="en-US" altLang="zh-TW" b="1" dirty="0" smtClean="0"/>
              <a:t>efficient updates </a:t>
            </a:r>
            <a:r>
              <a:rPr lang="en-US" altLang="zh-TW" b="1" dirty="0"/>
              <a:t>of model parameters</a:t>
            </a:r>
            <a:r>
              <a:rPr lang="en-US" altLang="zh-TW" b="1" dirty="0" smtClean="0"/>
              <a:t>;</a:t>
            </a:r>
            <a:r>
              <a:rPr lang="en-US" altLang="zh-TW" dirty="0"/>
              <a:t> one of the </a:t>
            </a:r>
            <a:r>
              <a:rPr lang="en-US" altLang="zh-TW" b="1" dirty="0"/>
              <a:t>core </a:t>
            </a:r>
            <a:r>
              <a:rPr lang="en-US" altLang="zh-TW" b="1" dirty="0" smtClean="0"/>
              <a:t>contributions </a:t>
            </a:r>
            <a:r>
              <a:rPr lang="en-US" altLang="zh-TW" dirty="0"/>
              <a:t>of </a:t>
            </a:r>
            <a:r>
              <a:rPr lang="en-US" altLang="zh-TW" b="1" dirty="0"/>
              <a:t>TFQ</a:t>
            </a:r>
            <a:r>
              <a:rPr lang="en-US" altLang="zh-TW" dirty="0"/>
              <a:t> is </a:t>
            </a:r>
            <a:r>
              <a:rPr lang="en-US" altLang="zh-TW" b="1" dirty="0"/>
              <a:t>integration </a:t>
            </a:r>
            <a:r>
              <a:rPr lang="en-US" altLang="zh-TW" dirty="0"/>
              <a:t>with</a:t>
            </a:r>
            <a:r>
              <a:rPr lang="en-US" altLang="zh-TW" b="1" dirty="0"/>
              <a:t> TensorFlow's </a:t>
            </a:r>
            <a:r>
              <a:rPr lang="en-US" altLang="zh-TW" b="1" dirty="0" smtClean="0"/>
              <a:t>backpropagation </a:t>
            </a:r>
            <a:r>
              <a:rPr lang="en-US" altLang="zh-TW" b="1" dirty="0"/>
              <a:t>mechanism</a:t>
            </a:r>
            <a:r>
              <a:rPr lang="en-US" altLang="zh-TW" b="1" dirty="0" smtClean="0"/>
              <a:t>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76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Differentiating </a:t>
            </a:r>
            <a:br>
              <a:rPr lang="en-US" altLang="zh-TW" b="1" dirty="0"/>
            </a:br>
            <a:r>
              <a:rPr lang="en-US" altLang="zh-TW" b="1" dirty="0"/>
              <a:t>Quantum Circuits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917032"/>
          </a:xfrm>
        </p:spPr>
        <p:txBody>
          <a:bodyPr/>
          <a:lstStyle/>
          <a:p>
            <a:pPr algn="just"/>
            <a:r>
              <a:rPr lang="en-US" altLang="zh-TW" b="1" dirty="0"/>
              <a:t>TFQ</a:t>
            </a:r>
            <a:r>
              <a:rPr lang="en-US" altLang="zh-TW" dirty="0"/>
              <a:t> implements this functionality with our </a:t>
            </a:r>
            <a:r>
              <a:rPr lang="en-US" altLang="zh-TW" b="1" dirty="0"/>
              <a:t>differentiators module. </a:t>
            </a:r>
            <a:r>
              <a:rPr lang="en-US" altLang="zh-TW" dirty="0"/>
              <a:t>The theory of </a:t>
            </a:r>
            <a:r>
              <a:rPr lang="en-US" altLang="zh-TW" b="1" dirty="0"/>
              <a:t>quantum circuit differentiation </a:t>
            </a:r>
            <a:r>
              <a:rPr lang="en-US" altLang="zh-TW" dirty="0"/>
              <a:t>will be covered in section III C; here, we overview the software that implements the theory.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6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Differentiating </a:t>
            </a:r>
            <a:br>
              <a:rPr lang="en-US" altLang="zh-TW" b="1" dirty="0"/>
            </a:br>
            <a:r>
              <a:rPr lang="en-US" altLang="zh-TW" b="1" dirty="0"/>
              <a:t>Quantum Circuits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algn="just"/>
            <a:r>
              <a:rPr lang="en-US" altLang="zh-TW" dirty="0"/>
              <a:t>Since there are many ways to calculate </a:t>
            </a:r>
            <a:r>
              <a:rPr lang="en-US" altLang="zh-TW" b="1" dirty="0" smtClean="0"/>
              <a:t>gradients </a:t>
            </a:r>
            <a:r>
              <a:rPr lang="en-US" altLang="zh-TW" b="1" dirty="0"/>
              <a:t>of quantum circuits, TFQ </a:t>
            </a:r>
            <a:r>
              <a:rPr lang="en-US" altLang="zh-TW" dirty="0"/>
              <a:t>provides </a:t>
            </a:r>
            <a:r>
              <a:rPr lang="en-US" altLang="zh-TW" dirty="0" smtClean="0"/>
              <a:t>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tfq.differentiators.Differentiator</a:t>
            </a:r>
            <a:r>
              <a:rPr lang="en-US" altLang="zh-TW" dirty="0" smtClean="0"/>
              <a:t> </a:t>
            </a:r>
            <a:r>
              <a:rPr lang="en-US" altLang="zh-TW" b="1" dirty="0"/>
              <a:t>interface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 smtClean="0"/>
              <a:t>Our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Expectation</a:t>
            </a:r>
            <a:r>
              <a:rPr lang="en-US" altLang="zh-TW" dirty="0" smtClean="0"/>
              <a:t> </a:t>
            </a:r>
            <a:r>
              <a:rPr lang="en-US" altLang="zh-TW" b="1" dirty="0"/>
              <a:t>and</a:t>
            </a:r>
            <a:r>
              <a:rPr lang="en-US" altLang="zh-TW" dirty="0"/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SampledExpectation</a:t>
            </a:r>
            <a:r>
              <a:rPr lang="en-US" altLang="zh-TW" dirty="0"/>
              <a:t> </a:t>
            </a:r>
            <a:r>
              <a:rPr lang="en-US" altLang="zh-TW" b="1" dirty="0" smtClean="0"/>
              <a:t>layers</a:t>
            </a:r>
            <a:r>
              <a:rPr lang="en-US" altLang="zh-TW" dirty="0" smtClean="0"/>
              <a:t> rely on classes </a:t>
            </a:r>
            <a:r>
              <a:rPr lang="en-US" altLang="zh-TW" dirty="0"/>
              <a:t>inheriting from this interface to specify </a:t>
            </a:r>
            <a:r>
              <a:rPr lang="en-US" altLang="zh-TW" dirty="0" smtClean="0"/>
              <a:t>how </a:t>
            </a:r>
            <a:r>
              <a:rPr lang="en-US" altLang="zh-TW" b="1" dirty="0" smtClean="0"/>
              <a:t>TensorFlow</a:t>
            </a:r>
            <a:r>
              <a:rPr lang="en-US" altLang="zh-TW" dirty="0" smtClean="0"/>
              <a:t> </a:t>
            </a:r>
            <a:r>
              <a:rPr lang="en-US" altLang="zh-TW" dirty="0"/>
              <a:t>should compute their </a:t>
            </a:r>
            <a:r>
              <a:rPr lang="en-US" altLang="zh-TW" b="1" dirty="0"/>
              <a:t>gradients.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439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Differentiating </a:t>
            </a:r>
            <a:br>
              <a:rPr lang="en-US" altLang="zh-TW" b="1" dirty="0"/>
            </a:br>
            <a:r>
              <a:rPr lang="en-US" altLang="zh-TW" b="1" dirty="0"/>
              <a:t>Quantum Circuits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While </a:t>
            </a:r>
            <a:r>
              <a:rPr lang="en-US" altLang="zh-TW" b="1" dirty="0" smtClean="0"/>
              <a:t>advanced</a:t>
            </a:r>
            <a:r>
              <a:rPr lang="en-US" altLang="zh-TW" dirty="0" smtClean="0"/>
              <a:t> </a:t>
            </a:r>
            <a:r>
              <a:rPr lang="en-US" altLang="zh-TW" dirty="0"/>
              <a:t>users can implement their own custom </a:t>
            </a:r>
            <a:r>
              <a:rPr lang="en-US" altLang="zh-TW" b="1" dirty="0" smtClean="0"/>
              <a:t>differentiators</a:t>
            </a:r>
            <a:r>
              <a:rPr lang="en-US" altLang="zh-TW" dirty="0" smtClean="0"/>
              <a:t> </a:t>
            </a:r>
            <a:r>
              <a:rPr lang="en-US" altLang="zh-TW" dirty="0"/>
              <a:t>by inheriting from the interface, </a:t>
            </a:r>
            <a:r>
              <a:rPr lang="en-US" altLang="zh-TW" b="1" dirty="0"/>
              <a:t>TFQ</a:t>
            </a:r>
            <a:r>
              <a:rPr lang="en-US" altLang="zh-TW" dirty="0"/>
              <a:t> </a:t>
            </a:r>
            <a:r>
              <a:rPr lang="en-US" altLang="zh-TW" dirty="0" smtClean="0"/>
              <a:t>comes with </a:t>
            </a:r>
            <a:r>
              <a:rPr lang="en-US" altLang="zh-TW" dirty="0"/>
              <a:t>several built-in options, two of which we </a:t>
            </a:r>
            <a:r>
              <a:rPr lang="en-US" altLang="zh-TW" dirty="0" smtClean="0"/>
              <a:t>highlight here.</a:t>
            </a:r>
          </a:p>
          <a:p>
            <a:pPr algn="just"/>
            <a:r>
              <a:rPr lang="en-US" altLang="zh-TW" b="1" dirty="0"/>
              <a:t>These two methods are instances of the two </a:t>
            </a:r>
            <a:r>
              <a:rPr lang="en-US" altLang="zh-TW" b="1" dirty="0" smtClean="0"/>
              <a:t>main categories </a:t>
            </a:r>
            <a:r>
              <a:rPr lang="en-US" altLang="zh-TW" b="1" dirty="0"/>
              <a:t>of quantum circuit </a:t>
            </a:r>
            <a:r>
              <a:rPr lang="en-US" altLang="zh-TW" b="1" dirty="0" smtClean="0"/>
              <a:t>differentiators</a:t>
            </a:r>
            <a:r>
              <a:rPr lang="en-US" altLang="zh-TW" b="1" dirty="0"/>
              <a:t>: the </a:t>
            </a:r>
            <a:r>
              <a:rPr lang="en-US" altLang="zh-TW" b="1" dirty="0" smtClean="0"/>
              <a:t>finite difference </a:t>
            </a:r>
            <a:r>
              <a:rPr lang="en-US" altLang="zh-TW" b="1" dirty="0"/>
              <a:t>methods and the parameter shift methods.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744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Hybrid Quantum-Classical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80520"/>
          </a:xfrm>
        </p:spPr>
        <p:txBody>
          <a:bodyPr/>
          <a:lstStyle/>
          <a:p>
            <a:pPr algn="just"/>
            <a:r>
              <a:rPr lang="en-US" altLang="zh-TW" dirty="0"/>
              <a:t>In order to </a:t>
            </a:r>
            <a:r>
              <a:rPr lang="en-US" altLang="zh-TW" dirty="0" smtClean="0"/>
              <a:t>understand the </a:t>
            </a:r>
            <a:r>
              <a:rPr lang="en-US" altLang="zh-TW" dirty="0"/>
              <a:t>power and limitations of </a:t>
            </a:r>
            <a:r>
              <a:rPr lang="en-US" altLang="zh-TW" b="1" dirty="0" smtClean="0"/>
              <a:t>deep </a:t>
            </a:r>
            <a:r>
              <a:rPr lang="en-US" altLang="zh-TW" b="1" dirty="0"/>
              <a:t>learning </a:t>
            </a:r>
            <a:r>
              <a:rPr lang="en-US" altLang="zh-TW" dirty="0" smtClean="0"/>
              <a:t>methods,</a:t>
            </a:r>
            <a:r>
              <a:rPr lang="en-US" altLang="zh-TW" dirty="0"/>
              <a:t> and how they could be possibly improved by </a:t>
            </a:r>
            <a:r>
              <a:rPr lang="en-US" altLang="zh-TW" dirty="0" smtClean="0"/>
              <a:t>incorporating </a:t>
            </a:r>
            <a:r>
              <a:rPr lang="en-US" altLang="zh-TW" b="1" dirty="0" smtClean="0"/>
              <a:t>PQCs</a:t>
            </a:r>
            <a:r>
              <a:rPr lang="en-US" altLang="zh-TW" dirty="0" smtClean="0"/>
              <a:t>, </a:t>
            </a:r>
            <a:r>
              <a:rPr lang="en-US" altLang="zh-TW" dirty="0"/>
              <a:t>it is </a:t>
            </a:r>
            <a:r>
              <a:rPr lang="en-US" altLang="zh-TW" dirty="0" smtClean="0"/>
              <a:t>worth defining key </a:t>
            </a:r>
            <a:r>
              <a:rPr lang="en-US" altLang="zh-TW" b="1" dirty="0"/>
              <a:t>indicators of learning performance</a:t>
            </a:r>
            <a:r>
              <a:rPr lang="en-US" altLang="zh-TW" b="1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571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F</a:t>
            </a:r>
            <a:r>
              <a:rPr lang="en-US" altLang="zh-TW" b="1" dirty="0" smtClean="0"/>
              <a:t>inite Difference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The </a:t>
            </a:r>
            <a:r>
              <a:rPr lang="en-US" altLang="zh-TW" dirty="0" smtClean="0"/>
              <a:t>first </a:t>
            </a:r>
            <a:r>
              <a:rPr lang="en-US" altLang="zh-TW" dirty="0"/>
              <a:t>class of </a:t>
            </a:r>
            <a:r>
              <a:rPr lang="en-US" altLang="zh-TW" b="1" dirty="0"/>
              <a:t>quantum circuit </a:t>
            </a:r>
            <a:r>
              <a:rPr lang="en-US" altLang="zh-TW" b="1" dirty="0" smtClean="0"/>
              <a:t>differentiators</a:t>
            </a:r>
            <a:r>
              <a:rPr lang="en-US" altLang="zh-TW" dirty="0" smtClean="0"/>
              <a:t> </a:t>
            </a:r>
            <a:r>
              <a:rPr lang="en-US" altLang="zh-TW" dirty="0"/>
              <a:t>is </a:t>
            </a:r>
            <a:r>
              <a:rPr lang="en-US" altLang="zh-TW" dirty="0" smtClean="0"/>
              <a:t>the </a:t>
            </a:r>
            <a:r>
              <a:rPr lang="en-US" altLang="zh-TW" b="1" dirty="0" smtClean="0"/>
              <a:t>finite difference </a:t>
            </a:r>
            <a:r>
              <a:rPr lang="en-US" altLang="zh-TW" b="1" dirty="0"/>
              <a:t>methods. </a:t>
            </a:r>
            <a:r>
              <a:rPr lang="en-US" altLang="zh-TW" dirty="0"/>
              <a:t>This class </a:t>
            </a:r>
            <a:r>
              <a:rPr lang="en-US" altLang="zh-TW" b="1" dirty="0"/>
              <a:t>samples</a:t>
            </a:r>
            <a:r>
              <a:rPr lang="en-US" altLang="zh-TW" dirty="0"/>
              <a:t> the </a:t>
            </a:r>
            <a:r>
              <a:rPr lang="en-US" altLang="zh-TW" b="1" dirty="0" smtClean="0"/>
              <a:t>primary quantum </a:t>
            </a:r>
            <a:r>
              <a:rPr lang="en-US" altLang="zh-TW" b="1" dirty="0"/>
              <a:t>circuit</a:t>
            </a:r>
            <a:r>
              <a:rPr lang="en-US" altLang="zh-TW" dirty="0"/>
              <a:t> for </a:t>
            </a:r>
            <a:r>
              <a:rPr lang="en-US" altLang="zh-TW" b="1" dirty="0"/>
              <a:t>at least two </a:t>
            </a:r>
            <a:r>
              <a:rPr lang="en-US" altLang="zh-TW" b="1" dirty="0" smtClean="0"/>
              <a:t>different </a:t>
            </a:r>
            <a:r>
              <a:rPr lang="en-US" altLang="zh-TW" b="1" dirty="0"/>
              <a:t>parameter </a:t>
            </a:r>
            <a:r>
              <a:rPr lang="en-US" altLang="zh-TW" b="1" dirty="0" smtClean="0"/>
              <a:t>settings,</a:t>
            </a:r>
            <a:r>
              <a:rPr lang="en-US" altLang="zh-TW" dirty="0"/>
              <a:t> then </a:t>
            </a:r>
            <a:r>
              <a:rPr lang="en-US" altLang="zh-TW" b="1" dirty="0"/>
              <a:t>combines them to estimate the derivative</a:t>
            </a:r>
            <a:r>
              <a:rPr lang="en-US" altLang="zh-TW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6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Finite Difference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ForwardDifference</a:t>
            </a:r>
            <a:r>
              <a:rPr lang="en-US" altLang="zh-TW" dirty="0"/>
              <a:t> </a:t>
            </a:r>
            <a:r>
              <a:rPr lang="en-US" altLang="zh-TW" b="1" dirty="0"/>
              <a:t>differentiator</a:t>
            </a:r>
            <a:r>
              <a:rPr lang="en-US" altLang="zh-TW" dirty="0"/>
              <a:t> provides most basic version of this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For </a:t>
            </a:r>
            <a:r>
              <a:rPr lang="en-US" altLang="zh-TW" dirty="0"/>
              <a:t>each parameter in the circuit, </a:t>
            </a:r>
            <a:r>
              <a:rPr lang="en-US" altLang="zh-TW" b="1" dirty="0" smtClean="0"/>
              <a:t>the circuit </a:t>
            </a:r>
            <a:r>
              <a:rPr lang="en-US" altLang="zh-TW" b="1" dirty="0"/>
              <a:t>is sampled at the current setting of the </a:t>
            </a:r>
            <a:r>
              <a:rPr lang="en-US" altLang="zh-TW" b="1" dirty="0" smtClean="0"/>
              <a:t>parameter</a:t>
            </a:r>
            <a:r>
              <a:rPr lang="en-US" altLang="zh-TW" b="1" dirty="0"/>
              <a:t>. Then, each parameter is perturbed separately </a:t>
            </a:r>
            <a:r>
              <a:rPr lang="en-US" altLang="zh-TW" b="1" dirty="0" smtClean="0"/>
              <a:t>and the </a:t>
            </a:r>
            <a:r>
              <a:rPr lang="en-US" altLang="zh-TW" b="1" dirty="0"/>
              <a:t>circuit resampled.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742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Parameter Shift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For the 2-local circuits implementable on </a:t>
            </a:r>
            <a:r>
              <a:rPr lang="en-US" altLang="zh-TW" dirty="0" smtClean="0"/>
              <a:t>near-term hardware</a:t>
            </a:r>
            <a:r>
              <a:rPr lang="en-US" altLang="zh-TW" dirty="0"/>
              <a:t>, methods more </a:t>
            </a:r>
            <a:r>
              <a:rPr lang="en-US" altLang="zh-TW" b="1" dirty="0"/>
              <a:t>sophisticated</a:t>
            </a:r>
            <a:r>
              <a:rPr lang="en-US" altLang="zh-TW" dirty="0"/>
              <a:t> than </a:t>
            </a:r>
            <a:r>
              <a:rPr lang="en-US" altLang="zh-TW" dirty="0" smtClean="0"/>
              <a:t>finite differences </a:t>
            </a:r>
            <a:r>
              <a:rPr lang="en-US" altLang="zh-TW" dirty="0"/>
              <a:t>are possible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These methods involve running </a:t>
            </a:r>
            <a:r>
              <a:rPr lang="en-US" altLang="zh-TW" dirty="0" smtClean="0"/>
              <a:t>an ancillary </a:t>
            </a:r>
            <a:r>
              <a:rPr lang="en-US" altLang="zh-TW" dirty="0"/>
              <a:t>quantum circuit, from which the </a:t>
            </a:r>
            <a:r>
              <a:rPr lang="en-US" altLang="zh-TW" b="1" dirty="0"/>
              <a:t>gradient</a:t>
            </a:r>
            <a:r>
              <a:rPr lang="en-US" altLang="zh-TW" dirty="0"/>
              <a:t> of </a:t>
            </a:r>
            <a:r>
              <a:rPr lang="en-US" altLang="zh-TW" dirty="0" smtClean="0"/>
              <a:t>the </a:t>
            </a:r>
            <a:r>
              <a:rPr lang="en-US" altLang="zh-TW" dirty="0"/>
              <a:t>primary circuit with respect to some </a:t>
            </a:r>
            <a:r>
              <a:rPr lang="en-US" altLang="zh-TW" b="1" dirty="0" smtClean="0"/>
              <a:t>parameters</a:t>
            </a:r>
            <a:r>
              <a:rPr lang="en-US" altLang="zh-TW" dirty="0" smtClean="0"/>
              <a:t> can be </a:t>
            </a:r>
            <a:r>
              <a:rPr lang="en-US" altLang="zh-TW" b="1" dirty="0"/>
              <a:t>directly</a:t>
            </a:r>
            <a:r>
              <a:rPr lang="en-US" altLang="zh-TW" dirty="0"/>
              <a:t> </a:t>
            </a:r>
            <a:r>
              <a:rPr lang="en-US" altLang="zh-TW" b="1" dirty="0"/>
              <a:t>measured.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5999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Parameter Shift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917032"/>
          </a:xfrm>
        </p:spPr>
        <p:txBody>
          <a:bodyPr/>
          <a:lstStyle/>
          <a:p>
            <a:pPr algn="just"/>
            <a:r>
              <a:rPr lang="en-US" altLang="zh-TW" dirty="0"/>
              <a:t>One </a:t>
            </a:r>
            <a:r>
              <a:rPr lang="en-US" altLang="zh-TW" dirty="0" smtClean="0"/>
              <a:t>specific </a:t>
            </a:r>
            <a:r>
              <a:rPr lang="en-US" altLang="zh-TW" dirty="0"/>
              <a:t>method is </a:t>
            </a:r>
            <a:r>
              <a:rPr lang="en-US" altLang="zh-TW" b="1" dirty="0"/>
              <a:t>gate </a:t>
            </a:r>
            <a:r>
              <a:rPr lang="en-US" altLang="zh-TW" b="1" dirty="0" smtClean="0"/>
              <a:t>decomposition </a:t>
            </a:r>
            <a:r>
              <a:rPr lang="en-US" altLang="zh-TW" dirty="0"/>
              <a:t>and </a:t>
            </a:r>
            <a:r>
              <a:rPr lang="en-US" altLang="zh-TW" b="1" dirty="0"/>
              <a:t>parameter </a:t>
            </a:r>
            <a:r>
              <a:rPr lang="en-US" altLang="zh-TW" b="1" dirty="0" smtClean="0"/>
              <a:t>shifting,</a:t>
            </a:r>
            <a:r>
              <a:rPr lang="en-US" altLang="zh-TW" dirty="0"/>
              <a:t> implemented </a:t>
            </a:r>
            <a:r>
              <a:rPr lang="en-US" altLang="zh-TW" dirty="0" smtClean="0"/>
              <a:t>in </a:t>
            </a:r>
            <a:r>
              <a:rPr lang="en-US" altLang="zh-TW" b="1" dirty="0" smtClean="0"/>
              <a:t>TFQ</a:t>
            </a:r>
            <a:r>
              <a:rPr lang="en-US" altLang="zh-TW" dirty="0" smtClean="0"/>
              <a:t> </a:t>
            </a:r>
            <a:r>
              <a:rPr lang="en-US" altLang="zh-TW" dirty="0"/>
              <a:t>as 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ParameterShift</a:t>
            </a:r>
            <a:r>
              <a:rPr lang="en-US" altLang="zh-TW" b="1" dirty="0"/>
              <a:t> </a:t>
            </a:r>
            <a:r>
              <a:rPr lang="en-US" altLang="zh-TW" b="1" dirty="0" smtClean="0"/>
              <a:t>differentiator.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For in-depth discussion </a:t>
            </a:r>
            <a:r>
              <a:rPr lang="en-US" altLang="zh-TW" dirty="0"/>
              <a:t>of the theory, see section IIIC2.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8534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Parameter Shift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 algn="just"/>
            <a:r>
              <a:rPr lang="en-US" altLang="zh-TW" dirty="0"/>
              <a:t>Below, we </a:t>
            </a:r>
            <a:r>
              <a:rPr lang="en-US" altLang="zh-TW" dirty="0" smtClean="0"/>
              <a:t>show the </a:t>
            </a:r>
            <a:r>
              <a:rPr lang="en-US" altLang="zh-TW" b="1" dirty="0"/>
              <a:t>expectation layer </a:t>
            </a:r>
            <a:r>
              <a:rPr lang="en-US" altLang="zh-TW" dirty="0"/>
              <a:t>being called with our </a:t>
            </a:r>
            <a:r>
              <a:rPr lang="en-US" altLang="zh-TW" b="1" dirty="0" smtClean="0"/>
              <a:t>parameter shift </a:t>
            </a:r>
            <a:r>
              <a:rPr lang="en-US" altLang="zh-TW" b="1" dirty="0"/>
              <a:t>rule:</a:t>
            </a:r>
            <a:endParaRPr lang="zh-TW" altLang="en-US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76581"/>
            <a:ext cx="7344816" cy="87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3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4162474"/>
          </a:xfrm>
        </p:spPr>
        <p:txBody>
          <a:bodyPr/>
          <a:lstStyle/>
          <a:p>
            <a:r>
              <a:rPr lang="en-US" altLang="zh-TW" b="1" dirty="0"/>
              <a:t>E. TFQ Building Blocks</a:t>
            </a: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b="1" dirty="0" smtClean="0"/>
              <a:t>5. Simplified </a:t>
            </a:r>
            <a:r>
              <a:rPr lang="en-US" altLang="zh-TW" b="1" dirty="0"/>
              <a:t>Layers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296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Simplified Layers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Some </a:t>
            </a:r>
            <a:r>
              <a:rPr lang="en-US" altLang="zh-TW" dirty="0" smtClean="0"/>
              <a:t>workflows </a:t>
            </a:r>
            <a:r>
              <a:rPr lang="en-US" altLang="zh-TW" dirty="0"/>
              <a:t>do not require control as </a:t>
            </a:r>
            <a:r>
              <a:rPr lang="en-US" altLang="zh-TW" dirty="0" smtClean="0"/>
              <a:t>sophisticated as </a:t>
            </a:r>
            <a:r>
              <a:rPr lang="en-US" altLang="zh-TW" dirty="0"/>
              <a:t>our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Expectation</a:t>
            </a:r>
            <a:r>
              <a:rPr lang="en-US" altLang="zh-TW" dirty="0"/>
              <a:t> ,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r>
              <a:rPr lang="en-US" altLang="zh-TW" dirty="0"/>
              <a:t> , and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SampledExpectation</a:t>
            </a:r>
            <a:r>
              <a:rPr lang="en-US" altLang="zh-TW" dirty="0"/>
              <a:t> </a:t>
            </a:r>
            <a:r>
              <a:rPr lang="en-US" altLang="zh-TW" b="1" dirty="0" smtClean="0"/>
              <a:t>layers</a:t>
            </a:r>
            <a:r>
              <a:rPr lang="en-US" altLang="zh-TW" dirty="0" smtClean="0"/>
              <a:t> </a:t>
            </a:r>
            <a:r>
              <a:rPr lang="en-US" altLang="zh-TW" dirty="0"/>
              <a:t>allow. For these </a:t>
            </a:r>
            <a:r>
              <a:rPr lang="en-US" altLang="zh-TW" dirty="0" smtClean="0"/>
              <a:t>workflows </a:t>
            </a:r>
            <a:r>
              <a:rPr lang="en-US" altLang="zh-TW" dirty="0"/>
              <a:t>we provide 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PQC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ControlledPQC</a:t>
            </a:r>
            <a:r>
              <a:rPr lang="en-US" altLang="zh-TW" dirty="0" smtClean="0"/>
              <a:t> </a:t>
            </a:r>
            <a:r>
              <a:rPr lang="en-US" altLang="zh-TW" b="1" dirty="0"/>
              <a:t>layers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/>
              <a:t>Both of these layers allow </a:t>
            </a:r>
            <a:r>
              <a:rPr lang="en-US" altLang="zh-TW" b="1" dirty="0" smtClean="0"/>
              <a:t>parameterized </a:t>
            </a:r>
            <a:r>
              <a:rPr lang="en-US" altLang="zh-TW" b="1" dirty="0"/>
              <a:t>circuits</a:t>
            </a:r>
            <a:r>
              <a:rPr lang="en-US" altLang="zh-TW" dirty="0"/>
              <a:t> to be </a:t>
            </a:r>
            <a:r>
              <a:rPr lang="en-US" altLang="zh-TW" b="1" dirty="0"/>
              <a:t>updated</a:t>
            </a:r>
            <a:r>
              <a:rPr lang="en-US" altLang="zh-TW" dirty="0"/>
              <a:t> by </a:t>
            </a:r>
            <a:r>
              <a:rPr lang="en-US" altLang="zh-TW" b="1" dirty="0"/>
              <a:t>hybrid </a:t>
            </a:r>
            <a:r>
              <a:rPr lang="en-US" altLang="zh-TW" b="1" dirty="0" smtClean="0"/>
              <a:t>backpropagation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without</a:t>
            </a:r>
            <a:r>
              <a:rPr lang="en-US" altLang="zh-TW" dirty="0" smtClean="0"/>
              <a:t> </a:t>
            </a:r>
            <a:r>
              <a:rPr lang="en-US" altLang="zh-TW" dirty="0"/>
              <a:t>the user needing to provide the </a:t>
            </a:r>
            <a:r>
              <a:rPr lang="en-US" altLang="zh-TW" b="1" dirty="0"/>
              <a:t>list of </a:t>
            </a:r>
            <a:r>
              <a:rPr lang="en-US" altLang="zh-TW" b="1" dirty="0" smtClean="0"/>
              <a:t>symbols </a:t>
            </a:r>
            <a:r>
              <a:rPr lang="en-US" altLang="zh-TW" dirty="0" smtClean="0"/>
              <a:t>associated </a:t>
            </a:r>
            <a:r>
              <a:rPr lang="en-US" altLang="zh-TW" dirty="0"/>
              <a:t>with the circuit.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0803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Simplified Layers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algn="just"/>
            <a:r>
              <a:rPr lang="en-US" altLang="zh-TW" dirty="0"/>
              <a:t>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PQC</a:t>
            </a:r>
            <a:r>
              <a:rPr lang="en-US" altLang="zh-TW" dirty="0" smtClean="0"/>
              <a:t> </a:t>
            </a:r>
            <a:r>
              <a:rPr lang="en-US" altLang="zh-TW" b="1" dirty="0"/>
              <a:t>layer</a:t>
            </a:r>
            <a:r>
              <a:rPr lang="en-US" altLang="zh-TW" dirty="0"/>
              <a:t> provides </a:t>
            </a:r>
            <a:r>
              <a:rPr lang="en-US" altLang="zh-TW" b="1" dirty="0" smtClean="0"/>
              <a:t>automated </a:t>
            </a:r>
            <a:r>
              <a:rPr lang="en-US" altLang="zh-TW" b="1" dirty="0"/>
              <a:t>Keras management</a:t>
            </a:r>
            <a:r>
              <a:rPr lang="en-US" altLang="zh-TW" dirty="0"/>
              <a:t> of the </a:t>
            </a:r>
            <a:r>
              <a:rPr lang="en-US" altLang="zh-TW" b="1" dirty="0"/>
              <a:t>variables</a:t>
            </a:r>
            <a:r>
              <a:rPr lang="en-US" altLang="zh-TW" dirty="0"/>
              <a:t> in a </a:t>
            </a:r>
            <a:r>
              <a:rPr lang="en-US" altLang="zh-TW" b="1" dirty="0" smtClean="0"/>
              <a:t>parameterized circuit:</a:t>
            </a:r>
            <a:endParaRPr lang="zh-TW" altLang="en-US" b="1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6"/>
            <a:ext cx="6763573" cy="211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0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Simplified Layers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When the </a:t>
            </a:r>
            <a:r>
              <a:rPr lang="en-US" altLang="zh-TW" b="1" dirty="0"/>
              <a:t>variables</a:t>
            </a:r>
            <a:r>
              <a:rPr lang="en-US" altLang="zh-TW" dirty="0"/>
              <a:t> in a </a:t>
            </a:r>
            <a:r>
              <a:rPr lang="en-US" altLang="zh-TW" b="1" dirty="0"/>
              <a:t>parameterized circuit </a:t>
            </a:r>
            <a:r>
              <a:rPr lang="en-US" altLang="zh-TW" dirty="0"/>
              <a:t>will </a:t>
            </a:r>
            <a:r>
              <a:rPr lang="en-US" altLang="zh-TW" dirty="0" smtClean="0"/>
              <a:t>be </a:t>
            </a:r>
            <a:r>
              <a:rPr lang="en-US" altLang="zh-TW" b="1" dirty="0" smtClean="0"/>
              <a:t>controlled</a:t>
            </a:r>
            <a:r>
              <a:rPr lang="en-US" altLang="zh-TW" dirty="0" smtClean="0"/>
              <a:t> </a:t>
            </a:r>
            <a:r>
              <a:rPr lang="en-US" altLang="zh-TW" dirty="0"/>
              <a:t>completely by </a:t>
            </a:r>
            <a:r>
              <a:rPr lang="en-US" altLang="zh-TW" b="1" dirty="0"/>
              <a:t>other </a:t>
            </a:r>
            <a:r>
              <a:rPr lang="en-US" altLang="zh-TW" b="1" dirty="0" smtClean="0"/>
              <a:t>user-specified machinery,</a:t>
            </a:r>
            <a:r>
              <a:rPr lang="en-US" altLang="zh-TW" dirty="0" smtClean="0"/>
              <a:t> for </a:t>
            </a:r>
            <a:r>
              <a:rPr lang="en-US" altLang="zh-TW" dirty="0"/>
              <a:t>example by a classical neural network, then the </a:t>
            </a:r>
            <a:r>
              <a:rPr lang="en-US" altLang="zh-TW" dirty="0" smtClean="0"/>
              <a:t>user can </a:t>
            </a:r>
            <a:r>
              <a:rPr lang="en-US" altLang="zh-TW" dirty="0"/>
              <a:t>call our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ControlledPQC</a:t>
            </a:r>
            <a:r>
              <a:rPr lang="en-US" altLang="zh-TW" dirty="0"/>
              <a:t> </a:t>
            </a:r>
            <a:r>
              <a:rPr lang="en-US" altLang="zh-TW" b="1" dirty="0"/>
              <a:t>layer:</a:t>
            </a:r>
            <a:endParaRPr lang="zh-TW" altLang="en-US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95191"/>
            <a:ext cx="6780779" cy="131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44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Simplified Layers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Notice that the </a:t>
            </a:r>
            <a:r>
              <a:rPr lang="en-US" altLang="zh-TW" dirty="0" smtClean="0"/>
              <a:t>call of </a:t>
            </a:r>
            <a:r>
              <a:rPr lang="en-US" altLang="zh-TW" b="1" dirty="0"/>
              <a:t>ControlledPQC</a:t>
            </a:r>
            <a:r>
              <a:rPr lang="en-US" altLang="zh-TW" dirty="0" smtClean="0"/>
              <a:t> </a:t>
            </a:r>
            <a:r>
              <a:rPr lang="en-US" altLang="zh-TW" dirty="0"/>
              <a:t>is similar to that for </a:t>
            </a:r>
            <a:r>
              <a:rPr lang="en-US" altLang="zh-TW" b="1" dirty="0"/>
              <a:t>PQC,</a:t>
            </a:r>
            <a:r>
              <a:rPr lang="en-US" altLang="zh-TW" dirty="0"/>
              <a:t> </a:t>
            </a:r>
            <a:r>
              <a:rPr lang="en-US" altLang="zh-TW" dirty="0" smtClean="0"/>
              <a:t>except that </a:t>
            </a:r>
            <a:r>
              <a:rPr lang="en-US" altLang="zh-TW" dirty="0"/>
              <a:t>we provide </a:t>
            </a:r>
            <a:r>
              <a:rPr lang="en-US" altLang="zh-TW" b="1" dirty="0"/>
              <a:t>parameter values </a:t>
            </a:r>
            <a:r>
              <a:rPr lang="en-US" altLang="zh-TW" dirty="0"/>
              <a:t>for </a:t>
            </a:r>
            <a:r>
              <a:rPr lang="en-US" altLang="zh-TW" dirty="0" smtClean="0"/>
              <a:t>the </a:t>
            </a:r>
            <a:r>
              <a:rPr lang="en-US" altLang="zh-TW" b="1" dirty="0"/>
              <a:t>symbols</a:t>
            </a:r>
            <a:r>
              <a:rPr lang="en-US" altLang="zh-TW" dirty="0"/>
              <a:t> in </a:t>
            </a:r>
            <a:r>
              <a:rPr lang="en-US" altLang="zh-TW" dirty="0" smtClean="0"/>
              <a:t>the </a:t>
            </a:r>
            <a:r>
              <a:rPr lang="en-US" altLang="zh-TW" b="1" dirty="0" smtClean="0"/>
              <a:t>circuit.</a:t>
            </a:r>
          </a:p>
          <a:p>
            <a:pPr algn="just"/>
            <a:r>
              <a:rPr lang="en-US" altLang="zh-TW" dirty="0"/>
              <a:t>These two layers are used extensively in the </a:t>
            </a:r>
            <a:r>
              <a:rPr lang="en-US" altLang="zh-TW" dirty="0" smtClean="0"/>
              <a:t>applications </a:t>
            </a:r>
            <a:r>
              <a:rPr lang="en-US" altLang="zh-TW" dirty="0"/>
              <a:t>highlighted in the following sections.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7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Hybrid Quantum-Classical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algn="just"/>
            <a:r>
              <a:rPr lang="en-US" altLang="zh-TW" b="1" dirty="0" smtClean="0"/>
              <a:t>Representation capacity: </a:t>
            </a:r>
            <a:r>
              <a:rPr lang="en-US" altLang="zh-TW" dirty="0" smtClean="0"/>
              <a:t>the model architecture has the capacity to accurately replicate, or </a:t>
            </a:r>
            <a:r>
              <a:rPr lang="en-US" altLang="zh-TW" b="1" dirty="0" smtClean="0"/>
              <a:t>extract useful information </a:t>
            </a:r>
            <a:r>
              <a:rPr lang="en-US" altLang="zh-TW" dirty="0" smtClean="0"/>
              <a:t>from, the underlying correlations in the training data for some </a:t>
            </a:r>
            <a:r>
              <a:rPr lang="en-US" altLang="zh-TW" dirty="0"/>
              <a:t>value of</a:t>
            </a:r>
            <a:r>
              <a:rPr lang="en-US" altLang="zh-TW" dirty="0" smtClean="0"/>
              <a:t> the model's parameters.</a:t>
            </a:r>
          </a:p>
          <a:p>
            <a:pPr algn="just"/>
            <a:r>
              <a:rPr lang="en-US" altLang="zh-TW" b="1" dirty="0" smtClean="0"/>
              <a:t>Training efficiency: minimizing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the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cost function</a:t>
            </a:r>
            <a:r>
              <a:rPr lang="en-US" altLang="zh-TW" dirty="0" smtClean="0"/>
              <a:t> via stochastic optimization heuristics should converge to an approximate </a:t>
            </a:r>
            <a:r>
              <a:rPr lang="en-US" altLang="zh-TW" b="1" dirty="0" smtClean="0"/>
              <a:t>minimum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of the loss function </a:t>
            </a:r>
            <a:r>
              <a:rPr lang="en-US" altLang="zh-TW" dirty="0" smtClean="0"/>
              <a:t>in a reasonable number of iterations.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01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5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Hybrid Quantum-Classical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184576"/>
          </a:xfrm>
        </p:spPr>
        <p:txBody>
          <a:bodyPr>
            <a:normAutofit/>
          </a:bodyPr>
          <a:lstStyle/>
          <a:p>
            <a:pPr algn="just"/>
            <a:r>
              <a:rPr lang="en-US" altLang="zh-TW" b="1" dirty="0" smtClean="0"/>
              <a:t>Inference tractability: </a:t>
            </a:r>
            <a:r>
              <a:rPr lang="en-US" altLang="zh-TW" dirty="0" smtClean="0"/>
              <a:t>the ability to run inference on a given model in a scalable fashion is needed in order to </a:t>
            </a:r>
            <a:r>
              <a:rPr lang="en-US" altLang="zh-TW" b="1" dirty="0" smtClean="0"/>
              <a:t>make predictions </a:t>
            </a:r>
            <a:r>
              <a:rPr lang="en-US" altLang="zh-TW" dirty="0" smtClean="0"/>
              <a:t>in the training or test phase.</a:t>
            </a:r>
          </a:p>
          <a:p>
            <a:pPr algn="just"/>
            <a:r>
              <a:rPr lang="en-US" altLang="zh-TW" b="1" dirty="0" smtClean="0"/>
              <a:t>Generalization power: </a:t>
            </a:r>
            <a:r>
              <a:rPr lang="en-US" altLang="zh-TW" dirty="0" smtClean="0"/>
              <a:t>the cost function for a given model should yield a landscape where typically initialized and trained networks find approximate solutions.</a:t>
            </a:r>
            <a:endParaRPr lang="zh-TW" altLang="en-US" dirty="0" smtClean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Hybrid Quantum-Classical </a:t>
            </a:r>
            <a:br>
              <a:rPr lang="en-US" altLang="zh-TW" b="1" dirty="0" smtClean="0"/>
            </a:br>
            <a:r>
              <a:rPr lang="en-US" altLang="zh-TW" b="1" dirty="0" smtClean="0"/>
              <a:t>ML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There are many ways to </a:t>
            </a:r>
            <a:r>
              <a:rPr lang="en-US" altLang="zh-TW" dirty="0" smtClean="0"/>
              <a:t>combine </a:t>
            </a:r>
            <a:r>
              <a:rPr lang="en-US" altLang="zh-TW" dirty="0"/>
              <a:t>classical and quantum computations. One </a:t>
            </a:r>
            <a:r>
              <a:rPr lang="en-US" altLang="zh-TW" dirty="0" smtClean="0"/>
              <a:t>well-known </a:t>
            </a:r>
            <a:r>
              <a:rPr lang="en-US" altLang="zh-TW" dirty="0"/>
              <a:t>method is to use classical computers as </a:t>
            </a:r>
            <a:r>
              <a:rPr lang="en-US" altLang="zh-TW" dirty="0" smtClean="0"/>
              <a:t>outer-loop </a:t>
            </a:r>
            <a:r>
              <a:rPr lang="en-US" altLang="zh-TW" dirty="0"/>
              <a:t>optimizers for QNNs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When training a </a:t>
            </a:r>
            <a:r>
              <a:rPr lang="en-US" altLang="zh-TW" b="1" dirty="0"/>
              <a:t>QNN</a:t>
            </a:r>
            <a:r>
              <a:rPr lang="en-US" altLang="zh-TW" dirty="0"/>
              <a:t> </a:t>
            </a:r>
            <a:r>
              <a:rPr lang="en-US" altLang="zh-TW" dirty="0" smtClean="0"/>
              <a:t>with a </a:t>
            </a:r>
            <a:r>
              <a:rPr lang="en-US" altLang="zh-TW" dirty="0"/>
              <a:t>classical optimizer in a quantum-classical loop, </a:t>
            </a:r>
            <a:r>
              <a:rPr lang="en-US" altLang="zh-TW" dirty="0" smtClean="0"/>
              <a:t>the overall </a:t>
            </a:r>
            <a:r>
              <a:rPr lang="en-US" altLang="zh-TW" dirty="0"/>
              <a:t>algorithm is </a:t>
            </a:r>
            <a:r>
              <a:rPr lang="en-US" altLang="zh-TW" dirty="0" smtClean="0"/>
              <a:t>sometimes </a:t>
            </a:r>
            <a:r>
              <a:rPr lang="en-US" altLang="zh-TW" dirty="0"/>
              <a:t>referred to as a </a:t>
            </a:r>
            <a:r>
              <a:rPr lang="en-US" altLang="zh-TW" b="1" dirty="0" smtClean="0"/>
              <a:t>Variational </a:t>
            </a:r>
            <a:r>
              <a:rPr lang="en-US" altLang="zh-TW" b="1" dirty="0"/>
              <a:t>Quantum-Classical Algorithm.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67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Hybrid Quantum-Classical </a:t>
            </a:r>
            <a:br>
              <a:rPr lang="en-US" altLang="zh-TW" b="1" dirty="0" smtClean="0"/>
            </a:br>
            <a:r>
              <a:rPr lang="en-US" altLang="zh-TW" b="1" dirty="0" smtClean="0"/>
              <a:t>ML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Some recently </a:t>
            </a:r>
            <a:r>
              <a:rPr lang="en-US" altLang="zh-TW" dirty="0" smtClean="0"/>
              <a:t>proposed </a:t>
            </a:r>
            <a:r>
              <a:rPr lang="en-US" altLang="zh-TW" dirty="0"/>
              <a:t>architectures of </a:t>
            </a:r>
            <a:r>
              <a:rPr lang="en-US" altLang="zh-TW" b="1" dirty="0"/>
              <a:t>QNN-based variational </a:t>
            </a:r>
            <a:r>
              <a:rPr lang="en-US" altLang="zh-TW" b="1" dirty="0" smtClean="0"/>
              <a:t>quantum-classical </a:t>
            </a:r>
            <a:r>
              <a:rPr lang="en-US" altLang="zh-TW" b="1" dirty="0"/>
              <a:t>algorithms</a:t>
            </a:r>
            <a:r>
              <a:rPr lang="en-US" altLang="zh-TW" dirty="0"/>
              <a:t> </a:t>
            </a:r>
            <a:r>
              <a:rPr lang="en-US" altLang="zh-TW" dirty="0" smtClean="0"/>
              <a:t>include</a:t>
            </a:r>
            <a:r>
              <a:rPr lang="en-US" altLang="zh-TW" dirty="0"/>
              <a:t> </a:t>
            </a:r>
            <a:r>
              <a:rPr lang="en-US" altLang="zh-TW" b="1" dirty="0"/>
              <a:t>Variational Quantum </a:t>
            </a:r>
            <a:r>
              <a:rPr lang="en-US" altLang="zh-TW" b="1" dirty="0" smtClean="0"/>
              <a:t>Eigen</a:t>
            </a:r>
            <a:r>
              <a:rPr lang="pt-BR" altLang="zh-TW" b="1" dirty="0" smtClean="0"/>
              <a:t>solvers (VQEs), Quantum Approximate Opti</a:t>
            </a:r>
            <a:r>
              <a:rPr lang="en-US" altLang="zh-TW" b="1" dirty="0" smtClean="0"/>
              <a:t>mization Algorithms (QAOAs),</a:t>
            </a:r>
            <a:r>
              <a:rPr lang="en-US" altLang="zh-TW" b="1" dirty="0"/>
              <a:t> </a:t>
            </a:r>
            <a:r>
              <a:rPr lang="en-US" altLang="zh-TW" b="1" dirty="0" smtClean="0"/>
              <a:t>Quantum </a:t>
            </a:r>
            <a:r>
              <a:rPr lang="en-US" altLang="zh-TW" b="1" dirty="0"/>
              <a:t>Neural Networks (QNNs) for </a:t>
            </a:r>
            <a:r>
              <a:rPr lang="en-US" altLang="zh-TW" b="1" dirty="0" smtClean="0"/>
              <a:t>classification,</a:t>
            </a:r>
            <a:r>
              <a:rPr lang="en-US" altLang="zh-TW" b="1" dirty="0"/>
              <a:t> Quantum Convolutional Neural Networks (</a:t>
            </a:r>
            <a:r>
              <a:rPr lang="en-US" altLang="zh-TW" b="1" dirty="0" smtClean="0"/>
              <a:t>QCNNs),</a:t>
            </a:r>
            <a:r>
              <a:rPr lang="en-US" altLang="zh-TW" dirty="0" smtClean="0"/>
              <a:t> </a:t>
            </a:r>
            <a:r>
              <a:rPr lang="en-US" altLang="zh-TW" b="1" dirty="0"/>
              <a:t>and Quantum Generative </a:t>
            </a:r>
            <a:r>
              <a:rPr lang="en-US" altLang="zh-TW" b="1" dirty="0" smtClean="0"/>
              <a:t>Models.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228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3096344"/>
          </a:xfrm>
        </p:spPr>
        <p:txBody>
          <a:bodyPr/>
          <a:lstStyle/>
          <a:p>
            <a:r>
              <a:rPr lang="en-US" altLang="zh-TW" b="1" dirty="0"/>
              <a:t>TensorFlow </a:t>
            </a:r>
            <a:r>
              <a:rPr lang="en-US" altLang="zh-TW" b="1" dirty="0" smtClean="0"/>
              <a:t>Quantum:</a:t>
            </a:r>
            <a:br>
              <a:rPr lang="en-US" altLang="zh-TW" b="1" dirty="0" smtClean="0"/>
            </a:br>
            <a:r>
              <a:rPr lang="en-US" altLang="zh-TW" b="1" dirty="0" smtClean="0"/>
              <a:t>A </a:t>
            </a:r>
            <a:r>
              <a:rPr lang="en-US" altLang="zh-TW" b="1" dirty="0"/>
              <a:t>Software Framework for Quantum Machine Learning</a:t>
            </a:r>
            <a:r>
              <a:rPr lang="zh-TW" altLang="en-US" b="1" dirty="0"/>
              <a:t/>
            </a:r>
            <a:br>
              <a:rPr lang="zh-TW" altLang="en-US" b="1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5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Hybrid Quantum-Classical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781128"/>
          </a:xfrm>
        </p:spPr>
        <p:txBody>
          <a:bodyPr/>
          <a:lstStyle/>
          <a:p>
            <a:pPr algn="just"/>
            <a:r>
              <a:rPr lang="en-US" altLang="zh-TW" dirty="0"/>
              <a:t>It </a:t>
            </a:r>
            <a:r>
              <a:rPr lang="en-US" altLang="zh-TW" dirty="0" smtClean="0"/>
              <a:t>is important </a:t>
            </a:r>
            <a:r>
              <a:rPr lang="en-US" altLang="zh-TW" dirty="0"/>
              <a:t>to note that in the standard model </a:t>
            </a:r>
            <a:r>
              <a:rPr lang="en-US" altLang="zh-TW" dirty="0" smtClean="0"/>
              <a:t>architecture </a:t>
            </a:r>
            <a:r>
              <a:rPr lang="en-US" altLang="zh-TW" dirty="0"/>
              <a:t>for these applications</a:t>
            </a:r>
            <a:r>
              <a:rPr lang="en-US" altLang="zh-TW" dirty="0" smtClean="0"/>
              <a:t>, </a:t>
            </a:r>
            <a:r>
              <a:rPr lang="en-US" altLang="zh-TW" dirty="0"/>
              <a:t>the representation </a:t>
            </a:r>
            <a:r>
              <a:rPr lang="en-US" altLang="zh-TW" dirty="0" smtClean="0"/>
              <a:t>typically resides </a:t>
            </a:r>
            <a:r>
              <a:rPr lang="en-US" altLang="zh-TW" dirty="0"/>
              <a:t>entirely on the quantum processor</a:t>
            </a:r>
            <a:r>
              <a:rPr lang="en-US" altLang="zh-TW" dirty="0" smtClean="0"/>
              <a:t>, </a:t>
            </a:r>
            <a:r>
              <a:rPr lang="en-US" altLang="zh-TW" dirty="0"/>
              <a:t>with </a:t>
            </a:r>
            <a:r>
              <a:rPr lang="en-US" altLang="zh-TW" dirty="0" smtClean="0"/>
              <a:t>classical heuristics </a:t>
            </a:r>
            <a:r>
              <a:rPr lang="en-US" altLang="zh-TW" dirty="0"/>
              <a:t>participating only as optimizers for the </a:t>
            </a:r>
            <a:r>
              <a:rPr lang="en-US" altLang="zh-TW" dirty="0" smtClean="0"/>
              <a:t>tunable </a:t>
            </a:r>
            <a:r>
              <a:rPr lang="en-US" altLang="zh-TW" dirty="0"/>
              <a:t>parameters of the quantum model.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45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G</a:t>
            </a:r>
            <a:r>
              <a:rPr lang="en-US" altLang="zh-TW" b="1" dirty="0" smtClean="0"/>
              <a:t>radient Descent &amp; Barren Plateaus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925144"/>
          </a:xfrm>
        </p:spPr>
        <p:txBody>
          <a:bodyPr/>
          <a:lstStyle/>
          <a:p>
            <a:pPr algn="just"/>
            <a:r>
              <a:rPr lang="en-US" altLang="zh-TW" dirty="0"/>
              <a:t>Various </a:t>
            </a:r>
            <a:r>
              <a:rPr lang="en-US" altLang="zh-TW" dirty="0" smtClean="0"/>
              <a:t>forms of </a:t>
            </a:r>
            <a:r>
              <a:rPr lang="en-US" altLang="zh-TW" b="1" dirty="0"/>
              <a:t>gradient descent </a:t>
            </a:r>
            <a:r>
              <a:rPr lang="en-US" altLang="zh-TW" dirty="0"/>
              <a:t>are the most popular </a:t>
            </a:r>
            <a:r>
              <a:rPr lang="en-US" altLang="zh-TW" b="1" dirty="0" smtClean="0"/>
              <a:t>optimization heuristics,</a:t>
            </a:r>
            <a:r>
              <a:rPr lang="en-US" altLang="zh-TW" dirty="0" smtClean="0"/>
              <a:t> </a:t>
            </a:r>
            <a:r>
              <a:rPr lang="en-US" altLang="zh-TW" dirty="0"/>
              <a:t>but an obstacle to the use of </a:t>
            </a:r>
            <a:r>
              <a:rPr lang="en-US" altLang="zh-TW" b="1" dirty="0"/>
              <a:t>gradient </a:t>
            </a:r>
            <a:r>
              <a:rPr lang="en-US" altLang="zh-TW" b="1" dirty="0" smtClean="0"/>
              <a:t>descent </a:t>
            </a:r>
            <a:r>
              <a:rPr lang="en-US" altLang="zh-TW" dirty="0" smtClean="0"/>
              <a:t>is </a:t>
            </a:r>
            <a:r>
              <a:rPr lang="en-US" altLang="zh-TW" dirty="0"/>
              <a:t>the </a:t>
            </a:r>
            <a:r>
              <a:rPr lang="en-US" altLang="zh-TW" dirty="0" smtClean="0"/>
              <a:t>effect </a:t>
            </a:r>
            <a:r>
              <a:rPr lang="en-US" altLang="zh-TW" dirty="0"/>
              <a:t>of </a:t>
            </a:r>
            <a:r>
              <a:rPr lang="en-US" altLang="zh-TW" b="1" dirty="0"/>
              <a:t>barren </a:t>
            </a:r>
            <a:r>
              <a:rPr lang="en-US" altLang="zh-TW" b="1" dirty="0" smtClean="0"/>
              <a:t>plateaus, </a:t>
            </a:r>
            <a:r>
              <a:rPr lang="en-US" altLang="zh-TW" dirty="0"/>
              <a:t>which generally </a:t>
            </a:r>
            <a:r>
              <a:rPr lang="en-US" altLang="zh-TW" dirty="0" smtClean="0"/>
              <a:t>arises when </a:t>
            </a:r>
            <a:r>
              <a:rPr lang="en-US" altLang="zh-TW" dirty="0"/>
              <a:t>a network lacking structure is randomly initialized.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5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Hybrid Quantum-Classical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While the use of classical processors as outer-loop </a:t>
            </a:r>
            <a:r>
              <a:rPr lang="en-US" altLang="zh-TW" dirty="0" smtClean="0"/>
              <a:t>optimizers </a:t>
            </a:r>
            <a:r>
              <a:rPr lang="en-US" altLang="zh-TW" dirty="0"/>
              <a:t>for </a:t>
            </a:r>
            <a:r>
              <a:rPr lang="en-US" altLang="zh-TW" b="1" dirty="0"/>
              <a:t>quantum neural networks </a:t>
            </a:r>
            <a:r>
              <a:rPr lang="en-US" altLang="zh-TW" dirty="0"/>
              <a:t>is promising, </a:t>
            </a:r>
            <a:r>
              <a:rPr lang="en-US" altLang="zh-TW" dirty="0" smtClean="0"/>
              <a:t>the reality </a:t>
            </a:r>
            <a:r>
              <a:rPr lang="en-US" altLang="zh-TW" dirty="0"/>
              <a:t>is that near-term quantum devices are still </a:t>
            </a:r>
            <a:r>
              <a:rPr lang="en-US" altLang="zh-TW" dirty="0" smtClean="0"/>
              <a:t>fairly noisy</a:t>
            </a:r>
            <a:r>
              <a:rPr lang="en-US" altLang="zh-TW" dirty="0"/>
              <a:t>, thus limiting the depth of quantum circuit </a:t>
            </a:r>
            <a:r>
              <a:rPr lang="en-US" altLang="zh-TW" dirty="0" smtClean="0"/>
              <a:t>achievable </a:t>
            </a:r>
            <a:r>
              <a:rPr lang="en-US" altLang="zh-TW" dirty="0"/>
              <a:t>with acceptable </a:t>
            </a:r>
            <a:r>
              <a:rPr lang="en-US" altLang="zh-TW" dirty="0" smtClean="0"/>
              <a:t>fidelity.</a:t>
            </a:r>
          </a:p>
          <a:p>
            <a:pPr algn="just"/>
            <a:r>
              <a:rPr lang="en-US" altLang="zh-TW" dirty="0"/>
              <a:t>This motivates allowing </a:t>
            </a:r>
            <a:r>
              <a:rPr lang="en-US" altLang="zh-TW" dirty="0" smtClean="0"/>
              <a:t>as much </a:t>
            </a:r>
            <a:r>
              <a:rPr lang="en-US" altLang="zh-TW" dirty="0"/>
              <a:t>of the model as possible to reside on classical </a:t>
            </a:r>
            <a:r>
              <a:rPr lang="en-US" altLang="zh-TW" dirty="0" smtClean="0"/>
              <a:t>hardware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6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Hybrid Quantum-Classical </a:t>
            </a:r>
            <a:br>
              <a:rPr lang="en-US" altLang="zh-TW" b="1" dirty="0" smtClean="0"/>
            </a:br>
            <a:r>
              <a:rPr lang="en-US" altLang="zh-TW" b="1" dirty="0" smtClean="0"/>
              <a:t>Neural Networks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Several applications of quantum computation </a:t>
            </a:r>
            <a:r>
              <a:rPr lang="en-US" altLang="zh-TW" dirty="0" smtClean="0"/>
              <a:t>have ventured </a:t>
            </a:r>
            <a:r>
              <a:rPr lang="en-US" altLang="zh-TW" dirty="0"/>
              <a:t>beyond the scope of typical variational </a:t>
            </a:r>
            <a:r>
              <a:rPr lang="en-US" altLang="zh-TW" dirty="0" smtClean="0"/>
              <a:t>quantum algorithms </a:t>
            </a:r>
            <a:r>
              <a:rPr lang="en-US" altLang="zh-TW" dirty="0"/>
              <a:t>to explore this combination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Instead of training a purely quantum model via a classical optimizer, one then considers scenarios where </a:t>
            </a:r>
            <a:r>
              <a:rPr lang="en-US" altLang="zh-TW" b="1" dirty="0" smtClean="0"/>
              <a:t>the model itself is a hybrid between quantum computational building blocks and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classical computational building blocks and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is trained typically via gradient-based methods.</a:t>
            </a:r>
            <a:endParaRPr lang="zh-TW" altLang="en-US" b="1" dirty="0" smtClean="0"/>
          </a:p>
          <a:p>
            <a:pPr algn="just"/>
            <a:endParaRPr lang="en-US" altLang="zh-TW" dirty="0" smtClean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6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Hybrid Quantum-Classical</a:t>
            </a:r>
            <a:br>
              <a:rPr lang="en-US" altLang="zh-TW" b="1" dirty="0" smtClean="0"/>
            </a:br>
            <a:r>
              <a:rPr lang="en-US" altLang="zh-TW" b="1" dirty="0"/>
              <a:t>B</a:t>
            </a:r>
            <a:r>
              <a:rPr lang="en-US" altLang="zh-TW" b="1" dirty="0" smtClean="0"/>
              <a:t>ackpropagation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 smtClean="0"/>
              <a:t>Such scenarios </a:t>
            </a:r>
            <a:r>
              <a:rPr lang="en-US" altLang="zh-TW" dirty="0"/>
              <a:t>leverage a new form of </a:t>
            </a:r>
            <a:r>
              <a:rPr lang="en-US" altLang="zh-TW" b="1" dirty="0"/>
              <a:t>automatic </a:t>
            </a:r>
            <a:r>
              <a:rPr lang="en-US" altLang="zh-TW" b="1" dirty="0" smtClean="0"/>
              <a:t>differentiation </a:t>
            </a:r>
            <a:r>
              <a:rPr lang="en-US" altLang="zh-TW" dirty="0"/>
              <a:t>that allows the </a:t>
            </a:r>
            <a:r>
              <a:rPr lang="en-US" altLang="zh-TW" b="1" dirty="0"/>
              <a:t>backwards propagation of </a:t>
            </a:r>
            <a:r>
              <a:rPr lang="en-US" altLang="zh-TW" b="1" dirty="0" smtClean="0"/>
              <a:t>gradients </a:t>
            </a:r>
            <a:r>
              <a:rPr lang="en-US" altLang="zh-TW" dirty="0" smtClean="0"/>
              <a:t>in </a:t>
            </a:r>
            <a:r>
              <a:rPr lang="en-US" altLang="zh-TW" dirty="0"/>
              <a:t>between parameterized quantum and classical </a:t>
            </a:r>
            <a:r>
              <a:rPr lang="en-US" altLang="zh-TW" dirty="0" smtClean="0"/>
              <a:t>computations.</a:t>
            </a:r>
          </a:p>
          <a:p>
            <a:pPr algn="just"/>
            <a:r>
              <a:rPr lang="en-US" altLang="zh-TW" dirty="0"/>
              <a:t>In summary, a </a:t>
            </a:r>
            <a:r>
              <a:rPr lang="en-US" altLang="zh-TW" b="1" dirty="0"/>
              <a:t>hybrid quantum-classical model </a:t>
            </a:r>
            <a:r>
              <a:rPr lang="en-US" altLang="zh-TW" dirty="0"/>
              <a:t>is </a:t>
            </a:r>
            <a:r>
              <a:rPr lang="en-US" altLang="zh-TW" dirty="0" smtClean="0"/>
              <a:t>a learning </a:t>
            </a:r>
            <a:r>
              <a:rPr lang="en-US" altLang="zh-TW" dirty="0"/>
              <a:t>heuristic in which both the classical and </a:t>
            </a:r>
            <a:r>
              <a:rPr lang="en-US" altLang="zh-TW" dirty="0" smtClean="0"/>
              <a:t>quantum </a:t>
            </a:r>
            <a:r>
              <a:rPr lang="en-US" altLang="zh-TW" dirty="0"/>
              <a:t>processors contribute to the indicators of </a:t>
            </a:r>
            <a:r>
              <a:rPr lang="en-US" altLang="zh-TW" dirty="0" smtClean="0"/>
              <a:t>learning performance defined </a:t>
            </a:r>
            <a:r>
              <a:rPr lang="en-US" altLang="zh-TW" dirty="0"/>
              <a:t>above.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35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872208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latin typeface="Cambria" pitchFamily="18" charset="0"/>
                <a:ea typeface="Cambria" pitchFamily="18" charset="0"/>
              </a:rPr>
              <a:t>I. </a:t>
            </a:r>
            <a:r>
              <a:rPr lang="en-US" altLang="zh-TW" b="1" dirty="0" smtClean="0"/>
              <a:t>INTRODUCTION</a:t>
            </a: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C. Quantum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3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Quantum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 smtClean="0"/>
              <a:t>Abstractly</a:t>
            </a:r>
            <a:r>
              <a:rPr lang="en-US" altLang="zh-TW" dirty="0"/>
              <a:t>, </a:t>
            </a:r>
            <a:r>
              <a:rPr lang="en-US" altLang="zh-TW" dirty="0" smtClean="0"/>
              <a:t>any data </a:t>
            </a:r>
            <a:r>
              <a:rPr lang="en-US" altLang="zh-TW" dirty="0"/>
              <a:t>emerging from an </a:t>
            </a:r>
            <a:r>
              <a:rPr lang="en-US" altLang="zh-TW" dirty="0" smtClean="0"/>
              <a:t>underlying </a:t>
            </a:r>
            <a:r>
              <a:rPr lang="en-US" altLang="zh-TW" b="1" dirty="0"/>
              <a:t>quantum </a:t>
            </a:r>
            <a:r>
              <a:rPr lang="en-US" altLang="zh-TW" b="1" dirty="0" smtClean="0"/>
              <a:t>mechanical process </a:t>
            </a:r>
            <a:r>
              <a:rPr lang="en-US" altLang="zh-TW" dirty="0"/>
              <a:t>can be considered </a:t>
            </a:r>
            <a:r>
              <a:rPr lang="en-US" altLang="zh-TW" b="1" dirty="0"/>
              <a:t>quantum data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Concretely, we list practical examples of classes of quantum data, which can be routinely generated or simulated on existing quantum devices or processors:</a:t>
            </a:r>
            <a:endParaRPr lang="zh-TW" altLang="en-US" dirty="0" smtClean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9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Quantum simulations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These </a:t>
            </a:r>
            <a:r>
              <a:rPr lang="en-US" altLang="zh-TW" dirty="0"/>
              <a:t>can </a:t>
            </a:r>
            <a:r>
              <a:rPr lang="en-US" altLang="zh-TW" dirty="0" smtClean="0"/>
              <a:t>include output states of </a:t>
            </a:r>
            <a:r>
              <a:rPr lang="en-US" altLang="zh-TW" b="1" dirty="0"/>
              <a:t>quantum </a:t>
            </a:r>
            <a:r>
              <a:rPr lang="en-US" altLang="zh-TW" b="1" dirty="0" smtClean="0"/>
              <a:t>chemistry simulations</a:t>
            </a:r>
            <a:r>
              <a:rPr lang="en-US" altLang="zh-TW" dirty="0" smtClean="0"/>
              <a:t> </a:t>
            </a:r>
            <a:r>
              <a:rPr lang="en-US" altLang="zh-TW" dirty="0"/>
              <a:t>used to extract </a:t>
            </a:r>
            <a:r>
              <a:rPr lang="en-US" altLang="zh-TW" dirty="0" smtClean="0"/>
              <a:t>information </a:t>
            </a:r>
            <a:r>
              <a:rPr lang="en-US" altLang="zh-TW" dirty="0"/>
              <a:t>about </a:t>
            </a:r>
            <a:r>
              <a:rPr lang="en-US" altLang="zh-TW" b="1" dirty="0"/>
              <a:t>chemical structures </a:t>
            </a:r>
            <a:r>
              <a:rPr lang="en-US" altLang="zh-TW" dirty="0"/>
              <a:t>and </a:t>
            </a:r>
            <a:r>
              <a:rPr lang="en-US" altLang="zh-TW" b="1" dirty="0"/>
              <a:t>chemical reactions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Potential applications </a:t>
            </a:r>
            <a:r>
              <a:rPr lang="en-US" altLang="zh-TW" dirty="0" smtClean="0"/>
              <a:t>include </a:t>
            </a:r>
            <a:r>
              <a:rPr lang="en-US" altLang="zh-TW" b="1" dirty="0" smtClean="0"/>
              <a:t>computational chemistry, material </a:t>
            </a:r>
            <a:r>
              <a:rPr lang="en-US" altLang="zh-TW" b="1" dirty="0"/>
              <a:t>science, </a:t>
            </a:r>
            <a:r>
              <a:rPr lang="en-US" altLang="zh-TW" b="1" dirty="0" smtClean="0"/>
              <a:t>computational </a:t>
            </a:r>
            <a:r>
              <a:rPr lang="en-US" altLang="zh-TW" b="1" dirty="0"/>
              <a:t>biology</a:t>
            </a:r>
            <a:r>
              <a:rPr lang="en-US" altLang="zh-TW" b="1" dirty="0" smtClean="0"/>
              <a:t>, </a:t>
            </a:r>
            <a:r>
              <a:rPr lang="en-US" altLang="zh-TW" b="1" dirty="0"/>
              <a:t>and drug </a:t>
            </a:r>
            <a:r>
              <a:rPr lang="en-US" altLang="zh-TW" b="1" dirty="0" smtClean="0"/>
              <a:t>discovery.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95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Quantum simulations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pPr algn="just"/>
            <a:r>
              <a:rPr lang="en-US" altLang="zh-TW" dirty="0"/>
              <a:t>Another example is data from </a:t>
            </a:r>
            <a:r>
              <a:rPr lang="en-US" altLang="zh-TW" b="1" dirty="0"/>
              <a:t>quantum </a:t>
            </a:r>
            <a:r>
              <a:rPr lang="en-US" altLang="zh-TW" b="1" dirty="0" smtClean="0"/>
              <a:t>many-body systems </a:t>
            </a:r>
            <a:r>
              <a:rPr lang="en-US" altLang="zh-TW" dirty="0" smtClean="0"/>
              <a:t>in </a:t>
            </a:r>
            <a:r>
              <a:rPr lang="en-US" altLang="zh-TW" b="1" dirty="0"/>
              <a:t>condensed </a:t>
            </a:r>
            <a:r>
              <a:rPr lang="en-US" altLang="zh-TW" b="1" dirty="0" smtClean="0"/>
              <a:t>matter </a:t>
            </a:r>
            <a:r>
              <a:rPr lang="en-US" altLang="zh-TW" b="1" dirty="0"/>
              <a:t>physics</a:t>
            </a:r>
            <a:r>
              <a:rPr lang="en-US" altLang="zh-TW" b="1" dirty="0" smtClean="0"/>
              <a:t>,</a:t>
            </a:r>
            <a:r>
              <a:rPr lang="en-US" altLang="zh-TW" b="1" dirty="0"/>
              <a:t> </a:t>
            </a:r>
            <a:r>
              <a:rPr lang="en-US" altLang="zh-TW" dirty="0"/>
              <a:t>which could be used to model and </a:t>
            </a:r>
            <a:r>
              <a:rPr lang="en-US" altLang="zh-TW" dirty="0" smtClean="0"/>
              <a:t>design </a:t>
            </a:r>
            <a:r>
              <a:rPr lang="en-US" altLang="zh-TW" b="1" dirty="0" smtClean="0"/>
              <a:t>exotic </a:t>
            </a:r>
            <a:r>
              <a:rPr lang="en-US" altLang="zh-TW" b="1" dirty="0"/>
              <a:t>states of matter</a:t>
            </a:r>
            <a:r>
              <a:rPr lang="en-US" altLang="zh-TW" dirty="0"/>
              <a:t> which exhibit many-body </a:t>
            </a:r>
            <a:r>
              <a:rPr lang="en-US" altLang="zh-TW" dirty="0" smtClean="0"/>
              <a:t>quantum effects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3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Quantum communication </a:t>
            </a:r>
            <a:r>
              <a:rPr lang="en-US" altLang="zh-TW" b="1" dirty="0" smtClean="0"/>
              <a:t>networks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Machine </a:t>
            </a:r>
            <a:r>
              <a:rPr lang="en-US" altLang="zh-TW" dirty="0" smtClean="0"/>
              <a:t>learning </a:t>
            </a:r>
            <a:r>
              <a:rPr lang="en-US" altLang="zh-TW" dirty="0"/>
              <a:t>in this class of systems will be related to </a:t>
            </a:r>
            <a:r>
              <a:rPr lang="en-US" altLang="zh-TW" dirty="0" smtClean="0"/>
              <a:t>distilling small-scale </a:t>
            </a:r>
            <a:r>
              <a:rPr lang="en-US" altLang="zh-TW" dirty="0"/>
              <a:t>quantum data; e.g., to discriminate </a:t>
            </a:r>
            <a:r>
              <a:rPr lang="en-US" altLang="zh-TW" dirty="0" smtClean="0"/>
              <a:t>among non-orthogonal </a:t>
            </a:r>
            <a:r>
              <a:rPr lang="en-US" altLang="zh-TW" dirty="0"/>
              <a:t>quantum </a:t>
            </a:r>
            <a:r>
              <a:rPr lang="en-US" altLang="zh-TW" dirty="0" smtClean="0"/>
              <a:t>states, with application to </a:t>
            </a:r>
            <a:r>
              <a:rPr lang="en-US" altLang="zh-TW" dirty="0"/>
              <a:t>design and construction of quantum error </a:t>
            </a:r>
            <a:r>
              <a:rPr lang="en-US" altLang="zh-TW" dirty="0" smtClean="0"/>
              <a:t>correcting codes </a:t>
            </a:r>
            <a:r>
              <a:rPr lang="en-US" altLang="zh-TW" dirty="0"/>
              <a:t>for quantum </a:t>
            </a:r>
            <a:r>
              <a:rPr lang="en-US" altLang="zh-TW" dirty="0" smtClean="0"/>
              <a:t>repeaters, quantum </a:t>
            </a:r>
            <a:r>
              <a:rPr lang="en-US" altLang="zh-TW" dirty="0"/>
              <a:t>receivers, and </a:t>
            </a:r>
            <a:r>
              <a:rPr lang="en-US" altLang="zh-TW" dirty="0" smtClean="0"/>
              <a:t>purification </a:t>
            </a:r>
            <a:r>
              <a:rPr lang="en-US" altLang="zh-TW" dirty="0"/>
              <a:t>units.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1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68052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We introduce </a:t>
            </a:r>
            <a:r>
              <a:rPr lang="en-US" altLang="zh-TW" b="1" dirty="0"/>
              <a:t>TensorFlow Quantum (TFQ), </a:t>
            </a:r>
            <a:r>
              <a:rPr lang="en-US" altLang="zh-TW" dirty="0"/>
              <a:t>an open source library for the rapid </a:t>
            </a:r>
            <a:r>
              <a:rPr lang="en-US" altLang="zh-TW" dirty="0" smtClean="0"/>
              <a:t>prototyping of </a:t>
            </a:r>
            <a:r>
              <a:rPr lang="en-US" altLang="zh-TW" b="1" dirty="0"/>
              <a:t>hybrid quantum-classical models</a:t>
            </a:r>
            <a:r>
              <a:rPr lang="en-US" altLang="zh-TW" dirty="0"/>
              <a:t> for </a:t>
            </a:r>
            <a:r>
              <a:rPr lang="en-US" altLang="zh-TW" b="1" dirty="0"/>
              <a:t>classical or quantum data. </a:t>
            </a:r>
            <a:endParaRPr lang="en-US" altLang="zh-TW" b="1" dirty="0" smtClean="0"/>
          </a:p>
          <a:p>
            <a:pPr algn="just"/>
            <a:r>
              <a:rPr lang="en-US" altLang="zh-TW" b="1" dirty="0" smtClean="0"/>
              <a:t>TFQ </a:t>
            </a:r>
            <a:r>
              <a:rPr lang="en-US" altLang="zh-TW" b="1" dirty="0"/>
              <a:t>framework </a:t>
            </a:r>
            <a:r>
              <a:rPr lang="en-US" altLang="zh-TW" dirty="0" smtClean="0"/>
              <a:t>offers high-level abstractions and APIs for the design </a:t>
            </a:r>
            <a:r>
              <a:rPr lang="en-US" altLang="zh-TW" dirty="0"/>
              <a:t>and training of both</a:t>
            </a:r>
            <a:r>
              <a:rPr lang="en-US" altLang="zh-TW" b="1" dirty="0"/>
              <a:t> discriminative and generative quantum </a:t>
            </a:r>
            <a:r>
              <a:rPr lang="en-US" altLang="zh-TW" b="1" dirty="0" smtClean="0"/>
              <a:t>models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9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Quantum metrology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Quantum-enhanced high precision </a:t>
            </a:r>
            <a:r>
              <a:rPr lang="en-US" altLang="zh-TW" dirty="0"/>
              <a:t>measurements such as </a:t>
            </a:r>
            <a:r>
              <a:rPr lang="en-US" altLang="zh-TW" b="1" dirty="0"/>
              <a:t>quantum sensing and </a:t>
            </a:r>
            <a:r>
              <a:rPr lang="en-US" altLang="zh-TW" b="1" dirty="0" smtClean="0"/>
              <a:t>quantum </a:t>
            </a:r>
            <a:r>
              <a:rPr lang="en-US" altLang="zh-TW" b="1" dirty="0"/>
              <a:t>imaging</a:t>
            </a:r>
            <a:r>
              <a:rPr lang="en-US" altLang="zh-TW" dirty="0"/>
              <a:t> are inherently done on </a:t>
            </a:r>
            <a:r>
              <a:rPr lang="en-US" altLang="zh-TW" dirty="0" smtClean="0"/>
              <a:t>probes </a:t>
            </a:r>
            <a:r>
              <a:rPr lang="en-US" altLang="zh-TW" dirty="0"/>
              <a:t>that </a:t>
            </a:r>
            <a:r>
              <a:rPr lang="en-US" altLang="zh-TW" dirty="0" smtClean="0"/>
              <a:t>are small-scale </a:t>
            </a:r>
            <a:r>
              <a:rPr lang="en-US" altLang="zh-TW" dirty="0"/>
              <a:t>quantum devices and could be designed </a:t>
            </a:r>
            <a:r>
              <a:rPr lang="en-US" altLang="zh-TW" dirty="0" smtClean="0"/>
              <a:t>or improved </a:t>
            </a:r>
            <a:r>
              <a:rPr lang="en-US" altLang="zh-TW" dirty="0"/>
              <a:t>by variational quantum models.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4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Quantum control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Variationally learning hybrid quantum-classical </a:t>
            </a:r>
            <a:r>
              <a:rPr lang="en-US" altLang="zh-TW" dirty="0"/>
              <a:t>algorithms can lead to new </a:t>
            </a:r>
            <a:r>
              <a:rPr lang="en-US" altLang="zh-TW" dirty="0" smtClean="0"/>
              <a:t>optimal open </a:t>
            </a:r>
            <a:r>
              <a:rPr lang="en-US" altLang="zh-TW" dirty="0"/>
              <a:t>or closed-loop </a:t>
            </a:r>
            <a:r>
              <a:rPr lang="en-US" altLang="zh-TW" dirty="0" smtClean="0"/>
              <a:t>control, </a:t>
            </a:r>
            <a:r>
              <a:rPr lang="en-US" altLang="zh-TW" dirty="0"/>
              <a:t>calibration, and </a:t>
            </a:r>
            <a:r>
              <a:rPr lang="en-US" altLang="zh-TW" dirty="0" smtClean="0"/>
              <a:t>error mitigation</a:t>
            </a:r>
            <a:r>
              <a:rPr lang="en-US" altLang="zh-TW" dirty="0"/>
              <a:t>, correction, and </a:t>
            </a:r>
            <a:r>
              <a:rPr lang="en-US" altLang="zh-TW" dirty="0" smtClean="0"/>
              <a:t>verification strategies for near-term </a:t>
            </a:r>
            <a:r>
              <a:rPr lang="en-US" altLang="zh-TW" dirty="0"/>
              <a:t>quantum devices and quantum processors.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8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2434282"/>
          </a:xfrm>
        </p:spPr>
        <p:txBody>
          <a:bodyPr/>
          <a:lstStyle/>
          <a:p>
            <a:r>
              <a:rPr lang="en-US" altLang="zh-TW" b="1" dirty="0" smtClean="0">
                <a:latin typeface="Cambria" pitchFamily="18" charset="0"/>
                <a:ea typeface="Cambria" pitchFamily="18" charset="0"/>
              </a:rPr>
              <a:t>I. </a:t>
            </a:r>
            <a:r>
              <a:rPr lang="en-US" altLang="zh-TW" b="1" dirty="0" smtClean="0"/>
              <a:t>INTRODUCTION</a:t>
            </a: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D. </a:t>
            </a:r>
            <a:r>
              <a:rPr lang="en-US" altLang="zh-TW" b="1" dirty="0"/>
              <a:t>TensorFlow Quantum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505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 Quantum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b="1" dirty="0"/>
              <a:t>TensorFlow</a:t>
            </a:r>
            <a:r>
              <a:rPr lang="en-US" altLang="zh-TW" dirty="0"/>
              <a:t> has accelerated the research </a:t>
            </a:r>
            <a:r>
              <a:rPr lang="en-US" altLang="zh-TW" dirty="0" smtClean="0"/>
              <a:t>and understanding </a:t>
            </a:r>
            <a:r>
              <a:rPr lang="en-US" altLang="zh-TW" dirty="0"/>
              <a:t>of </a:t>
            </a:r>
            <a:r>
              <a:rPr lang="en-US" altLang="zh-TW" b="1" dirty="0"/>
              <a:t>deep learning 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 smtClean="0"/>
              <a:t>Development </a:t>
            </a:r>
            <a:r>
              <a:rPr lang="en-US" altLang="zh-TW" dirty="0"/>
              <a:t>of </a:t>
            </a:r>
            <a:r>
              <a:rPr lang="en-US" altLang="zh-TW" dirty="0" smtClean="0"/>
              <a:t>software tooling </a:t>
            </a:r>
            <a:r>
              <a:rPr lang="en-US" altLang="zh-TW" dirty="0"/>
              <a:t>for </a:t>
            </a:r>
            <a:r>
              <a:rPr lang="en-US" altLang="zh-TW" b="1" dirty="0"/>
              <a:t>hybrid quantum-classical models</a:t>
            </a:r>
            <a:r>
              <a:rPr lang="en-US" altLang="zh-TW" dirty="0"/>
              <a:t> should </a:t>
            </a:r>
            <a:r>
              <a:rPr lang="en-US" altLang="zh-TW" dirty="0" smtClean="0"/>
              <a:t>similarly </a:t>
            </a:r>
            <a:r>
              <a:rPr lang="en-US" altLang="zh-TW" dirty="0"/>
              <a:t>accelerate research and understanding for </a:t>
            </a:r>
            <a:r>
              <a:rPr lang="en-US" altLang="zh-TW" b="1" dirty="0" smtClean="0"/>
              <a:t>quantum machine </a:t>
            </a:r>
            <a:r>
              <a:rPr lang="en-US" altLang="zh-TW" b="1" dirty="0"/>
              <a:t>learning.</a:t>
            </a:r>
            <a:endParaRPr lang="en-US" altLang="zh-TW" b="1" dirty="0" smtClean="0"/>
          </a:p>
          <a:p>
            <a:pPr algn="just"/>
            <a:r>
              <a:rPr lang="en-US" altLang="zh-TW" dirty="0" smtClean="0"/>
              <a:t>To develop such tooling, the requirement of accommodating a heterogeneous computational environment involving both classical and quantum processors is key.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91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 Quantum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This </a:t>
            </a:r>
            <a:r>
              <a:rPr lang="en-US" altLang="zh-TW" dirty="0"/>
              <a:t>computational heterogeneity suggested the need </a:t>
            </a:r>
            <a:r>
              <a:rPr lang="en-US" altLang="zh-TW" dirty="0" smtClean="0"/>
              <a:t>to expand </a:t>
            </a:r>
            <a:r>
              <a:rPr lang="en-US" altLang="zh-TW" b="1" dirty="0"/>
              <a:t>TensorFlow,</a:t>
            </a:r>
            <a:r>
              <a:rPr lang="en-US" altLang="zh-TW" dirty="0"/>
              <a:t> which is designed to distribute </a:t>
            </a:r>
            <a:r>
              <a:rPr lang="en-US" altLang="zh-TW" dirty="0" smtClean="0"/>
              <a:t>computations </a:t>
            </a:r>
            <a:r>
              <a:rPr lang="en-US" altLang="zh-TW" dirty="0"/>
              <a:t>across </a:t>
            </a:r>
            <a:r>
              <a:rPr lang="en-US" altLang="zh-TW" b="1" dirty="0"/>
              <a:t>CPUs, GPUs, and </a:t>
            </a:r>
            <a:r>
              <a:rPr lang="en-US" altLang="zh-TW" b="1" dirty="0" smtClean="0"/>
              <a:t>TPUs, </a:t>
            </a:r>
            <a:r>
              <a:rPr lang="en-US" altLang="zh-TW" dirty="0"/>
              <a:t>to also </a:t>
            </a:r>
            <a:r>
              <a:rPr lang="en-US" altLang="zh-TW" dirty="0" smtClean="0"/>
              <a:t>en</a:t>
            </a:r>
            <a:r>
              <a:rPr lang="pt-BR" altLang="zh-TW" dirty="0" smtClean="0"/>
              <a:t>compass </a:t>
            </a:r>
            <a:r>
              <a:rPr lang="pt-BR" altLang="zh-TW" b="1" dirty="0"/>
              <a:t>Q</a:t>
            </a:r>
            <a:r>
              <a:rPr lang="pt-BR" altLang="zh-TW" b="1" dirty="0" smtClean="0"/>
              <a:t>uantum Processing </a:t>
            </a:r>
            <a:r>
              <a:rPr lang="pt-BR" altLang="zh-TW" b="1" dirty="0"/>
              <a:t>U</a:t>
            </a:r>
            <a:r>
              <a:rPr lang="pt-BR" altLang="zh-TW" b="1" dirty="0" smtClean="0"/>
              <a:t>nits </a:t>
            </a:r>
            <a:r>
              <a:rPr lang="pt-BR" altLang="zh-TW" b="1" dirty="0"/>
              <a:t>(QPUs</a:t>
            </a:r>
            <a:r>
              <a:rPr lang="pt-BR" altLang="zh-TW" b="1" dirty="0" smtClean="0"/>
              <a:t>).</a:t>
            </a:r>
          </a:p>
          <a:p>
            <a:pPr algn="just"/>
            <a:r>
              <a:rPr lang="en-US" altLang="zh-TW" dirty="0"/>
              <a:t>This </a:t>
            </a:r>
            <a:r>
              <a:rPr lang="en-US" altLang="zh-TW" dirty="0" smtClean="0"/>
              <a:t>project has </a:t>
            </a:r>
            <a:r>
              <a:rPr lang="en-US" altLang="zh-TW" dirty="0"/>
              <a:t>evolved into </a:t>
            </a:r>
            <a:r>
              <a:rPr lang="en-US" altLang="zh-TW" b="1" dirty="0"/>
              <a:t>TensorFlow </a:t>
            </a:r>
            <a:r>
              <a:rPr lang="en-US" altLang="zh-TW" b="1" dirty="0" smtClean="0"/>
              <a:t>Quantum(TFQ).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242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 Quantum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b="1" dirty="0"/>
              <a:t>TFQ</a:t>
            </a:r>
            <a:r>
              <a:rPr lang="en-US" altLang="zh-TW" dirty="0"/>
              <a:t> is an </a:t>
            </a:r>
            <a:r>
              <a:rPr lang="en-US" altLang="zh-TW" dirty="0" smtClean="0"/>
              <a:t>integration </a:t>
            </a:r>
            <a:r>
              <a:rPr lang="en-US" altLang="zh-TW" dirty="0"/>
              <a:t>of </a:t>
            </a:r>
            <a:r>
              <a:rPr lang="en-US" altLang="zh-TW" b="1" dirty="0"/>
              <a:t>Cirq</a:t>
            </a:r>
            <a:r>
              <a:rPr lang="en-US" altLang="zh-TW" dirty="0"/>
              <a:t> with </a:t>
            </a:r>
            <a:r>
              <a:rPr lang="en-US" altLang="zh-TW" b="1" dirty="0"/>
              <a:t>TensorFlow</a:t>
            </a:r>
            <a:r>
              <a:rPr lang="en-US" altLang="zh-TW" dirty="0"/>
              <a:t> that allows </a:t>
            </a:r>
            <a:r>
              <a:rPr lang="en-US" altLang="zh-TW" dirty="0" smtClean="0"/>
              <a:t>researchers and </a:t>
            </a:r>
            <a:r>
              <a:rPr lang="en-US" altLang="zh-TW" dirty="0"/>
              <a:t>students to simulate </a:t>
            </a:r>
            <a:r>
              <a:rPr lang="en-US" altLang="zh-TW" b="1" dirty="0"/>
              <a:t>QPUs</a:t>
            </a:r>
            <a:r>
              <a:rPr lang="en-US" altLang="zh-TW" dirty="0"/>
              <a:t> while designing, </a:t>
            </a:r>
            <a:r>
              <a:rPr lang="en-US" altLang="zh-TW" dirty="0" smtClean="0"/>
              <a:t>training, and </a:t>
            </a:r>
            <a:r>
              <a:rPr lang="en-US" altLang="zh-TW" dirty="0"/>
              <a:t>testing </a:t>
            </a:r>
            <a:r>
              <a:rPr lang="en-US" altLang="zh-TW" b="1" dirty="0"/>
              <a:t>hybrid quantum-classical models</a:t>
            </a:r>
            <a:r>
              <a:rPr lang="en-US" altLang="zh-TW" b="1" dirty="0" smtClean="0"/>
              <a:t>, </a:t>
            </a:r>
            <a:r>
              <a:rPr lang="en-US" altLang="zh-TW" dirty="0"/>
              <a:t>and </a:t>
            </a:r>
            <a:r>
              <a:rPr lang="en-US" altLang="zh-TW" dirty="0" smtClean="0"/>
              <a:t>eventually </a:t>
            </a:r>
            <a:r>
              <a:rPr lang="en-US" altLang="zh-TW" dirty="0"/>
              <a:t>run the quantum portions of these models on </a:t>
            </a:r>
            <a:r>
              <a:rPr lang="en-US" altLang="zh-TW" dirty="0" smtClean="0"/>
              <a:t>actual </a:t>
            </a:r>
            <a:r>
              <a:rPr lang="en-US" altLang="zh-TW" b="1" dirty="0"/>
              <a:t>quantum processors </a:t>
            </a:r>
            <a:r>
              <a:rPr lang="en-US" altLang="zh-TW" dirty="0"/>
              <a:t>as they come online.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78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 Quantum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A core </a:t>
            </a:r>
            <a:r>
              <a:rPr lang="en-US" altLang="zh-TW" dirty="0" smtClean="0"/>
              <a:t>contribution </a:t>
            </a:r>
            <a:r>
              <a:rPr lang="en-US" altLang="zh-TW" dirty="0"/>
              <a:t>of </a:t>
            </a:r>
            <a:r>
              <a:rPr lang="en-US" altLang="zh-TW" b="1" dirty="0"/>
              <a:t>TFQ</a:t>
            </a:r>
            <a:r>
              <a:rPr lang="en-US" altLang="zh-TW" dirty="0"/>
              <a:t> is </a:t>
            </a:r>
            <a:r>
              <a:rPr lang="en-US" altLang="zh-TW" b="1" dirty="0"/>
              <a:t>seamless backpropagation </a:t>
            </a:r>
            <a:r>
              <a:rPr lang="en-US" altLang="zh-TW" b="1" dirty="0" smtClean="0"/>
              <a:t>through combinations </a:t>
            </a:r>
            <a:r>
              <a:rPr lang="en-US" altLang="zh-TW" b="1" dirty="0"/>
              <a:t>of classical and quantum layers</a:t>
            </a:r>
            <a:r>
              <a:rPr lang="en-US" altLang="zh-TW" dirty="0"/>
              <a:t> in </a:t>
            </a:r>
            <a:r>
              <a:rPr lang="en-US" altLang="zh-TW" b="1" dirty="0" smtClean="0"/>
              <a:t>hybrid quantum-classical </a:t>
            </a:r>
            <a:r>
              <a:rPr lang="en-US" altLang="zh-TW" b="1" dirty="0"/>
              <a:t>models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/>
              <a:t>This allows </a:t>
            </a:r>
            <a:r>
              <a:rPr lang="en-US" altLang="zh-TW" b="1" dirty="0"/>
              <a:t>QML</a:t>
            </a:r>
            <a:r>
              <a:rPr lang="en-US" altLang="zh-TW" dirty="0"/>
              <a:t> </a:t>
            </a:r>
            <a:r>
              <a:rPr lang="en-US" altLang="zh-TW" dirty="0" smtClean="0"/>
              <a:t>researchers to </a:t>
            </a:r>
            <a:r>
              <a:rPr lang="en-US" altLang="zh-TW" dirty="0"/>
              <a:t>directly harness the rich set of tools already </a:t>
            </a:r>
            <a:r>
              <a:rPr lang="en-US" altLang="zh-TW" dirty="0" smtClean="0"/>
              <a:t>available in </a:t>
            </a:r>
            <a:r>
              <a:rPr lang="en-US" altLang="zh-TW" dirty="0"/>
              <a:t>TF and Keras.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2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 Quantum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In section II, we </a:t>
            </a:r>
            <a:r>
              <a:rPr lang="en-US" altLang="zh-TW" dirty="0" smtClean="0"/>
              <a:t>introduce the </a:t>
            </a:r>
            <a:r>
              <a:rPr lang="en-US" altLang="zh-TW" b="1" dirty="0"/>
              <a:t>software architecture</a:t>
            </a:r>
            <a:r>
              <a:rPr lang="en-US" altLang="zh-TW" dirty="0"/>
              <a:t> of </a:t>
            </a:r>
            <a:r>
              <a:rPr lang="en-US" altLang="zh-TW" b="1" dirty="0"/>
              <a:t>TFQ</a:t>
            </a:r>
            <a:r>
              <a:rPr lang="en-US" altLang="zh-TW" b="1" dirty="0" smtClean="0"/>
              <a:t>.</a:t>
            </a:r>
            <a:r>
              <a:rPr lang="en-US" altLang="zh-TW" b="1" dirty="0"/>
              <a:t> </a:t>
            </a:r>
            <a:r>
              <a:rPr lang="en-US" altLang="zh-TW" dirty="0"/>
              <a:t>We highlight its </a:t>
            </a:r>
            <a:r>
              <a:rPr lang="en-US" altLang="zh-TW" dirty="0" smtClean="0"/>
              <a:t>main features </a:t>
            </a:r>
            <a:r>
              <a:rPr lang="en-US" altLang="zh-TW" dirty="0"/>
              <a:t>including batched circuit execution, </a:t>
            </a:r>
            <a:r>
              <a:rPr lang="en-US" altLang="zh-TW" dirty="0" smtClean="0"/>
              <a:t>automated </a:t>
            </a:r>
            <a:r>
              <a:rPr lang="fr-FR" altLang="zh-TW" dirty="0" smtClean="0"/>
              <a:t>expectation </a:t>
            </a:r>
            <a:r>
              <a:rPr lang="fr-FR" altLang="zh-TW" dirty="0"/>
              <a:t>estimation, estimation of </a:t>
            </a:r>
            <a:r>
              <a:rPr lang="fr-FR" altLang="zh-TW" b="1" dirty="0"/>
              <a:t>quantum gradients</a:t>
            </a:r>
            <a:r>
              <a:rPr lang="fr-FR" altLang="zh-TW" b="1" dirty="0" smtClean="0"/>
              <a:t>,</a:t>
            </a:r>
            <a:r>
              <a:rPr lang="en-US" altLang="zh-TW" b="1" dirty="0"/>
              <a:t> hybrid quantum-classical automatic </a:t>
            </a:r>
            <a:r>
              <a:rPr lang="en-US" altLang="zh-TW" b="1" dirty="0" smtClean="0"/>
              <a:t>differentiation</a:t>
            </a:r>
            <a:r>
              <a:rPr lang="en-US" altLang="zh-TW" b="1" dirty="0"/>
              <a:t>, </a:t>
            </a:r>
            <a:r>
              <a:rPr lang="en-US" altLang="zh-TW" dirty="0" smtClean="0"/>
              <a:t>and rapid </a:t>
            </a:r>
            <a:r>
              <a:rPr lang="en-US" altLang="zh-TW" dirty="0"/>
              <a:t>model construction, all from </a:t>
            </a:r>
            <a:r>
              <a:rPr lang="en-US" altLang="zh-TW" dirty="0" smtClean="0"/>
              <a:t>within TensorFlow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44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 Quantum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We also present a simple </a:t>
            </a:r>
            <a:r>
              <a:rPr lang="en-US" altLang="zh-TW" b="1" dirty="0" smtClean="0"/>
              <a:t>“</a:t>
            </a:r>
            <a:r>
              <a:rPr lang="en-US" altLang="zh-TW" b="1" dirty="0"/>
              <a:t>Hello Many-Worlds</a:t>
            </a:r>
            <a:r>
              <a:rPr lang="en-US" altLang="zh-TW" b="1" dirty="0" smtClean="0"/>
              <a:t>” </a:t>
            </a:r>
            <a:r>
              <a:rPr lang="en-US" altLang="zh-TW" dirty="0"/>
              <a:t>example for </a:t>
            </a:r>
            <a:r>
              <a:rPr lang="en-US" altLang="zh-TW" dirty="0" smtClean="0"/>
              <a:t>binary </a:t>
            </a:r>
            <a:r>
              <a:rPr lang="en-US" altLang="zh-TW" dirty="0"/>
              <a:t>quantum data </a:t>
            </a:r>
            <a:r>
              <a:rPr lang="en-US" altLang="zh-TW" dirty="0" smtClean="0"/>
              <a:t>classification </a:t>
            </a:r>
            <a:r>
              <a:rPr lang="en-US" altLang="zh-TW" dirty="0"/>
              <a:t>on a single qubit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For readers who are interested in a more </a:t>
            </a:r>
            <a:r>
              <a:rPr lang="en-US" altLang="zh-TW" b="1" dirty="0"/>
              <a:t>theoretical </a:t>
            </a:r>
            <a:r>
              <a:rPr lang="en-US" altLang="zh-TW" dirty="0"/>
              <a:t>understanding</a:t>
            </a:r>
            <a:r>
              <a:rPr lang="en-US" altLang="zh-TW" b="1" dirty="0"/>
              <a:t> </a:t>
            </a:r>
            <a:r>
              <a:rPr lang="en-US" altLang="zh-TW" dirty="0"/>
              <a:t>of </a:t>
            </a:r>
            <a:r>
              <a:rPr lang="en-US" altLang="zh-TW" b="1" dirty="0"/>
              <a:t>QNNs,</a:t>
            </a:r>
            <a:r>
              <a:rPr lang="en-US" altLang="zh-TW" dirty="0"/>
              <a:t> we provide in section III an overview of </a:t>
            </a:r>
            <a:r>
              <a:rPr lang="en-US" altLang="zh-TW" b="1" dirty="0"/>
              <a:t>QNN models</a:t>
            </a:r>
            <a:r>
              <a:rPr lang="en-US" altLang="zh-TW" dirty="0"/>
              <a:t> and </a:t>
            </a:r>
            <a:r>
              <a:rPr lang="en-US" altLang="zh-TW" b="1" dirty="0"/>
              <a:t>hybrid quantum-classical backpropagation</a:t>
            </a:r>
            <a:r>
              <a:rPr lang="en-US" altLang="zh-TW" b="1" dirty="0" smtClean="0"/>
              <a:t>.</a:t>
            </a:r>
            <a:endParaRPr lang="en-US" altLang="zh-TW" b="1" dirty="0"/>
          </a:p>
          <a:p>
            <a:pPr algn="just"/>
            <a:endParaRPr lang="zh-TW" altLang="en-US" dirty="0"/>
          </a:p>
          <a:p>
            <a:pPr algn="just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389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 Quantum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205064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In section IV, we describe </a:t>
            </a:r>
            <a:r>
              <a:rPr lang="en-US" altLang="zh-TW" b="1" dirty="0" smtClean="0"/>
              <a:t>hybrid quantum-classical </a:t>
            </a:r>
            <a:r>
              <a:rPr lang="en-US" altLang="zh-TW" b="1" dirty="0"/>
              <a:t>CNNs</a:t>
            </a:r>
            <a:r>
              <a:rPr lang="en-US" altLang="zh-TW" dirty="0"/>
              <a:t> for binary </a:t>
            </a:r>
            <a:r>
              <a:rPr lang="en-US" altLang="zh-TW" dirty="0" smtClean="0"/>
              <a:t>classification </a:t>
            </a:r>
            <a:r>
              <a:rPr lang="en-US" altLang="zh-TW" dirty="0"/>
              <a:t>of </a:t>
            </a:r>
            <a:r>
              <a:rPr lang="en-US" altLang="zh-TW" dirty="0" smtClean="0"/>
              <a:t>quan</a:t>
            </a:r>
            <a:r>
              <a:rPr lang="pt-BR" altLang="zh-TW" dirty="0" smtClean="0"/>
              <a:t>tum </a:t>
            </a:r>
            <a:r>
              <a:rPr lang="pt-BR" altLang="zh-TW" dirty="0"/>
              <a:t>phases, hybrid quantum-classical ML for </a:t>
            </a:r>
            <a:r>
              <a:rPr lang="pt-BR" altLang="zh-TW" dirty="0" smtClean="0"/>
              <a:t>quantum </a:t>
            </a:r>
            <a:r>
              <a:rPr lang="en-US" altLang="zh-TW" dirty="0" smtClean="0"/>
              <a:t>control</a:t>
            </a:r>
            <a:r>
              <a:rPr lang="en-US" altLang="zh-TW" dirty="0"/>
              <a:t>, and MaxCut QAOA</a:t>
            </a:r>
            <a:r>
              <a:rPr lang="en-US" altLang="zh-TW" dirty="0" smtClean="0"/>
              <a:t>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1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We provide an overview of the </a:t>
            </a:r>
            <a:r>
              <a:rPr lang="en-US" altLang="zh-TW" b="1" dirty="0" smtClean="0"/>
              <a:t>TFQ software architecture and building blocks </a:t>
            </a:r>
            <a:r>
              <a:rPr lang="en-US" altLang="zh-TW" dirty="0" smtClean="0"/>
              <a:t>and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the </a:t>
            </a:r>
            <a:r>
              <a:rPr lang="en-US" altLang="zh-TW" b="1" dirty="0" smtClean="0"/>
              <a:t>theory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of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hybrid quantum-classical neural networks.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We illustrate the </a:t>
            </a:r>
            <a:r>
              <a:rPr lang="en-US" altLang="zh-TW" b="1" dirty="0" smtClean="0"/>
              <a:t>TFQ</a:t>
            </a:r>
            <a:r>
              <a:rPr lang="en-US" altLang="zh-TW" dirty="0" smtClean="0"/>
              <a:t> </a:t>
            </a:r>
            <a:r>
              <a:rPr lang="en-US" altLang="zh-TW" dirty="0"/>
              <a:t>functionalities via several </a:t>
            </a:r>
            <a:r>
              <a:rPr lang="en-US" altLang="zh-TW" dirty="0" smtClean="0"/>
              <a:t>basic </a:t>
            </a:r>
            <a:r>
              <a:rPr lang="en-US" altLang="zh-TW" b="1" dirty="0" smtClean="0"/>
              <a:t>quantum machine learning </a:t>
            </a:r>
            <a:r>
              <a:rPr lang="en-US" altLang="zh-TW" dirty="0" smtClean="0"/>
              <a:t>applications, and demonstrate</a:t>
            </a:r>
            <a:r>
              <a:rPr lang="en-US" altLang="zh-TW" dirty="0"/>
              <a:t> </a:t>
            </a:r>
            <a:r>
              <a:rPr lang="en-US" altLang="zh-TW" dirty="0" smtClean="0"/>
              <a:t>how </a:t>
            </a:r>
            <a:r>
              <a:rPr lang="en-US" altLang="zh-TW" dirty="0"/>
              <a:t>one can apply </a:t>
            </a:r>
            <a:r>
              <a:rPr lang="en-US" altLang="zh-TW" b="1" dirty="0"/>
              <a:t>TFQ</a:t>
            </a:r>
            <a:r>
              <a:rPr lang="en-US" altLang="zh-TW" dirty="0"/>
              <a:t> to tackle </a:t>
            </a:r>
            <a:r>
              <a:rPr lang="en-US" altLang="zh-TW" dirty="0" smtClean="0"/>
              <a:t>advanced </a:t>
            </a:r>
            <a:r>
              <a:rPr lang="en-US" altLang="zh-TW" b="1" dirty="0" smtClean="0"/>
              <a:t>quantum machine </a:t>
            </a:r>
            <a:r>
              <a:rPr lang="en-US" altLang="zh-TW" b="1" dirty="0"/>
              <a:t>learning </a:t>
            </a:r>
            <a:r>
              <a:rPr lang="en-US" altLang="zh-TW" dirty="0" smtClean="0"/>
              <a:t>tasks.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4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 Quantum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In the advanced </a:t>
            </a:r>
            <a:r>
              <a:rPr lang="en-US" altLang="zh-TW" dirty="0" smtClean="0"/>
              <a:t>applications </a:t>
            </a:r>
            <a:r>
              <a:rPr lang="en-US" altLang="zh-TW" dirty="0"/>
              <a:t>section V, we describe </a:t>
            </a:r>
            <a:r>
              <a:rPr lang="en-US" altLang="zh-TW" b="1" dirty="0"/>
              <a:t>meta-learning</a:t>
            </a:r>
            <a:r>
              <a:rPr lang="en-US" altLang="zh-TW" dirty="0"/>
              <a:t> for </a:t>
            </a:r>
            <a:r>
              <a:rPr lang="en-US" altLang="zh-TW" dirty="0" smtClean="0"/>
              <a:t>quantum approximate </a:t>
            </a:r>
            <a:r>
              <a:rPr lang="en-US" altLang="zh-TW" dirty="0"/>
              <a:t>optimization</a:t>
            </a:r>
            <a:r>
              <a:rPr lang="en-US" altLang="zh-TW" dirty="0" smtClean="0"/>
              <a:t>,</a:t>
            </a:r>
            <a:r>
              <a:rPr lang="en-US" altLang="zh-TW" dirty="0"/>
              <a:t> discuss issues with </a:t>
            </a:r>
            <a:r>
              <a:rPr lang="en-US" altLang="zh-TW" b="1" dirty="0" smtClean="0"/>
              <a:t>vanishing gradients </a:t>
            </a:r>
            <a:r>
              <a:rPr lang="en-US" altLang="zh-TW" dirty="0"/>
              <a:t>and how we can </a:t>
            </a:r>
            <a:r>
              <a:rPr lang="en-US" altLang="zh-TW" b="1" dirty="0"/>
              <a:t>overcome</a:t>
            </a:r>
            <a:r>
              <a:rPr lang="en-US" altLang="zh-TW" dirty="0"/>
              <a:t> </a:t>
            </a:r>
            <a:r>
              <a:rPr lang="en-US" altLang="zh-TW" b="1" dirty="0"/>
              <a:t>them</a:t>
            </a:r>
            <a:r>
              <a:rPr lang="en-US" altLang="zh-TW" dirty="0"/>
              <a:t> by </a:t>
            </a:r>
            <a:r>
              <a:rPr lang="en-US" altLang="zh-TW" dirty="0" smtClean="0"/>
              <a:t>adaptive </a:t>
            </a:r>
            <a:r>
              <a:rPr lang="en-US" altLang="zh-TW" b="1" dirty="0" smtClean="0"/>
              <a:t>layerwise learning(LL) </a:t>
            </a:r>
            <a:r>
              <a:rPr lang="en-US" altLang="zh-TW" dirty="0" smtClean="0"/>
              <a:t>schemes, </a:t>
            </a:r>
            <a:r>
              <a:rPr lang="en-US" altLang="zh-TW" b="1" dirty="0" smtClean="0"/>
              <a:t>Hamiltonian </a:t>
            </a:r>
            <a:r>
              <a:rPr lang="en-US" altLang="zh-TW" b="1" dirty="0"/>
              <a:t>learning </a:t>
            </a:r>
            <a:r>
              <a:rPr lang="en-US" altLang="zh-TW" dirty="0" smtClean="0"/>
              <a:t>with </a:t>
            </a:r>
            <a:r>
              <a:rPr lang="en-US" altLang="zh-TW" b="1" dirty="0" smtClean="0"/>
              <a:t>quantum </a:t>
            </a:r>
            <a:r>
              <a:rPr lang="en-US" altLang="zh-TW" b="1" dirty="0"/>
              <a:t>graph </a:t>
            </a:r>
            <a:r>
              <a:rPr lang="en-US" altLang="zh-TW" b="1" dirty="0" smtClean="0"/>
              <a:t>neural networks,</a:t>
            </a:r>
            <a:r>
              <a:rPr lang="en-US" altLang="zh-TW" b="1" dirty="0"/>
              <a:t> </a:t>
            </a:r>
            <a:r>
              <a:rPr lang="en-US" altLang="zh-TW" dirty="0"/>
              <a:t>and quantum mixed state </a:t>
            </a:r>
            <a:r>
              <a:rPr lang="en-US" altLang="zh-TW" dirty="0" smtClean="0"/>
              <a:t>generation </a:t>
            </a:r>
            <a:r>
              <a:rPr lang="en-US" altLang="zh-TW" dirty="0"/>
              <a:t>via classical energy-based models.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65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3946450"/>
          </a:xfrm>
        </p:spPr>
        <p:txBody>
          <a:bodyPr/>
          <a:lstStyle/>
          <a:p>
            <a:r>
              <a:rPr lang="en-US" altLang="zh-TW" b="1" dirty="0" smtClean="0">
                <a:latin typeface="Cambria" pitchFamily="18" charset="0"/>
                <a:ea typeface="Cambria" pitchFamily="18" charset="0"/>
              </a:rPr>
              <a:t>II. </a:t>
            </a:r>
            <a:r>
              <a:rPr lang="en-US" altLang="zh-TW" b="1" dirty="0"/>
              <a:t>SOFTWARE ARCHITECTURE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&amp; BUILDING BLOCKS</a:t>
            </a: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A. Cirq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Cirq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b="1" dirty="0" smtClean="0"/>
              <a:t>Cirq</a:t>
            </a:r>
            <a:r>
              <a:rPr lang="en-US" altLang="zh-TW" dirty="0" smtClean="0"/>
              <a:t> is an </a:t>
            </a:r>
            <a:r>
              <a:rPr lang="en-US" altLang="zh-TW" dirty="0"/>
              <a:t>open </a:t>
            </a:r>
            <a:r>
              <a:rPr lang="en-US" altLang="zh-TW" dirty="0" smtClean="0"/>
              <a:t>source library </a:t>
            </a:r>
            <a:r>
              <a:rPr lang="en-US" altLang="zh-TW" dirty="0"/>
              <a:t>for invoking quantum </a:t>
            </a:r>
            <a:r>
              <a:rPr lang="en-US" altLang="zh-TW" dirty="0" smtClean="0"/>
              <a:t>circuits on near-term devices.</a:t>
            </a:r>
            <a:endParaRPr lang="zh-TW" altLang="en-US" b="1" dirty="0" smtClean="0"/>
          </a:p>
          <a:p>
            <a:pPr algn="just"/>
            <a:r>
              <a:rPr lang="en-US" altLang="zh-TW" dirty="0"/>
              <a:t>It </a:t>
            </a:r>
            <a:r>
              <a:rPr lang="en-US" altLang="zh-TW" dirty="0" smtClean="0"/>
              <a:t>contains the </a:t>
            </a:r>
            <a:r>
              <a:rPr lang="en-US" altLang="zh-TW" dirty="0"/>
              <a:t>basic structures, such as </a:t>
            </a:r>
            <a:r>
              <a:rPr lang="en-US" altLang="zh-TW" b="1" dirty="0"/>
              <a:t>qubits, gates, circuits, </a:t>
            </a:r>
            <a:r>
              <a:rPr lang="en-US" altLang="zh-TW" dirty="0" smtClean="0"/>
              <a:t>and </a:t>
            </a:r>
            <a:r>
              <a:rPr lang="en-US" altLang="zh-TW" b="1" dirty="0" smtClean="0"/>
              <a:t>measurement </a:t>
            </a:r>
            <a:r>
              <a:rPr lang="en-US" altLang="zh-TW" b="1" dirty="0"/>
              <a:t>operators, </a:t>
            </a:r>
            <a:r>
              <a:rPr lang="en-US" altLang="zh-TW" dirty="0"/>
              <a:t>that are required for </a:t>
            </a:r>
            <a:r>
              <a:rPr lang="en-US" altLang="zh-TW" dirty="0" smtClean="0"/>
              <a:t>specifying quantum </a:t>
            </a:r>
            <a:r>
              <a:rPr lang="en-US" altLang="zh-TW" dirty="0"/>
              <a:t>computations</a:t>
            </a:r>
            <a:r>
              <a:rPr lang="en-US" altLang="zh-TW" dirty="0" smtClean="0"/>
              <a:t>.</a:t>
            </a:r>
            <a:r>
              <a:rPr lang="en-US" altLang="zh-TW" dirty="0"/>
              <a:t> </a:t>
            </a:r>
            <a:r>
              <a:rPr lang="en-US" altLang="zh-TW" dirty="0" smtClean="0"/>
              <a:t>User-specified </a:t>
            </a:r>
            <a:r>
              <a:rPr lang="en-US" altLang="zh-TW" dirty="0"/>
              <a:t>quantum </a:t>
            </a:r>
            <a:r>
              <a:rPr lang="en-US" altLang="zh-TW" dirty="0" smtClean="0"/>
              <a:t>computations </a:t>
            </a:r>
            <a:r>
              <a:rPr lang="en-US" altLang="zh-TW" dirty="0"/>
              <a:t>can then be executed </a:t>
            </a:r>
            <a:r>
              <a:rPr lang="en-US" altLang="zh-TW" dirty="0" smtClean="0"/>
              <a:t>in simulation </a:t>
            </a:r>
            <a:r>
              <a:rPr lang="en-US" altLang="zh-TW" dirty="0"/>
              <a:t>or on </a:t>
            </a:r>
            <a:r>
              <a:rPr lang="en-US" altLang="zh-TW" dirty="0" smtClean="0"/>
              <a:t>real hardware</a:t>
            </a:r>
            <a:r>
              <a:rPr lang="en-US" altLang="zh-TW" dirty="0"/>
              <a:t>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835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Cirq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b="1" dirty="0"/>
              <a:t>Cirq</a:t>
            </a:r>
            <a:r>
              <a:rPr lang="en-US" altLang="zh-TW" dirty="0"/>
              <a:t> also contains substantial machinery </a:t>
            </a:r>
            <a:r>
              <a:rPr lang="en-US" altLang="zh-TW" dirty="0" smtClean="0"/>
              <a:t>that helps </a:t>
            </a:r>
            <a:r>
              <a:rPr lang="en-US" altLang="zh-TW" dirty="0"/>
              <a:t>users design </a:t>
            </a:r>
            <a:r>
              <a:rPr lang="en-US" altLang="zh-TW" dirty="0" smtClean="0"/>
              <a:t>efficient </a:t>
            </a:r>
            <a:r>
              <a:rPr lang="en-US" altLang="zh-TW" dirty="0"/>
              <a:t>algorithms for NISQ </a:t>
            </a:r>
            <a:r>
              <a:rPr lang="en-US" altLang="zh-TW" dirty="0" smtClean="0"/>
              <a:t>machines, such </a:t>
            </a:r>
            <a:r>
              <a:rPr lang="en-US" altLang="zh-TW" dirty="0"/>
              <a:t>as compilers and </a:t>
            </a:r>
            <a:r>
              <a:rPr lang="en-US" altLang="zh-TW" dirty="0" smtClean="0"/>
              <a:t>schedulers.</a:t>
            </a:r>
          </a:p>
          <a:p>
            <a:pPr algn="just"/>
            <a:r>
              <a:rPr lang="en-US" altLang="zh-TW" b="1" dirty="0"/>
              <a:t>Cirq</a:t>
            </a:r>
            <a:r>
              <a:rPr lang="en-US" altLang="zh-TW" dirty="0"/>
              <a:t> uses </a:t>
            </a:r>
            <a:r>
              <a:rPr lang="en-US" altLang="zh-TW" b="1" dirty="0" smtClean="0"/>
              <a:t>SymPy </a:t>
            </a:r>
            <a:r>
              <a:rPr lang="en-US" altLang="zh-TW" b="1" dirty="0"/>
              <a:t>symbols </a:t>
            </a:r>
            <a:r>
              <a:rPr lang="en-US" altLang="zh-TW" dirty="0"/>
              <a:t>to represent free </a:t>
            </a:r>
            <a:r>
              <a:rPr lang="en-US" altLang="zh-TW" dirty="0" smtClean="0"/>
              <a:t>parameters </a:t>
            </a:r>
            <a:r>
              <a:rPr lang="en-US" altLang="zh-TW" dirty="0"/>
              <a:t>in gates and circuits.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6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Cirq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altLang="zh-TW" dirty="0" smtClean="0"/>
                  <a:t>Below we show example </a:t>
                </a:r>
                <a:r>
                  <a:rPr lang="en-US" altLang="zh-TW" dirty="0"/>
                  <a:t>Cirq code </a:t>
                </a:r>
                <a:r>
                  <a:rPr lang="en-US" altLang="zh-TW" dirty="0" smtClean="0"/>
                  <a:t>for calculating </a:t>
                </a:r>
                <a:r>
                  <a:rPr lang="en-US" altLang="zh-TW" dirty="0"/>
                  <a:t>the expectation value </a:t>
                </a:r>
                <a:r>
                  <a:rPr lang="en-US" altLang="zh-TW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 smtClean="0"/>
                  <a:t>for </a:t>
                </a:r>
                <a:r>
                  <a:rPr lang="en-US" altLang="zh-TW" dirty="0"/>
                  <a:t>a Bell state</a:t>
                </a:r>
                <a:r>
                  <a:rPr lang="en-US" altLang="zh-TW" dirty="0" smtClean="0"/>
                  <a:t>:</a:t>
                </a:r>
              </a:p>
              <a:p>
                <a:pPr algn="just"/>
                <a:endParaRPr lang="en-US" altLang="zh-TW" dirty="0" smtClean="0"/>
              </a:p>
              <a:p>
                <a:pPr algn="just"/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39"/>
            <a:ext cx="6624736" cy="155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8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4306490"/>
          </a:xfrm>
        </p:spPr>
        <p:txBody>
          <a:bodyPr/>
          <a:lstStyle/>
          <a:p>
            <a:r>
              <a:rPr lang="en-US" altLang="zh-TW" b="1" dirty="0" smtClean="0">
                <a:latin typeface="Cambria" pitchFamily="18" charset="0"/>
                <a:ea typeface="Cambria" pitchFamily="18" charset="0"/>
              </a:rPr>
              <a:t>II. </a:t>
            </a:r>
            <a:r>
              <a:rPr lang="en-US" altLang="zh-TW" b="1" dirty="0" smtClean="0"/>
              <a:t>SOFTWARE ARCHITECTURE </a:t>
            </a:r>
            <a:br>
              <a:rPr lang="en-US" altLang="zh-TW" b="1" dirty="0" smtClean="0"/>
            </a:br>
            <a:r>
              <a:rPr lang="en-US" altLang="zh-TW" b="1" dirty="0" smtClean="0"/>
              <a:t>&amp; BUILDING BLOCKS</a:t>
            </a: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B. TensorFlow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2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b="1" dirty="0" smtClean="0"/>
              <a:t>TensorFlow </a:t>
            </a:r>
            <a:r>
              <a:rPr lang="en-US" altLang="zh-TW" dirty="0" smtClean="0"/>
              <a:t>is an </a:t>
            </a:r>
            <a:r>
              <a:rPr lang="en-US" altLang="zh-TW" dirty="0"/>
              <a:t>end-to-end open source machine learning </a:t>
            </a:r>
            <a:r>
              <a:rPr lang="en-US" altLang="zh-TW" dirty="0" smtClean="0"/>
              <a:t>platform. It </a:t>
            </a:r>
            <a:r>
              <a:rPr lang="en-US" altLang="zh-TW" dirty="0"/>
              <a:t>is a language for describing </a:t>
            </a:r>
            <a:r>
              <a:rPr lang="en-US" altLang="zh-TW" dirty="0" smtClean="0"/>
              <a:t>computations as </a:t>
            </a:r>
            <a:r>
              <a:rPr lang="en-US" altLang="zh-TW" dirty="0"/>
              <a:t>stateful </a:t>
            </a:r>
            <a:r>
              <a:rPr lang="en-US" altLang="zh-TW" dirty="0" smtClean="0"/>
              <a:t>dataflow graphs.</a:t>
            </a:r>
          </a:p>
          <a:p>
            <a:pPr algn="just"/>
            <a:r>
              <a:rPr lang="en-US" altLang="zh-TW" dirty="0"/>
              <a:t>Describing </a:t>
            </a:r>
            <a:r>
              <a:rPr lang="en-US" altLang="zh-TW" dirty="0" smtClean="0"/>
              <a:t>machine learning </a:t>
            </a:r>
            <a:r>
              <a:rPr lang="en-US" altLang="zh-TW" dirty="0"/>
              <a:t>models as </a:t>
            </a:r>
            <a:r>
              <a:rPr lang="en-US" altLang="zh-TW" b="1" dirty="0" smtClean="0"/>
              <a:t>dataflow </a:t>
            </a:r>
            <a:r>
              <a:rPr lang="en-US" altLang="zh-TW" b="1" dirty="0"/>
              <a:t>graphs </a:t>
            </a:r>
            <a:r>
              <a:rPr lang="en-US" altLang="zh-TW" dirty="0"/>
              <a:t>is advantageous </a:t>
            </a:r>
            <a:r>
              <a:rPr lang="en-US" altLang="zh-TW" dirty="0" smtClean="0"/>
              <a:t>for performance </a:t>
            </a:r>
            <a:r>
              <a:rPr lang="en-US" altLang="zh-TW" dirty="0"/>
              <a:t>during training.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34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213176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First, it is easy to </a:t>
            </a:r>
            <a:r>
              <a:rPr lang="en-US" altLang="zh-TW" b="1" dirty="0" smtClean="0"/>
              <a:t>obtain </a:t>
            </a:r>
            <a:r>
              <a:rPr lang="en-US" altLang="zh-TW" b="1" dirty="0"/>
              <a:t>gradients </a:t>
            </a:r>
            <a:r>
              <a:rPr lang="en-US" altLang="zh-TW" dirty="0"/>
              <a:t>of </a:t>
            </a:r>
            <a:r>
              <a:rPr lang="en-US" altLang="zh-TW" b="1" dirty="0" smtClean="0"/>
              <a:t>dataflow </a:t>
            </a:r>
            <a:r>
              <a:rPr lang="en-US" altLang="zh-TW" b="1" dirty="0"/>
              <a:t>graphs </a:t>
            </a:r>
            <a:r>
              <a:rPr lang="en-US" altLang="zh-TW" dirty="0"/>
              <a:t>using </a:t>
            </a:r>
            <a:r>
              <a:rPr lang="en-US" altLang="zh-TW" b="1" dirty="0" smtClean="0"/>
              <a:t>backpropagation,</a:t>
            </a:r>
            <a:r>
              <a:rPr lang="en-US" altLang="zh-TW" dirty="0" smtClean="0"/>
              <a:t> </a:t>
            </a:r>
            <a:r>
              <a:rPr lang="en-US" altLang="zh-TW" dirty="0"/>
              <a:t>allowing </a:t>
            </a:r>
            <a:r>
              <a:rPr lang="en-US" altLang="zh-TW" dirty="0" smtClean="0"/>
              <a:t>efficient </a:t>
            </a:r>
            <a:r>
              <a:rPr lang="en-US" altLang="zh-TW" b="1" dirty="0"/>
              <a:t>parameter updates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/>
              <a:t>Second, </a:t>
            </a:r>
            <a:r>
              <a:rPr lang="en-US" altLang="zh-TW" dirty="0" smtClean="0"/>
              <a:t>independent </a:t>
            </a:r>
            <a:r>
              <a:rPr lang="en-US" altLang="zh-TW" dirty="0"/>
              <a:t>nodes of the computational graph may be </a:t>
            </a:r>
            <a:r>
              <a:rPr lang="en-US" altLang="zh-TW" dirty="0" smtClean="0"/>
              <a:t>distributed </a:t>
            </a:r>
            <a:r>
              <a:rPr lang="en-US" altLang="zh-TW" dirty="0"/>
              <a:t>across independent machines, including </a:t>
            </a:r>
            <a:r>
              <a:rPr lang="en-US" altLang="zh-TW" b="1" dirty="0" smtClean="0"/>
              <a:t>GPUs</a:t>
            </a:r>
            <a:r>
              <a:rPr lang="en-US" altLang="zh-TW" dirty="0" smtClean="0"/>
              <a:t> and </a:t>
            </a:r>
            <a:r>
              <a:rPr lang="en-US" altLang="zh-TW" b="1" dirty="0"/>
              <a:t>TPUs,</a:t>
            </a:r>
            <a:r>
              <a:rPr lang="en-US" altLang="zh-TW" dirty="0"/>
              <a:t> and run in </a:t>
            </a:r>
            <a:r>
              <a:rPr lang="en-US" altLang="zh-TW" b="1" dirty="0"/>
              <a:t>parallel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 smtClean="0"/>
              <a:t>These computational advantages established </a:t>
            </a:r>
            <a:r>
              <a:rPr lang="en-US" altLang="zh-TW" b="1" dirty="0" smtClean="0"/>
              <a:t>TensorFlow</a:t>
            </a:r>
            <a:r>
              <a:rPr lang="en-US" altLang="zh-TW" dirty="0" smtClean="0"/>
              <a:t> as a powerful tool for </a:t>
            </a:r>
            <a:r>
              <a:rPr lang="en-US" altLang="zh-TW" b="1" dirty="0" smtClean="0"/>
              <a:t>machine learning and deep learning.</a:t>
            </a:r>
            <a:endParaRPr lang="zh-TW" altLang="en-US" b="1" dirty="0" smtClean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91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TensorFlow constructs this </a:t>
            </a:r>
            <a:r>
              <a:rPr lang="en-US" altLang="zh-TW" b="1" dirty="0" smtClean="0"/>
              <a:t>dataflow </a:t>
            </a:r>
            <a:r>
              <a:rPr lang="en-US" altLang="zh-TW" b="1" dirty="0"/>
              <a:t>graph </a:t>
            </a:r>
            <a:r>
              <a:rPr lang="en-US" altLang="zh-TW" dirty="0"/>
              <a:t>using </a:t>
            </a:r>
            <a:r>
              <a:rPr lang="en-US" altLang="zh-TW" b="1" dirty="0" smtClean="0"/>
              <a:t>tensors</a:t>
            </a:r>
            <a:r>
              <a:rPr lang="en-US" altLang="zh-TW" dirty="0" smtClean="0"/>
              <a:t> </a:t>
            </a:r>
            <a:r>
              <a:rPr lang="en-US" altLang="zh-TW" dirty="0"/>
              <a:t>for the </a:t>
            </a:r>
            <a:r>
              <a:rPr lang="en-US" altLang="zh-TW" b="1" dirty="0"/>
              <a:t>directed edges </a:t>
            </a:r>
            <a:r>
              <a:rPr lang="en-US" altLang="zh-TW" dirty="0"/>
              <a:t>and </a:t>
            </a:r>
            <a:r>
              <a:rPr lang="en-US" altLang="zh-TW" b="1" dirty="0"/>
              <a:t>operations (ops) </a:t>
            </a:r>
            <a:r>
              <a:rPr lang="en-US" altLang="zh-TW" dirty="0"/>
              <a:t>for </a:t>
            </a:r>
            <a:r>
              <a:rPr lang="en-US" altLang="zh-TW" dirty="0" smtClean="0"/>
              <a:t>the </a:t>
            </a:r>
            <a:r>
              <a:rPr lang="en-US" altLang="zh-TW" b="1" dirty="0" smtClean="0"/>
              <a:t>nodes.</a:t>
            </a:r>
          </a:p>
          <a:p>
            <a:pPr algn="just"/>
            <a:r>
              <a:rPr lang="en-US" altLang="zh-TW" dirty="0"/>
              <a:t>For our purposes, </a:t>
            </a:r>
            <a:r>
              <a:rPr lang="en-US" altLang="zh-TW" b="1" dirty="0"/>
              <a:t>a rank n tensor is simply an </a:t>
            </a:r>
            <a:r>
              <a:rPr lang="en-US" altLang="zh-TW" b="1" dirty="0" smtClean="0"/>
              <a:t>n-dimensional </a:t>
            </a:r>
            <a:r>
              <a:rPr lang="en-US" altLang="zh-TW" b="1" dirty="0"/>
              <a:t>array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/>
              <a:t>In TensorFlow, </a:t>
            </a:r>
            <a:r>
              <a:rPr lang="en-US" altLang="zh-TW" b="1" dirty="0"/>
              <a:t>tensors</a:t>
            </a:r>
            <a:r>
              <a:rPr lang="en-US" altLang="zh-TW" dirty="0"/>
              <a:t> are </a:t>
            </a:r>
            <a:r>
              <a:rPr lang="en-US" altLang="zh-TW" dirty="0" smtClean="0"/>
              <a:t>additionally associated </a:t>
            </a:r>
            <a:r>
              <a:rPr lang="en-US" altLang="zh-TW" dirty="0"/>
              <a:t>with a </a:t>
            </a:r>
            <a:r>
              <a:rPr lang="en-US" altLang="zh-TW" b="1" dirty="0"/>
              <a:t>data type, </a:t>
            </a:r>
            <a:r>
              <a:rPr lang="en-US" altLang="zh-TW" dirty="0"/>
              <a:t>such as </a:t>
            </a:r>
            <a:r>
              <a:rPr lang="en-US" altLang="zh-TW" b="1" dirty="0"/>
              <a:t>integer</a:t>
            </a:r>
            <a:r>
              <a:rPr lang="en-US" altLang="zh-TW" dirty="0"/>
              <a:t> or </a:t>
            </a:r>
            <a:r>
              <a:rPr lang="en-US" altLang="zh-TW" b="1" dirty="0"/>
              <a:t>string.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5868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5213176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In general, </a:t>
            </a:r>
            <a:r>
              <a:rPr lang="en-US" altLang="zh-TW" b="1" dirty="0"/>
              <a:t>an op is a function mapping input </a:t>
            </a:r>
            <a:r>
              <a:rPr lang="en-US" altLang="zh-TW" b="1" dirty="0" smtClean="0"/>
              <a:t>tensors to </a:t>
            </a:r>
            <a:r>
              <a:rPr lang="en-US" altLang="zh-TW" b="1" dirty="0"/>
              <a:t>output tensors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b="1" dirty="0"/>
              <a:t>Ops may act on zero or more </a:t>
            </a:r>
            <a:r>
              <a:rPr lang="en-US" altLang="zh-TW" b="1" dirty="0" smtClean="0"/>
              <a:t>input tensors</a:t>
            </a:r>
            <a:r>
              <a:rPr lang="en-US" altLang="zh-TW" b="1" dirty="0"/>
              <a:t>, always producing at least one tensor as output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/>
              <a:t>For example, the </a:t>
            </a:r>
            <a:r>
              <a:rPr lang="en-US" altLang="zh-TW" b="1" dirty="0"/>
              <a:t>addition op </a:t>
            </a:r>
            <a:r>
              <a:rPr lang="en-US" altLang="zh-TW" dirty="0"/>
              <a:t>ingests two tensors and </a:t>
            </a:r>
            <a:r>
              <a:rPr lang="en-US" altLang="zh-TW" dirty="0" smtClean="0"/>
              <a:t>outputs </a:t>
            </a:r>
            <a:r>
              <a:rPr lang="en-US" altLang="zh-TW" dirty="0"/>
              <a:t>one tensor representing the </a:t>
            </a:r>
            <a:r>
              <a:rPr lang="en-US" altLang="zh-TW" b="1" dirty="0"/>
              <a:t>elementwise sum </a:t>
            </a:r>
            <a:r>
              <a:rPr lang="en-US" altLang="zh-TW" dirty="0"/>
              <a:t>of </a:t>
            </a:r>
            <a:r>
              <a:rPr lang="en-US" altLang="zh-TW" dirty="0" smtClean="0"/>
              <a:t>the inputs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5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2088232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latin typeface="Cambria" pitchFamily="18" charset="0"/>
                <a:ea typeface="Cambria" pitchFamily="18" charset="0"/>
              </a:rPr>
              <a:t>I. </a:t>
            </a:r>
            <a:r>
              <a:rPr lang="en-US" altLang="zh-TW" b="1" dirty="0" smtClean="0"/>
              <a:t>INTRODUCTION</a:t>
            </a: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A. Quantum Machine Learning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641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8944" y="3861048"/>
            <a:ext cx="8229600" cy="2812152"/>
          </a:xfrm>
        </p:spPr>
        <p:txBody>
          <a:bodyPr/>
          <a:lstStyle/>
          <a:p>
            <a:pPr algn="just"/>
            <a:r>
              <a:rPr lang="en-US" altLang="zh-TW" dirty="0"/>
              <a:t>Two tensor inputs A and B are added and then </a:t>
            </a:r>
            <a:r>
              <a:rPr lang="en-US" altLang="zh-TW" dirty="0" smtClean="0"/>
              <a:t>multiplied against </a:t>
            </a:r>
            <a:r>
              <a:rPr lang="en-US" altLang="zh-TW" dirty="0"/>
              <a:t>a third tensor input </a:t>
            </a:r>
            <a:r>
              <a:rPr lang="en-US" altLang="zh-TW" dirty="0" smtClean="0"/>
              <a:t>C, before flowing </a:t>
            </a:r>
            <a:r>
              <a:rPr lang="en-US" altLang="zh-TW" dirty="0"/>
              <a:t>on </a:t>
            </a:r>
            <a:r>
              <a:rPr lang="en-US" altLang="zh-TW" dirty="0" smtClean="0"/>
              <a:t>to further </a:t>
            </a:r>
            <a:r>
              <a:rPr lang="en-US" altLang="zh-TW" dirty="0"/>
              <a:t>nodes in the graph.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200800" cy="24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9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8944" y="3861048"/>
            <a:ext cx="8229600" cy="2736304"/>
          </a:xfrm>
        </p:spPr>
        <p:txBody>
          <a:bodyPr>
            <a:normAutofit/>
          </a:bodyPr>
          <a:lstStyle/>
          <a:p>
            <a:pPr algn="just"/>
            <a:r>
              <a:rPr lang="en-US" altLang="zh-TW" b="1" dirty="0"/>
              <a:t>Blue nodes </a:t>
            </a:r>
            <a:r>
              <a:rPr lang="en-US" altLang="zh-TW" dirty="0"/>
              <a:t>are </a:t>
            </a:r>
            <a:r>
              <a:rPr lang="en-US" altLang="zh-TW" b="1" dirty="0"/>
              <a:t>tensor </a:t>
            </a:r>
            <a:r>
              <a:rPr lang="en-US" altLang="zh-TW" b="1" dirty="0" smtClean="0"/>
              <a:t>injections (ops</a:t>
            </a:r>
            <a:r>
              <a:rPr lang="en-US" altLang="zh-TW" b="1" dirty="0"/>
              <a:t>), arrows</a:t>
            </a:r>
            <a:r>
              <a:rPr lang="en-US" altLang="zh-TW" dirty="0"/>
              <a:t> are </a:t>
            </a:r>
            <a:r>
              <a:rPr lang="en-US" altLang="zh-TW" b="1" dirty="0"/>
              <a:t>tensors </a:t>
            </a:r>
            <a:r>
              <a:rPr lang="en-US" altLang="zh-TW" b="1" dirty="0" smtClean="0"/>
              <a:t>flowing </a:t>
            </a:r>
            <a:r>
              <a:rPr lang="en-US" altLang="zh-TW" dirty="0"/>
              <a:t>through the </a:t>
            </a:r>
            <a:r>
              <a:rPr lang="en-US" altLang="zh-TW" dirty="0" smtClean="0"/>
              <a:t>computational graph</a:t>
            </a:r>
            <a:r>
              <a:rPr lang="en-US" altLang="zh-TW" dirty="0"/>
              <a:t>, and </a:t>
            </a:r>
            <a:r>
              <a:rPr lang="en-US" altLang="zh-TW" b="1" dirty="0"/>
              <a:t>orange nodes </a:t>
            </a:r>
            <a:r>
              <a:rPr lang="en-US" altLang="zh-TW" dirty="0"/>
              <a:t>are </a:t>
            </a:r>
            <a:r>
              <a:rPr lang="en-US" altLang="zh-TW" b="1" dirty="0"/>
              <a:t>tensor transformations (ops</a:t>
            </a:r>
            <a:r>
              <a:rPr lang="en-US" altLang="zh-TW" b="1" dirty="0" smtClean="0"/>
              <a:t>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200800" cy="24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9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8944" y="3861048"/>
            <a:ext cx="8229600" cy="2736304"/>
          </a:xfrm>
        </p:spPr>
        <p:txBody>
          <a:bodyPr>
            <a:normAutofit/>
          </a:bodyPr>
          <a:lstStyle/>
          <a:p>
            <a:pPr algn="just"/>
            <a:r>
              <a:rPr lang="en-US" altLang="zh-TW" b="1" dirty="0" smtClean="0"/>
              <a:t>Tensor injections </a:t>
            </a:r>
            <a:r>
              <a:rPr lang="en-US" altLang="zh-TW" dirty="0" smtClean="0"/>
              <a:t>are </a:t>
            </a:r>
            <a:r>
              <a:rPr lang="en-US" altLang="zh-TW" b="1" dirty="0" smtClean="0"/>
              <a:t>ops</a:t>
            </a:r>
            <a:r>
              <a:rPr lang="en-US" altLang="zh-TW" dirty="0" smtClean="0"/>
              <a:t> in the sense that they are </a:t>
            </a:r>
            <a:r>
              <a:rPr lang="en-US" altLang="zh-TW" b="1" dirty="0" smtClean="0"/>
              <a:t>functions</a:t>
            </a:r>
            <a:r>
              <a:rPr lang="en-US" altLang="zh-TW" dirty="0" smtClean="0"/>
              <a:t> which </a:t>
            </a:r>
            <a:r>
              <a:rPr lang="en-US" altLang="zh-TW" b="1" dirty="0" smtClean="0"/>
              <a:t>take in zero tensors </a:t>
            </a:r>
            <a:r>
              <a:rPr lang="en-US" altLang="zh-TW" dirty="0" smtClean="0"/>
              <a:t>and </a:t>
            </a:r>
            <a:r>
              <a:rPr lang="en-US" altLang="zh-TW" b="1" dirty="0" smtClean="0"/>
              <a:t>output one tensor.</a:t>
            </a:r>
            <a:endParaRPr lang="zh-TW" altLang="en-US" b="1" dirty="0" smtClean="0"/>
          </a:p>
          <a:p>
            <a:pPr algn="just"/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200800" cy="24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The recently announced </a:t>
            </a:r>
            <a:r>
              <a:rPr lang="en-US" altLang="zh-TW" b="1" dirty="0"/>
              <a:t>TensorFlow 2 </a:t>
            </a:r>
            <a:r>
              <a:rPr lang="en-US" altLang="zh-TW" dirty="0" smtClean="0"/>
              <a:t>takes the dataflow </a:t>
            </a:r>
            <a:r>
              <a:rPr lang="en-US" altLang="zh-TW" dirty="0"/>
              <a:t>graph structure as a foundation and adds </a:t>
            </a:r>
            <a:r>
              <a:rPr lang="en-US" altLang="zh-TW" dirty="0" smtClean="0"/>
              <a:t>high-level </a:t>
            </a:r>
            <a:r>
              <a:rPr lang="en-US" altLang="zh-TW" dirty="0"/>
              <a:t>abstractions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One new feature is the Python </a:t>
            </a:r>
            <a:r>
              <a:rPr lang="en-US" altLang="zh-TW" dirty="0" smtClean="0"/>
              <a:t>function </a:t>
            </a:r>
            <a:r>
              <a:rPr lang="en-US" altLang="zh-TW" b="1" dirty="0"/>
              <a:t>decorator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@tf.function </a:t>
            </a:r>
            <a:r>
              <a:rPr lang="en-US" altLang="zh-TW" b="1" dirty="0" smtClean="0"/>
              <a:t>,</a:t>
            </a:r>
            <a:r>
              <a:rPr lang="en-US" altLang="zh-TW" b="1" dirty="0"/>
              <a:t> </a:t>
            </a:r>
            <a:r>
              <a:rPr lang="en-US" altLang="zh-TW" dirty="0"/>
              <a:t>which automatically </a:t>
            </a:r>
            <a:r>
              <a:rPr lang="en-US" altLang="zh-TW" dirty="0" smtClean="0"/>
              <a:t>converts </a:t>
            </a:r>
            <a:r>
              <a:rPr lang="en-US" altLang="zh-TW" dirty="0"/>
              <a:t>the decorated function into a graph computation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Also relevant is the native support for </a:t>
            </a:r>
            <a:r>
              <a:rPr lang="en-US" altLang="zh-TW" b="1" dirty="0" smtClean="0"/>
              <a:t>Keras.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934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TensorFlow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These </a:t>
            </a:r>
            <a:r>
              <a:rPr lang="en-US" altLang="zh-TW" dirty="0" smtClean="0"/>
              <a:t>abstractions </a:t>
            </a:r>
            <a:r>
              <a:rPr lang="en-US" altLang="zh-TW" dirty="0"/>
              <a:t>allow the concise </a:t>
            </a:r>
            <a:r>
              <a:rPr lang="en-US" altLang="zh-TW" dirty="0" smtClean="0"/>
              <a:t>definition </a:t>
            </a:r>
            <a:r>
              <a:rPr lang="en-US" altLang="zh-TW" dirty="0"/>
              <a:t>of machine </a:t>
            </a:r>
            <a:r>
              <a:rPr lang="en-US" altLang="zh-TW" dirty="0" smtClean="0"/>
              <a:t>learning </a:t>
            </a:r>
            <a:r>
              <a:rPr lang="en-US" altLang="zh-TW" dirty="0"/>
              <a:t>models which ingest and process data, all backed </a:t>
            </a:r>
            <a:r>
              <a:rPr lang="en-US" altLang="zh-TW" dirty="0" smtClean="0"/>
              <a:t>by </a:t>
            </a:r>
            <a:r>
              <a:rPr lang="en-US" altLang="zh-TW" b="1" dirty="0" smtClean="0"/>
              <a:t>dataflow </a:t>
            </a:r>
            <a:r>
              <a:rPr lang="en-US" altLang="zh-TW" b="1" dirty="0"/>
              <a:t>graph </a:t>
            </a:r>
            <a:r>
              <a:rPr lang="en-US" altLang="zh-TW" dirty="0"/>
              <a:t>computation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The combination of these high-level </a:t>
            </a:r>
            <a:r>
              <a:rPr lang="en-US" altLang="zh-TW" dirty="0" smtClean="0"/>
              <a:t>abstractions and efficient dataflow </a:t>
            </a:r>
            <a:r>
              <a:rPr lang="en-US" altLang="zh-TW" dirty="0"/>
              <a:t>graph backend makes </a:t>
            </a:r>
            <a:r>
              <a:rPr lang="en-US" altLang="zh-TW" b="1" dirty="0" smtClean="0"/>
              <a:t>TensorFlow 2</a:t>
            </a:r>
            <a:r>
              <a:rPr lang="en-US" altLang="zh-TW" dirty="0" smtClean="0"/>
              <a:t> </a:t>
            </a:r>
            <a:r>
              <a:rPr lang="en-US" altLang="zh-TW" dirty="0"/>
              <a:t>an ideal platform for data-driven machine learning </a:t>
            </a:r>
            <a:r>
              <a:rPr lang="en-US" altLang="zh-TW" dirty="0" smtClean="0"/>
              <a:t>research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37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4896544"/>
          </a:xfrm>
        </p:spPr>
        <p:txBody>
          <a:bodyPr/>
          <a:lstStyle/>
          <a:p>
            <a:r>
              <a:rPr lang="en-US" altLang="zh-TW" b="1" dirty="0" smtClean="0">
                <a:latin typeface="Cambria" pitchFamily="18" charset="0"/>
                <a:ea typeface="Cambria" pitchFamily="18" charset="0"/>
              </a:rPr>
              <a:t>II. </a:t>
            </a:r>
            <a:r>
              <a:rPr lang="en-US" altLang="zh-TW" b="1" dirty="0" smtClean="0"/>
              <a:t>SOFTWARE ARCHITECTURE </a:t>
            </a:r>
            <a:br>
              <a:rPr lang="en-US" altLang="zh-TW" b="1" dirty="0" smtClean="0"/>
            </a:br>
            <a:r>
              <a:rPr lang="en-US" altLang="zh-TW" b="1" dirty="0" smtClean="0"/>
              <a:t>&amp; BUILDING BLOCKS</a:t>
            </a: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b="1" dirty="0" smtClean="0"/>
              <a:t>D. TFQ architecture</a:t>
            </a:r>
            <a:br>
              <a:rPr lang="en-US" altLang="zh-TW" b="1" dirty="0" smtClean="0"/>
            </a:b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661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234482"/>
          </a:xfrm>
        </p:spPr>
        <p:txBody>
          <a:bodyPr/>
          <a:lstStyle/>
          <a:p>
            <a:r>
              <a:rPr lang="en-US" altLang="zh-TW" b="1" dirty="0" smtClean="0"/>
              <a:t>D. TFQ architecture</a:t>
            </a: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sz="4000" b="1" dirty="0" smtClean="0"/>
              <a:t/>
            </a:r>
            <a:br>
              <a:rPr lang="en-US" altLang="zh-TW" sz="4000" b="1" dirty="0" smtClean="0"/>
            </a:br>
            <a:r>
              <a:rPr lang="en-US" altLang="zh-TW" b="1" dirty="0" smtClean="0"/>
              <a:t>1. Design Principles and 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34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Design Principles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r>
              <a:rPr lang="en-US" altLang="zh-TW" dirty="0" smtClean="0"/>
              <a:t>In order </a:t>
            </a:r>
            <a:r>
              <a:rPr lang="en-US" altLang="zh-TW" dirty="0"/>
              <a:t>to satisfy the diverse needs of the research </a:t>
            </a:r>
            <a:r>
              <a:rPr lang="en-US" altLang="zh-TW" dirty="0" smtClean="0"/>
              <a:t>community</a:t>
            </a:r>
            <a:r>
              <a:rPr lang="en-US" altLang="zh-TW" dirty="0"/>
              <a:t>, we have arrived at the following </a:t>
            </a:r>
            <a:r>
              <a:rPr lang="en-US" altLang="zh-TW" b="1" dirty="0"/>
              <a:t>four design </a:t>
            </a:r>
            <a:r>
              <a:rPr lang="en-US" altLang="zh-TW" b="1" dirty="0" smtClean="0"/>
              <a:t>principles: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99592" y="3776139"/>
            <a:ext cx="34749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3200" b="1" dirty="0" smtClean="0"/>
              <a:t>Differentiability.</a:t>
            </a:r>
          </a:p>
          <a:p>
            <a:pPr marL="514350" indent="-514350">
              <a:buAutoNum type="arabicPeriod"/>
            </a:pPr>
            <a:endParaRPr lang="en-US" altLang="zh-TW" sz="3200" b="1" dirty="0" smtClean="0"/>
          </a:p>
          <a:p>
            <a:pPr marL="514350" indent="-514350">
              <a:buAutoNum type="arabicPeriod"/>
            </a:pPr>
            <a:r>
              <a:rPr lang="en-US" altLang="zh-TW" sz="3200" b="1" dirty="0"/>
              <a:t>Circuit Batching.</a:t>
            </a:r>
            <a:endParaRPr lang="zh-TW" altLang="en-US" sz="3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99992" y="3776139"/>
            <a:ext cx="3786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3. </a:t>
            </a:r>
            <a:r>
              <a:rPr lang="en-US" altLang="zh-TW" sz="3200" b="1" dirty="0"/>
              <a:t>Execution </a:t>
            </a:r>
            <a:r>
              <a:rPr lang="en-US" altLang="zh-TW" sz="3200" b="1" dirty="0" smtClean="0"/>
              <a:t>Backend</a:t>
            </a:r>
          </a:p>
          <a:p>
            <a:r>
              <a:rPr lang="en-US" altLang="zh-TW" sz="3200" b="1" dirty="0"/>
              <a:t> </a:t>
            </a:r>
            <a:r>
              <a:rPr lang="en-US" altLang="zh-TW" sz="3200" b="1" dirty="0" smtClean="0"/>
              <a:t>    </a:t>
            </a:r>
            <a:r>
              <a:rPr lang="en-US" altLang="zh-TW" sz="3200" b="1" dirty="0"/>
              <a:t>Agnostic</a:t>
            </a:r>
            <a:r>
              <a:rPr lang="en-US" altLang="zh-TW" sz="3200" b="1" dirty="0" smtClean="0"/>
              <a:t>.</a:t>
            </a:r>
          </a:p>
          <a:p>
            <a:r>
              <a:rPr lang="en-US" altLang="zh-TW" sz="3200" b="1" dirty="0" smtClean="0"/>
              <a:t>4. </a:t>
            </a:r>
            <a:r>
              <a:rPr lang="en-US" altLang="zh-TW" sz="3200" b="1" dirty="0"/>
              <a:t>Minimalism.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993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Differentiability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As described in the </a:t>
            </a:r>
            <a:r>
              <a:rPr lang="en-US" altLang="zh-TW" dirty="0" smtClean="0"/>
              <a:t>introduction</a:t>
            </a:r>
            <a:r>
              <a:rPr lang="en-US" altLang="zh-TW" dirty="0"/>
              <a:t>, </a:t>
            </a:r>
            <a:r>
              <a:rPr lang="en-US" altLang="zh-TW" b="1" dirty="0"/>
              <a:t>gradient-based methods</a:t>
            </a:r>
            <a:r>
              <a:rPr lang="en-US" altLang="zh-TW" dirty="0"/>
              <a:t> </a:t>
            </a:r>
            <a:r>
              <a:rPr lang="en-US" altLang="zh-TW" dirty="0" smtClean="0"/>
              <a:t>leveraging </a:t>
            </a:r>
            <a:r>
              <a:rPr lang="en-US" altLang="zh-TW" b="1" dirty="0" smtClean="0"/>
              <a:t>autodifferentiation</a:t>
            </a:r>
            <a:r>
              <a:rPr lang="en-US" altLang="zh-TW" dirty="0" smtClean="0"/>
              <a:t> </a:t>
            </a:r>
            <a:r>
              <a:rPr lang="en-US" altLang="zh-TW" dirty="0"/>
              <a:t>have </a:t>
            </a:r>
            <a:r>
              <a:rPr lang="en-US" altLang="zh-TW" dirty="0" smtClean="0"/>
              <a:t>become</a:t>
            </a:r>
            <a:r>
              <a:rPr lang="en-US" altLang="zh-TW" dirty="0"/>
              <a:t> the leading heuristic for </a:t>
            </a:r>
            <a:r>
              <a:rPr lang="en-US" altLang="zh-TW" b="1" dirty="0" smtClean="0"/>
              <a:t>optimization</a:t>
            </a:r>
            <a:r>
              <a:rPr lang="en-US" altLang="zh-TW" dirty="0" smtClean="0"/>
              <a:t> </a:t>
            </a:r>
            <a:r>
              <a:rPr lang="en-US" altLang="zh-TW" dirty="0"/>
              <a:t>of machine learning </a:t>
            </a:r>
            <a:r>
              <a:rPr lang="en-US" altLang="zh-TW" dirty="0" smtClean="0"/>
              <a:t>models.</a:t>
            </a:r>
          </a:p>
          <a:p>
            <a:pPr algn="just"/>
            <a:r>
              <a:rPr lang="en-US" altLang="zh-TW" dirty="0"/>
              <a:t>A </a:t>
            </a:r>
            <a:r>
              <a:rPr lang="en-US" altLang="zh-TW" dirty="0" smtClean="0"/>
              <a:t>software framework </a:t>
            </a:r>
            <a:r>
              <a:rPr lang="en-US" altLang="zh-TW" dirty="0"/>
              <a:t>for </a:t>
            </a:r>
            <a:r>
              <a:rPr lang="en-US" altLang="zh-TW" b="1" dirty="0"/>
              <a:t>QML</a:t>
            </a:r>
            <a:r>
              <a:rPr lang="en-US" altLang="zh-TW" dirty="0"/>
              <a:t> must support </a:t>
            </a:r>
            <a:r>
              <a:rPr lang="en-US" altLang="zh-TW" b="1" dirty="0" smtClean="0"/>
              <a:t>differentiation</a:t>
            </a:r>
            <a:r>
              <a:rPr lang="en-US" altLang="zh-TW" dirty="0" smtClean="0"/>
              <a:t> of quantum circuits</a:t>
            </a:r>
            <a:r>
              <a:rPr lang="en-US" altLang="zh-TW" dirty="0"/>
              <a:t> so that </a:t>
            </a:r>
            <a:r>
              <a:rPr lang="en-US" altLang="zh-TW" b="1" dirty="0"/>
              <a:t>hybrid </a:t>
            </a:r>
            <a:r>
              <a:rPr lang="en-US" altLang="zh-TW" b="1" dirty="0" smtClean="0"/>
              <a:t>quantum-classical models </a:t>
            </a:r>
            <a:r>
              <a:rPr lang="en-US" altLang="zh-TW" dirty="0"/>
              <a:t>can participate in </a:t>
            </a:r>
            <a:r>
              <a:rPr lang="en-US" altLang="zh-TW" b="1" dirty="0"/>
              <a:t>backpropagation.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726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Circuit Batching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Learning on quantum data </a:t>
            </a:r>
            <a:r>
              <a:rPr lang="en-US" altLang="zh-TW" dirty="0" smtClean="0"/>
              <a:t>requires </a:t>
            </a:r>
            <a:r>
              <a:rPr lang="en-US" altLang="zh-TW" dirty="0"/>
              <a:t>re-running parameterized model circuits </a:t>
            </a:r>
            <a:r>
              <a:rPr lang="en-US" altLang="zh-TW" dirty="0" smtClean="0"/>
              <a:t>on each quantum </a:t>
            </a:r>
            <a:r>
              <a:rPr lang="en-US" altLang="zh-TW" dirty="0"/>
              <a:t>data point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A QML software </a:t>
            </a:r>
            <a:r>
              <a:rPr lang="en-US" altLang="zh-TW" dirty="0" smtClean="0"/>
              <a:t>framework </a:t>
            </a:r>
            <a:r>
              <a:rPr lang="en-US" altLang="zh-TW" dirty="0"/>
              <a:t>must be </a:t>
            </a:r>
            <a:r>
              <a:rPr lang="en-US" altLang="zh-TW" dirty="0" smtClean="0"/>
              <a:t>optimized </a:t>
            </a:r>
            <a:r>
              <a:rPr lang="en-US" altLang="zh-TW" dirty="0"/>
              <a:t>for running large </a:t>
            </a:r>
            <a:r>
              <a:rPr lang="en-US" altLang="zh-TW" dirty="0" smtClean="0"/>
              <a:t>numbers </a:t>
            </a:r>
            <a:r>
              <a:rPr lang="en-US" altLang="zh-TW" dirty="0"/>
              <a:t>of such circuits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Ideally, the semantics </a:t>
            </a:r>
            <a:r>
              <a:rPr lang="en-US" altLang="zh-TW" dirty="0" smtClean="0"/>
              <a:t>should match established </a:t>
            </a:r>
            <a:r>
              <a:rPr lang="en-US" altLang="zh-TW" dirty="0"/>
              <a:t>TensorFlow norms for </a:t>
            </a:r>
            <a:r>
              <a:rPr lang="en-US" altLang="zh-TW" dirty="0" smtClean="0"/>
              <a:t>batching over </a:t>
            </a:r>
            <a:r>
              <a:rPr lang="en-US" altLang="zh-TW" dirty="0"/>
              <a:t>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62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Deep learning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b="1" dirty="0"/>
              <a:t>Deep learning </a:t>
            </a:r>
            <a:r>
              <a:rPr lang="en-US" altLang="zh-TW" dirty="0"/>
              <a:t>methods </a:t>
            </a:r>
            <a:r>
              <a:rPr lang="en-US" altLang="zh-TW" dirty="0" smtClean="0"/>
              <a:t>are based </a:t>
            </a:r>
            <a:r>
              <a:rPr lang="en-US" altLang="zh-TW" dirty="0"/>
              <a:t>on learning a representation of the </a:t>
            </a:r>
            <a:r>
              <a:rPr lang="en-US" altLang="zh-TW" b="1" dirty="0"/>
              <a:t>dataset</a:t>
            </a:r>
            <a:r>
              <a:rPr lang="en-US" altLang="zh-TW" dirty="0"/>
              <a:t> in </a:t>
            </a:r>
            <a:r>
              <a:rPr lang="en-US" altLang="zh-TW" dirty="0" smtClean="0"/>
              <a:t>the form </a:t>
            </a:r>
            <a:r>
              <a:rPr lang="en-US" altLang="zh-TW" dirty="0"/>
              <a:t>of </a:t>
            </a:r>
            <a:r>
              <a:rPr lang="en-US" altLang="zh-TW" b="1" dirty="0" smtClean="0"/>
              <a:t>neural networks </a:t>
            </a:r>
            <a:r>
              <a:rPr lang="en-US" altLang="zh-TW" dirty="0"/>
              <a:t>of parameterized layers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 </a:t>
            </a:r>
            <a:r>
              <a:rPr lang="en-US" altLang="zh-TW" dirty="0"/>
              <a:t>These </a:t>
            </a:r>
            <a:r>
              <a:rPr lang="en-US" altLang="zh-TW" b="1" dirty="0" smtClean="0"/>
              <a:t>parameters</a:t>
            </a:r>
            <a:r>
              <a:rPr lang="en-US" altLang="zh-TW" dirty="0" smtClean="0"/>
              <a:t> </a:t>
            </a:r>
            <a:r>
              <a:rPr lang="en-US" altLang="zh-TW" dirty="0"/>
              <a:t>are then tuned by </a:t>
            </a:r>
            <a:r>
              <a:rPr lang="en-US" altLang="zh-TW" b="1" dirty="0"/>
              <a:t>minimizing a function </a:t>
            </a:r>
            <a:r>
              <a:rPr lang="en-US" altLang="zh-TW" dirty="0"/>
              <a:t>of the </a:t>
            </a:r>
            <a:r>
              <a:rPr lang="en-US" altLang="zh-TW" dirty="0" smtClean="0"/>
              <a:t>model outputs</a:t>
            </a:r>
            <a:r>
              <a:rPr lang="en-US" altLang="zh-TW" dirty="0"/>
              <a:t>, called the </a:t>
            </a:r>
            <a:r>
              <a:rPr lang="en-US" altLang="zh-TW" b="1" dirty="0"/>
              <a:t>loss </a:t>
            </a:r>
            <a:r>
              <a:rPr lang="en-US" altLang="zh-TW" b="1" dirty="0" smtClean="0"/>
              <a:t>function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b="1" dirty="0" smtClean="0"/>
              <a:t>loss function </a:t>
            </a:r>
            <a:r>
              <a:rPr lang="en-US" altLang="zh-TW" dirty="0" smtClean="0"/>
              <a:t>quantifies </a:t>
            </a:r>
            <a:r>
              <a:rPr lang="en-US" altLang="zh-TW" b="1" dirty="0" smtClean="0"/>
              <a:t>the fit </a:t>
            </a:r>
            <a:r>
              <a:rPr lang="en-US" altLang="zh-TW" b="1" dirty="0"/>
              <a:t>of the model to the dataset.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09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Execution Backend Agnostic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Experimental quantum </a:t>
            </a:r>
            <a:r>
              <a:rPr lang="en-US" altLang="zh-TW" dirty="0"/>
              <a:t>computing often involves reconciling </a:t>
            </a:r>
            <a:r>
              <a:rPr lang="en-US" altLang="zh-TW" dirty="0" smtClean="0"/>
              <a:t>perfectly </a:t>
            </a:r>
            <a:r>
              <a:rPr lang="en-US" altLang="zh-TW" dirty="0"/>
              <a:t>simulated algorithms with the outputs </a:t>
            </a:r>
            <a:r>
              <a:rPr lang="en-US" altLang="zh-TW" dirty="0" smtClean="0"/>
              <a:t>of real</a:t>
            </a:r>
            <a:r>
              <a:rPr lang="en-US" altLang="zh-TW" dirty="0"/>
              <a:t>, noisy devices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Thus, QML software must </a:t>
            </a:r>
            <a:r>
              <a:rPr lang="en-US" altLang="zh-TW" dirty="0" smtClean="0"/>
              <a:t>allow </a:t>
            </a:r>
            <a:r>
              <a:rPr lang="en-US" altLang="zh-TW" dirty="0"/>
              <a:t>users to easily switch between running </a:t>
            </a:r>
            <a:r>
              <a:rPr lang="en-US" altLang="zh-TW" dirty="0" smtClean="0"/>
              <a:t>models in </a:t>
            </a:r>
            <a:r>
              <a:rPr lang="en-US" altLang="zh-TW" dirty="0"/>
              <a:t>simulation and running models on real hardware</a:t>
            </a:r>
            <a:r>
              <a:rPr lang="en-US" altLang="zh-TW" dirty="0" smtClean="0"/>
              <a:t>,</a:t>
            </a:r>
            <a:r>
              <a:rPr lang="en-US" altLang="zh-TW" dirty="0"/>
              <a:t> such that simulated results and experimental </a:t>
            </a:r>
            <a:r>
              <a:rPr lang="en-US" altLang="zh-TW" dirty="0" smtClean="0"/>
              <a:t>results </a:t>
            </a:r>
            <a:r>
              <a:rPr lang="en-US" altLang="zh-TW" dirty="0"/>
              <a:t>can be directly compared.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2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Minimalism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algn="just"/>
            <a:r>
              <a:rPr lang="en-US" altLang="zh-TW" b="1" dirty="0"/>
              <a:t>Cirq</a:t>
            </a:r>
            <a:r>
              <a:rPr lang="en-US" altLang="zh-TW" dirty="0"/>
              <a:t> provides an extensive set </a:t>
            </a:r>
            <a:r>
              <a:rPr lang="en-US" altLang="zh-TW" dirty="0" smtClean="0"/>
              <a:t>of tools </a:t>
            </a:r>
            <a:r>
              <a:rPr lang="en-US" altLang="zh-TW" dirty="0"/>
              <a:t>for preparing quantum circuits</a:t>
            </a:r>
            <a:r>
              <a:rPr lang="en-US" altLang="zh-TW" dirty="0" smtClean="0"/>
              <a:t>.</a:t>
            </a:r>
            <a:r>
              <a:rPr lang="en-US" altLang="zh-TW" dirty="0"/>
              <a:t> </a:t>
            </a:r>
            <a:r>
              <a:rPr lang="en-US" altLang="zh-TW" b="1" dirty="0" smtClean="0"/>
              <a:t>TensorFlow</a:t>
            </a:r>
            <a:r>
              <a:rPr lang="en-US" altLang="zh-TW" dirty="0" smtClean="0"/>
              <a:t> provides </a:t>
            </a:r>
            <a:r>
              <a:rPr lang="en-US" altLang="zh-TW" dirty="0"/>
              <a:t>a very complete machine learning </a:t>
            </a:r>
            <a:r>
              <a:rPr lang="en-US" altLang="zh-TW" dirty="0" smtClean="0"/>
              <a:t>toolkit through </a:t>
            </a:r>
            <a:r>
              <a:rPr lang="en-US" altLang="zh-TW" dirty="0"/>
              <a:t>its hundreds of ops and Keras </a:t>
            </a:r>
            <a:r>
              <a:rPr lang="en-US" altLang="zh-TW" dirty="0" smtClean="0"/>
              <a:t>high-level API,</a:t>
            </a:r>
            <a:r>
              <a:rPr lang="en-US" altLang="zh-TW" dirty="0"/>
              <a:t> with a massive community of active users</a:t>
            </a:r>
            <a:r>
              <a:rPr lang="en-US" altLang="zh-TW" dirty="0" smtClean="0"/>
              <a:t>.</a:t>
            </a:r>
            <a:r>
              <a:rPr lang="en-US" altLang="zh-TW" dirty="0"/>
              <a:t> </a:t>
            </a:r>
            <a:r>
              <a:rPr lang="en-US" altLang="zh-TW" dirty="0" smtClean="0"/>
              <a:t>Existing </a:t>
            </a:r>
            <a:r>
              <a:rPr lang="en-US" altLang="zh-TW" dirty="0"/>
              <a:t>functionality in </a:t>
            </a:r>
            <a:r>
              <a:rPr lang="en-US" altLang="zh-TW" b="1" dirty="0"/>
              <a:t>Cirq</a:t>
            </a:r>
            <a:r>
              <a:rPr lang="en-US" altLang="zh-TW" dirty="0"/>
              <a:t> and </a:t>
            </a:r>
            <a:r>
              <a:rPr lang="en-US" altLang="zh-TW" b="1" dirty="0"/>
              <a:t>TensorFlow</a:t>
            </a:r>
            <a:r>
              <a:rPr lang="en-US" altLang="zh-TW" dirty="0"/>
              <a:t> </a:t>
            </a:r>
            <a:r>
              <a:rPr lang="en-US" altLang="zh-TW" dirty="0" smtClean="0"/>
              <a:t>should be </a:t>
            </a:r>
            <a:r>
              <a:rPr lang="en-US" altLang="zh-TW" dirty="0"/>
              <a:t>used as much </a:t>
            </a:r>
            <a:r>
              <a:rPr lang="en-US" altLang="zh-TW" dirty="0" smtClean="0"/>
              <a:t>as possible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77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Minimalism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algn="just"/>
            <a:r>
              <a:rPr lang="en-US" altLang="zh-TW" b="1" dirty="0" smtClean="0"/>
              <a:t>TFQ should serve as a bridge between the two that does not require users to </a:t>
            </a:r>
            <a:r>
              <a:rPr lang="en-US" altLang="zh-TW" b="1" dirty="0"/>
              <a:t>re-learn how to interface with quantum </a:t>
            </a:r>
            <a:r>
              <a:rPr lang="en-US" altLang="zh-TW" b="1" dirty="0" smtClean="0"/>
              <a:t>computers </a:t>
            </a:r>
            <a:r>
              <a:rPr lang="en-US" altLang="zh-TW" b="1" dirty="0"/>
              <a:t>or re-learn how to solve problems using </a:t>
            </a:r>
            <a:r>
              <a:rPr lang="en-US" altLang="zh-TW" b="1" dirty="0" smtClean="0"/>
              <a:t>machine learning.</a:t>
            </a:r>
          </a:p>
          <a:p>
            <a:pPr algn="just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368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TFQ Overview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algn="just"/>
            <a:r>
              <a:rPr lang="en-US" altLang="zh-TW" dirty="0"/>
              <a:t>In </a:t>
            </a:r>
            <a:r>
              <a:rPr lang="en-US" altLang="zh-TW" b="1" dirty="0"/>
              <a:t>TFQ,</a:t>
            </a:r>
            <a:r>
              <a:rPr lang="en-US" altLang="zh-TW" dirty="0"/>
              <a:t> </a:t>
            </a:r>
            <a:r>
              <a:rPr lang="en-US" altLang="zh-TW" b="1" dirty="0"/>
              <a:t>circuits</a:t>
            </a:r>
            <a:r>
              <a:rPr lang="en-US" altLang="zh-TW" dirty="0"/>
              <a:t> and other </a:t>
            </a:r>
            <a:r>
              <a:rPr lang="en-US" altLang="zh-TW" dirty="0" smtClean="0"/>
              <a:t>quantum computing </a:t>
            </a:r>
            <a:r>
              <a:rPr lang="en-US" altLang="zh-TW" dirty="0"/>
              <a:t>constructs are </a:t>
            </a:r>
            <a:r>
              <a:rPr lang="en-US" altLang="zh-TW" b="1" dirty="0"/>
              <a:t>tensors</a:t>
            </a:r>
            <a:r>
              <a:rPr lang="en-US" altLang="zh-TW" b="1" dirty="0" smtClean="0"/>
              <a:t>,</a:t>
            </a:r>
            <a:r>
              <a:rPr lang="en-US" altLang="zh-TW" dirty="0"/>
              <a:t> and converting </a:t>
            </a:r>
            <a:r>
              <a:rPr lang="en-US" altLang="zh-TW" dirty="0" smtClean="0"/>
              <a:t>these tensors </a:t>
            </a:r>
            <a:r>
              <a:rPr lang="en-US" altLang="zh-TW" dirty="0"/>
              <a:t>into classical information </a:t>
            </a:r>
            <a:r>
              <a:rPr lang="en-US" altLang="zh-TW" dirty="0" smtClean="0"/>
              <a:t>via simulation </a:t>
            </a:r>
            <a:r>
              <a:rPr lang="en-US" altLang="zh-TW" dirty="0"/>
              <a:t>or </a:t>
            </a:r>
            <a:r>
              <a:rPr lang="en-US" altLang="zh-TW" dirty="0" smtClean="0"/>
              <a:t>execution </a:t>
            </a:r>
            <a:r>
              <a:rPr lang="en-US" altLang="zh-TW" dirty="0"/>
              <a:t>on a quantum device is done by ops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These </a:t>
            </a:r>
            <a:r>
              <a:rPr lang="en-US" altLang="zh-TW" dirty="0" smtClean="0"/>
              <a:t>tensors </a:t>
            </a:r>
            <a:r>
              <a:rPr lang="en-US" altLang="zh-TW" dirty="0"/>
              <a:t>are created by </a:t>
            </a:r>
            <a:r>
              <a:rPr lang="en-US" altLang="zh-TW" b="1" dirty="0"/>
              <a:t>converting Cirq objects to </a:t>
            </a:r>
            <a:r>
              <a:rPr lang="en-US" altLang="zh-TW" b="1" dirty="0" smtClean="0"/>
              <a:t>TensorFlow string </a:t>
            </a:r>
            <a:r>
              <a:rPr lang="en-US" altLang="zh-TW" b="1" dirty="0"/>
              <a:t>tensors</a:t>
            </a:r>
            <a:r>
              <a:rPr lang="en-US" altLang="zh-TW" b="1" dirty="0" smtClean="0"/>
              <a:t>,</a:t>
            </a:r>
            <a:r>
              <a:rPr lang="en-US" altLang="zh-TW" b="1" dirty="0"/>
              <a:t> </a:t>
            </a:r>
            <a:r>
              <a:rPr lang="en-US" altLang="zh-TW" dirty="0"/>
              <a:t>using 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tfq.convert_to_tensor</a:t>
            </a:r>
            <a:r>
              <a:rPr lang="en-US" altLang="zh-TW" dirty="0" smtClean="0"/>
              <a:t>  function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4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TFQ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This takes in a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cirq.Circuit</a:t>
            </a:r>
            <a:r>
              <a:rPr lang="en-US" altLang="zh-TW" dirty="0"/>
              <a:t> or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cirq.PauliSum </a:t>
            </a:r>
            <a:r>
              <a:rPr lang="en-US" altLang="zh-TW" b="1" dirty="0" smtClean="0"/>
              <a:t>object</a:t>
            </a:r>
            <a:r>
              <a:rPr lang="en-US" altLang="zh-TW" dirty="0" smtClean="0"/>
              <a:t> and creates </a:t>
            </a:r>
            <a:r>
              <a:rPr lang="en-US" altLang="zh-TW" dirty="0"/>
              <a:t>a </a:t>
            </a:r>
            <a:r>
              <a:rPr lang="en-US" altLang="zh-TW" b="1" dirty="0"/>
              <a:t>string </a:t>
            </a:r>
            <a:r>
              <a:rPr lang="en-US" altLang="zh-TW" b="1" dirty="0" smtClean="0"/>
              <a:t>tensor </a:t>
            </a:r>
            <a:r>
              <a:rPr lang="en-US" altLang="zh-TW" dirty="0" smtClean="0"/>
              <a:t>representation.</a:t>
            </a:r>
          </a:p>
          <a:p>
            <a:pPr algn="just"/>
            <a:r>
              <a:rPr lang="en-US" altLang="zh-TW" dirty="0"/>
              <a:t>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cirq.Circuit</a:t>
            </a:r>
            <a:r>
              <a:rPr lang="en-US" altLang="zh-TW" dirty="0" smtClean="0"/>
              <a:t> objects </a:t>
            </a:r>
            <a:r>
              <a:rPr lang="en-US" altLang="zh-TW" dirty="0"/>
              <a:t>may be parameterized by </a:t>
            </a:r>
            <a:r>
              <a:rPr lang="en-US" altLang="zh-TW" b="1" dirty="0"/>
              <a:t>SymPy symbols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/>
              <a:t>These tensors are then converted to classical </a:t>
            </a:r>
            <a:r>
              <a:rPr lang="en-US" altLang="zh-TW" dirty="0" smtClean="0"/>
              <a:t>information </a:t>
            </a:r>
            <a:r>
              <a:rPr lang="en-US" altLang="zh-TW" dirty="0"/>
              <a:t>via sampling, </a:t>
            </a:r>
            <a:r>
              <a:rPr lang="en-US" altLang="zh-TW" b="1" dirty="0"/>
              <a:t>expectation value </a:t>
            </a:r>
            <a:r>
              <a:rPr lang="en-US" altLang="zh-TW" b="1" dirty="0" smtClean="0"/>
              <a:t>calculation,</a:t>
            </a:r>
            <a:r>
              <a:rPr lang="en-US" altLang="zh-TW" dirty="0"/>
              <a:t> </a:t>
            </a:r>
            <a:r>
              <a:rPr lang="en-US" altLang="zh-TW" dirty="0" smtClean="0"/>
              <a:t>or </a:t>
            </a:r>
            <a:r>
              <a:rPr lang="en-US" altLang="zh-TW" dirty="0"/>
              <a:t>state </a:t>
            </a:r>
            <a:r>
              <a:rPr lang="en-US" altLang="zh-TW" dirty="0" smtClean="0"/>
              <a:t>simulation.</a:t>
            </a:r>
          </a:p>
          <a:p>
            <a:pPr algn="just"/>
            <a:r>
              <a:rPr lang="en-US" altLang="zh-TW" dirty="0"/>
              <a:t>TFQ provides ops for each of these </a:t>
            </a:r>
            <a:r>
              <a:rPr lang="en-US" altLang="zh-TW" dirty="0" smtClean="0"/>
              <a:t>computations.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6220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TFQ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The code </a:t>
            </a:r>
            <a:r>
              <a:rPr lang="en-US" altLang="zh-TW" dirty="0"/>
              <a:t>snippet </a:t>
            </a:r>
            <a:r>
              <a:rPr lang="en-US" altLang="zh-TW" dirty="0" smtClean="0"/>
              <a:t>on </a:t>
            </a:r>
            <a:r>
              <a:rPr lang="en-US" altLang="zh-TW" dirty="0"/>
              <a:t>the next </a:t>
            </a:r>
            <a:r>
              <a:rPr lang="en-US" altLang="zh-TW" dirty="0" smtClean="0"/>
              <a:t>slide shows </a:t>
            </a:r>
            <a:r>
              <a:rPr lang="en-US" altLang="zh-TW" dirty="0"/>
              <a:t>how a </a:t>
            </a:r>
            <a:r>
              <a:rPr lang="en-US" altLang="zh-TW" dirty="0" smtClean="0"/>
              <a:t>simple parameterized </a:t>
            </a:r>
            <a:r>
              <a:rPr lang="en-US" altLang="zh-TW" dirty="0"/>
              <a:t>circuit may be created using Cirq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smtClean="0"/>
              <a:t>and its</a:t>
            </a:r>
            <a:r>
              <a:rPr lang="en-US" altLang="zh-TW" i="1" dirty="0"/>
              <a:t> </a:t>
            </a:r>
            <a:r>
              <a:rPr lang="en-US" altLang="zh-TW" dirty="0"/>
              <a:t>Z</a:t>
            </a:r>
            <a:r>
              <a:rPr lang="en-US" altLang="zh-TW" i="1" dirty="0" smtClean="0"/>
              <a:t> </a:t>
            </a:r>
            <a:r>
              <a:rPr lang="en-US" altLang="zh-TW" dirty="0"/>
              <a:t>expectation evaluated at </a:t>
            </a:r>
            <a:r>
              <a:rPr lang="en-US" altLang="zh-TW" dirty="0" smtClean="0"/>
              <a:t>different </a:t>
            </a:r>
            <a:r>
              <a:rPr lang="en-US" altLang="zh-TW" dirty="0"/>
              <a:t>parameter </a:t>
            </a:r>
            <a:r>
              <a:rPr lang="en-US" altLang="zh-TW" dirty="0" smtClean="0"/>
              <a:t>values using </a:t>
            </a:r>
            <a:r>
              <a:rPr lang="en-US" altLang="zh-TW" dirty="0"/>
              <a:t>the tfq expectation value calculation op</a:t>
            </a:r>
            <a:r>
              <a:rPr lang="en-US" altLang="zh-TW" dirty="0" smtClean="0"/>
              <a:t>.</a:t>
            </a:r>
            <a:r>
              <a:rPr lang="en-US" altLang="zh-TW" dirty="0"/>
              <a:t> We </a:t>
            </a:r>
            <a:r>
              <a:rPr lang="en-US" altLang="zh-TW" dirty="0" smtClean="0"/>
              <a:t>feed the </a:t>
            </a:r>
            <a:r>
              <a:rPr lang="en-US" altLang="zh-TW" dirty="0"/>
              <a:t>output into 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tf.math.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</a:t>
            </a:r>
            <a:r>
              <a:rPr lang="en-US" altLang="zh-TW" dirty="0"/>
              <a:t> op to show that tfq </a:t>
            </a:r>
            <a:r>
              <a:rPr lang="en-US" altLang="zh-TW" dirty="0" smtClean="0"/>
              <a:t>ops integrate </a:t>
            </a:r>
            <a:r>
              <a:rPr lang="en-US" altLang="zh-TW" dirty="0"/>
              <a:t>naively with tf ops.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3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TFQ Overview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0354"/>
            <a:ext cx="7086804" cy="301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9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TFQ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52028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To </a:t>
            </a:r>
            <a:r>
              <a:rPr lang="en-US" altLang="zh-TW" dirty="0"/>
              <a:t>calculate </a:t>
            </a:r>
            <a:r>
              <a:rPr lang="en-US" altLang="zh-TW" dirty="0" smtClean="0"/>
              <a:t>the </a:t>
            </a:r>
            <a:r>
              <a:rPr lang="en-US" altLang="zh-TW" b="1" dirty="0" smtClean="0"/>
              <a:t>expectation </a:t>
            </a:r>
            <a:r>
              <a:rPr lang="en-US" altLang="zh-TW" b="1" dirty="0"/>
              <a:t>value </a:t>
            </a:r>
            <a:r>
              <a:rPr lang="en-US" altLang="zh-TW" dirty="0"/>
              <a:t>of a parameterized circuit</a:t>
            </a:r>
            <a:r>
              <a:rPr lang="en-US" altLang="zh-TW" dirty="0" smtClean="0"/>
              <a:t>.</a:t>
            </a:r>
            <a:r>
              <a:rPr lang="en-US" altLang="zh-TW" dirty="0"/>
              <a:t> The </a:t>
            </a:r>
            <a:r>
              <a:rPr lang="en-US" altLang="zh-TW" dirty="0" smtClean="0"/>
              <a:t>symbol values </a:t>
            </a:r>
            <a:r>
              <a:rPr lang="en-US" altLang="zh-TW" dirty="0"/>
              <a:t>can come from other TensorFlow ops, such as </a:t>
            </a:r>
            <a:r>
              <a:rPr lang="en-US" altLang="zh-TW" dirty="0" smtClean="0"/>
              <a:t>from the </a:t>
            </a:r>
            <a:r>
              <a:rPr lang="en-US" altLang="zh-TW" dirty="0"/>
              <a:t>outputs of </a:t>
            </a:r>
            <a:r>
              <a:rPr lang="en-US" altLang="zh-TW" dirty="0" smtClean="0"/>
              <a:t>a DNN.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89548"/>
            <a:ext cx="6175350" cy="210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41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TFQ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52028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The output can </a:t>
            </a:r>
            <a:r>
              <a:rPr lang="en-US" altLang="zh-TW" dirty="0" smtClean="0"/>
              <a:t>be passed </a:t>
            </a:r>
            <a:r>
              <a:rPr lang="en-US" altLang="zh-TW" dirty="0"/>
              <a:t>on to other ops in the graph; here, for illustration, </a:t>
            </a:r>
            <a:r>
              <a:rPr lang="en-US" altLang="zh-TW" dirty="0" smtClean="0"/>
              <a:t>the output </a:t>
            </a:r>
            <a:r>
              <a:rPr lang="en-US" altLang="zh-TW" dirty="0"/>
              <a:t>is passed to the absolute value op.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89548"/>
            <a:ext cx="6175350" cy="210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1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TFQ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We supply the expectation op with </a:t>
            </a:r>
            <a:r>
              <a:rPr lang="en-US" altLang="zh-TW" b="1" dirty="0"/>
              <a:t>a tensor of </a:t>
            </a:r>
            <a:r>
              <a:rPr lang="en-US" altLang="zh-TW" b="1" dirty="0" smtClean="0"/>
              <a:t>parameterized </a:t>
            </a:r>
            <a:r>
              <a:rPr lang="en-US" altLang="zh-TW" b="1" dirty="0"/>
              <a:t>circuits, a list of symbols contained in the circuits</a:t>
            </a:r>
            <a:r>
              <a:rPr lang="en-US" altLang="zh-TW" b="1" dirty="0" smtClean="0"/>
              <a:t>,</a:t>
            </a:r>
            <a:r>
              <a:rPr lang="en-US" altLang="zh-TW" b="1" dirty="0"/>
              <a:t> a tensor of values to use for those symbols, and </a:t>
            </a:r>
            <a:r>
              <a:rPr lang="en-US" altLang="zh-TW" b="1" dirty="0" smtClean="0"/>
              <a:t>a tensor of operators </a:t>
            </a:r>
            <a:r>
              <a:rPr lang="en-US" altLang="zh-TW" b="1" dirty="0"/>
              <a:t>to measure with respect </a:t>
            </a:r>
            <a:r>
              <a:rPr lang="en-US" altLang="zh-TW" b="1" dirty="0" smtClean="0"/>
              <a:t>to them. </a:t>
            </a:r>
            <a:r>
              <a:rPr lang="en-US" altLang="zh-TW" b="1" dirty="0"/>
              <a:t>Given this, it </a:t>
            </a:r>
            <a:r>
              <a:rPr lang="en-US" altLang="zh-TW" b="1" dirty="0" smtClean="0"/>
              <a:t>outputs </a:t>
            </a:r>
            <a:r>
              <a:rPr lang="en-US" altLang="zh-TW" b="1" dirty="0"/>
              <a:t>a tensor of expectation values.</a:t>
            </a:r>
            <a:endParaRPr lang="en-US" altLang="zh-TW" b="1" dirty="0" smtClean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4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Quantum mechanics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b="1" dirty="0"/>
              <a:t>Quantum systems </a:t>
            </a:r>
            <a:r>
              <a:rPr lang="en-US" altLang="zh-TW" dirty="0" smtClean="0"/>
              <a:t>are described </a:t>
            </a:r>
            <a:r>
              <a:rPr lang="en-US" altLang="zh-TW" dirty="0"/>
              <a:t>by </a:t>
            </a:r>
            <a:r>
              <a:rPr lang="en-US" altLang="zh-TW" dirty="0" smtClean="0"/>
              <a:t>a generalization </a:t>
            </a:r>
            <a:r>
              <a:rPr lang="en-US" altLang="zh-TW" dirty="0"/>
              <a:t>of </a:t>
            </a:r>
            <a:r>
              <a:rPr lang="en-US" altLang="zh-TW" b="1" dirty="0"/>
              <a:t>probability theory </a:t>
            </a:r>
            <a:r>
              <a:rPr lang="en-US" altLang="zh-TW" dirty="0" smtClean="0"/>
              <a:t>allowing </a:t>
            </a:r>
            <a:r>
              <a:rPr lang="en-US" altLang="zh-TW" dirty="0"/>
              <a:t>novel behavior such as </a:t>
            </a:r>
            <a:r>
              <a:rPr lang="en-US" altLang="zh-TW" b="1" dirty="0"/>
              <a:t>superposition and </a:t>
            </a:r>
            <a:r>
              <a:rPr lang="en-US" altLang="zh-TW" b="1" dirty="0" smtClean="0"/>
              <a:t>entanglement</a:t>
            </a:r>
            <a:r>
              <a:rPr lang="en-US" altLang="zh-TW" b="1" dirty="0"/>
              <a:t>, </a:t>
            </a:r>
            <a:r>
              <a:rPr lang="en-US" altLang="zh-TW" dirty="0"/>
              <a:t>which are generally </a:t>
            </a:r>
            <a:r>
              <a:rPr lang="en-US" altLang="zh-TW" dirty="0" smtClean="0"/>
              <a:t>difficult </a:t>
            </a:r>
            <a:r>
              <a:rPr lang="en-US" altLang="zh-TW" dirty="0"/>
              <a:t>to simulate </a:t>
            </a:r>
            <a:r>
              <a:rPr lang="en-US" altLang="zh-TW" dirty="0" smtClean="0"/>
              <a:t>with a </a:t>
            </a:r>
            <a:r>
              <a:rPr lang="en-US" altLang="zh-TW" dirty="0"/>
              <a:t>classical </a:t>
            </a:r>
            <a:r>
              <a:rPr lang="en-US" altLang="zh-TW" dirty="0" smtClean="0"/>
              <a:t>computer. </a:t>
            </a:r>
          </a:p>
          <a:p>
            <a:pPr algn="just"/>
            <a:r>
              <a:rPr lang="en-US" altLang="zh-TW" dirty="0" smtClean="0"/>
              <a:t>The </a:t>
            </a:r>
            <a:r>
              <a:rPr lang="en-US" altLang="zh-TW" dirty="0"/>
              <a:t>main motivation to </a:t>
            </a:r>
            <a:r>
              <a:rPr lang="en-US" altLang="zh-TW" dirty="0" smtClean="0"/>
              <a:t>build a </a:t>
            </a:r>
            <a:r>
              <a:rPr lang="en-US" altLang="zh-TW" b="1" dirty="0"/>
              <a:t>quantum computer</a:t>
            </a:r>
            <a:r>
              <a:rPr lang="en-US" altLang="zh-TW" dirty="0"/>
              <a:t> is to access </a:t>
            </a:r>
            <a:r>
              <a:rPr lang="en-US" altLang="zh-TW" dirty="0" smtClean="0"/>
              <a:t>efficient </a:t>
            </a:r>
            <a:r>
              <a:rPr lang="en-US" altLang="zh-TW" dirty="0"/>
              <a:t>simulation </a:t>
            </a:r>
            <a:r>
              <a:rPr lang="en-US" altLang="zh-TW" dirty="0" smtClean="0"/>
              <a:t>of these </a:t>
            </a:r>
            <a:r>
              <a:rPr lang="en-US" altLang="zh-TW" dirty="0"/>
              <a:t>uniquely quantum mechanical behaviors.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86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TFQ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The </a:t>
            </a:r>
            <a:r>
              <a:rPr lang="en-US" altLang="zh-TW" b="1" dirty="0"/>
              <a:t>expectation op</a:t>
            </a:r>
            <a:r>
              <a:rPr lang="en-US" altLang="zh-TW" dirty="0"/>
              <a:t> is fully </a:t>
            </a:r>
            <a:r>
              <a:rPr lang="en-US" altLang="zh-TW" b="1" dirty="0" smtClean="0"/>
              <a:t>differentiable.</a:t>
            </a:r>
            <a:r>
              <a:rPr lang="en-US" altLang="zh-TW" dirty="0"/>
              <a:t> </a:t>
            </a:r>
            <a:r>
              <a:rPr lang="en-US" altLang="zh-TW" dirty="0" smtClean="0"/>
              <a:t>Given that </a:t>
            </a:r>
            <a:r>
              <a:rPr lang="en-US" altLang="zh-TW" dirty="0"/>
              <a:t>there are many ways to </a:t>
            </a:r>
            <a:r>
              <a:rPr lang="en-US" altLang="zh-TW" b="1" dirty="0"/>
              <a:t>calculate the gradient </a:t>
            </a:r>
            <a:r>
              <a:rPr lang="en-US" altLang="zh-TW" b="1" dirty="0" smtClean="0"/>
              <a:t>of a </a:t>
            </a:r>
            <a:r>
              <a:rPr lang="en-US" altLang="zh-TW" b="1" dirty="0"/>
              <a:t>quantum circuit with respect </a:t>
            </a:r>
            <a:r>
              <a:rPr lang="en-US" altLang="zh-TW" b="1" dirty="0" smtClean="0"/>
              <a:t>to its </a:t>
            </a:r>
            <a:r>
              <a:rPr lang="en-US" altLang="zh-TW" b="1" dirty="0"/>
              <a:t>input </a:t>
            </a:r>
            <a:r>
              <a:rPr lang="en-US" altLang="zh-TW" b="1" dirty="0" smtClean="0"/>
              <a:t>parameters</a:t>
            </a:r>
            <a:r>
              <a:rPr lang="en-US" altLang="zh-TW" b="1" dirty="0"/>
              <a:t>,</a:t>
            </a:r>
            <a:r>
              <a:rPr lang="en-US" altLang="zh-TW" dirty="0"/>
              <a:t> </a:t>
            </a:r>
            <a:r>
              <a:rPr lang="en-US" altLang="zh-TW" b="1" dirty="0"/>
              <a:t>TFQ</a:t>
            </a:r>
            <a:r>
              <a:rPr lang="en-US" altLang="zh-TW" dirty="0"/>
              <a:t> allows </a:t>
            </a:r>
            <a:r>
              <a:rPr lang="en-US" altLang="zh-TW" dirty="0" smtClean="0"/>
              <a:t>expectation </a:t>
            </a:r>
            <a:r>
              <a:rPr lang="en-US" altLang="zh-TW" dirty="0"/>
              <a:t>ops to be </a:t>
            </a:r>
            <a:r>
              <a:rPr lang="en-US" altLang="zh-TW" dirty="0" smtClean="0"/>
              <a:t>configured with one </a:t>
            </a:r>
            <a:r>
              <a:rPr lang="en-US" altLang="zh-TW" dirty="0"/>
              <a:t>of many built-in </a:t>
            </a:r>
            <a:r>
              <a:rPr lang="en-US" altLang="zh-TW" dirty="0" smtClean="0"/>
              <a:t>differentiation </a:t>
            </a:r>
            <a:r>
              <a:rPr lang="en-US" altLang="zh-TW" dirty="0"/>
              <a:t>methods using </a:t>
            </a:r>
            <a:r>
              <a:rPr lang="en-US" altLang="zh-TW" dirty="0" smtClean="0"/>
              <a:t>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tfq.differentiators.Differentiator</a:t>
            </a:r>
            <a:r>
              <a:rPr lang="en-US" altLang="zh-TW" dirty="0" smtClean="0"/>
              <a:t> </a:t>
            </a:r>
            <a:r>
              <a:rPr lang="en-US" altLang="zh-TW" dirty="0"/>
              <a:t>interface</a:t>
            </a:r>
            <a:r>
              <a:rPr lang="en-US" altLang="zh-TW" dirty="0" smtClean="0"/>
              <a:t>,</a:t>
            </a:r>
            <a:r>
              <a:rPr lang="en-US" altLang="zh-TW" dirty="0"/>
              <a:t> such as </a:t>
            </a:r>
            <a:r>
              <a:rPr lang="en-US" altLang="zh-TW" b="1" dirty="0" smtClean="0"/>
              <a:t>finite differencing, parameter </a:t>
            </a:r>
            <a:r>
              <a:rPr lang="en-US" altLang="zh-TW" b="1" dirty="0"/>
              <a:t>shift rules, </a:t>
            </a:r>
            <a:r>
              <a:rPr lang="en-US" altLang="zh-TW" dirty="0"/>
              <a:t>and</a:t>
            </a:r>
            <a:r>
              <a:rPr lang="en-US" altLang="zh-TW" b="1" dirty="0"/>
              <a:t> various stochastic methods.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01206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TFQ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tfq.differentiators.Differentiator </a:t>
            </a:r>
            <a:r>
              <a:rPr lang="en-US" altLang="zh-TW" dirty="0" smtClean="0"/>
              <a:t>interface </a:t>
            </a:r>
            <a:r>
              <a:rPr lang="en-US" altLang="zh-TW" dirty="0"/>
              <a:t>also allows users to </a:t>
            </a:r>
            <a:r>
              <a:rPr lang="en-US" altLang="zh-TW" dirty="0" smtClean="0"/>
              <a:t>define </a:t>
            </a:r>
            <a:r>
              <a:rPr lang="en-US" altLang="zh-TW" dirty="0"/>
              <a:t>their own </a:t>
            </a:r>
            <a:r>
              <a:rPr lang="en-US" altLang="zh-TW" b="1" dirty="0"/>
              <a:t>gradient calculation </a:t>
            </a:r>
            <a:r>
              <a:rPr lang="en-US" altLang="zh-TW" b="1" dirty="0" smtClean="0"/>
              <a:t>methods</a:t>
            </a:r>
            <a:r>
              <a:rPr lang="en-US" altLang="zh-TW" dirty="0" smtClean="0"/>
              <a:t> for </a:t>
            </a:r>
            <a:r>
              <a:rPr lang="en-US" altLang="zh-TW" dirty="0"/>
              <a:t>their </a:t>
            </a:r>
            <a:r>
              <a:rPr lang="en-US" altLang="zh-TW" dirty="0" smtClean="0"/>
              <a:t>specific </a:t>
            </a:r>
            <a:r>
              <a:rPr lang="en-US" altLang="zh-TW" dirty="0"/>
              <a:t>problem if they desire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The tensor representation of </a:t>
            </a:r>
            <a:r>
              <a:rPr lang="en-US" altLang="zh-TW" b="1" dirty="0"/>
              <a:t>circuits</a:t>
            </a:r>
            <a:r>
              <a:rPr lang="en-US" altLang="zh-TW" dirty="0"/>
              <a:t> </a:t>
            </a:r>
            <a:r>
              <a:rPr lang="en-US" altLang="zh-TW" b="1" dirty="0"/>
              <a:t>and</a:t>
            </a:r>
            <a:r>
              <a:rPr lang="en-US" altLang="zh-TW" dirty="0"/>
              <a:t> </a:t>
            </a:r>
            <a:r>
              <a:rPr lang="en-US" altLang="zh-TW" b="1" dirty="0"/>
              <a:t>Paulis</a:t>
            </a:r>
            <a:r>
              <a:rPr lang="en-US" altLang="zh-TW" dirty="0"/>
              <a:t> </a:t>
            </a:r>
            <a:r>
              <a:rPr lang="en-US" altLang="zh-TW" dirty="0" smtClean="0"/>
              <a:t>along with </a:t>
            </a:r>
            <a:r>
              <a:rPr lang="en-US" altLang="zh-TW" dirty="0"/>
              <a:t>the execution </a:t>
            </a:r>
            <a:r>
              <a:rPr lang="en-US" altLang="zh-TW" dirty="0" smtClean="0"/>
              <a:t>ops</a:t>
            </a:r>
            <a:r>
              <a:rPr lang="en-US" altLang="zh-TW" dirty="0"/>
              <a:t> are all that are required to </a:t>
            </a:r>
            <a:r>
              <a:rPr lang="en-US" altLang="zh-TW" dirty="0" smtClean="0"/>
              <a:t>solve any </a:t>
            </a:r>
            <a:r>
              <a:rPr lang="en-US" altLang="zh-TW" dirty="0"/>
              <a:t>problem in </a:t>
            </a:r>
            <a:r>
              <a:rPr lang="en-US" altLang="zh-TW" b="1" dirty="0"/>
              <a:t>QML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 smtClean="0"/>
              <a:t>The tools provided by </a:t>
            </a:r>
            <a:r>
              <a:rPr lang="en-US" altLang="zh-TW" b="1" dirty="0" smtClean="0"/>
              <a:t>TFQ</a:t>
            </a:r>
            <a:r>
              <a:rPr lang="en-US" altLang="zh-TW" dirty="0" smtClean="0"/>
              <a:t> can interact with both core TensorFlow and, via Cirq, real quantum hardware.</a:t>
            </a:r>
            <a:endParaRPr lang="zh-TW" altLang="en-US" dirty="0" smtClean="0"/>
          </a:p>
          <a:p>
            <a:pPr algn="just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13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68863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In the next section, we describe </a:t>
            </a:r>
            <a:r>
              <a:rPr lang="en-US" altLang="zh-TW" b="1" dirty="0"/>
              <a:t>an abstract quantum machine learning pipeline </a:t>
            </a:r>
            <a:r>
              <a:rPr lang="en-US" altLang="zh-TW" dirty="0"/>
              <a:t>for a hybrid model that </a:t>
            </a:r>
            <a:r>
              <a:rPr lang="en-US" altLang="zh-TW" b="1" dirty="0"/>
              <a:t>TFQ</a:t>
            </a:r>
            <a:r>
              <a:rPr lang="en-US" altLang="zh-TW" dirty="0"/>
              <a:t> was designed to support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Then </a:t>
            </a:r>
            <a:r>
              <a:rPr lang="en-US" altLang="zh-TW" dirty="0"/>
              <a:t>we illustrate </a:t>
            </a:r>
            <a:r>
              <a:rPr lang="en-US" altLang="zh-TW" dirty="0" smtClean="0"/>
              <a:t>the </a:t>
            </a:r>
            <a:r>
              <a:rPr lang="en-US" altLang="zh-TW" b="1" dirty="0" smtClean="0"/>
              <a:t>TFQ</a:t>
            </a:r>
            <a:r>
              <a:rPr lang="en-US" altLang="zh-TW" dirty="0" smtClean="0"/>
              <a:t> </a:t>
            </a:r>
            <a:r>
              <a:rPr lang="en-US" altLang="zh-TW" dirty="0"/>
              <a:t>pipeline via a </a:t>
            </a:r>
            <a:r>
              <a:rPr lang="en-US" altLang="zh-TW" b="1" dirty="0"/>
              <a:t>Hello </a:t>
            </a:r>
            <a:r>
              <a:rPr lang="en-US" altLang="zh-TW" b="1" dirty="0" smtClean="0"/>
              <a:t>Many-Worlds</a:t>
            </a:r>
            <a:r>
              <a:rPr lang="en-US" altLang="zh-TW" dirty="0" smtClean="0"/>
              <a:t> </a:t>
            </a:r>
            <a:r>
              <a:rPr lang="en-US" altLang="zh-TW" dirty="0"/>
              <a:t>example</a:t>
            </a:r>
            <a:r>
              <a:rPr lang="en-US" altLang="zh-TW" dirty="0" smtClean="0"/>
              <a:t>,</a:t>
            </a:r>
            <a:r>
              <a:rPr lang="en-US" altLang="zh-TW" dirty="0"/>
              <a:t> which </a:t>
            </a:r>
            <a:r>
              <a:rPr lang="en-US" altLang="zh-TW" dirty="0" smtClean="0"/>
              <a:t>involves building </a:t>
            </a:r>
            <a:r>
              <a:rPr lang="en-US" altLang="zh-TW" dirty="0"/>
              <a:t>the </a:t>
            </a:r>
            <a:r>
              <a:rPr lang="en-US" altLang="zh-TW" dirty="0" smtClean="0"/>
              <a:t>simplest </a:t>
            </a:r>
            <a:r>
              <a:rPr lang="en-US" altLang="zh-TW" b="1" dirty="0" smtClean="0"/>
              <a:t>hybrid </a:t>
            </a:r>
            <a:r>
              <a:rPr lang="en-US" altLang="zh-TW" b="1" dirty="0"/>
              <a:t>quantum-classical model</a:t>
            </a:r>
            <a:r>
              <a:rPr lang="en-US" altLang="zh-TW" dirty="0"/>
              <a:t> for a </a:t>
            </a:r>
            <a:r>
              <a:rPr lang="en-US" altLang="zh-TW" b="1" dirty="0" smtClean="0"/>
              <a:t>binary classification</a:t>
            </a:r>
            <a:r>
              <a:rPr lang="en-US" altLang="zh-TW" dirty="0" smtClean="0"/>
              <a:t> </a:t>
            </a:r>
            <a:r>
              <a:rPr lang="en-US" altLang="zh-TW" b="1" dirty="0"/>
              <a:t>task</a:t>
            </a:r>
            <a:r>
              <a:rPr lang="en-US" altLang="zh-TW" dirty="0"/>
              <a:t> on a single qubit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More detailed </a:t>
            </a:r>
            <a:r>
              <a:rPr lang="en-US" altLang="zh-TW" dirty="0" smtClean="0"/>
              <a:t>information </a:t>
            </a:r>
            <a:r>
              <a:rPr lang="en-US" altLang="zh-TW" dirty="0"/>
              <a:t>on the </a:t>
            </a:r>
            <a:r>
              <a:rPr lang="en-US" altLang="zh-TW" b="1" dirty="0"/>
              <a:t>building blocks of TFQ</a:t>
            </a:r>
            <a:r>
              <a:rPr lang="en-US" altLang="zh-TW" dirty="0"/>
              <a:t> features will </a:t>
            </a:r>
            <a:r>
              <a:rPr lang="en-US" altLang="zh-TW" dirty="0" smtClean="0"/>
              <a:t>be given </a:t>
            </a:r>
            <a:r>
              <a:rPr lang="en-US" altLang="zh-TW" dirty="0"/>
              <a:t>in section II 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6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software stack of TFQ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5013176"/>
            <a:ext cx="8229600" cy="1689051"/>
          </a:xfrm>
        </p:spPr>
        <p:txBody>
          <a:bodyPr>
            <a:normAutofit/>
          </a:bodyPr>
          <a:lstStyle/>
          <a:p>
            <a:pPr algn="just"/>
            <a:r>
              <a:rPr lang="en-US" altLang="zh-TW" b="1" dirty="0" smtClean="0"/>
              <a:t>The </a:t>
            </a:r>
            <a:r>
              <a:rPr lang="en-US" altLang="zh-TW" b="1" dirty="0"/>
              <a:t>software stack of TFQ, </a:t>
            </a:r>
            <a:r>
              <a:rPr lang="en-US" altLang="zh-TW" dirty="0"/>
              <a:t>showing its </a:t>
            </a:r>
            <a:r>
              <a:rPr lang="en-US" altLang="zh-TW" dirty="0" smtClean="0"/>
              <a:t>interactions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b="1" dirty="0"/>
              <a:t>TensorFlow, Cirq, </a:t>
            </a:r>
            <a:r>
              <a:rPr lang="en-US" altLang="zh-TW" dirty="0"/>
              <a:t>and </a:t>
            </a:r>
            <a:r>
              <a:rPr lang="en-US" altLang="zh-TW" b="1" dirty="0"/>
              <a:t>computational hardware.</a:t>
            </a:r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59" y="1290917"/>
            <a:ext cx="5479458" cy="351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2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software stack of TFQ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5013176"/>
            <a:ext cx="8229600" cy="1689051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At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top </a:t>
            </a:r>
            <a:r>
              <a:rPr lang="en-US" altLang="zh-TW" dirty="0"/>
              <a:t>of the stack is the data to be processed</a:t>
            </a:r>
            <a:r>
              <a:rPr lang="en-US" altLang="zh-TW" dirty="0" smtClean="0"/>
              <a:t>.</a:t>
            </a:r>
            <a:r>
              <a:rPr lang="en-US" altLang="zh-TW" dirty="0"/>
              <a:t> </a:t>
            </a:r>
            <a:r>
              <a:rPr lang="en-US" altLang="zh-TW" b="1" dirty="0"/>
              <a:t>Classical </a:t>
            </a:r>
            <a:r>
              <a:rPr lang="en-US" altLang="zh-TW" b="1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</a:t>
            </a:r>
            <a:r>
              <a:rPr lang="en-US" altLang="zh-TW" dirty="0"/>
              <a:t>natively processed by </a:t>
            </a:r>
            <a:r>
              <a:rPr lang="en-US" altLang="zh-TW" b="1" dirty="0"/>
              <a:t>TensorFlow;</a:t>
            </a:r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59" y="1290917"/>
            <a:ext cx="5479458" cy="351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6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software stack of TFQ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5013176"/>
            <a:ext cx="8229600" cy="1689051"/>
          </a:xfrm>
        </p:spPr>
        <p:txBody>
          <a:bodyPr>
            <a:normAutofit/>
          </a:bodyPr>
          <a:lstStyle/>
          <a:p>
            <a:pPr algn="just"/>
            <a:r>
              <a:rPr lang="en-US" altLang="zh-TW" b="1" dirty="0"/>
              <a:t>TFQ</a:t>
            </a:r>
            <a:r>
              <a:rPr lang="en-US" altLang="zh-TW" dirty="0"/>
              <a:t> adds the ability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process </a:t>
            </a:r>
            <a:r>
              <a:rPr lang="en-US" altLang="zh-TW" b="1" dirty="0"/>
              <a:t>quantum data,</a:t>
            </a:r>
            <a:r>
              <a:rPr lang="en-US" altLang="zh-TW" dirty="0"/>
              <a:t> consisting of both </a:t>
            </a:r>
            <a:r>
              <a:rPr lang="en-US" altLang="zh-TW" b="1" dirty="0"/>
              <a:t>quantum </a:t>
            </a:r>
            <a:r>
              <a:rPr lang="en-US" altLang="zh-TW" b="1" dirty="0" smtClean="0"/>
              <a:t>circuits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b="1" dirty="0"/>
              <a:t>quantum operators.</a:t>
            </a:r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59" y="1290917"/>
            <a:ext cx="5479458" cy="351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6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software stack of TFQ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5013176"/>
            <a:ext cx="8229600" cy="1689051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The next level down the stack is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Keras </a:t>
            </a:r>
            <a:r>
              <a:rPr lang="en-US" altLang="zh-TW" b="1" dirty="0"/>
              <a:t>API in</a:t>
            </a:r>
            <a:r>
              <a:rPr lang="en-US" altLang="zh-TW" dirty="0"/>
              <a:t> </a:t>
            </a:r>
            <a:r>
              <a:rPr lang="en-US" altLang="zh-TW" b="1" dirty="0"/>
              <a:t>TensorFlow</a:t>
            </a:r>
            <a:r>
              <a:rPr lang="en-US" altLang="zh-TW" b="1" dirty="0" smtClean="0"/>
              <a:t>.</a:t>
            </a:r>
            <a:r>
              <a:rPr lang="en-US" altLang="zh-TW" dirty="0"/>
              <a:t> </a:t>
            </a:r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59" y="1290917"/>
            <a:ext cx="5479458" cy="351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6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software stack of TFQ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869160"/>
            <a:ext cx="8229600" cy="19442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Since a core principle of </a:t>
            </a:r>
            <a:r>
              <a:rPr lang="en-US" altLang="zh-TW" b="1" dirty="0"/>
              <a:t>TFQ</a:t>
            </a:r>
            <a:r>
              <a:rPr lang="en-US" altLang="zh-TW" dirty="0"/>
              <a:t> is</a:t>
            </a:r>
            <a:r>
              <a:rPr lang="zh-TW" altLang="en-US" dirty="0"/>
              <a:t> </a:t>
            </a:r>
            <a:r>
              <a:rPr lang="en-US" altLang="zh-TW" dirty="0"/>
              <a:t>native integration with core </a:t>
            </a:r>
            <a:r>
              <a:rPr lang="en-US" altLang="zh-TW" b="1" dirty="0" smtClean="0"/>
              <a:t>TensorFlow, </a:t>
            </a:r>
            <a:r>
              <a:rPr lang="en-US" altLang="zh-TW" dirty="0" smtClean="0"/>
              <a:t>in </a:t>
            </a:r>
            <a:r>
              <a:rPr lang="en-US" altLang="zh-TW" dirty="0"/>
              <a:t>particular with</a:t>
            </a:r>
            <a:r>
              <a:rPr lang="zh-TW" altLang="en-US" dirty="0"/>
              <a:t> </a:t>
            </a:r>
            <a:r>
              <a:rPr lang="en-US" altLang="zh-TW" b="1" dirty="0"/>
              <a:t>Keras models and optimizers</a:t>
            </a:r>
            <a:r>
              <a:rPr lang="en-US" altLang="zh-TW" b="1" dirty="0" smtClean="0"/>
              <a:t>,</a:t>
            </a:r>
            <a:r>
              <a:rPr lang="en-US" altLang="zh-TW" b="1" dirty="0"/>
              <a:t> </a:t>
            </a:r>
            <a:r>
              <a:rPr lang="en-US" altLang="zh-TW" dirty="0"/>
              <a:t>this level spans the full </a:t>
            </a:r>
            <a:r>
              <a:rPr lang="en-US" altLang="zh-TW" dirty="0" smtClean="0"/>
              <a:t>width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</a:t>
            </a:r>
            <a:r>
              <a:rPr lang="en-US" altLang="zh-TW" dirty="0"/>
              <a:t>the stack.</a:t>
            </a:r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59" y="1290917"/>
            <a:ext cx="5479458" cy="351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2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software stack of TFQ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5013176"/>
            <a:ext cx="8229600" cy="1689051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Underneath the Keras model abstractions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our </a:t>
            </a:r>
            <a:r>
              <a:rPr lang="en-US" altLang="zh-TW" b="1" dirty="0"/>
              <a:t>TensorFlow Q</a:t>
            </a:r>
            <a:r>
              <a:rPr lang="en-US" altLang="zh-TW" b="1" dirty="0" smtClean="0"/>
              <a:t>uantum </a:t>
            </a:r>
            <a:r>
              <a:rPr lang="en-US" altLang="zh-TW" b="1" dirty="0"/>
              <a:t>layers and </a:t>
            </a:r>
            <a:r>
              <a:rPr lang="en-US" altLang="zh-TW" b="1" dirty="0" smtClean="0"/>
              <a:t>differentiators,</a:t>
            </a:r>
            <a:r>
              <a:rPr lang="en-US" altLang="zh-TW" b="1" dirty="0"/>
              <a:t> </a:t>
            </a:r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59" y="1290917"/>
            <a:ext cx="5479458" cy="351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2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software stack of TFQ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5013176"/>
            <a:ext cx="8229600" cy="1689051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which </a:t>
            </a:r>
            <a:r>
              <a:rPr lang="en-US" altLang="zh-TW" dirty="0"/>
              <a:t>enable </a:t>
            </a:r>
            <a:r>
              <a:rPr lang="en-US" altLang="zh-TW" b="1" dirty="0" smtClean="0"/>
              <a:t>hybrid quantum-classical </a:t>
            </a:r>
            <a:r>
              <a:rPr lang="en-US" altLang="zh-TW" b="1" dirty="0"/>
              <a:t>automatic </a:t>
            </a:r>
            <a:r>
              <a:rPr lang="en-US" altLang="zh-TW" b="1" dirty="0" smtClean="0"/>
              <a:t>differentiation </a:t>
            </a:r>
            <a:r>
              <a:rPr lang="en-US" altLang="zh-TW" dirty="0"/>
              <a:t>when </a:t>
            </a:r>
            <a:r>
              <a:rPr lang="en-US" altLang="zh-TW" dirty="0" smtClean="0"/>
              <a:t>connected with </a:t>
            </a:r>
            <a:r>
              <a:rPr lang="en-US" altLang="zh-TW" dirty="0"/>
              <a:t>classical TensorFlow layers.</a:t>
            </a:r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59" y="1290917"/>
            <a:ext cx="5479458" cy="351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70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Quantum computer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b="1" dirty="0" smtClean="0"/>
              <a:t>Quantum </a:t>
            </a:r>
            <a:r>
              <a:rPr lang="en-US" altLang="zh-TW" b="1" dirty="0"/>
              <a:t>computers </a:t>
            </a:r>
            <a:r>
              <a:rPr lang="en-US" altLang="zh-TW" dirty="0"/>
              <a:t>could one day </a:t>
            </a:r>
            <a:r>
              <a:rPr lang="en-US" altLang="zh-TW" b="1" dirty="0"/>
              <a:t>accelerate </a:t>
            </a:r>
            <a:r>
              <a:rPr lang="en-US" altLang="zh-TW" b="1" dirty="0" smtClean="0"/>
              <a:t>computations</a:t>
            </a:r>
            <a:r>
              <a:rPr lang="en-US" altLang="zh-TW" dirty="0" smtClean="0"/>
              <a:t> for many tasks, such as</a:t>
            </a:r>
            <a:r>
              <a:rPr lang="en-US" altLang="zh-TW" dirty="0"/>
              <a:t> </a:t>
            </a:r>
            <a:r>
              <a:rPr lang="en-US" altLang="zh-TW" b="1" dirty="0"/>
              <a:t>drug </a:t>
            </a:r>
            <a:r>
              <a:rPr lang="en-US" altLang="zh-TW" b="1" dirty="0" smtClean="0"/>
              <a:t>development, computational chemistry, and </a:t>
            </a:r>
            <a:r>
              <a:rPr lang="en-US" altLang="zh-TW" b="1" dirty="0"/>
              <a:t>materials </a:t>
            </a:r>
            <a:r>
              <a:rPr lang="en-US" altLang="zh-TW" b="1" dirty="0" smtClean="0"/>
              <a:t>development.</a:t>
            </a:r>
          </a:p>
          <a:p>
            <a:pPr algn="just"/>
            <a:r>
              <a:rPr lang="en-US" altLang="zh-TW" b="1" dirty="0" smtClean="0"/>
              <a:t>Google's</a:t>
            </a:r>
            <a:r>
              <a:rPr lang="en-US" altLang="zh-TW" dirty="0" smtClean="0"/>
              <a:t> recent </a:t>
            </a:r>
            <a:r>
              <a:rPr lang="en-US" altLang="zh-TW" dirty="0"/>
              <a:t>achievement of </a:t>
            </a:r>
            <a:r>
              <a:rPr lang="en-US" altLang="zh-TW" b="1" dirty="0"/>
              <a:t>quantum supremacy</a:t>
            </a:r>
            <a:r>
              <a:rPr lang="en-US" altLang="zh-TW" dirty="0"/>
              <a:t> </a:t>
            </a:r>
            <a:r>
              <a:rPr lang="en-US" altLang="zh-TW" dirty="0" smtClean="0"/>
              <a:t>marked the first </a:t>
            </a:r>
            <a:r>
              <a:rPr lang="en-US" altLang="zh-TW" dirty="0"/>
              <a:t>glimpse of this promised power.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261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software stack of TFQ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4869160"/>
            <a:ext cx="8229600" cy="19442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Underneath the layers </a:t>
            </a:r>
            <a:r>
              <a:rPr lang="en-US" altLang="zh-TW" dirty="0" smtClean="0"/>
              <a:t>and differentiators</a:t>
            </a:r>
            <a:r>
              <a:rPr lang="en-US" altLang="zh-TW" dirty="0"/>
              <a:t>, we have </a:t>
            </a:r>
            <a:r>
              <a:rPr lang="en-US" altLang="zh-TW" b="1" dirty="0" smtClean="0"/>
              <a:t>TensorFlow </a:t>
            </a:r>
            <a:r>
              <a:rPr lang="en-US" altLang="zh-TW" b="1" dirty="0"/>
              <a:t>ops, </a:t>
            </a:r>
            <a:r>
              <a:rPr lang="en-US" altLang="zh-TW" dirty="0"/>
              <a:t>which instantiate </a:t>
            </a:r>
            <a:r>
              <a:rPr lang="en-US" altLang="zh-TW" dirty="0" smtClean="0"/>
              <a:t>the dataflow </a:t>
            </a:r>
            <a:r>
              <a:rPr lang="en-US" altLang="zh-TW" dirty="0"/>
              <a:t>graph</a:t>
            </a:r>
            <a:r>
              <a:rPr lang="en-US" altLang="zh-TW" dirty="0" smtClean="0"/>
              <a:t>.</a:t>
            </a:r>
            <a:r>
              <a:rPr lang="en-US" altLang="zh-TW" dirty="0"/>
              <a:t> Our custom ops </a:t>
            </a:r>
            <a:r>
              <a:rPr lang="en-US" altLang="zh-TW" b="1" dirty="0"/>
              <a:t>control quantum circuit execution</a:t>
            </a:r>
            <a:r>
              <a:rPr lang="en-US" altLang="zh-TW" b="1" dirty="0" smtClean="0"/>
              <a:t>.</a:t>
            </a:r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59" y="1290917"/>
            <a:ext cx="5479458" cy="351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2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software stack of TFQ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5013176"/>
            <a:ext cx="8229600" cy="1689051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The circuits can be run in </a:t>
            </a:r>
            <a:r>
              <a:rPr lang="en-US" altLang="zh-TW" b="1" dirty="0"/>
              <a:t>simulation mode</a:t>
            </a:r>
            <a:r>
              <a:rPr lang="en-US" altLang="zh-TW" dirty="0"/>
              <a:t>, by </a:t>
            </a:r>
            <a:r>
              <a:rPr lang="en-US" altLang="zh-TW" dirty="0" smtClean="0"/>
              <a:t>invoking </a:t>
            </a:r>
            <a:r>
              <a:rPr lang="en-US" altLang="zh-TW" b="1" dirty="0" smtClean="0"/>
              <a:t>qsim </a:t>
            </a:r>
            <a:r>
              <a:rPr lang="en-US" altLang="zh-TW" b="1" dirty="0"/>
              <a:t>or Cirq, </a:t>
            </a:r>
            <a:r>
              <a:rPr lang="en-US" altLang="zh-TW" dirty="0"/>
              <a:t>or eventually will </a:t>
            </a:r>
            <a:r>
              <a:rPr lang="en-US" altLang="zh-TW" dirty="0" smtClean="0"/>
              <a:t>be executed </a:t>
            </a:r>
            <a:r>
              <a:rPr lang="en-US" altLang="zh-TW" dirty="0"/>
              <a:t>on </a:t>
            </a:r>
            <a:r>
              <a:rPr lang="en-US" altLang="zh-TW" b="1" dirty="0" smtClean="0"/>
              <a:t>QPU hardware</a:t>
            </a:r>
            <a:r>
              <a:rPr lang="en-US" altLang="zh-TW" b="1" dirty="0"/>
              <a:t>.</a:t>
            </a:r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59" y="1290917"/>
            <a:ext cx="5479458" cy="351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9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162474"/>
          </a:xfrm>
        </p:spPr>
        <p:txBody>
          <a:bodyPr/>
          <a:lstStyle/>
          <a:p>
            <a:r>
              <a:rPr lang="en-US" altLang="zh-TW" b="1" dirty="0"/>
              <a:t>D. TFQ architecture</a:t>
            </a: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b="1" dirty="0" smtClean="0"/>
              <a:t>2. </a:t>
            </a:r>
            <a:r>
              <a:rPr lang="en-US" altLang="zh-TW" b="1" dirty="0"/>
              <a:t>The Abstract TFQ Pipeline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087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Abstract TFQ Pipeline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(1) Prepare Quantum </a:t>
            </a:r>
            <a:r>
              <a:rPr lang="en-US" altLang="zh-TW" b="1" dirty="0" smtClean="0"/>
              <a:t>Dataset</a:t>
            </a:r>
          </a:p>
          <a:p>
            <a:pPr marL="0" indent="0">
              <a:buNone/>
            </a:pPr>
            <a:r>
              <a:rPr lang="en-US" altLang="zh-TW" b="1" dirty="0"/>
              <a:t>(2) Evaluate Quantum </a:t>
            </a:r>
            <a:r>
              <a:rPr lang="en-US" altLang="zh-TW" b="1" dirty="0" smtClean="0"/>
              <a:t>Model</a:t>
            </a:r>
          </a:p>
          <a:p>
            <a:pPr marL="0" indent="0">
              <a:buNone/>
            </a:pPr>
            <a:r>
              <a:rPr lang="en-US" altLang="zh-TW" b="1" dirty="0"/>
              <a:t>(3) Sample or </a:t>
            </a:r>
            <a:r>
              <a:rPr lang="en-US" altLang="zh-TW" b="1" dirty="0" smtClean="0"/>
              <a:t>Average</a:t>
            </a:r>
          </a:p>
          <a:p>
            <a:pPr marL="0" indent="0">
              <a:buNone/>
            </a:pPr>
            <a:r>
              <a:rPr lang="en-US" altLang="zh-TW" b="1" dirty="0"/>
              <a:t>(4) Evaluate Classical </a:t>
            </a:r>
            <a:r>
              <a:rPr lang="en-US" altLang="zh-TW" b="1" dirty="0" smtClean="0"/>
              <a:t>Model</a:t>
            </a:r>
          </a:p>
          <a:p>
            <a:pPr marL="0" indent="0">
              <a:buNone/>
            </a:pPr>
            <a:r>
              <a:rPr lang="en-US" altLang="zh-TW" b="1" dirty="0"/>
              <a:t>(5) Evaluate Cost </a:t>
            </a:r>
            <a:r>
              <a:rPr lang="en-US" altLang="zh-TW" b="1" dirty="0" smtClean="0"/>
              <a:t>Function</a:t>
            </a:r>
          </a:p>
          <a:p>
            <a:pPr marL="0" indent="0">
              <a:buNone/>
            </a:pPr>
            <a:r>
              <a:rPr lang="en-US" altLang="zh-TW" b="1" dirty="0"/>
              <a:t>(6) Evaluate Gradients &amp; Update </a:t>
            </a:r>
            <a:r>
              <a:rPr lang="en-US" altLang="zh-TW" b="1" dirty="0" smtClean="0"/>
              <a:t>Parameters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193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Abstract TFQ Pipeline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9134" y="5229200"/>
            <a:ext cx="8229600" cy="1512168"/>
          </a:xfrm>
        </p:spPr>
        <p:txBody>
          <a:bodyPr/>
          <a:lstStyle/>
          <a:p>
            <a:r>
              <a:rPr lang="en-US" altLang="zh-TW" b="1" dirty="0"/>
              <a:t>Abstract pipeline</a:t>
            </a:r>
            <a:r>
              <a:rPr lang="en-US" altLang="zh-TW" dirty="0"/>
              <a:t> for inference and training </a:t>
            </a:r>
            <a:r>
              <a:rPr lang="en-US" altLang="zh-TW" dirty="0" smtClean="0"/>
              <a:t>of a </a:t>
            </a:r>
            <a:r>
              <a:rPr lang="en-US" altLang="zh-TW" dirty="0"/>
              <a:t>hybrid discriminative model in </a:t>
            </a:r>
            <a:r>
              <a:rPr lang="en-US" altLang="zh-TW" b="1" dirty="0"/>
              <a:t>TFQ.</a:t>
            </a:r>
            <a:endParaRPr lang="zh-TW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45" y="1259982"/>
            <a:ext cx="6310778" cy="384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Prepare Quantum </a:t>
            </a:r>
            <a:r>
              <a:rPr lang="en-US" altLang="zh-TW" b="1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In general, </a:t>
            </a:r>
            <a:r>
              <a:rPr lang="en-US" altLang="zh-TW" dirty="0" smtClean="0"/>
              <a:t>this might </a:t>
            </a:r>
            <a:r>
              <a:rPr lang="en-US" altLang="zh-TW" dirty="0"/>
              <a:t>come from a given </a:t>
            </a:r>
            <a:r>
              <a:rPr lang="en-US" altLang="zh-TW" b="1" dirty="0"/>
              <a:t>black-box source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 smtClean="0"/>
              <a:t>However, as </a:t>
            </a:r>
            <a:r>
              <a:rPr lang="en-US" altLang="zh-TW" dirty="0"/>
              <a:t>current quantum computers </a:t>
            </a:r>
            <a:r>
              <a:rPr lang="en-US" altLang="zh-TW" b="1" dirty="0"/>
              <a:t>cannot</a:t>
            </a:r>
            <a:r>
              <a:rPr lang="en-US" altLang="zh-TW" dirty="0"/>
              <a:t> </a:t>
            </a:r>
            <a:r>
              <a:rPr lang="en-US" altLang="zh-TW" b="1" dirty="0"/>
              <a:t>import </a:t>
            </a:r>
            <a:r>
              <a:rPr lang="en-US" altLang="zh-TW" b="1" dirty="0" smtClean="0"/>
              <a:t>quantum data </a:t>
            </a:r>
            <a:r>
              <a:rPr lang="en-US" altLang="zh-TW" b="1" dirty="0"/>
              <a:t>from external sources</a:t>
            </a:r>
            <a:r>
              <a:rPr lang="en-US" altLang="zh-TW" b="1" dirty="0" smtClean="0"/>
              <a:t>,</a:t>
            </a:r>
            <a:r>
              <a:rPr lang="en-US" altLang="zh-TW" dirty="0"/>
              <a:t> the user has to </a:t>
            </a:r>
            <a:r>
              <a:rPr lang="en-US" altLang="zh-TW" b="1" dirty="0"/>
              <a:t>specify </a:t>
            </a:r>
            <a:r>
              <a:rPr lang="en-US" altLang="zh-TW" b="1" dirty="0" smtClean="0"/>
              <a:t>quantum </a:t>
            </a:r>
            <a:r>
              <a:rPr lang="en-US" altLang="zh-TW" b="1" dirty="0"/>
              <a:t>circuits which generate the data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b="1" dirty="0"/>
              <a:t>Quantum </a:t>
            </a:r>
            <a:r>
              <a:rPr lang="en-US" altLang="zh-TW" b="1" dirty="0" smtClean="0"/>
              <a:t>datasets </a:t>
            </a:r>
            <a:r>
              <a:rPr lang="en-US" altLang="zh-TW" dirty="0" smtClean="0"/>
              <a:t>are </a:t>
            </a:r>
            <a:r>
              <a:rPr lang="en-US" altLang="zh-TW" dirty="0"/>
              <a:t>prepared </a:t>
            </a:r>
            <a:r>
              <a:rPr lang="en-US" altLang="zh-TW" dirty="0" smtClean="0"/>
              <a:t>using unparameterized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cirq.Circuit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objects</a:t>
            </a:r>
            <a:r>
              <a:rPr lang="en-US" altLang="zh-TW" dirty="0" smtClean="0"/>
              <a:t> and </a:t>
            </a:r>
            <a:r>
              <a:rPr lang="en-US" altLang="zh-TW" dirty="0"/>
              <a:t>are injected into the computational graph </a:t>
            </a:r>
            <a:r>
              <a:rPr lang="en-US" altLang="zh-TW" dirty="0" smtClean="0"/>
              <a:t>using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tfq.convert_to_tensor</a:t>
            </a:r>
            <a:r>
              <a:rPr lang="en-US" altLang="zh-TW" dirty="0" smtClean="0"/>
              <a:t> </a:t>
            </a:r>
            <a:r>
              <a:rPr lang="en-US" altLang="zh-TW" b="1" dirty="0"/>
              <a:t>.</a:t>
            </a:r>
            <a:endParaRPr lang="en-US" altLang="zh-TW" b="1" dirty="0" smtClean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5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Evaluate Quantum </a:t>
            </a:r>
            <a:r>
              <a:rPr lang="en-US" altLang="zh-TW" b="1" dirty="0" smtClean="0"/>
              <a:t>Model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n-US" altLang="zh-TW" b="1" dirty="0" smtClean="0"/>
              <a:t>Parameterized quantum </a:t>
            </a:r>
            <a:r>
              <a:rPr lang="en-US" altLang="zh-TW" b="1" dirty="0"/>
              <a:t>models </a:t>
            </a:r>
            <a:r>
              <a:rPr lang="en-US" altLang="zh-TW" dirty="0"/>
              <a:t>can be selected from several </a:t>
            </a:r>
            <a:r>
              <a:rPr lang="en-US" altLang="zh-TW" dirty="0" smtClean="0"/>
              <a:t>categories based </a:t>
            </a:r>
            <a:r>
              <a:rPr lang="en-US" altLang="zh-TW" dirty="0"/>
              <a:t>on knowledge of the quantum data's structure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b="1" dirty="0"/>
              <a:t>The goal of the </a:t>
            </a:r>
            <a:r>
              <a:rPr lang="en-US" altLang="zh-TW" b="1" dirty="0" smtClean="0"/>
              <a:t>model </a:t>
            </a:r>
            <a:r>
              <a:rPr lang="en-US" altLang="zh-TW" b="1" dirty="0"/>
              <a:t>is to perform a quantum </a:t>
            </a:r>
            <a:r>
              <a:rPr lang="en-US" altLang="zh-TW" b="1" dirty="0" smtClean="0"/>
              <a:t>computation </a:t>
            </a:r>
            <a:r>
              <a:rPr lang="en-US" altLang="zh-TW" b="1" dirty="0"/>
              <a:t>in order to extract information hidden in a </a:t>
            </a:r>
            <a:r>
              <a:rPr lang="en-US" altLang="zh-TW" b="1" dirty="0" smtClean="0"/>
              <a:t>quantum </a:t>
            </a:r>
            <a:r>
              <a:rPr lang="en-US" altLang="zh-TW" b="1" dirty="0"/>
              <a:t>subspace or </a:t>
            </a:r>
            <a:r>
              <a:rPr lang="en-US" altLang="zh-TW" b="1" dirty="0" smtClean="0"/>
              <a:t>quantum subsystem.</a:t>
            </a:r>
          </a:p>
          <a:p>
            <a:pPr algn="just"/>
            <a:r>
              <a:rPr lang="en-US" altLang="zh-TW" dirty="0"/>
              <a:t>In the case of </a:t>
            </a:r>
            <a:r>
              <a:rPr lang="en-US" altLang="zh-TW" dirty="0" smtClean="0"/>
              <a:t>discriminative </a:t>
            </a:r>
            <a:r>
              <a:rPr lang="en-US" altLang="zh-TW" dirty="0"/>
              <a:t>learning, this information is the </a:t>
            </a:r>
            <a:r>
              <a:rPr lang="en-US" altLang="zh-TW" b="1" dirty="0"/>
              <a:t>hidden label </a:t>
            </a:r>
            <a:r>
              <a:rPr lang="en-US" altLang="zh-TW" b="1" dirty="0" smtClean="0"/>
              <a:t>parameters</a:t>
            </a:r>
            <a:r>
              <a:rPr lang="en-US" altLang="zh-TW" b="1" dirty="0"/>
              <a:t>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315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Evaluate Quantum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To extract a quantum non-local </a:t>
            </a:r>
            <a:r>
              <a:rPr lang="en-US" altLang="zh-TW" dirty="0" smtClean="0"/>
              <a:t>subsystem, the </a:t>
            </a:r>
            <a:r>
              <a:rPr lang="en-US" altLang="zh-TW" b="1" dirty="0"/>
              <a:t>quantum model disentangles </a:t>
            </a:r>
            <a:r>
              <a:rPr lang="en-US" altLang="zh-TW" dirty="0"/>
              <a:t>the </a:t>
            </a:r>
            <a:r>
              <a:rPr lang="en-US" altLang="zh-TW" b="1" dirty="0"/>
              <a:t>input data</a:t>
            </a:r>
            <a:r>
              <a:rPr lang="en-US" altLang="zh-TW" b="1" dirty="0" smtClean="0"/>
              <a:t>,</a:t>
            </a:r>
            <a:r>
              <a:rPr lang="en-US" altLang="zh-TW" b="1" dirty="0"/>
              <a:t> </a:t>
            </a:r>
            <a:r>
              <a:rPr lang="en-US" altLang="zh-TW" dirty="0" smtClean="0"/>
              <a:t>leaving the </a:t>
            </a:r>
            <a:r>
              <a:rPr lang="en-US" altLang="zh-TW" b="1" dirty="0"/>
              <a:t>hidden information </a:t>
            </a:r>
            <a:r>
              <a:rPr lang="en-US" altLang="zh-TW" dirty="0"/>
              <a:t>encoded in </a:t>
            </a:r>
            <a:r>
              <a:rPr lang="en-US" altLang="zh-TW" b="1" dirty="0"/>
              <a:t>classical correlations</a:t>
            </a:r>
            <a:r>
              <a:rPr lang="en-US" altLang="zh-TW" b="1" dirty="0" smtClean="0"/>
              <a:t>,</a:t>
            </a:r>
            <a:r>
              <a:rPr lang="en-US" altLang="zh-TW" b="1" dirty="0"/>
              <a:t> </a:t>
            </a:r>
            <a:r>
              <a:rPr lang="en-US" altLang="zh-TW" dirty="0"/>
              <a:t>thus making it </a:t>
            </a:r>
            <a:r>
              <a:rPr lang="en-US" altLang="zh-TW" b="1" dirty="0"/>
              <a:t>accessible</a:t>
            </a:r>
            <a:r>
              <a:rPr lang="en-US" altLang="zh-TW" dirty="0"/>
              <a:t> to </a:t>
            </a:r>
            <a:r>
              <a:rPr lang="en-US" altLang="zh-TW" b="1" dirty="0"/>
              <a:t>local measurements </a:t>
            </a:r>
            <a:r>
              <a:rPr lang="en-US" altLang="zh-TW" dirty="0"/>
              <a:t>and </a:t>
            </a:r>
            <a:r>
              <a:rPr lang="en-US" altLang="zh-TW" b="1" dirty="0" smtClean="0"/>
              <a:t>classical </a:t>
            </a:r>
            <a:r>
              <a:rPr lang="en-US" altLang="zh-TW" b="1" dirty="0"/>
              <a:t>post-processing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b="1" dirty="0"/>
              <a:t>Quantum models </a:t>
            </a:r>
            <a:r>
              <a:rPr lang="en-US" altLang="zh-TW" dirty="0"/>
              <a:t>are </a:t>
            </a:r>
            <a:r>
              <a:rPr lang="en-US" altLang="zh-TW" dirty="0" smtClean="0"/>
              <a:t>constructed using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cirq.Circuit</a:t>
            </a:r>
            <a:r>
              <a:rPr lang="en-US" altLang="zh-TW" dirty="0" smtClean="0"/>
              <a:t> objects </a:t>
            </a:r>
            <a:r>
              <a:rPr lang="en-US" altLang="zh-TW" dirty="0"/>
              <a:t>containing </a:t>
            </a:r>
            <a:r>
              <a:rPr lang="en-US" altLang="zh-TW" b="1" dirty="0"/>
              <a:t>SymPy symbols</a:t>
            </a:r>
            <a:r>
              <a:rPr lang="en-US" altLang="zh-TW" b="1" dirty="0" smtClean="0"/>
              <a:t>,</a:t>
            </a:r>
            <a:r>
              <a:rPr lang="en-US" altLang="zh-TW" dirty="0"/>
              <a:t> and can be attached to quantum data sources using </a:t>
            </a:r>
            <a:r>
              <a:rPr lang="en-US" altLang="zh-TW" dirty="0" smtClean="0"/>
              <a:t>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tfq.layers.AddCircuit </a:t>
            </a:r>
            <a:r>
              <a:rPr lang="en-US" altLang="zh-TW" dirty="0" smtClean="0"/>
              <a:t>layer</a:t>
            </a:r>
            <a:r>
              <a:rPr lang="en-US" altLang="zh-TW" dirty="0"/>
              <a:t>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285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Sample or </a:t>
            </a:r>
            <a:r>
              <a:rPr lang="en-US" altLang="zh-TW" b="1" dirty="0" smtClean="0"/>
              <a:t>Average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algn="just"/>
            <a:r>
              <a:rPr lang="en-US" altLang="zh-TW" b="1" dirty="0"/>
              <a:t>Measurement</a:t>
            </a:r>
            <a:r>
              <a:rPr lang="en-US" altLang="zh-TW" dirty="0"/>
              <a:t> </a:t>
            </a:r>
            <a:r>
              <a:rPr lang="en-US" altLang="zh-TW" b="1" dirty="0"/>
              <a:t>of </a:t>
            </a:r>
            <a:r>
              <a:rPr lang="en-US" altLang="zh-TW" b="1" dirty="0" smtClean="0"/>
              <a:t>quantum states </a:t>
            </a:r>
            <a:r>
              <a:rPr lang="en-US" altLang="zh-TW" b="1" dirty="0"/>
              <a:t>extracts classical information, </a:t>
            </a:r>
            <a:r>
              <a:rPr lang="en-US" altLang="zh-TW" dirty="0"/>
              <a:t>in the form of </a:t>
            </a:r>
            <a:r>
              <a:rPr lang="en-US" altLang="zh-TW" b="1" dirty="0" smtClean="0"/>
              <a:t>samples</a:t>
            </a:r>
            <a:r>
              <a:rPr lang="en-US" altLang="zh-TW" dirty="0" smtClean="0"/>
              <a:t> </a:t>
            </a:r>
            <a:r>
              <a:rPr lang="en-US" altLang="zh-TW" dirty="0"/>
              <a:t>from a classical random variable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The </a:t>
            </a:r>
            <a:r>
              <a:rPr lang="en-US" altLang="zh-TW" dirty="0" smtClean="0"/>
              <a:t>distribution of </a:t>
            </a:r>
            <a:r>
              <a:rPr lang="en-US" altLang="zh-TW" dirty="0"/>
              <a:t>values from this random variable generally </a:t>
            </a:r>
            <a:r>
              <a:rPr lang="en-US" altLang="zh-TW" dirty="0" smtClean="0"/>
              <a:t>depends on</a:t>
            </a:r>
            <a:r>
              <a:rPr lang="en-US" altLang="zh-TW" dirty="0"/>
              <a:t> both the </a:t>
            </a:r>
            <a:r>
              <a:rPr lang="en-US" altLang="zh-TW" b="1" dirty="0"/>
              <a:t>quantum state itself </a:t>
            </a:r>
            <a:r>
              <a:rPr lang="en-US" altLang="zh-TW" dirty="0"/>
              <a:t>and the </a:t>
            </a:r>
            <a:r>
              <a:rPr lang="en-US" altLang="zh-TW" b="1" dirty="0"/>
              <a:t>measured </a:t>
            </a:r>
            <a:r>
              <a:rPr lang="en-US" altLang="zh-TW" b="1" dirty="0" smtClean="0"/>
              <a:t>observable.</a:t>
            </a:r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6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Sample or Average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As many variational algorithms depend </a:t>
            </a:r>
            <a:r>
              <a:rPr lang="en-US" altLang="zh-TW" dirty="0" smtClean="0"/>
              <a:t>on mean </a:t>
            </a:r>
            <a:r>
              <a:rPr lang="en-US" altLang="zh-TW" dirty="0"/>
              <a:t>values of </a:t>
            </a:r>
            <a:r>
              <a:rPr lang="en-US" altLang="zh-TW" b="1" dirty="0"/>
              <a:t>measurements</a:t>
            </a:r>
            <a:r>
              <a:rPr lang="en-US" altLang="zh-TW" b="1" dirty="0" smtClean="0"/>
              <a:t>,</a:t>
            </a:r>
            <a:r>
              <a:rPr lang="en-US" altLang="zh-TW" dirty="0"/>
              <a:t> </a:t>
            </a:r>
            <a:r>
              <a:rPr lang="en-US" altLang="zh-TW" b="1" dirty="0"/>
              <a:t>TFQ</a:t>
            </a:r>
            <a:r>
              <a:rPr lang="en-US" altLang="zh-TW" dirty="0"/>
              <a:t> provides </a:t>
            </a:r>
            <a:r>
              <a:rPr lang="en-US" altLang="zh-TW" dirty="0" smtClean="0"/>
              <a:t>methods for </a:t>
            </a:r>
            <a:r>
              <a:rPr lang="en-US" altLang="zh-TW" b="1" dirty="0"/>
              <a:t>averaging</a:t>
            </a:r>
            <a:r>
              <a:rPr lang="en-US" altLang="zh-TW" dirty="0"/>
              <a:t> over several runs involving steps (1) </a:t>
            </a:r>
            <a:r>
              <a:rPr lang="en-US" altLang="zh-TW" dirty="0" smtClean="0"/>
              <a:t>and (2).</a:t>
            </a:r>
          </a:p>
          <a:p>
            <a:pPr algn="just"/>
            <a:r>
              <a:rPr lang="en-US" altLang="zh-TW" b="1" dirty="0"/>
              <a:t>Sampling or averaging </a:t>
            </a:r>
            <a:r>
              <a:rPr lang="en-US" altLang="zh-TW" dirty="0"/>
              <a:t>are performed by </a:t>
            </a:r>
            <a:r>
              <a:rPr lang="en-US" altLang="zh-TW" dirty="0" smtClean="0"/>
              <a:t>feeding </a:t>
            </a:r>
            <a:r>
              <a:rPr lang="en-US" altLang="zh-TW" b="1" dirty="0" smtClean="0"/>
              <a:t>quantum </a:t>
            </a:r>
            <a:r>
              <a:rPr lang="en-US" altLang="zh-TW" b="1" dirty="0"/>
              <a:t>data </a:t>
            </a:r>
            <a:r>
              <a:rPr lang="en-US" altLang="zh-TW" b="1" dirty="0" smtClean="0"/>
              <a:t>and models </a:t>
            </a:r>
            <a:r>
              <a:rPr lang="en-US" altLang="zh-TW" dirty="0" smtClean="0"/>
              <a:t>to the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tfq.layers.Sample</a:t>
            </a:r>
            <a:r>
              <a:rPr lang="en-US" altLang="zh-TW" dirty="0" smtClean="0"/>
              <a:t> or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tfq.layers.Expectation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layers</a:t>
            </a:r>
            <a:r>
              <a:rPr lang="en-US" altLang="zh-TW" b="1" dirty="0"/>
              <a:t>.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37724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</a:t>
            </a:r>
            <a:r>
              <a:rPr lang="en-US" altLang="zh-TW" b="1" dirty="0" smtClean="0"/>
              <a:t>uantum </a:t>
            </a:r>
            <a:r>
              <a:rPr lang="en-US" altLang="zh-TW" b="1" dirty="0"/>
              <a:t>M</a:t>
            </a:r>
            <a:r>
              <a:rPr lang="en-US" altLang="zh-TW" b="1" dirty="0" smtClean="0"/>
              <a:t>achine </a:t>
            </a:r>
            <a:r>
              <a:rPr lang="en-US" altLang="zh-TW" b="1" dirty="0"/>
              <a:t>L</a:t>
            </a:r>
            <a:r>
              <a:rPr lang="en-US" altLang="zh-TW" b="1" dirty="0" smtClean="0"/>
              <a:t>earning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96544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One </a:t>
            </a:r>
            <a:r>
              <a:rPr lang="en-US" altLang="zh-TW" dirty="0"/>
              <a:t>key observation that has led </a:t>
            </a:r>
            <a:r>
              <a:rPr lang="en-US" altLang="zh-TW" dirty="0" smtClean="0"/>
              <a:t>to the </a:t>
            </a:r>
            <a:r>
              <a:rPr lang="en-US" altLang="zh-TW" dirty="0"/>
              <a:t>application of </a:t>
            </a:r>
            <a:r>
              <a:rPr lang="en-US" altLang="zh-TW" b="1" dirty="0"/>
              <a:t>quantum computers </a:t>
            </a:r>
            <a:r>
              <a:rPr lang="en-US" altLang="zh-TW" dirty="0"/>
              <a:t>to </a:t>
            </a:r>
            <a:r>
              <a:rPr lang="en-US" altLang="zh-TW" b="1" dirty="0" smtClean="0"/>
              <a:t>ML </a:t>
            </a:r>
            <a:r>
              <a:rPr lang="en-US" altLang="zh-TW" dirty="0" smtClean="0"/>
              <a:t>is </a:t>
            </a:r>
            <a:r>
              <a:rPr lang="en-US" altLang="zh-TW" dirty="0"/>
              <a:t>their ability to perform fast </a:t>
            </a:r>
            <a:r>
              <a:rPr lang="en-US" altLang="zh-TW" b="1" dirty="0"/>
              <a:t>linear algebra </a:t>
            </a:r>
            <a:r>
              <a:rPr lang="en-US" altLang="zh-TW" dirty="0"/>
              <a:t>on </a:t>
            </a:r>
            <a:r>
              <a:rPr lang="en-US" altLang="zh-TW" dirty="0" smtClean="0"/>
              <a:t>a state </a:t>
            </a:r>
            <a:r>
              <a:rPr lang="en-US" altLang="zh-TW" dirty="0"/>
              <a:t>space that grows </a:t>
            </a:r>
            <a:r>
              <a:rPr lang="en-US" altLang="zh-TW" dirty="0" smtClean="0"/>
              <a:t>exponentially </a:t>
            </a:r>
            <a:r>
              <a:rPr lang="en-US" altLang="zh-TW" dirty="0"/>
              <a:t>with the number </a:t>
            </a:r>
            <a:r>
              <a:rPr lang="en-US" altLang="zh-TW" dirty="0" smtClean="0"/>
              <a:t>of </a:t>
            </a:r>
            <a:r>
              <a:rPr lang="en-US" altLang="zh-TW" b="1" dirty="0" smtClean="0"/>
              <a:t>qubits.</a:t>
            </a:r>
          </a:p>
          <a:p>
            <a:pPr algn="just"/>
            <a:r>
              <a:rPr lang="it-IT" altLang="zh-TW" dirty="0" smtClean="0"/>
              <a:t>These </a:t>
            </a:r>
            <a:r>
              <a:rPr lang="it-IT" altLang="zh-TW" b="1" dirty="0" smtClean="0"/>
              <a:t>quantum accelerated linear algebra </a:t>
            </a:r>
            <a:r>
              <a:rPr lang="it-IT" altLang="zh-TW" dirty="0" smtClean="0"/>
              <a:t>based </a:t>
            </a:r>
            <a:r>
              <a:rPr lang="en-US" altLang="zh-TW" dirty="0" smtClean="0"/>
              <a:t>techniques for ML can be considered the first generation of </a:t>
            </a:r>
            <a:r>
              <a:rPr lang="en-US" altLang="zh-TW" b="1" dirty="0" smtClean="0"/>
              <a:t>Quantum Machine Learning (QML) algorithms.</a:t>
            </a:r>
          </a:p>
          <a:p>
            <a:pPr algn="just"/>
            <a:endParaRPr lang="en-US" altLang="zh-TW" b="1" dirty="0" smtClean="0"/>
          </a:p>
          <a:p>
            <a:pPr algn="just"/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1275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Abstract TFQ Pipeline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9134" y="5229200"/>
                <a:ext cx="8229600" cy="1512168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zh-TW" dirty="0"/>
                  <a:t>Here</a:t>
                </a:r>
                <a:r>
                  <a:rPr lang="en-US" altLang="zh-TW" dirty="0" smtClean="0"/>
                  <a:t>, </a:t>
                </a:r>
                <a:r>
                  <a:rPr lang="az-Cyrl-AZ" altLang="zh-TW" b="1" dirty="0" smtClean="0">
                    <a:latin typeface="新細明體" pitchFamily="18" charset="-120"/>
                    <a:ea typeface="新細明體" pitchFamily="18" charset="-120"/>
                    <a:cs typeface="Arial" pitchFamily="34" charset="0"/>
                  </a:rPr>
                  <a:t>Ф</a:t>
                </a:r>
                <a:r>
                  <a:rPr lang="en-US" altLang="zh-TW" dirty="0">
                    <a:ea typeface="新細明體"/>
                  </a:rPr>
                  <a:t> </a:t>
                </a:r>
                <a:r>
                  <a:rPr lang="en-US" altLang="zh-TW" dirty="0" smtClean="0"/>
                  <a:t>represents the </a:t>
                </a:r>
                <a:r>
                  <a:rPr lang="en-US" altLang="zh-TW" b="1" dirty="0"/>
                  <a:t>quantum model parameters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zh-TW" altLang="en-US" b="1" i="1" smtClean="0">
                        <a:latin typeface="Cambria Math"/>
                      </a:rPr>
                      <m:t>𝜽</m:t>
                    </m:r>
                  </m:oMath>
                </a14:m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represents </a:t>
                </a:r>
                <a:r>
                  <a:rPr lang="en-US" altLang="zh-TW" dirty="0"/>
                  <a:t>the </a:t>
                </a:r>
                <a:r>
                  <a:rPr lang="en-US" altLang="zh-TW" b="1" dirty="0" smtClean="0"/>
                  <a:t>classical model </a:t>
                </a:r>
                <a:r>
                  <a:rPr lang="en-US" altLang="zh-TW" b="1" dirty="0"/>
                  <a:t>parameters.</a:t>
                </a:r>
                <a:endParaRPr lang="zh-TW" altLang="en-US" b="1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134" y="5229200"/>
                <a:ext cx="8229600" cy="1512168"/>
              </a:xfrm>
              <a:blipFill rotWithShape="1">
                <a:blip r:embed="rId2"/>
                <a:stretch>
                  <a:fillRect l="-1704" t="-8871" r="-1852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45" y="1259982"/>
            <a:ext cx="6310778" cy="384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3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Evaluate Classical Model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Once </a:t>
            </a:r>
            <a:r>
              <a:rPr lang="en-US" altLang="zh-TW" b="1" dirty="0" smtClean="0"/>
              <a:t>classical information </a:t>
            </a:r>
            <a:r>
              <a:rPr lang="en-US" altLang="zh-TW" dirty="0"/>
              <a:t>has been </a:t>
            </a:r>
            <a:r>
              <a:rPr lang="en-US" altLang="zh-TW" b="1" dirty="0"/>
              <a:t>extracted,</a:t>
            </a:r>
            <a:r>
              <a:rPr lang="en-US" altLang="zh-TW" dirty="0"/>
              <a:t> it is in a </a:t>
            </a:r>
            <a:r>
              <a:rPr lang="en-US" altLang="zh-TW" dirty="0" smtClean="0"/>
              <a:t>format amenable </a:t>
            </a:r>
            <a:r>
              <a:rPr lang="en-US" altLang="zh-TW" dirty="0"/>
              <a:t>to further </a:t>
            </a:r>
            <a:r>
              <a:rPr lang="en-US" altLang="zh-TW" b="1" dirty="0"/>
              <a:t>classical post-processing</a:t>
            </a:r>
            <a:r>
              <a:rPr lang="en-US" altLang="zh-TW" b="1" dirty="0" smtClean="0"/>
              <a:t>.</a:t>
            </a:r>
            <a:r>
              <a:rPr lang="en-US" altLang="zh-TW" b="1" dirty="0"/>
              <a:t> </a:t>
            </a:r>
            <a:endParaRPr lang="en-US" altLang="zh-TW" b="1" dirty="0" smtClean="0"/>
          </a:p>
          <a:p>
            <a:pPr algn="just"/>
            <a:r>
              <a:rPr lang="en-US" altLang="zh-TW" dirty="0" smtClean="0"/>
              <a:t>As the </a:t>
            </a:r>
            <a:r>
              <a:rPr lang="en-US" altLang="zh-TW" b="1" dirty="0" smtClean="0"/>
              <a:t>extracted </a:t>
            </a:r>
            <a:r>
              <a:rPr lang="en-US" altLang="zh-TW" b="1" dirty="0"/>
              <a:t>information </a:t>
            </a:r>
            <a:r>
              <a:rPr lang="en-US" altLang="zh-TW" dirty="0"/>
              <a:t>may still be encoded in </a:t>
            </a:r>
            <a:r>
              <a:rPr lang="en-US" altLang="zh-TW" b="1" dirty="0" smtClean="0"/>
              <a:t>classical </a:t>
            </a:r>
            <a:r>
              <a:rPr lang="en-US" altLang="zh-TW" b="1" dirty="0"/>
              <a:t>correlations </a:t>
            </a:r>
            <a:r>
              <a:rPr lang="en-US" altLang="zh-TW" dirty="0"/>
              <a:t>between </a:t>
            </a:r>
            <a:r>
              <a:rPr lang="en-US" altLang="zh-TW" b="1" dirty="0"/>
              <a:t>measured expectations</a:t>
            </a:r>
            <a:r>
              <a:rPr lang="en-US" altLang="zh-TW" b="1" dirty="0" smtClean="0"/>
              <a:t>,</a:t>
            </a:r>
            <a:r>
              <a:rPr lang="en-US" altLang="zh-TW" b="1" dirty="0"/>
              <a:t> </a:t>
            </a:r>
            <a:r>
              <a:rPr lang="en-US" altLang="zh-TW" dirty="0" smtClean="0"/>
              <a:t>classical </a:t>
            </a:r>
            <a:r>
              <a:rPr lang="en-US" altLang="zh-TW" b="1" dirty="0"/>
              <a:t>deep neural networks</a:t>
            </a:r>
            <a:r>
              <a:rPr lang="en-US" altLang="zh-TW" dirty="0"/>
              <a:t> can be applied to </a:t>
            </a:r>
            <a:r>
              <a:rPr lang="en-US" altLang="zh-TW" b="1" dirty="0" smtClean="0"/>
              <a:t>distill</a:t>
            </a:r>
            <a:r>
              <a:rPr lang="en-US" altLang="zh-TW" dirty="0" smtClean="0"/>
              <a:t> such </a:t>
            </a:r>
            <a:r>
              <a:rPr lang="en-US" altLang="zh-TW" dirty="0"/>
              <a:t>correlations</a:t>
            </a:r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4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Evaluate Classical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133056"/>
          </a:xfrm>
        </p:spPr>
        <p:txBody>
          <a:bodyPr/>
          <a:lstStyle/>
          <a:p>
            <a:pPr algn="just"/>
            <a:r>
              <a:rPr lang="en-US" altLang="zh-TW" dirty="0"/>
              <a:t>Since </a:t>
            </a:r>
            <a:r>
              <a:rPr lang="en-US" altLang="zh-TW" b="1" dirty="0"/>
              <a:t>TFQ</a:t>
            </a:r>
            <a:r>
              <a:rPr lang="en-US" altLang="zh-TW" dirty="0"/>
              <a:t> is </a:t>
            </a:r>
            <a:r>
              <a:rPr lang="en-US" altLang="zh-TW" b="1" dirty="0"/>
              <a:t>fully compatible </a:t>
            </a:r>
            <a:r>
              <a:rPr lang="en-US" altLang="zh-TW" dirty="0"/>
              <a:t>with core </a:t>
            </a:r>
            <a:r>
              <a:rPr lang="en-US" altLang="zh-TW" b="1" dirty="0"/>
              <a:t>TensorFlow,</a:t>
            </a:r>
            <a:r>
              <a:rPr lang="en-US" altLang="zh-TW" dirty="0"/>
              <a:t> </a:t>
            </a:r>
            <a:r>
              <a:rPr lang="en-US" altLang="zh-TW" b="1" dirty="0"/>
              <a:t>quantum models </a:t>
            </a:r>
            <a:r>
              <a:rPr lang="en-US" altLang="zh-TW" dirty="0"/>
              <a:t>can be attached </a:t>
            </a:r>
            <a:r>
              <a:rPr lang="en-US" altLang="zh-TW" dirty="0" smtClean="0"/>
              <a:t>directly to </a:t>
            </a:r>
            <a:r>
              <a:rPr lang="en-US" altLang="zh-TW" b="1" dirty="0"/>
              <a:t>classical</a:t>
            </a:r>
            <a:r>
              <a:rPr lang="en-US" altLang="zh-TW" dirty="0"/>
              <a:t>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tf.keras.layers.Layer</a:t>
            </a:r>
            <a:r>
              <a:rPr lang="en-US" altLang="zh-TW" dirty="0"/>
              <a:t> </a:t>
            </a:r>
            <a:r>
              <a:rPr lang="en-US" altLang="zh-TW" dirty="0" smtClean="0"/>
              <a:t>objects such as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tf.keras.layers.Dense </a:t>
            </a:r>
            <a:r>
              <a:rPr lang="en-US" altLang="zh-TW" b="1" dirty="0"/>
              <a:t>.</a:t>
            </a:r>
            <a:endParaRPr lang="zh-TW" altLang="en-US" b="1" dirty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72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Evaluate Cost </a:t>
            </a:r>
            <a:r>
              <a:rPr lang="en-US" altLang="zh-TW" b="1" dirty="0" smtClean="0"/>
              <a:t>Function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pPr algn="just"/>
            <a:r>
              <a:rPr lang="en-US" altLang="zh-TW" dirty="0"/>
              <a:t>Given the results </a:t>
            </a:r>
            <a:r>
              <a:rPr lang="en-US" altLang="zh-TW" dirty="0" smtClean="0"/>
              <a:t>of </a:t>
            </a:r>
            <a:r>
              <a:rPr lang="en-US" altLang="zh-TW" b="1" dirty="0" smtClean="0"/>
              <a:t>classical </a:t>
            </a:r>
            <a:r>
              <a:rPr lang="en-US" altLang="zh-TW" b="1" dirty="0"/>
              <a:t>post-processing, </a:t>
            </a:r>
            <a:r>
              <a:rPr lang="en-US" altLang="zh-TW" dirty="0"/>
              <a:t>a </a:t>
            </a:r>
            <a:r>
              <a:rPr lang="en-US" altLang="zh-TW" b="1" dirty="0"/>
              <a:t>cost function </a:t>
            </a:r>
            <a:r>
              <a:rPr lang="en-US" altLang="zh-TW" dirty="0"/>
              <a:t>is calculated</a:t>
            </a:r>
            <a:r>
              <a:rPr lang="en-US" altLang="zh-TW" dirty="0" smtClean="0"/>
              <a:t>.</a:t>
            </a:r>
          </a:p>
          <a:p>
            <a:pPr algn="just"/>
            <a:r>
              <a:rPr lang="en-US" altLang="zh-TW" dirty="0"/>
              <a:t>This may be based on the </a:t>
            </a:r>
            <a:r>
              <a:rPr lang="en-US" altLang="zh-TW" b="1" dirty="0"/>
              <a:t>accuracy</a:t>
            </a:r>
            <a:r>
              <a:rPr lang="en-US" altLang="zh-TW" dirty="0"/>
              <a:t> of </a:t>
            </a:r>
            <a:r>
              <a:rPr lang="en-US" altLang="zh-TW" b="1" dirty="0" smtClean="0"/>
              <a:t>classification</a:t>
            </a:r>
            <a:r>
              <a:rPr lang="en-US" altLang="zh-TW" dirty="0" smtClean="0"/>
              <a:t> </a:t>
            </a:r>
            <a:r>
              <a:rPr lang="en-US" altLang="zh-TW" dirty="0"/>
              <a:t>if </a:t>
            </a:r>
            <a:r>
              <a:rPr lang="en-US" altLang="zh-TW" dirty="0" smtClean="0"/>
              <a:t>the </a:t>
            </a:r>
            <a:r>
              <a:rPr lang="en-US" altLang="zh-TW" b="1" dirty="0" smtClean="0"/>
              <a:t>quantum </a:t>
            </a:r>
            <a:r>
              <a:rPr lang="en-US" altLang="zh-TW" b="1" dirty="0"/>
              <a:t>data </a:t>
            </a:r>
            <a:r>
              <a:rPr lang="en-US" altLang="zh-TW" dirty="0"/>
              <a:t>was </a:t>
            </a:r>
            <a:r>
              <a:rPr lang="en-US" altLang="zh-TW" b="1" dirty="0"/>
              <a:t>labeled,</a:t>
            </a:r>
            <a:r>
              <a:rPr lang="en-US" altLang="zh-TW" dirty="0"/>
              <a:t> or </a:t>
            </a:r>
            <a:r>
              <a:rPr lang="en-US" altLang="zh-TW" b="1" dirty="0"/>
              <a:t>other criteria </a:t>
            </a:r>
            <a:r>
              <a:rPr lang="en-US" altLang="zh-TW" dirty="0"/>
              <a:t>if the </a:t>
            </a:r>
            <a:r>
              <a:rPr lang="en-US" altLang="zh-TW" dirty="0" smtClean="0"/>
              <a:t>task is </a:t>
            </a:r>
            <a:r>
              <a:rPr lang="en-US" altLang="zh-TW" b="1" dirty="0"/>
              <a:t>unsupervised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/>
              <a:t>Wrapping the model built in stages (</a:t>
            </a:r>
            <a:r>
              <a:rPr lang="en-US" altLang="zh-TW" dirty="0" smtClean="0"/>
              <a:t>1) through </a:t>
            </a:r>
            <a:r>
              <a:rPr lang="en-US" altLang="zh-TW" dirty="0"/>
              <a:t>(4) inside a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tf.keras.Model</a:t>
            </a:r>
            <a:r>
              <a:rPr lang="en-US" altLang="zh-TW" dirty="0"/>
              <a:t> </a:t>
            </a:r>
            <a:r>
              <a:rPr lang="en-US" altLang="zh-TW" dirty="0" smtClean="0"/>
              <a:t>gives the </a:t>
            </a:r>
            <a:r>
              <a:rPr lang="en-US" altLang="zh-TW" dirty="0"/>
              <a:t>user </a:t>
            </a:r>
            <a:r>
              <a:rPr lang="en-US" altLang="zh-TW" dirty="0" smtClean="0"/>
              <a:t>access to </a:t>
            </a:r>
            <a:r>
              <a:rPr lang="en-US" altLang="zh-TW" dirty="0"/>
              <a:t>all the </a:t>
            </a:r>
            <a:r>
              <a:rPr lang="en-US" altLang="zh-TW" b="1" dirty="0"/>
              <a:t>losses</a:t>
            </a:r>
            <a:r>
              <a:rPr lang="en-US" altLang="zh-TW" dirty="0"/>
              <a:t> in the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tf.keras.losses</a:t>
            </a:r>
            <a:r>
              <a:rPr lang="en-US" altLang="zh-TW" dirty="0"/>
              <a:t> </a:t>
            </a:r>
            <a:r>
              <a:rPr lang="en-US" altLang="zh-TW" b="1" dirty="0"/>
              <a:t>module.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422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Evaluate Gradients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&amp; </a:t>
            </a:r>
            <a:r>
              <a:rPr lang="en-US" altLang="zh-TW" b="1" dirty="0"/>
              <a:t>Update </a:t>
            </a:r>
            <a:r>
              <a:rPr lang="en-US" altLang="zh-TW" b="1" dirty="0" smtClean="0"/>
              <a:t>Parameters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After evaluating the </a:t>
            </a:r>
            <a:r>
              <a:rPr lang="en-US" altLang="zh-TW" b="1" dirty="0"/>
              <a:t>cost function, </a:t>
            </a:r>
            <a:r>
              <a:rPr lang="en-US" altLang="zh-TW" dirty="0"/>
              <a:t>the free </a:t>
            </a:r>
            <a:r>
              <a:rPr lang="en-US" altLang="zh-TW" b="1" dirty="0" smtClean="0"/>
              <a:t>parameters</a:t>
            </a:r>
            <a:r>
              <a:rPr lang="en-US" altLang="zh-TW" dirty="0" smtClean="0"/>
              <a:t> </a:t>
            </a:r>
            <a:r>
              <a:rPr lang="en-US" altLang="zh-TW" dirty="0"/>
              <a:t>in the pipeline is </a:t>
            </a:r>
            <a:r>
              <a:rPr lang="en-US" altLang="zh-TW" b="1" dirty="0"/>
              <a:t>updated</a:t>
            </a:r>
            <a:r>
              <a:rPr lang="en-US" altLang="zh-TW" dirty="0"/>
              <a:t> in a direction </a:t>
            </a:r>
            <a:r>
              <a:rPr lang="en-US" altLang="zh-TW" dirty="0" smtClean="0"/>
              <a:t>expected to </a:t>
            </a:r>
            <a:r>
              <a:rPr lang="en-US" altLang="zh-TW" b="1" dirty="0"/>
              <a:t>decrease the cost</a:t>
            </a:r>
            <a:r>
              <a:rPr lang="en-US" altLang="zh-TW" b="1" dirty="0" smtClean="0"/>
              <a:t>.</a:t>
            </a:r>
            <a:r>
              <a:rPr lang="en-US" altLang="zh-TW" b="1" dirty="0"/>
              <a:t> </a:t>
            </a:r>
            <a:r>
              <a:rPr lang="en-US" altLang="zh-TW" dirty="0"/>
              <a:t>This is most commonly </a:t>
            </a:r>
            <a:r>
              <a:rPr lang="en-US" altLang="zh-TW" dirty="0" smtClean="0"/>
              <a:t>performed </a:t>
            </a:r>
            <a:r>
              <a:rPr lang="en-US" altLang="zh-TW" dirty="0"/>
              <a:t>via </a:t>
            </a:r>
            <a:r>
              <a:rPr lang="en-US" altLang="zh-TW" b="1" dirty="0"/>
              <a:t>gradient descent</a:t>
            </a:r>
            <a:r>
              <a:rPr lang="en-US" altLang="zh-TW" b="1" dirty="0" smtClean="0"/>
              <a:t>.</a:t>
            </a:r>
          </a:p>
          <a:p>
            <a:pPr algn="just"/>
            <a:r>
              <a:rPr lang="en-US" altLang="zh-TW" dirty="0"/>
              <a:t>To support </a:t>
            </a:r>
            <a:r>
              <a:rPr lang="en-US" altLang="zh-TW" b="1" dirty="0"/>
              <a:t>gradient </a:t>
            </a:r>
            <a:r>
              <a:rPr lang="en-US" altLang="zh-TW" b="1" dirty="0" smtClean="0"/>
              <a:t>descent</a:t>
            </a:r>
            <a:r>
              <a:rPr lang="en-US" altLang="zh-TW" b="1" dirty="0"/>
              <a:t>, TFQ</a:t>
            </a:r>
            <a:r>
              <a:rPr lang="en-US" altLang="zh-TW" dirty="0"/>
              <a:t> exposes derivatives of quantum </a:t>
            </a:r>
            <a:r>
              <a:rPr lang="en-US" altLang="zh-TW" dirty="0" smtClean="0"/>
              <a:t>operations to </a:t>
            </a:r>
            <a:r>
              <a:rPr lang="en-US" altLang="zh-TW" dirty="0"/>
              <a:t>the TensorFlow </a:t>
            </a:r>
            <a:r>
              <a:rPr lang="en-US" altLang="zh-TW" b="1" dirty="0"/>
              <a:t>backpropagation</a:t>
            </a:r>
            <a:r>
              <a:rPr lang="en-US" altLang="zh-TW" dirty="0"/>
              <a:t> </a:t>
            </a:r>
            <a:r>
              <a:rPr lang="en-US" altLang="zh-TW" dirty="0" smtClean="0"/>
              <a:t>machinery via the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tfq.differentiators.Differentiator </a:t>
            </a:r>
            <a:r>
              <a:rPr lang="en-US" altLang="zh-TW" b="1" dirty="0" smtClean="0"/>
              <a:t>interface.</a:t>
            </a:r>
            <a:r>
              <a:rPr lang="en-US" altLang="zh-TW" dirty="0" smtClean="0"/>
              <a:t>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988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Evaluate Gradients </a:t>
            </a:r>
            <a:br>
              <a:rPr lang="en-US" altLang="zh-TW" b="1" dirty="0"/>
            </a:br>
            <a:r>
              <a:rPr lang="en-US" altLang="zh-TW" b="1" dirty="0"/>
              <a:t>&amp; Update 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701008"/>
          </a:xfrm>
        </p:spPr>
        <p:txBody>
          <a:bodyPr/>
          <a:lstStyle/>
          <a:p>
            <a:pPr algn="just"/>
            <a:r>
              <a:rPr lang="en-US" altLang="zh-TW" dirty="0" smtClean="0"/>
              <a:t>This allows </a:t>
            </a:r>
            <a:r>
              <a:rPr lang="en-US" altLang="zh-TW" b="1" dirty="0" smtClean="0"/>
              <a:t>both the quantum and classical models' parameters to be optimized </a:t>
            </a:r>
            <a:r>
              <a:rPr lang="en-US" altLang="zh-TW" dirty="0" smtClean="0"/>
              <a:t>against </a:t>
            </a:r>
            <a:r>
              <a:rPr lang="en-US" altLang="zh-TW" b="1" dirty="0" smtClean="0"/>
              <a:t>quantum data </a:t>
            </a:r>
            <a:r>
              <a:rPr lang="en-US" altLang="zh-TW" dirty="0"/>
              <a:t>via </a:t>
            </a:r>
            <a:r>
              <a:rPr lang="en-US" altLang="zh-TW" b="1" dirty="0"/>
              <a:t>hybrid </a:t>
            </a:r>
            <a:r>
              <a:rPr lang="en-US" altLang="zh-TW" b="1" dirty="0" smtClean="0"/>
              <a:t>quantum-classical </a:t>
            </a:r>
            <a:r>
              <a:rPr lang="en-US" altLang="zh-TW" b="1" dirty="0"/>
              <a:t>backpropagation.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178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Abstract TFQ Pipeline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9134" y="5229200"/>
                <a:ext cx="8229600" cy="1512168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zh-TW" dirty="0"/>
                  <a:t>Here</a:t>
                </a:r>
                <a:r>
                  <a:rPr lang="en-US" altLang="zh-TW" dirty="0" smtClean="0"/>
                  <a:t>, </a:t>
                </a:r>
                <a:r>
                  <a:rPr lang="az-Cyrl-AZ" altLang="zh-TW" b="1" dirty="0" smtClean="0">
                    <a:latin typeface="新細明體" pitchFamily="18" charset="-120"/>
                    <a:ea typeface="新細明體" pitchFamily="18" charset="-120"/>
                    <a:cs typeface="Arial" pitchFamily="34" charset="0"/>
                  </a:rPr>
                  <a:t>Ф</a:t>
                </a:r>
                <a:r>
                  <a:rPr lang="en-US" altLang="zh-TW" dirty="0">
                    <a:ea typeface="新細明體"/>
                  </a:rPr>
                  <a:t> </a:t>
                </a:r>
                <a:r>
                  <a:rPr lang="en-US" altLang="zh-TW" dirty="0" smtClean="0"/>
                  <a:t>represents the </a:t>
                </a:r>
                <a:r>
                  <a:rPr lang="en-US" altLang="zh-TW" b="1" dirty="0"/>
                  <a:t>quantum model parameters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r>
                      <a:rPr lang="zh-TW" altLang="en-US" b="1" i="1" smtClean="0">
                        <a:latin typeface="Cambria Math"/>
                      </a:rPr>
                      <m:t>𝜽</m:t>
                    </m:r>
                  </m:oMath>
                </a14:m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represents </a:t>
                </a:r>
                <a:r>
                  <a:rPr lang="en-US" altLang="zh-TW" dirty="0"/>
                  <a:t>the </a:t>
                </a:r>
                <a:r>
                  <a:rPr lang="en-US" altLang="zh-TW" b="1" dirty="0" smtClean="0"/>
                  <a:t>classical model </a:t>
                </a:r>
                <a:r>
                  <a:rPr lang="en-US" altLang="zh-TW" b="1" dirty="0"/>
                  <a:t>parameters.</a:t>
                </a:r>
                <a:endParaRPr lang="zh-TW" altLang="en-US" b="1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134" y="5229200"/>
                <a:ext cx="8229600" cy="1512168"/>
              </a:xfrm>
              <a:blipFill rotWithShape="1">
                <a:blip r:embed="rId2"/>
                <a:stretch>
                  <a:fillRect l="-1704" t="-8871" r="-1852"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545" y="1259982"/>
            <a:ext cx="6310778" cy="384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8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216024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Example of inference and </a:t>
            </a:r>
            <a:r>
              <a:rPr lang="en-US" altLang="zh-TW" b="1" dirty="0" smtClean="0"/>
              <a:t>hybrid backpropagation</a:t>
            </a:r>
            <a:r>
              <a:rPr lang="en-US" altLang="zh-TW" dirty="0" smtClean="0"/>
              <a:t> at </a:t>
            </a:r>
            <a:r>
              <a:rPr lang="en-US" altLang="zh-TW" dirty="0"/>
              <a:t>the interface of </a:t>
            </a:r>
            <a:r>
              <a:rPr lang="en-US" altLang="zh-TW" dirty="0" smtClean="0"/>
              <a:t>a </a:t>
            </a:r>
            <a:r>
              <a:rPr lang="en-US" altLang="zh-TW" b="1" dirty="0" smtClean="0"/>
              <a:t>quantum </a:t>
            </a:r>
            <a:r>
              <a:rPr lang="en-US" altLang="zh-TW" b="1" dirty="0"/>
              <a:t>and classical </a:t>
            </a:r>
            <a:r>
              <a:rPr lang="en-US" altLang="zh-TW" dirty="0"/>
              <a:t>part of a </a:t>
            </a:r>
            <a:r>
              <a:rPr lang="en-US" altLang="zh-TW" b="1" dirty="0" smtClean="0"/>
              <a:t>hybrid computational </a:t>
            </a:r>
            <a:r>
              <a:rPr lang="en-US" altLang="zh-TW" b="1" dirty="0"/>
              <a:t>graph.</a:t>
            </a:r>
            <a:endParaRPr lang="zh-TW" altLang="en-US" b="1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4058"/>
            <a:ext cx="7847470" cy="353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4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2016224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Here we have </a:t>
            </a:r>
            <a:r>
              <a:rPr lang="en-US" altLang="zh-TW" b="1" dirty="0"/>
              <a:t>classical</a:t>
            </a:r>
            <a:r>
              <a:rPr lang="en-US" altLang="zh-TW" dirty="0"/>
              <a:t> </a:t>
            </a:r>
            <a:r>
              <a:rPr lang="en-US" altLang="zh-TW" b="1" dirty="0"/>
              <a:t>deep </a:t>
            </a:r>
            <a:r>
              <a:rPr lang="en-US" altLang="zh-TW" b="1" dirty="0" smtClean="0"/>
              <a:t>neural networks </a:t>
            </a:r>
            <a:r>
              <a:rPr lang="en-US" altLang="zh-TW" b="1" dirty="0"/>
              <a:t>(DNN)</a:t>
            </a:r>
            <a:r>
              <a:rPr lang="en-US" altLang="zh-TW" dirty="0"/>
              <a:t> both </a:t>
            </a:r>
            <a:r>
              <a:rPr lang="en-US" altLang="zh-TW" b="1" dirty="0"/>
              <a:t>preceding and postceding </a:t>
            </a:r>
            <a:r>
              <a:rPr lang="en-US" altLang="zh-TW" dirty="0"/>
              <a:t>the </a:t>
            </a:r>
            <a:r>
              <a:rPr lang="en-US" altLang="zh-TW" b="1" dirty="0" smtClean="0"/>
              <a:t>quantum neural </a:t>
            </a:r>
            <a:r>
              <a:rPr lang="en-US" altLang="zh-TW" b="1" dirty="0"/>
              <a:t>network (QNN).</a:t>
            </a:r>
            <a:endParaRPr lang="zh-TW" altLang="en-US" b="1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4058"/>
            <a:ext cx="7847470" cy="353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162474"/>
          </a:xfrm>
        </p:spPr>
        <p:txBody>
          <a:bodyPr/>
          <a:lstStyle/>
          <a:p>
            <a:r>
              <a:rPr lang="en-US" altLang="zh-TW" b="1" dirty="0"/>
              <a:t>D. TFQ architecture</a:t>
            </a: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sz="4000" b="1" dirty="0"/>
              <a:t/>
            </a:r>
            <a:br>
              <a:rPr lang="en-US" altLang="zh-TW" sz="4000" b="1" dirty="0"/>
            </a:br>
            <a:r>
              <a:rPr lang="en-US" altLang="zh-TW" b="1" dirty="0"/>
              <a:t>3</a:t>
            </a:r>
            <a:r>
              <a:rPr lang="en-US" altLang="zh-TW" b="1" dirty="0" smtClean="0"/>
              <a:t>. Hello </a:t>
            </a:r>
            <a:r>
              <a:rPr lang="en-US" altLang="zh-TW" b="1" dirty="0"/>
              <a:t>Many-Worlds: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Quantum Binary Classifier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367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5979</Words>
  <Application>Microsoft Office PowerPoint</Application>
  <PresentationFormat>如螢幕大小 (4:3)</PresentationFormat>
  <Paragraphs>394</Paragraphs>
  <Slides>160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160</vt:i4>
      </vt:variant>
    </vt:vector>
  </HeadingPairs>
  <TitlesOfParts>
    <vt:vector size="161" baseType="lpstr">
      <vt:lpstr>Office 佈景主題</vt:lpstr>
      <vt:lpstr>PowerPoint 簡報</vt:lpstr>
      <vt:lpstr>TensorFlow Quantum: A Software Framework for Quantum Machine Learning </vt:lpstr>
      <vt:lpstr>Preface</vt:lpstr>
      <vt:lpstr>Preface</vt:lpstr>
      <vt:lpstr>I. INTRODUCTION  A. Quantum Machine Learning</vt:lpstr>
      <vt:lpstr>Deep learning</vt:lpstr>
      <vt:lpstr>Quantum mechanics</vt:lpstr>
      <vt:lpstr>Quantum computer</vt:lpstr>
      <vt:lpstr>Quantum Machine Learning</vt:lpstr>
      <vt:lpstr>Quantum Machine Learning</vt:lpstr>
      <vt:lpstr>Quantum Machine Learning</vt:lpstr>
      <vt:lpstr>Quantum Neural Networks </vt:lpstr>
      <vt:lpstr>I. INTRODUCTION  B. Hybrid Quantum-Classical Models</vt:lpstr>
      <vt:lpstr>Hybrid Quantum-Classical Model</vt:lpstr>
      <vt:lpstr>Hybrid Quantum-Classical Model</vt:lpstr>
      <vt:lpstr>Hybrid Quantum-Classical Model</vt:lpstr>
      <vt:lpstr>Hybrid Quantum-Classical Model</vt:lpstr>
      <vt:lpstr>Hybrid Quantum-Classical  ML Algorithms</vt:lpstr>
      <vt:lpstr>Hybrid Quantum-Classical  ML Algorithms</vt:lpstr>
      <vt:lpstr>Hybrid Quantum-Classical Model</vt:lpstr>
      <vt:lpstr>Gradient Descent &amp; Barren Plateaus</vt:lpstr>
      <vt:lpstr>Hybrid Quantum-Classical Model</vt:lpstr>
      <vt:lpstr>Hybrid Quantum-Classical  Neural Networks</vt:lpstr>
      <vt:lpstr>Hybrid Quantum-Classical Backpropagation</vt:lpstr>
      <vt:lpstr>I. INTRODUCTION  C. Quantum Data</vt:lpstr>
      <vt:lpstr>Quantum Data</vt:lpstr>
      <vt:lpstr>Quantum simulations</vt:lpstr>
      <vt:lpstr>Quantum simulations</vt:lpstr>
      <vt:lpstr>Quantum communication networks</vt:lpstr>
      <vt:lpstr>Quantum metrology</vt:lpstr>
      <vt:lpstr>Quantum control</vt:lpstr>
      <vt:lpstr>I. INTRODUCTION  D. TensorFlow Quantum</vt:lpstr>
      <vt:lpstr>TensorFlow Quantum</vt:lpstr>
      <vt:lpstr>TensorFlow Quantum</vt:lpstr>
      <vt:lpstr>TensorFlow Quantum</vt:lpstr>
      <vt:lpstr>TensorFlow Quantum</vt:lpstr>
      <vt:lpstr>TensorFlow Quantum</vt:lpstr>
      <vt:lpstr>TensorFlow Quantum</vt:lpstr>
      <vt:lpstr>TensorFlow Quantum</vt:lpstr>
      <vt:lpstr>TensorFlow Quantum</vt:lpstr>
      <vt:lpstr>II. SOFTWARE ARCHITECTURE  &amp; BUILDING BLOCKS  A. Cirq</vt:lpstr>
      <vt:lpstr>Cirq</vt:lpstr>
      <vt:lpstr>Cirq</vt:lpstr>
      <vt:lpstr>Cirq</vt:lpstr>
      <vt:lpstr>II. SOFTWARE ARCHITECTURE  &amp; BUILDING BLOCKS  B. TensorFlow</vt:lpstr>
      <vt:lpstr>TensorFlow</vt:lpstr>
      <vt:lpstr>TensorFlow</vt:lpstr>
      <vt:lpstr>TensorFlow</vt:lpstr>
      <vt:lpstr>TensorFlow</vt:lpstr>
      <vt:lpstr>TensorFlow</vt:lpstr>
      <vt:lpstr>TensorFlow</vt:lpstr>
      <vt:lpstr>TensorFlow</vt:lpstr>
      <vt:lpstr>TensorFlow 2</vt:lpstr>
      <vt:lpstr>TensorFlow 2</vt:lpstr>
      <vt:lpstr>II. SOFTWARE ARCHITECTURE  &amp; BUILDING BLOCKS  D. TFQ architecture </vt:lpstr>
      <vt:lpstr>D. TFQ architecture  1. Design Principles and Overview</vt:lpstr>
      <vt:lpstr>Design Principles</vt:lpstr>
      <vt:lpstr>Differentiability</vt:lpstr>
      <vt:lpstr>Circuit Batching</vt:lpstr>
      <vt:lpstr>Execution Backend Agnostic</vt:lpstr>
      <vt:lpstr>Minimalism</vt:lpstr>
      <vt:lpstr>Minimalism</vt:lpstr>
      <vt:lpstr>TFQ Overview</vt:lpstr>
      <vt:lpstr>TFQ Overview</vt:lpstr>
      <vt:lpstr>TFQ Overview</vt:lpstr>
      <vt:lpstr>TFQ Overview</vt:lpstr>
      <vt:lpstr>TFQ Overview</vt:lpstr>
      <vt:lpstr>TFQ Overview</vt:lpstr>
      <vt:lpstr>TFQ Overview</vt:lpstr>
      <vt:lpstr>TFQ Overview</vt:lpstr>
      <vt:lpstr>TFQ Overview</vt:lpstr>
      <vt:lpstr>PowerPoint 簡報</vt:lpstr>
      <vt:lpstr>The software stack of TFQ</vt:lpstr>
      <vt:lpstr>The software stack of TFQ</vt:lpstr>
      <vt:lpstr>The software stack of TFQ</vt:lpstr>
      <vt:lpstr>The software stack of TFQ</vt:lpstr>
      <vt:lpstr>The software stack of TFQ</vt:lpstr>
      <vt:lpstr>The software stack of TFQ</vt:lpstr>
      <vt:lpstr>The software stack of TFQ</vt:lpstr>
      <vt:lpstr>The software stack of TFQ</vt:lpstr>
      <vt:lpstr>The software stack of TFQ</vt:lpstr>
      <vt:lpstr>D. TFQ architecture  2. The Abstract TFQ Pipeline</vt:lpstr>
      <vt:lpstr>The Abstract TFQ Pipeline</vt:lpstr>
      <vt:lpstr>The Abstract TFQ Pipeline</vt:lpstr>
      <vt:lpstr>Prepare Quantum Dataset</vt:lpstr>
      <vt:lpstr>Evaluate Quantum Model</vt:lpstr>
      <vt:lpstr>Evaluate Quantum Model</vt:lpstr>
      <vt:lpstr>Sample or Average</vt:lpstr>
      <vt:lpstr>Sample or Average</vt:lpstr>
      <vt:lpstr>The Abstract TFQ Pipeline</vt:lpstr>
      <vt:lpstr>Evaluate Classical Model</vt:lpstr>
      <vt:lpstr>Evaluate Classical Model</vt:lpstr>
      <vt:lpstr>Evaluate Cost Function</vt:lpstr>
      <vt:lpstr>Evaluate Gradients  &amp; Update Parameters</vt:lpstr>
      <vt:lpstr>Evaluate Gradients  &amp; Update Parameters</vt:lpstr>
      <vt:lpstr>The Abstract TFQ Pipeline</vt:lpstr>
      <vt:lpstr>PowerPoint 簡報</vt:lpstr>
      <vt:lpstr>PowerPoint 簡報</vt:lpstr>
      <vt:lpstr>D. TFQ architecture  3. Hello Many-Worlds:  Quantum Binary Classifier</vt:lpstr>
      <vt:lpstr>Quantum Binary Classifier</vt:lpstr>
      <vt:lpstr>Quantum Binary Classifier</vt:lpstr>
      <vt:lpstr>Quantum Dataset</vt:lpstr>
      <vt:lpstr>Quantum Dataset</vt:lpstr>
      <vt:lpstr>Quantum Binary Classifier</vt:lpstr>
      <vt:lpstr>PowerPoint 簡報</vt:lpstr>
      <vt:lpstr>Quantum Binary Classifier</vt:lpstr>
      <vt:lpstr>Quantum Binary Classifier</vt:lpstr>
      <vt:lpstr>Quantum Binary Classifier</vt:lpstr>
      <vt:lpstr>Quantum Binary Classifier</vt:lpstr>
      <vt:lpstr>Quantum Binary Classifier</vt:lpstr>
      <vt:lpstr>Quantum Binary Classifier</vt:lpstr>
      <vt:lpstr>The Abstract TFQ Pipeline of Quantum Binary Classifier</vt:lpstr>
      <vt:lpstr>The Abstract TFQ Pipeline of Quantum Binary Classifier</vt:lpstr>
      <vt:lpstr>The Abstract TFQ Pipeline of Quantum Binary Classifier</vt:lpstr>
      <vt:lpstr>The Abstract TFQ Pipeline of Quantum Binary Classifier</vt:lpstr>
      <vt:lpstr>The Abstract TFQ Pipeline of Quantum Binary Classifier</vt:lpstr>
      <vt:lpstr>The Abstract TFQ Pipeline of Quantum Binary Classifier</vt:lpstr>
      <vt:lpstr>The Abstract TFQ Pipeline of Quantum Binary Classifier</vt:lpstr>
      <vt:lpstr>II. SOFTWARE ARCHITECTURE  &amp; BUILDING BLOCKS  E. TFQ Building Blocks </vt:lpstr>
      <vt:lpstr>TFQ Building Blocks</vt:lpstr>
      <vt:lpstr>TFQ Building Blocks</vt:lpstr>
      <vt:lpstr>E. TFQ Building Blocks  1. Quantum Computations  as Tensors</vt:lpstr>
      <vt:lpstr>Quantum Computations as Tensors</vt:lpstr>
      <vt:lpstr>Quantum Computations as Tensors</vt:lpstr>
      <vt:lpstr>Quantum Computations as Tensors</vt:lpstr>
      <vt:lpstr>Quantum Computations as Tensors</vt:lpstr>
      <vt:lpstr>E. TFQ Building Blocks  2. Composing Quantum Models</vt:lpstr>
      <vt:lpstr>Composing Quantum Models</vt:lpstr>
      <vt:lpstr>Composing Quantum Models</vt:lpstr>
      <vt:lpstr>Composing Quantum Models</vt:lpstr>
      <vt:lpstr>Composing Quantum Models</vt:lpstr>
      <vt:lpstr>E. TFQ Building Blocks  3. Sampling and  Expectation Values</vt:lpstr>
      <vt:lpstr>Sampling and  Expectation Values</vt:lpstr>
      <vt:lpstr>Sampling and  Expectation Values</vt:lpstr>
      <vt:lpstr>Sampling and  Expectation Values</vt:lpstr>
      <vt:lpstr>Sampling and  Expectation Values</vt:lpstr>
      <vt:lpstr>Sampling and  Expectation Values</vt:lpstr>
      <vt:lpstr>Sampling and  Expectation Values</vt:lpstr>
      <vt:lpstr>Sampling and  Expectation Values</vt:lpstr>
      <vt:lpstr>Sampling and  Expectation Values</vt:lpstr>
      <vt:lpstr>Sampling and  Expectation Values</vt:lpstr>
      <vt:lpstr>Sampling and  Expectation Values</vt:lpstr>
      <vt:lpstr>Sampling and  Expectation Values</vt:lpstr>
      <vt:lpstr>E. TFQ Building Blocks  4. Differentiating  Quantum Circuits</vt:lpstr>
      <vt:lpstr>Differentiating  Quantum Circuits</vt:lpstr>
      <vt:lpstr>Differentiating  Quantum Circuits</vt:lpstr>
      <vt:lpstr>Differentiating  Quantum Circuits</vt:lpstr>
      <vt:lpstr>Differentiating  Quantum Circuits</vt:lpstr>
      <vt:lpstr>Differentiating  Quantum Circuits</vt:lpstr>
      <vt:lpstr>Finite Difference Methods</vt:lpstr>
      <vt:lpstr>Finite Difference Methods</vt:lpstr>
      <vt:lpstr>Parameter Shift Methods</vt:lpstr>
      <vt:lpstr>Parameter Shift Methods</vt:lpstr>
      <vt:lpstr>Parameter Shift Methods</vt:lpstr>
      <vt:lpstr>E. TFQ Building Blocks  5. Simplified Layers</vt:lpstr>
      <vt:lpstr>Simplified Layers</vt:lpstr>
      <vt:lpstr>Simplified Layers</vt:lpstr>
      <vt:lpstr>Simplified Layers</vt:lpstr>
      <vt:lpstr>Simplified Layers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625</cp:revision>
  <dcterms:created xsi:type="dcterms:W3CDTF">2020-05-14T14:55:33Z</dcterms:created>
  <dcterms:modified xsi:type="dcterms:W3CDTF">2020-05-18T01:42:52Z</dcterms:modified>
</cp:coreProperties>
</file>