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e8ed31d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e8ed31d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e8ed31d5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e8ed31d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e8ed31d5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e8ed31d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e8ed31d5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e8ed31d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e8ed31d5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e8ed31d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e85813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e8581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e8ed31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82e8ed31d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e8ed31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2e8ed31d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67e1b78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167e1b78a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e85813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2e858135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e8ed31d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2e8ed31d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e8ed31d5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e8ed31d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e8ed31d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e8ed31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30270" y="2171769"/>
            <a:ext cx="96033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232830" y="330370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30270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13"/>
          <p:cNvPicPr preferRelativeResize="0"/>
          <p:nvPr/>
        </p:nvPicPr>
        <p:blipFill rotWithShape="1">
          <a:blip r:embed="rId2">
            <a:alphaModFix/>
          </a:blip>
          <a:srcRect b="36435" l="-118" r="15829" t="0"/>
          <a:stretch/>
        </p:blipFill>
        <p:spPr>
          <a:xfrm>
            <a:off x="1125460" y="643464"/>
            <a:ext cx="9610349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235475" y="726324"/>
            <a:ext cx="95430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/>
              <a:t>Superconducting gatemon qubit based on a proximitized 2D Electron Gas (2DEG)</a:t>
            </a:r>
            <a:endParaRPr b="1" sz="4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9175" y="4240200"/>
            <a:ext cx="92106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By Lucas Casparis, Malcolm R. Connolly, Morten Kjaergaard, et al.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Presented by Thomas Kuo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National Sun Yat-Sen University (中山大學)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4</a:t>
            </a:r>
            <a:r>
              <a:rPr lang="en-US" sz="2400"/>
              <a:t>/27/2020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638" y="4886325"/>
            <a:ext cx="2581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050" y="5759960"/>
            <a:ext cx="2581275" cy="78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120525" y="8092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Rabi-oscillation measurement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200" y="1454875"/>
            <a:ext cx="4789095" cy="50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9449" y="2376550"/>
            <a:ext cx="2666750" cy="283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>
            <a:off x="10261050" y="3911450"/>
            <a:ext cx="31200" cy="89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3"/>
          <p:cNvCxnSpPr/>
          <p:nvPr/>
        </p:nvCxnSpPr>
        <p:spPr>
          <a:xfrm rot="10800000">
            <a:off x="10250700" y="2894700"/>
            <a:ext cx="8700" cy="96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120525" y="8092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075" y="1320000"/>
            <a:ext cx="5004075" cy="50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3600" y="2217675"/>
            <a:ext cx="2281275" cy="242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4"/>
          <p:cNvCxnSpPr/>
          <p:nvPr/>
        </p:nvCxnSpPr>
        <p:spPr>
          <a:xfrm flipH="1" rot="10800000">
            <a:off x="9991300" y="2666400"/>
            <a:ext cx="10500" cy="77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/>
          <p:nvPr/>
        </p:nvCxnSpPr>
        <p:spPr>
          <a:xfrm rot="10800000">
            <a:off x="9309700" y="3496425"/>
            <a:ext cx="6816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9993250" y="3503625"/>
            <a:ext cx="29100" cy="84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1172400" y="10167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Measure relaxation time T1 , dephasing time T</a:t>
            </a:r>
            <a:r>
              <a:rPr b="1" baseline="-25000" lang="en-US" sz="2400"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* , T</a:t>
            </a:r>
            <a:r>
              <a:rPr b="1" baseline="-25000" lang="en-US" sz="2400">
                <a:latin typeface="Century Gothic"/>
                <a:ea typeface="Century Gothic"/>
                <a:cs typeface="Century Gothic"/>
                <a:sym typeface="Century Gothic"/>
              </a:rPr>
              <a:t>2,echo</a:t>
            </a:r>
            <a:endParaRPr b="1" baseline="-25000"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47984" t="0"/>
          <a:stretch/>
        </p:blipFill>
        <p:spPr>
          <a:xfrm>
            <a:off x="4517875" y="1662375"/>
            <a:ext cx="4093526" cy="4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172400" y="10167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Estimate dielectric loss of the qubit capacitor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51093" r="0" t="0"/>
          <a:stretch/>
        </p:blipFill>
        <p:spPr>
          <a:xfrm>
            <a:off x="4171625" y="1911400"/>
            <a:ext cx="3848725" cy="4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1172400" y="1016775"/>
            <a:ext cx="96177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Perform excitation swap by qubit-qubit capacitively coupling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63" y="1589751"/>
            <a:ext cx="9292226" cy="5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130270" y="10572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1130275" y="2171777"/>
            <a:ext cx="9603300" cy="41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possibilities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highly integrated quantum processors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Through a combination of geometry and applied voltages, </a:t>
            </a: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baseline="-25000"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 be tailored to simultaneously suit qubit and peripheral control circuits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perfect quantum counterpart to </a:t>
            </a: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semiconductor-based cryogenic classical control logic models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 first step towards realizing a scalable all-electric hybrid superconductor-semiconductor quantum processor.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Demonstrated planar semiconductor materials and superconducting microwave circuits are compatible technologies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can be readily integrated while they maintain quantum coherence.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4500"/>
              <a:t>Outline</a:t>
            </a:r>
            <a:endParaRPr sz="4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30275" y="1917151"/>
            <a:ext cx="10215300" cy="4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Brief Recaps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Gatemon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Andreev Reflection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2DEG Gatemons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Experimental Demonstrations and Results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Future prospects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Contributions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13670" y="93669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G</a:t>
            </a:r>
            <a:r>
              <a:rPr lang="en-US"/>
              <a:t>atemon qubit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13675" y="1735350"/>
            <a:ext cx="88305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Transmon variant 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Superconductor - Semiconductor - Superconductor JJ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685" y="3003896"/>
            <a:ext cx="4951107" cy="284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426" y="2640900"/>
            <a:ext cx="1594725" cy="32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14364" y="5852671"/>
            <a:ext cx="72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P. Krogstrup, et al, “Epitaxy of semiconductor–superconductor nanowires”, Nature Materials</a:t>
            </a:r>
            <a:endParaRPr sz="1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113670" y="93669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Andreev Reflection</a:t>
            </a:r>
            <a:r>
              <a:rPr lang="en-US"/>
              <a:t> 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113675" y="1590100"/>
            <a:ext cx="104442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mechanism for normal metal (N) - semiconductor (S) electron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transport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613" y="2334100"/>
            <a:ext cx="4284750" cy="11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350" y="3632313"/>
            <a:ext cx="22193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775" y="5410600"/>
            <a:ext cx="2826432" cy="11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2DEG Gatemons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49510" l="0" r="0" t="0"/>
          <a:stretch/>
        </p:blipFill>
        <p:spPr>
          <a:xfrm>
            <a:off x="5093975" y="1000525"/>
            <a:ext cx="6286950" cy="27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675" y="3735075"/>
            <a:ext cx="7695201" cy="25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2DEG Gatemons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49341"/>
          <a:stretch/>
        </p:blipFill>
        <p:spPr>
          <a:xfrm>
            <a:off x="3309425" y="2002425"/>
            <a:ext cx="6286950" cy="27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960900" y="1649650"/>
            <a:ext cx="1885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130276" y="953325"/>
            <a:ext cx="11247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Experimental Demonstrations of </a:t>
            </a:r>
            <a:r>
              <a:rPr lang="en-US"/>
              <a:t>2DEG Gatemons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999550" y="2135350"/>
            <a:ext cx="106518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b="1" baseline="-25000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measurement 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Tuning qubit transition frequency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qubit rotation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 T</a:t>
            </a:r>
            <a:r>
              <a:rPr b="1" baseline="-25000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 T</a:t>
            </a:r>
            <a:r>
              <a:rPr b="1" baseline="-25000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2,echo</a:t>
            </a:r>
            <a:endParaRPr b="1" baseline="-25000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Estimate dielectric loss of the qubit capacitor 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qubits swap operations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525" y="4077425"/>
            <a:ext cx="5627850" cy="23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275" y="1768538"/>
            <a:ext cx="56292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877025" y="5418025"/>
            <a:ext cx="5353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E</a:t>
            </a:r>
            <a:r>
              <a:rPr baseline="-25000" lang="en-US"/>
              <a:t>J</a:t>
            </a:r>
            <a:r>
              <a:rPr lang="en-US"/>
              <a:t> as a function of w for three devices, S1, S2 and S3, at zero gate voltage and &lt; 50mK.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172400" y="10167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b="1" baseline="-25000" lang="en-US" sz="2400"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 measurement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6383" y="1359622"/>
            <a:ext cx="15049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0380" y="1318468"/>
            <a:ext cx="21621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1104" y="1359622"/>
            <a:ext cx="6858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172400" y="1016775"/>
            <a:ext cx="8798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entury Gothic"/>
                <a:ea typeface="Century Gothic"/>
                <a:cs typeface="Century Gothic"/>
                <a:sym typeface="Century Gothic"/>
              </a:rPr>
              <a:t>Tuning qubit transition frequency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6" y="2004750"/>
            <a:ext cx="5931300" cy="39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>
            <a:off x="1747463" y="4085773"/>
            <a:ext cx="336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/>
          <p:nvPr/>
        </p:nvCxnSpPr>
        <p:spPr>
          <a:xfrm rot="10800000">
            <a:off x="3224693" y="3370699"/>
            <a:ext cx="561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0450" y="2507208"/>
            <a:ext cx="5931301" cy="300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