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83" r:id="rId5"/>
    <p:sldId id="269" r:id="rId6"/>
    <p:sldId id="270" r:id="rId7"/>
    <p:sldId id="278" r:id="rId8"/>
    <p:sldId id="284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81" r:id="rId17"/>
    <p:sldId id="282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19" autoAdjust="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C570D-CAE4-46A4-8A5F-B8F2ED2813CC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5BE8B-990A-46B4-9110-851309CE21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598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26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(1)TLS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與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qubit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能級間距相等形成耦合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,qubit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會與</a:t>
                </a:r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tls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互相交換能量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tls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又會藉由聲子把能量消耗出去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造成非同調</a:t>
                </a:r>
                <a:endPara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低頻率電荷擾動造成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tunnel barrier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的高度發生變化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jj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𝐼_𝑐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有擾動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會造成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qubit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能級擾動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也會非同調</a:t>
                </a:r>
                <a:endPara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調整電流偏壓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可以調整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qubit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的工作頻率</a:t>
                </a:r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fuw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上圖是非晶下圖是單晶</a:t>
                </a:r>
                <a:endPara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單晶的缺陷</a:t>
                </a:r>
                <a:r>
                  <a:rPr lang="en-US" altLang="zh-TW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TW" alt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倍小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042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438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782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780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281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7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6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10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03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93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1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15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744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3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27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94AF7-50B0-45B1-BA56-7503317D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77F762-9707-433A-9E61-A8625069F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16FFE-10BA-401E-946D-B90DA6B7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8E372F-D910-446C-97C3-BC77550E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40155B-8426-40C3-803C-94B6C6C3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0D865-D4AB-401B-AAEE-0DCDF833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D29FB3-6FAF-48B8-BF7E-3B596554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100CF-87C3-4A54-8863-3722E7C6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EA9FE0-EC6D-4A8B-88EF-E6B69C9A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6A6C9D-012D-4ACB-A253-4EEAE78C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7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77741F-B2AA-4552-9B8B-ABB6AB18B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435B4-606F-4A99-93C5-8DC02BA65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E60C57-7956-4111-B688-7AFAC165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EF07FB-A5D4-47FE-8DE8-8EFF95C1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40E356-5AB7-4156-B464-A6755BF6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7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E0BC4F-D0C8-4501-B0D5-BD1B5E19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1A80F3-2B96-48B5-81E5-DA34BDD4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15073-DE81-4800-AB7A-525BA1B8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BC081-DBC0-4583-AE37-7D24C36E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69A223-FC43-4408-8989-5A5E39E2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6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7E687-1186-410C-A728-919BF7B2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AD7122-21E1-4838-8AD0-1A2600D3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4DE46E-05E7-4C3F-91A4-3D381E14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474DF-DDFF-4348-8DF3-48E5D6CF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E29178-BF3A-4E93-80F6-C344ED80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4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EDBBF-EAC3-4A0A-98F9-5D78088A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4DAAEC-6744-49E0-925A-71CDAEE15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9B2068-C365-44A7-9C76-49ED4B96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0B406-18BD-4CD9-A13F-1DED2C63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6E830B-BD76-42E1-9C27-FDB2DB7E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E9DF6-4492-441A-B40B-519F3142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29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3BEAA-D6C6-4862-925C-3C57CAEE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3C186-E6AC-4D6A-8105-A4E5012B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F77011-8E76-4D08-8723-7F7F4B3F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62FFF5-60B8-41FE-B31B-EC93C7B46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2649FC-535C-4AD8-8FC6-4B24EACF9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7BAFBD-E461-4EB5-8BD3-B7B4B077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223184-2453-49D9-B513-FB069D95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5E0F6C-A221-46BC-9AD3-F216FFB8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0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C15FA-4DC1-42C8-A147-D8B2E0DC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DCF9D6-356F-497D-A292-CBA4822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4FB06E-B933-43D5-B560-36F17AA9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910ACC-944A-41A5-BC44-2A5B8C27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88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B89577-C577-400B-B540-F0CBF5E3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1A39EB-291C-48AB-BEF0-4658128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496875-3A46-42E6-B379-D7B0E292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07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C9121-540C-46A3-B365-D8659AA5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003942-A5E6-4B90-B845-CAF8C075A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950F35-9C2E-4E98-A33A-8B4108FC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3FE013-4736-42A2-BE85-8976D870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8F37E5-2E73-4AA3-8406-3DE0C639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BA6B35-C8E3-481D-8908-48F7EC9E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39125-E5E1-40BE-A216-B9CCDBE8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C27F87-E3B0-4CB2-8C90-A04B603E2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B3219D-651D-4FF4-BA47-A5EC9D5D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FD7DA7-D2D6-4D44-B8CE-E24CD018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23AEBC-6375-4898-B82B-A8ADFE77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41D90-1B4A-463E-9977-0367C61A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3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995FEF-4781-49E2-B706-D3057D48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0F628A-6EA6-4096-B025-43E5B81A3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7B5AC0-699E-44EA-9218-BE32439A7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1E26-CC9A-4823-8EB5-389205BD152B}" type="datetimeFigureOut">
              <a:rPr lang="zh-TW" altLang="en-US" smtClean="0"/>
              <a:t>2020/5/12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8EF38F-7070-403E-8398-19306C70D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CE64E4-D42F-4AA5-A1DF-0D49BE4F2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5A629-D018-4CC0-8996-4C02AD0F3C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93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601DB45-4C04-4A05-91B3-8158D72E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1617"/>
            <a:ext cx="5584055" cy="12116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1648B08-6E4E-48E4-8AF0-76B91FFB2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232" y="19341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in superconducting quantum bits</a:t>
            </a:r>
            <a:br>
              <a:rPr lang="en-US" altLang="zh-TW" sz="4000" dirty="0"/>
            </a:b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William D. Oliver and Paul B.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Welander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超導量子位元中的材料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FBF471-90CD-4E85-B55F-BF8560C0B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732" y="4740279"/>
            <a:ext cx="9144000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報告者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謝凱閔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指導教授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邱奎霖 教授  </a:t>
            </a:r>
            <a:r>
              <a:rPr lang="zh-TW" altLang="en-US" b="1" dirty="0">
                <a:latin typeface="Times New Roman" panose="02020603050405020304" pitchFamily="18" charset="0"/>
              </a:rPr>
              <a:t>     </a:t>
            </a:r>
            <a:r>
              <a:rPr lang="zh-TW" altLang="en-US" sz="1000" b="1" dirty="0">
                <a:latin typeface="Times New Roman" panose="02020603050405020304" pitchFamily="18" charset="0"/>
              </a:rPr>
              <a:t>            </a:t>
            </a:r>
          </a:p>
          <a:p>
            <a:endParaRPr lang="zh-TW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4176CC-BE05-407E-A13F-667E7174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812" y="5065708"/>
            <a:ext cx="2361812" cy="16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68A25D-44F8-4814-812D-7D44CD365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8916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EE3427F-934E-4B8A-98C8-EB9F68F2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30" y="281143"/>
            <a:ext cx="1907928" cy="18365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8929A38-2941-4137-8346-2C5EBD36F0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03302"/>
            <a:ext cx="2446231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0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Josephson tunnel junctions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2B9C161-5F4F-466A-A6E4-E7C8216D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67" y="1450855"/>
            <a:ext cx="1616695" cy="17908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FF26637-455A-4537-8571-C7A2887C1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555" y="3390563"/>
            <a:ext cx="2352505" cy="1019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891253E-09F7-49AA-A627-5A54FB9DF215}"/>
                  </a:ext>
                </a:extLst>
              </p:cNvPr>
              <p:cNvSpPr txBox="1"/>
              <p:nvPr/>
            </p:nvSpPr>
            <p:spPr>
              <a:xfrm>
                <a:off x="2865357" y="1450855"/>
                <a:ext cx="359161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2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junction critical current</a:t>
                </a:r>
                <a:endParaRPr lang="en-US" altLang="zh-TW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sz="2200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200" b="0" i="0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TW" sz="2200" i="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200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891253E-09F7-49AA-A627-5A54FB9D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357" y="1450855"/>
                <a:ext cx="3591613" cy="1077218"/>
              </a:xfrm>
              <a:prstGeom prst="rect">
                <a:avLst/>
              </a:prstGeom>
              <a:blipFill>
                <a:blip r:embed="rId5"/>
                <a:stretch>
                  <a:fillRect l="-1019" t="-3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6548C46-BD53-48DE-8B1A-3CC8534FD1B2}"/>
                  </a:ext>
                </a:extLst>
              </p:cNvPr>
              <p:cNvSpPr txBox="1"/>
              <p:nvPr/>
            </p:nvSpPr>
            <p:spPr>
              <a:xfrm>
                <a:off x="2865358" y="2417134"/>
                <a:ext cx="1239232" cy="10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 dirty="0" smtClean="0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zh-TW" sz="220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20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2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TW" sz="2200" i="0" dirty="0" smtClean="0">
                              <a:latin typeface="Cambria Math" panose="02040503050406030204" pitchFamily="18" charset="0"/>
                            </a:rPr>
                            <m:t>2ⅇ</m:t>
                          </m:r>
                        </m:den>
                      </m:f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6548C46-BD53-48DE-8B1A-3CC8534F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358" y="2417134"/>
                <a:ext cx="1239232" cy="1042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25A07F0-FB92-49AC-8D13-6CD2E337682C}"/>
                  </a:ext>
                </a:extLst>
              </p:cNvPr>
              <p:cNvSpPr txBox="1"/>
              <p:nvPr/>
            </p:nvSpPr>
            <p:spPr>
              <a:xfrm>
                <a:off x="796567" y="3463692"/>
                <a:ext cx="2545628" cy="656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/>
                  <a:t>Then </a:t>
                </a:r>
                <a14:m>
                  <m:oMath xmlns:m="http://schemas.openxmlformats.org/officeDocument/2006/math">
                    <m:r>
                      <a:rPr lang="zh-TW" altLang="en-US" sz="25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TW" altLang="en-US" sz="25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5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TW" altLang="en-US" sz="2500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f>
                      <m:fPr>
                        <m:ctrlPr>
                          <a:rPr lang="zh-TW" alt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500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TW" altLang="en-US" sz="250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zh-TW" altLang="en-US" sz="2500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TW" altLang="en-US" sz="25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25A07F0-FB92-49AC-8D13-6CD2E337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67" y="3463692"/>
                <a:ext cx="2545628" cy="656718"/>
              </a:xfrm>
              <a:prstGeom prst="rect">
                <a:avLst/>
              </a:prstGeom>
              <a:blipFill>
                <a:blip r:embed="rId7"/>
                <a:stretch>
                  <a:fillRect l="-4077" b="-92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2FB57E8-E281-4913-A5F0-44CAB3448396}"/>
              </a:ext>
            </a:extLst>
          </p:cNvPr>
          <p:cNvSpPr/>
          <p:nvPr/>
        </p:nvSpPr>
        <p:spPr>
          <a:xfrm>
            <a:off x="3104561" y="3746045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B20067-F3AF-4334-BE78-F5F16B91A48B}"/>
              </a:ext>
            </a:extLst>
          </p:cNvPr>
          <p:cNvSpPr txBox="1"/>
          <p:nvPr/>
        </p:nvSpPr>
        <p:spPr>
          <a:xfrm>
            <a:off x="796567" y="4462141"/>
            <a:ext cx="4282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The parallel-plate-like structure</a:t>
            </a:r>
            <a:endParaRPr lang="zh-TW" altLang="en-US" sz="2500" dirty="0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1818F3A4-B676-4268-9010-9F2DB8820856}"/>
              </a:ext>
            </a:extLst>
          </p:cNvPr>
          <p:cNvSpPr/>
          <p:nvPr/>
        </p:nvSpPr>
        <p:spPr>
          <a:xfrm>
            <a:off x="5078692" y="4651299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40BCEB1-93B3-45EF-9061-0C40E42100DE}"/>
                  </a:ext>
                </a:extLst>
              </p:cNvPr>
              <p:cNvSpPr txBox="1"/>
              <p:nvPr/>
            </p:nvSpPr>
            <p:spPr>
              <a:xfrm>
                <a:off x="5655103" y="4457711"/>
                <a:ext cx="544792" cy="8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0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300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altLang="zh-TW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40BCEB1-93B3-45EF-9061-0C40E4210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03" y="4457711"/>
                <a:ext cx="544792" cy="894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大括弧 26">
            <a:extLst>
              <a:ext uri="{FF2B5EF4-FFF2-40B4-BE49-F238E27FC236}">
                <a16:creationId xmlns:a16="http://schemas.microsoft.com/office/drawing/2014/main" id="{EA3E9322-228E-4B6F-BF8C-8DE2123AA2A3}"/>
              </a:ext>
            </a:extLst>
          </p:cNvPr>
          <p:cNvSpPr/>
          <p:nvPr/>
        </p:nvSpPr>
        <p:spPr>
          <a:xfrm>
            <a:off x="6175443" y="3815658"/>
            <a:ext cx="247845" cy="1019420"/>
          </a:xfrm>
          <a:prstGeom prst="rightBrace">
            <a:avLst>
              <a:gd name="adj1" fmla="val 8333"/>
              <a:gd name="adj2" fmla="val 98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5D8DBA-6BBE-4A60-88F3-2A6AC174FF5D}"/>
              </a:ext>
            </a:extLst>
          </p:cNvPr>
          <p:cNvSpPr txBox="1"/>
          <p:nvPr/>
        </p:nvSpPr>
        <p:spPr>
          <a:xfrm>
            <a:off x="6554257" y="3690965"/>
            <a:ext cx="4282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 </a:t>
            </a:r>
            <a:r>
              <a:rPr lang="en-US" altLang="zh-TW" sz="2500" dirty="0" err="1"/>
              <a:t>Anharmonic</a:t>
            </a:r>
            <a:r>
              <a:rPr lang="en-US" altLang="zh-TW" sz="2500" dirty="0"/>
              <a:t> oscillator</a:t>
            </a:r>
            <a:endParaRPr lang="zh-TW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CCCD105-1388-42E1-8965-8E1E6715967B}"/>
                  </a:ext>
                </a:extLst>
              </p:cNvPr>
              <p:cNvSpPr txBox="1"/>
              <p:nvPr/>
            </p:nvSpPr>
            <p:spPr>
              <a:xfrm>
                <a:off x="796567" y="5152141"/>
                <a:ext cx="9142090" cy="638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 err="1"/>
                  <a:t>Ej</a:t>
                </a:r>
                <a:r>
                  <a:rPr lang="en-US" altLang="zh-TW" sz="2500" dirty="0"/>
                  <a:t> : Josephson coupling energy of the junction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5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5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i="0" smtClean="0">
                            <a:latin typeface="Cambria Math" panose="02040503050406030204" pitchFamily="18" charset="0"/>
                          </a:rPr>
                          <m:t>2ⅇ</m:t>
                        </m:r>
                      </m:num>
                      <m:den>
                        <m:r>
                          <a:rPr lang="en-US" altLang="zh-TW" sz="2500" i="0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sSub>
                      <m:sSub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5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500" dirty="0"/>
                  <a:t> </a:t>
                </a:r>
                <a:endParaRPr lang="zh-TW" altLang="en-US" sz="25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CCCD105-1388-42E1-8965-8E1E6715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67" y="5152141"/>
                <a:ext cx="9142090" cy="638188"/>
              </a:xfrm>
              <a:prstGeom prst="rect">
                <a:avLst/>
              </a:prstGeom>
              <a:blipFill>
                <a:blip r:embed="rId9"/>
                <a:stretch>
                  <a:fillRect l="-1134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E2F6308-044F-4729-BF9B-624DFCEBFC21}"/>
                  </a:ext>
                </a:extLst>
              </p:cNvPr>
              <p:cNvSpPr txBox="1"/>
              <p:nvPr/>
            </p:nvSpPr>
            <p:spPr>
              <a:xfrm>
                <a:off x="796567" y="5838057"/>
                <a:ext cx="9142090" cy="69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500" dirty="0" err="1"/>
                  <a:t>Ec</a:t>
                </a:r>
                <a:r>
                  <a:rPr lang="en-US" altLang="zh-TW" sz="2500" dirty="0"/>
                  <a:t> : Electrostatic Coulomb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5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TW" altLang="en-US" sz="25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TW" altLang="en-US" sz="25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en-US" sz="2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sz="25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500" i="0" dirty="0">
                                    <a:latin typeface="Cambria Math" panose="02040503050406030204" pitchFamily="18" charset="0"/>
                                  </a:rPr>
                                  <m:t>2ⅇ</m:t>
                                </m:r>
                              </m:e>
                            </m:d>
                          </m:e>
                          <m:sup>
                            <m:r>
                              <a:rPr lang="zh-TW" altLang="en-US" sz="25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TW" altLang="en-US" sz="2500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TW" altLang="en-US" sz="2500" i="1" dirty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DE2F6308-044F-4729-BF9B-624DFCEB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67" y="5838057"/>
                <a:ext cx="9142090" cy="692947"/>
              </a:xfrm>
              <a:prstGeom prst="rect">
                <a:avLst/>
              </a:prstGeom>
              <a:blipFill>
                <a:blip r:embed="rId10"/>
                <a:stretch>
                  <a:fillRect l="-1134" b="-9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9EB8F2A9-B0DE-4D40-ABCA-EA882CA12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4390" y="1339042"/>
            <a:ext cx="4964630" cy="20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systems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2BC0AE-90B7-4E81-B945-9BF48CA4AC33}"/>
              </a:ext>
            </a:extLst>
          </p:cNvPr>
          <p:cNvSpPr txBox="1"/>
          <p:nvPr/>
        </p:nvSpPr>
        <p:spPr>
          <a:xfrm>
            <a:off x="557813" y="1411846"/>
            <a:ext cx="11561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defects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localized </a:t>
            </a:r>
            <a:r>
              <a:rPr lang="en-US" altLang="zh-TW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low-energy excitation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predominantly found in </a:t>
            </a:r>
            <a:r>
              <a:rPr lang="en-US" altLang="zh-TW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amorphous materials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AE9C861-E953-4EC5-81C6-3DAE8FD91E31}"/>
                  </a:ext>
                </a:extLst>
              </p:cNvPr>
              <p:cNvSpPr txBox="1"/>
              <p:nvPr/>
            </p:nvSpPr>
            <p:spPr>
              <a:xfrm>
                <a:off x="557813" y="2500306"/>
                <a:ext cx="115616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systems occur (1) defects in the crystal structure </a:t>
                </a:r>
              </a:p>
              <a:p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(2) the presence of polar impurities such as </a:t>
                </a:r>
                <a14:m>
                  <m:oMath xmlns:m="http://schemas.openxmlformats.org/officeDocument/2006/math">
                    <m:r>
                      <a:rPr lang="en-US" altLang="zh-TW" sz="3000" i="1" dirty="0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TW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TW" sz="3000" i="0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AE9C861-E953-4EC5-81C6-3DAE8FD91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3" y="2500306"/>
                <a:ext cx="11561685" cy="1015663"/>
              </a:xfrm>
              <a:prstGeom prst="rect">
                <a:avLst/>
              </a:prstGeom>
              <a:blipFill>
                <a:blip r:embed="rId3"/>
                <a:stretch>
                  <a:fillRect l="-1108" t="-7784" b="-173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D1C9913-8358-4B02-8787-EAC599121483}"/>
              </a:ext>
            </a:extLst>
          </p:cNvPr>
          <p:cNvSpPr txBox="1"/>
          <p:nvPr/>
        </p:nvSpPr>
        <p:spPr>
          <a:xfrm>
            <a:off x="557812" y="4420305"/>
            <a:ext cx="123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devices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TLS are seen as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source of noise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decoherence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673E630-0584-4AD6-89D5-4F1B31FA129B}"/>
              </a:ext>
            </a:extLst>
          </p:cNvPr>
          <p:cNvSpPr txBox="1"/>
          <p:nvPr/>
        </p:nvSpPr>
        <p:spPr>
          <a:xfrm>
            <a:off x="557812" y="3660496"/>
            <a:ext cx="123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has a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dipole moment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interact with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fields</a:t>
            </a:r>
          </a:p>
        </p:txBody>
      </p:sp>
    </p:spTree>
    <p:extLst>
      <p:ext uri="{BB962C8B-B14F-4D97-AF65-F5344CB8AC3E}">
        <p14:creationId xmlns:p14="http://schemas.microsoft.com/office/powerpoint/2010/main" val="299114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systems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CEC68D-46C5-410C-8BC5-A6FB6B83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29" y="1037250"/>
            <a:ext cx="4293135" cy="56577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F68051C-D7C0-43CD-9F62-147B1D0B5E99}"/>
              </a:ext>
            </a:extLst>
          </p:cNvPr>
          <p:cNvSpPr txBox="1"/>
          <p:nvPr/>
        </p:nvSpPr>
        <p:spPr>
          <a:xfrm>
            <a:off x="5139239" y="1889003"/>
            <a:ext cx="69077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primary ways that TLS in the tunnel barrier can interact with the qubit: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TLS and qubit become coupled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Low-frequency charge fluctuations in    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TLS        critical current noise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spectral </a:t>
            </a:r>
            <a:r>
              <a:rPr lang="en-US" altLang="zh-TW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 when the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energy-level difference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qubit matches that of a TLS in the junction barrier</a:t>
            </a: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EDE5E151-B515-4552-A202-4694A1E8B8AE}"/>
              </a:ext>
            </a:extLst>
          </p:cNvPr>
          <p:cNvSpPr/>
          <p:nvPr/>
        </p:nvSpPr>
        <p:spPr>
          <a:xfrm>
            <a:off x="7364285" y="3729531"/>
            <a:ext cx="597899" cy="273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3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systems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90303E-D496-4DC8-AED2-7F4EC7AD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4" y="1015340"/>
            <a:ext cx="4251704" cy="570914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CC252E7-6C9F-4A89-9EA5-BE63981E10CD}"/>
              </a:ext>
            </a:extLst>
          </p:cNvPr>
          <p:cNvSpPr txBox="1"/>
          <p:nvPr/>
        </p:nvSpPr>
        <p:spPr>
          <a:xfrm>
            <a:off x="5139239" y="1988827"/>
            <a:ext cx="6907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TLSs’ impact: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quality of barrier   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Smaller the junctions(0.1~0.3um)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 Replace the materials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method to grow amorphous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oxide barriers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B768DB-B24F-4CB9-9CBE-4493B1174BC2}"/>
              </a:ext>
            </a:extLst>
          </p:cNvPr>
          <p:cNvSpPr txBox="1"/>
          <p:nvPr/>
        </p:nvSpPr>
        <p:spPr>
          <a:xfrm>
            <a:off x="2459937" y="4850606"/>
            <a:ext cx="10247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0" lvl="6" indent="-4572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TLSs in the junction barrier should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 ignored</a:t>
            </a:r>
          </a:p>
        </p:txBody>
      </p:sp>
    </p:spTree>
    <p:extLst>
      <p:ext uri="{BB962C8B-B14F-4D97-AF65-F5344CB8AC3E}">
        <p14:creationId xmlns:p14="http://schemas.microsoft.com/office/powerpoint/2010/main" val="306553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resonator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B4FB2AD-5ADE-432B-A6B1-2F92D2E7D8C9}"/>
              </a:ext>
            </a:extLst>
          </p:cNvPr>
          <p:cNvSpPr txBox="1"/>
          <p:nvPr/>
        </p:nvSpPr>
        <p:spPr>
          <a:xfrm>
            <a:off x="538958" y="1520611"/>
            <a:ext cx="1238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Resonators identify noise sources and decoherence mechanisms.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TLSs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64DCB9-D91C-4EF7-99B1-2FE7B8495129}"/>
              </a:ext>
            </a:extLst>
          </p:cNvPr>
          <p:cNvSpPr txBox="1"/>
          <p:nvPr/>
        </p:nvSpPr>
        <p:spPr>
          <a:xfrm>
            <a:off x="538957" y="2210005"/>
            <a:ext cx="12385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TLSs : (1) Appear in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 of JJ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dielectric materials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circuit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(2) Absorb and dissipate energy at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powers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but will saturate as both voltage and temperature increase</a:t>
            </a: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4EAD8D25-20B3-4B44-80C9-E13DB81F1E96}"/>
              </a:ext>
            </a:extLst>
          </p:cNvPr>
          <p:cNvSpPr/>
          <p:nvPr/>
        </p:nvSpPr>
        <p:spPr>
          <a:xfrm>
            <a:off x="1102934" y="3955422"/>
            <a:ext cx="746347" cy="386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35488F-F211-41B2-9DD2-A47B69C12093}"/>
              </a:ext>
            </a:extLst>
          </p:cNvPr>
          <p:cNvSpPr txBox="1"/>
          <p:nvPr/>
        </p:nvSpPr>
        <p:spPr>
          <a:xfrm>
            <a:off x="1952979" y="3864868"/>
            <a:ext cx="10094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loss tangent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tan δ , with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power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plateaus only at very low powers</a:t>
            </a:r>
          </a:p>
        </p:txBody>
      </p:sp>
    </p:spTree>
    <p:extLst>
      <p:ext uri="{BB962C8B-B14F-4D97-AF65-F5344CB8AC3E}">
        <p14:creationId xmlns:p14="http://schemas.microsoft.com/office/powerpoint/2010/main" val="41184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resonator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DA0554-B2F2-427E-A7A9-4C11F90D84ED}"/>
              </a:ext>
            </a:extLst>
          </p:cNvPr>
          <p:cNvSpPr txBox="1"/>
          <p:nvPr/>
        </p:nvSpPr>
        <p:spPr>
          <a:xfrm>
            <a:off x="879078" y="4997674"/>
            <a:ext cx="10433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low powers and temperatures TLSs tend to be in their ground states can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absorb energy from the resonator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dissipate that energy via phonon emission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thereby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resonator loss.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180551B-A6BA-4DAF-A9DC-B74552C27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93" y="1166582"/>
            <a:ext cx="9183013" cy="379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7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resonator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DA0554-B2F2-427E-A7A9-4C11F90D84ED}"/>
              </a:ext>
            </a:extLst>
          </p:cNvPr>
          <p:cNvSpPr txBox="1"/>
          <p:nvPr/>
        </p:nvSpPr>
        <p:spPr>
          <a:xfrm>
            <a:off x="879079" y="4537781"/>
            <a:ext cx="10433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Resonators are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sensitive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TLSs that form on metal surfaces and at interfaces between the metal and substrate.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09B7E3-031F-4BB9-9384-24F974A06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48"/>
          <a:stretch/>
        </p:blipFill>
        <p:spPr>
          <a:xfrm>
            <a:off x="1194655" y="1015341"/>
            <a:ext cx="3769120" cy="362632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EDA5E5-A9A2-4C96-A416-DD1017CBF189}"/>
              </a:ext>
            </a:extLst>
          </p:cNvPr>
          <p:cNvSpPr txBox="1"/>
          <p:nvPr/>
        </p:nvSpPr>
        <p:spPr>
          <a:xfrm>
            <a:off x="9162140" y="2124276"/>
            <a:ext cx="3591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factor :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(1/ Q 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0E5A460-A21B-4625-A597-CA3DACDDB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44" y="1094920"/>
            <a:ext cx="4124067" cy="354674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DAAAB5-2B6E-4B0D-BD19-6BA4010AB8ED}"/>
              </a:ext>
            </a:extLst>
          </p:cNvPr>
          <p:cNvSpPr txBox="1"/>
          <p:nvPr/>
        </p:nvSpPr>
        <p:spPr>
          <a:xfrm>
            <a:off x="879079" y="5408562"/>
            <a:ext cx="10433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Q quality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Oxide layer on metal surface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Metal-substrate</a:t>
            </a:r>
          </a:p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Substrate-air interfaces</a:t>
            </a:r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93BF9A2A-E9D0-449D-88B5-7A47E1A54BEE}"/>
              </a:ext>
            </a:extLst>
          </p:cNvPr>
          <p:cNvSpPr/>
          <p:nvPr/>
        </p:nvSpPr>
        <p:spPr>
          <a:xfrm>
            <a:off x="9343186" y="5981668"/>
            <a:ext cx="268900" cy="629542"/>
          </a:xfrm>
          <a:prstGeom prst="rightBrace">
            <a:avLst>
              <a:gd name="adj1" fmla="val 8333"/>
              <a:gd name="adj2" fmla="val 4620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5F44C44-56BA-4F95-B78C-78F958116A9E}"/>
              </a:ext>
            </a:extLst>
          </p:cNvPr>
          <p:cNvSpPr txBox="1"/>
          <p:nvPr/>
        </p:nvSpPr>
        <p:spPr>
          <a:xfrm>
            <a:off x="9919550" y="5945607"/>
            <a:ext cx="200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Dominate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5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resonator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DA0554-B2F2-427E-A7A9-4C11F90D84ED}"/>
              </a:ext>
            </a:extLst>
          </p:cNvPr>
          <p:cNvSpPr txBox="1"/>
          <p:nvPr/>
        </p:nvSpPr>
        <p:spPr>
          <a:xfrm>
            <a:off x="879079" y="4733724"/>
            <a:ext cx="10433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the issue of native oxides on metal surfaces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e.g. Fabricate CPW resonators from superconducting nitrides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085C2E0-996A-4CC4-BCE1-9B22E70F6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96" y="1170169"/>
            <a:ext cx="9190207" cy="36563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8791E-0DBE-4D7B-B108-03C44D7B71AD}"/>
              </a:ext>
            </a:extLst>
          </p:cNvPr>
          <p:cNvSpPr txBox="1"/>
          <p:nvPr/>
        </p:nvSpPr>
        <p:spPr>
          <a:xfrm>
            <a:off x="879079" y="5719007"/>
            <a:ext cx="10433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the issue of substrate/superconductor interface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e.g. Films grown on sapphire or on thick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</p:txBody>
      </p:sp>
    </p:spTree>
    <p:extLst>
      <p:ext uri="{BB962C8B-B14F-4D97-AF65-F5344CB8AC3E}">
        <p14:creationId xmlns:p14="http://schemas.microsoft.com/office/powerpoint/2010/main" val="134854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B3E495-F27A-4600-B532-C39AF283391B}"/>
              </a:ext>
            </a:extLst>
          </p:cNvPr>
          <p:cNvSpPr txBox="1"/>
          <p:nvPr/>
        </p:nvSpPr>
        <p:spPr>
          <a:xfrm>
            <a:off x="737676" y="1410135"/>
            <a:ext cx="109138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coherence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by innovations in qubit, device fabrication, and new materials.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Eliminated many TLS sources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substantial increases in resonator quality factors and qubit coherence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decoherence mechanisms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quasiparticle tunneling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current fluctuations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being revisited in more detail.</a:t>
            </a:r>
          </a:p>
        </p:txBody>
      </p:sp>
    </p:spTree>
    <p:extLst>
      <p:ext uri="{BB962C8B-B14F-4D97-AF65-F5344CB8AC3E}">
        <p14:creationId xmlns:p14="http://schemas.microsoft.com/office/powerpoint/2010/main" val="38186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A5B9D-1F12-4DAD-A62E-1505E35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60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68B2E5-386F-4330-90CB-EE85B6B7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260" y="1325563"/>
            <a:ext cx="10515600" cy="5721659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71550" lvl="1" indent="-514350">
              <a:buAutoNum type="romanU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qubit ?</a:t>
            </a:r>
          </a:p>
          <a:p>
            <a:pPr marL="971550" lvl="1" indent="-514350">
              <a:buAutoNum type="romanU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Coherence/decoherence time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romanU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Spectacular improvements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Josephson tunnel junctions and two-level systems</a:t>
            </a:r>
          </a:p>
          <a:p>
            <a:pPr marL="971550" lvl="1" indent="-514350">
              <a:buAutoNum type="romanU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Josephson tunnel junctions</a:t>
            </a:r>
          </a:p>
          <a:p>
            <a:pPr marL="971550" lvl="1" indent="-514350">
              <a:buAutoNum type="romanU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systems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resonators can tell us about materials and fabrication</a:t>
            </a:r>
          </a:p>
          <a:p>
            <a:pPr marL="971550" lvl="1" indent="-514350">
              <a:buAutoNum type="romanU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resonator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SQUIDs and flux(Skip)</a:t>
            </a:r>
          </a:p>
          <a:p>
            <a:pPr marL="971550" lvl="1" indent="-514350">
              <a:buAutoNum type="romanU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noise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romanU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BD903DD-A2F8-4DA7-9392-26FF2D868984}"/>
              </a:ext>
            </a:extLst>
          </p:cNvPr>
          <p:cNvCxnSpPr/>
          <p:nvPr/>
        </p:nvCxnSpPr>
        <p:spPr>
          <a:xfrm>
            <a:off x="776056" y="1136341"/>
            <a:ext cx="112480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4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15060A5-5A14-4B8F-A17D-64D41F3B8AB7}"/>
              </a:ext>
            </a:extLst>
          </p:cNvPr>
          <p:cNvSpPr txBox="1"/>
          <p:nvPr/>
        </p:nvSpPr>
        <p:spPr>
          <a:xfrm>
            <a:off x="630315" y="1116931"/>
            <a:ext cx="11561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“Superconducting artificial atoms” are electronic circuits.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184886"/>
            <a:ext cx="451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qubit ?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F22C9E7-D41F-40C9-AA5E-9D79F3D8B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8"/>
          <a:stretch/>
        </p:blipFill>
        <p:spPr>
          <a:xfrm>
            <a:off x="7296286" y="2697990"/>
            <a:ext cx="4293587" cy="366771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47B7D47-D680-45C8-AA0A-23C41E3FE637}"/>
              </a:ext>
            </a:extLst>
          </p:cNvPr>
          <p:cNvSpPr txBox="1"/>
          <p:nvPr/>
        </p:nvSpPr>
        <p:spPr>
          <a:xfrm>
            <a:off x="1895077" y="1742818"/>
            <a:ext cx="11561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LC resonant circuits + Josephson junction(JJ) 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AD526A3D-6D8F-42CC-AF5B-42DC7F056AB0}"/>
              </a:ext>
            </a:extLst>
          </p:cNvPr>
          <p:cNvSpPr/>
          <p:nvPr/>
        </p:nvSpPr>
        <p:spPr>
          <a:xfrm>
            <a:off x="1197140" y="1846880"/>
            <a:ext cx="679019" cy="39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4ACA4A45-0173-4A29-9EDF-AF2B3065D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0" y="2872880"/>
            <a:ext cx="3312958" cy="27201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106FEA7-D7B5-4D0E-B3D9-B0A667991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409" y="3429000"/>
            <a:ext cx="2949196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5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184886"/>
            <a:ext cx="451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qubit ?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F24C074-7BBA-4F9B-B239-80C18CE17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0" r="883" b="-1"/>
          <a:stretch/>
        </p:blipFill>
        <p:spPr>
          <a:xfrm>
            <a:off x="0" y="3261268"/>
            <a:ext cx="7779261" cy="20510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F22C9E7-D41F-40C9-AA5E-9D79F3D8BD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8"/>
          <a:stretch/>
        </p:blipFill>
        <p:spPr>
          <a:xfrm>
            <a:off x="7444079" y="2886958"/>
            <a:ext cx="4293587" cy="366771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2C7C33-E501-4D77-8F96-9E7AF752ABE9}"/>
              </a:ext>
            </a:extLst>
          </p:cNvPr>
          <p:cNvSpPr txBox="1"/>
          <p:nvPr/>
        </p:nvSpPr>
        <p:spPr>
          <a:xfrm>
            <a:off x="557813" y="1321260"/>
            <a:ext cx="11561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“Superconducting qubit” generally refers to the </a:t>
            </a:r>
            <a:r>
              <a:rPr lang="en-US" altLang="zh-TW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and first-excited state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superconducting artificial atom.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8C91AED-9AB5-474C-BA1A-003F8AFB0A17}"/>
              </a:ext>
            </a:extLst>
          </p:cNvPr>
          <p:cNvSpPr/>
          <p:nvPr/>
        </p:nvSpPr>
        <p:spPr>
          <a:xfrm>
            <a:off x="937868" y="2412553"/>
            <a:ext cx="597018" cy="39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E2814F-EEB0-46BB-8B73-95C8DE3E73BC}"/>
              </a:ext>
            </a:extLst>
          </p:cNvPr>
          <p:cNvSpPr txBox="1"/>
          <p:nvPr/>
        </p:nvSpPr>
        <p:spPr>
          <a:xfrm>
            <a:off x="1616888" y="2332960"/>
            <a:ext cx="4740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System (TLS)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1EC597CA-49BC-43D7-8DF2-2A1E299159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45385"/>
                  </p:ext>
                </p:extLst>
              </p:nvPr>
            </p:nvGraphicFramePr>
            <p:xfrm>
              <a:off x="810167" y="3340861"/>
              <a:ext cx="6363358" cy="27599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8719">
                      <a:extLst>
                        <a:ext uri="{9D8B030D-6E8A-4147-A177-3AD203B41FA5}">
                          <a16:colId xmlns:a16="http://schemas.microsoft.com/office/drawing/2014/main" val="3122793391"/>
                        </a:ext>
                      </a:extLst>
                    </a:gridCol>
                    <a:gridCol w="2111828">
                      <a:extLst>
                        <a:ext uri="{9D8B030D-6E8A-4147-A177-3AD203B41FA5}">
                          <a16:colId xmlns:a16="http://schemas.microsoft.com/office/drawing/2014/main" val="3786914906"/>
                        </a:ext>
                      </a:extLst>
                    </a:gridCol>
                    <a:gridCol w="2002811">
                      <a:extLst>
                        <a:ext uri="{9D8B030D-6E8A-4147-A177-3AD203B41FA5}">
                          <a16:colId xmlns:a16="http://schemas.microsoft.com/office/drawing/2014/main" val="125204772"/>
                        </a:ext>
                      </a:extLst>
                    </a:gridCol>
                  </a:tblGrid>
                  <a:tr h="202515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688140"/>
                      </a:ext>
                    </a:extLst>
                  </a:tr>
                  <a:tr h="7347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≪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≫</m:t>
                                </m:r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8235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1EC597CA-49BC-43D7-8DF2-2A1E299159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345385"/>
                  </p:ext>
                </p:extLst>
              </p:nvPr>
            </p:nvGraphicFramePr>
            <p:xfrm>
              <a:off x="810167" y="3340861"/>
              <a:ext cx="6363358" cy="27599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8719">
                      <a:extLst>
                        <a:ext uri="{9D8B030D-6E8A-4147-A177-3AD203B41FA5}">
                          <a16:colId xmlns:a16="http://schemas.microsoft.com/office/drawing/2014/main" val="3122793391"/>
                        </a:ext>
                      </a:extLst>
                    </a:gridCol>
                    <a:gridCol w="2111828">
                      <a:extLst>
                        <a:ext uri="{9D8B030D-6E8A-4147-A177-3AD203B41FA5}">
                          <a16:colId xmlns:a16="http://schemas.microsoft.com/office/drawing/2014/main" val="3786914906"/>
                        </a:ext>
                      </a:extLst>
                    </a:gridCol>
                    <a:gridCol w="2002811">
                      <a:extLst>
                        <a:ext uri="{9D8B030D-6E8A-4147-A177-3AD203B41FA5}">
                          <a16:colId xmlns:a16="http://schemas.microsoft.com/office/drawing/2014/main" val="125204772"/>
                        </a:ext>
                      </a:extLst>
                    </a:gridCol>
                  </a:tblGrid>
                  <a:tr h="2025153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688140"/>
                      </a:ext>
                    </a:extLst>
                  </a:tr>
                  <a:tr h="73475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1" t="-275207" r="-183740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6628" t="-275207" r="-95389" b="-1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7933" t="-275207" r="-608" b="-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8235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873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15060A5-5A14-4B8F-A17D-64D41F3B8AB7}"/>
              </a:ext>
            </a:extLst>
          </p:cNvPr>
          <p:cNvSpPr txBox="1"/>
          <p:nvPr/>
        </p:nvSpPr>
        <p:spPr>
          <a:xfrm>
            <a:off x="630315" y="1116931"/>
            <a:ext cx="11561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time that qubits stay in the superposition state is referred to as their "coherence time ".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Coherence/decoherence time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4E55AF-0167-49B2-A4DF-70EB2EA5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2" y="2996955"/>
            <a:ext cx="2781779" cy="19068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85E081-BB87-411F-9A70-E1D6157B50BF}"/>
              </a:ext>
            </a:extLst>
          </p:cNvPr>
          <p:cNvSpPr txBox="1"/>
          <p:nvPr/>
        </p:nvSpPr>
        <p:spPr>
          <a:xfrm>
            <a:off x="630315" y="2174600"/>
            <a:ext cx="11561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characteristic decay rates that contribute</a:t>
            </a:r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coherence loss: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66C818-7812-4592-91F0-A6DEB3A1C172}"/>
              </a:ext>
            </a:extLst>
          </p:cNvPr>
          <p:cNvSpPr txBox="1"/>
          <p:nvPr/>
        </p:nvSpPr>
        <p:spPr>
          <a:xfrm>
            <a:off x="4191339" y="2964308"/>
            <a:ext cx="850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1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longitudinal relaxation rate(energy decay rate)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3709F1-09E1-4F53-9D34-049DC93B7800}"/>
              </a:ext>
            </a:extLst>
          </p:cNvPr>
          <p:cNvSpPr txBox="1"/>
          <p:nvPr/>
        </p:nvSpPr>
        <p:spPr>
          <a:xfrm>
            <a:off x="4216281" y="3487528"/>
            <a:ext cx="850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2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transverse relaxation rate (decoherence rate)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962235-2755-4151-BEEF-B5DA051C1FF3}"/>
                  </a:ext>
                </a:extLst>
              </p:cNvPr>
              <p:cNvSpPr txBox="1"/>
              <p:nvPr/>
            </p:nvSpPr>
            <p:spPr>
              <a:xfrm>
                <a:off x="4216281" y="3979419"/>
                <a:ext cx="85026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=pure dephasing time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962235-2755-4151-BEEF-B5DA051C1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281" y="3979419"/>
                <a:ext cx="8502688" cy="523220"/>
              </a:xfrm>
              <a:prstGeom prst="rect">
                <a:avLst/>
              </a:prstGeom>
              <a:blipFill>
                <a:blip r:embed="rId4"/>
                <a:stretch>
                  <a:fillRect l="-1506"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>
            <a:extLst>
              <a:ext uri="{FF2B5EF4-FFF2-40B4-BE49-F238E27FC236}">
                <a16:creationId xmlns:a16="http://schemas.microsoft.com/office/drawing/2014/main" id="{1E7A1BE0-03D9-4AD1-B7CF-0D2689345E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77"/>
          <a:stretch/>
        </p:blipFill>
        <p:spPr>
          <a:xfrm>
            <a:off x="5419032" y="4804521"/>
            <a:ext cx="6772968" cy="1313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38A723-C1B1-4535-870A-B0B1EFA0F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054" y="4841647"/>
            <a:ext cx="1216285" cy="1408963"/>
          </a:xfrm>
          <a:prstGeom prst="rect">
            <a:avLst/>
          </a:prstGeom>
        </p:spPr>
      </p:pic>
      <p:sp>
        <p:nvSpPr>
          <p:cNvPr id="14" name="右大括弧 13">
            <a:extLst>
              <a:ext uri="{FF2B5EF4-FFF2-40B4-BE49-F238E27FC236}">
                <a16:creationId xmlns:a16="http://schemas.microsoft.com/office/drawing/2014/main" id="{405DA1E2-5381-49FF-8474-B9155B5F401D}"/>
              </a:ext>
            </a:extLst>
          </p:cNvPr>
          <p:cNvSpPr/>
          <p:nvPr/>
        </p:nvSpPr>
        <p:spPr>
          <a:xfrm>
            <a:off x="3612771" y="3185709"/>
            <a:ext cx="289284" cy="1198827"/>
          </a:xfrm>
          <a:prstGeom prst="rightBrace">
            <a:avLst>
              <a:gd name="adj1" fmla="val 8333"/>
              <a:gd name="adj2" fmla="val 425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19C4883-D87F-4085-B4C6-4FCB6F248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655" y="4804521"/>
            <a:ext cx="1197618" cy="14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8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Spectacular improvements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888DDF9-9EA9-4670-9BCE-2B02B628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9" y="1015340"/>
            <a:ext cx="4135226" cy="582467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E392879-6AAD-4565-A878-3B3FDDF664F2}"/>
              </a:ext>
            </a:extLst>
          </p:cNvPr>
          <p:cNvSpPr txBox="1"/>
          <p:nvPr/>
        </p:nvSpPr>
        <p:spPr>
          <a:xfrm>
            <a:off x="4620995" y="1371455"/>
            <a:ext cx="757100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1999, Nakamura et al. :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nanosecond-scale coherence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Cooper pair box(charge qubit)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2002,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Vion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: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hundreds of nanoseconds T2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modified charge qubit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Burkard et al.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elucidated the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symmetry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qubit designs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Bertet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: persistent-current flux qubit coherence times into the few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microseconds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2005–2006,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Ithier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and Yoshihara et al. : measured the noise properties of quantronium and flux qubits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Schoelkopf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: developed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sz="2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transmon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qubit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MIT/NEC group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geometry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persistent-current flux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qubit(20us T2)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Yale group: developed </a:t>
            </a:r>
            <a:r>
              <a:rPr lang="en-US" altLang="zh-TW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-cavity (100 20us T2)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2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Spectacular improvements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F14646-CCE9-4462-BE02-8D9CB0CF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09" y="1163377"/>
            <a:ext cx="9952582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Spectacular improvements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1C5F334-7C10-4015-AACC-BCDA0690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072"/>
            <a:ext cx="12238549" cy="38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7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F15060A5-5A14-4B8F-A17D-64D41F3B8AB7}"/>
              </a:ext>
            </a:extLst>
          </p:cNvPr>
          <p:cNvSpPr txBox="1"/>
          <p:nvPr/>
        </p:nvSpPr>
        <p:spPr>
          <a:xfrm>
            <a:off x="4812508" y="2421032"/>
            <a:ext cx="756455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Reduce the qubit’s sensitivity to a given type of noise </a:t>
            </a:r>
          </a:p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TW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modifications</a:t>
            </a:r>
          </a:p>
          <a:p>
            <a:endParaRPr lang="en-US" altLang="zh-TW" sz="25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Identify and reduce the sources of noise</a:t>
            </a:r>
          </a:p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TW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Fabrication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improvements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4" y="184886"/>
            <a:ext cx="65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Spectacular improvements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B71D6CCE-3CAD-40F2-9F3E-7B8CC1FC440D}"/>
              </a:ext>
            </a:extLst>
          </p:cNvPr>
          <p:cNvSpPr/>
          <p:nvPr/>
        </p:nvSpPr>
        <p:spPr>
          <a:xfrm>
            <a:off x="5515442" y="2924701"/>
            <a:ext cx="461913" cy="30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D89EA49-F953-499D-9521-86BA0A22C9A9}"/>
              </a:ext>
            </a:extLst>
          </p:cNvPr>
          <p:cNvSpPr/>
          <p:nvPr/>
        </p:nvSpPr>
        <p:spPr>
          <a:xfrm>
            <a:off x="5515442" y="4042572"/>
            <a:ext cx="461913" cy="30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CFDC16-DE9B-4E8A-BD61-2063672F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6" y="994745"/>
            <a:ext cx="3856845" cy="58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877</Words>
  <Application>Microsoft Office PowerPoint</Application>
  <PresentationFormat>寬螢幕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Materials in superconducting quantum bits by William D. Oliver and Paul B. Welander  (超導量子位元中的材料)</vt:lpstr>
      <vt:lpstr>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 in superconducting quantum bits by William D. Oliver and Paul B. Welander</dc:title>
  <dc:creator>B062030042</dc:creator>
  <cp:lastModifiedBy>B062030042</cp:lastModifiedBy>
  <cp:revision>91</cp:revision>
  <dcterms:created xsi:type="dcterms:W3CDTF">2020-04-28T10:11:05Z</dcterms:created>
  <dcterms:modified xsi:type="dcterms:W3CDTF">2020-05-12T04:27:05Z</dcterms:modified>
</cp:coreProperties>
</file>