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6ADB-1B1C-4D90-9DCD-402E9BA9844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0845-72DE-4BCE-8447-46C351F35C2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US"/>
              <a:t>Destructive Little-Parks Effect in a Full-Shell Nanowire-based Transmon</a:t>
            </a:r>
            <a:endParaRPr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/>
              <a:t>( arXiv:2005.01748v1 [</a:t>
            </a:r>
            <a:r>
              <a:rPr dirty="0" lang="en-US" err="1"/>
              <a:t>cond</a:t>
            </a:r>
            <a:r>
              <a:rPr dirty="0" lang="en-US"/>
              <a:t>-</a:t>
            </a:r>
            <a:r>
              <a:rPr dirty="0" lang="en-US" err="1"/>
              <a:t>mat.mes</a:t>
            </a:r>
            <a:r>
              <a:rPr dirty="0" lang="en-US"/>
              <a:t>-hall] 4 May 2020 )</a:t>
            </a:r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5193436" y="1825625"/>
            <a:ext cx="6160363" cy="4351338"/>
          </a:xfrm>
          <a:blipFill>
            <a:blip xmlns:r="http://schemas.openxmlformats.org/officeDocument/2006/relationships" r:embed="rId1"/>
            <a:stretch>
              <a:fillRect l="-2079" t="-2241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6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8721" y="1690688"/>
            <a:ext cx="3045704" cy="49991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Ideal topological transmon-</a:t>
            </a:r>
            <a:r>
              <a:rPr dirty="0" sz="3200" lang="en-US"/>
              <a:t>(fermion parity branches)</a:t>
            </a:r>
            <a:endParaRPr dirty="0" lang="en-IN"/>
          </a:p>
        </p:txBody>
      </p:sp>
      <p:sp>
        <p:nvSpPr>
          <p:cNvPr id="104861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673483" y="1825625"/>
            <a:ext cx="3089429" cy="4351338"/>
          </a:xfrm>
          <a:blipFill>
            <a:blip xmlns:r="http://schemas.openxmlformats.org/officeDocument/2006/relationships" r:embed="rId1"/>
            <a:stretch>
              <a:fillRect l="-3550" r="-986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6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0323" y="1825625"/>
            <a:ext cx="7521421" cy="325737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Qubit spectrum- </a:t>
            </a:r>
            <a:r>
              <a:rPr dirty="0" sz="3200" lang="en-US"/>
              <a:t>Charge dispersion</a:t>
            </a:r>
            <a:endParaRPr dirty="0" lang="en-IN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6590930" y="1705268"/>
            <a:ext cx="5601070" cy="4351338"/>
          </a:xfrm>
        </p:spPr>
        <p:txBody>
          <a:bodyPr/>
          <a:p>
            <a:pPr indent="-514350" marL="514350">
              <a:buAutoNum type="alphaLcParenBoth"/>
            </a:pPr>
            <a:r>
              <a:rPr dirty="0" lang="en-US"/>
              <a:t>Two charge parity branches:</a:t>
            </a:r>
          </a:p>
          <a:p>
            <a:pPr indent="0" marL="0">
              <a:buNone/>
            </a:pPr>
            <a:r>
              <a:rPr dirty="0" lang="en-US"/>
              <a:t>Offset Charge Sensitive regime</a:t>
            </a:r>
          </a:p>
          <a:p>
            <a:pPr indent="-514350" marL="514350">
              <a:buAutoNum type="alphaLcParenBoth"/>
            </a:pPr>
            <a:endParaRPr dirty="0" lang="en-US"/>
          </a:p>
          <a:p>
            <a:pPr indent="-514350" marL="514350">
              <a:buAutoNum type="alphaLcParenBoth"/>
            </a:pPr>
            <a:r>
              <a:rPr dirty="0" lang="en-US"/>
              <a:t>Coherent oscillations of </a:t>
            </a:r>
            <a:r>
              <a:rPr dirty="0" sz="2800" lang="en-US"/>
              <a:t>fermion parity branches</a:t>
            </a:r>
            <a:endParaRPr dirty="0" lang="en-IN"/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8474" y="1459869"/>
            <a:ext cx="5860788" cy="3080967"/>
          </a:xfrm>
          <a:prstGeom prst="rect"/>
        </p:spPr>
      </p:pic>
      <p:pic>
        <p:nvPicPr>
          <p:cNvPr id="209716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8200" y="4540836"/>
            <a:ext cx="4364507" cy="220966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28932" y="1228031"/>
            <a:ext cx="4152900" cy="402907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1760" y="1142088"/>
            <a:ext cx="6608131" cy="3345574"/>
          </a:xfrm>
          <a:prstGeom prst="rect"/>
        </p:spPr>
      </p:pic>
      <p:sp>
        <p:nvSpPr>
          <p:cNvPr id="1048614" name="TextBox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782540" y="1015073"/>
            <a:ext cx="4962617" cy="4361900"/>
          </a:xfrm>
          <a:prstGeom prst="rect"/>
          <a:blipFill>
            <a:blip xmlns:r="http://schemas.openxmlformats.org/officeDocument/2006/relationships" r:embed="rId2"/>
            <a:stretch>
              <a:fillRect l="-2580" t="-1399" b="-3077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Reference:</a:t>
            </a:r>
            <a:endParaRPr dirty="0" lang="en-IN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arXiv:2010.13775v1 [</a:t>
            </a:r>
            <a:r>
              <a:rPr dirty="0" lang="en-US" err="1"/>
              <a:t>cond</a:t>
            </a:r>
            <a:r>
              <a:rPr dirty="0" lang="en-US"/>
              <a:t>-</a:t>
            </a:r>
            <a:r>
              <a:rPr dirty="0" lang="en-US" err="1"/>
              <a:t>mat.supr</a:t>
            </a:r>
            <a:r>
              <a:rPr dirty="0" lang="en-US"/>
              <a:t>-con] 26 Oct 2020</a:t>
            </a:r>
          </a:p>
          <a:p>
            <a:r>
              <a:rPr dirty="0" lang="en-IN"/>
              <a:t>J. A. Schreier, A. A. Houck, Jens Koch, D. I. Schuster, B. R. Johnson, J. M. Chow, J. M. Gambetta, J. </a:t>
            </a:r>
            <a:r>
              <a:rPr dirty="0" lang="en-IN" err="1"/>
              <a:t>Majer</a:t>
            </a:r>
            <a:r>
              <a:rPr dirty="0" lang="en-IN"/>
              <a:t>, L. </a:t>
            </a:r>
            <a:r>
              <a:rPr dirty="0" lang="en-IN" err="1"/>
              <a:t>Frunzio</a:t>
            </a:r>
            <a:r>
              <a:rPr dirty="0" lang="en-IN"/>
              <a:t>, M. H. </a:t>
            </a:r>
            <a:r>
              <a:rPr dirty="0" lang="en-IN" err="1"/>
              <a:t>Devoret</a:t>
            </a:r>
            <a:r>
              <a:rPr dirty="0" lang="en-IN"/>
              <a:t>, S. M. </a:t>
            </a:r>
            <a:r>
              <a:rPr dirty="0" lang="en-IN" err="1"/>
              <a:t>Girvin</a:t>
            </a:r>
            <a:r>
              <a:rPr dirty="0" lang="en-IN"/>
              <a:t>, and R. J. </a:t>
            </a:r>
            <a:r>
              <a:rPr dirty="0" lang="en-IN" err="1"/>
              <a:t>Schoelkopf</a:t>
            </a:r>
            <a:r>
              <a:rPr dirty="0" lang="en-IN"/>
              <a:t> Departments of Physics and Applied Physics, Yale University, New Haven, Connecticut 06520, USA (Dated: December 20, 2007)</a:t>
            </a:r>
          </a:p>
          <a:p>
            <a:r>
              <a:rPr dirty="0" lang="en-US"/>
              <a:t>arXiv:2005.11848v2 [</a:t>
            </a:r>
            <a:r>
              <a:rPr dirty="0" lang="en-US" err="1"/>
              <a:t>cond</a:t>
            </a:r>
            <a:r>
              <a:rPr dirty="0" lang="en-US"/>
              <a:t>-</a:t>
            </a:r>
            <a:r>
              <a:rPr dirty="0" lang="en-US" err="1"/>
              <a:t>mat.mes</a:t>
            </a:r>
            <a:r>
              <a:rPr dirty="0" lang="en-US"/>
              <a:t>-hall] 30 May 2020</a:t>
            </a:r>
          </a:p>
          <a:p>
            <a:r>
              <a:rPr dirty="0" lang="en-US"/>
              <a:t>Pairing, pair-breaking, and their roles in setting the Tc of </a:t>
            </a:r>
            <a:r>
              <a:rPr dirty="0" lang="en-US" err="1"/>
              <a:t>cuprate</a:t>
            </a:r>
            <a:r>
              <a:rPr dirty="0" lang="en-US"/>
              <a:t> high temperature superconductors</a:t>
            </a:r>
            <a:endParaRPr dirty="0"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909221" y="2766218"/>
            <a:ext cx="10515600" cy="1325563"/>
          </a:xfrm>
        </p:spPr>
        <p:txBody>
          <a:bodyPr/>
          <a:p>
            <a:pPr algn="ctr"/>
            <a:r>
              <a:rPr dirty="0" lang="en-US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Semiconductor-Superconductor Hybrid</a:t>
            </a:r>
            <a:endParaRPr dirty="0" lang="en-IN"/>
          </a:p>
        </p:txBody>
      </p:sp>
      <p:sp>
        <p:nvSpPr>
          <p:cNvPr id="104859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5264459" y="2003179"/>
            <a:ext cx="6169980" cy="4351338"/>
          </a:xfrm>
          <a:blipFill>
            <a:blip xmlns:r="http://schemas.openxmlformats.org/officeDocument/2006/relationships" r:embed="rId1"/>
            <a:stretch>
              <a:fillRect l="-1779" t="-2384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8200" y="2119914"/>
            <a:ext cx="2743200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Challenge</a:t>
            </a:r>
            <a:endParaRPr b="1" dirty="0"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6453"/>
          </a:xfrm>
        </p:spPr>
        <p:txBody>
          <a:bodyPr/>
          <a:p>
            <a:r>
              <a:rPr dirty="0" lang="en-US"/>
              <a:t>To realize transmon based on topological SC: Magnetic field ~ 1T </a:t>
            </a:r>
            <a:endParaRPr dirty="0" lang="en-IN"/>
          </a:p>
        </p:txBody>
      </p:sp>
      <p:sp>
        <p:nvSpPr>
          <p:cNvPr id="1048597" name="TextBox 4"/>
          <p:cNvSpPr txBox="1"/>
          <p:nvPr/>
        </p:nvSpPr>
        <p:spPr>
          <a:xfrm>
            <a:off x="838199" y="2721114"/>
            <a:ext cx="8332433" cy="3202940"/>
          </a:xfrm>
          <a:prstGeom prst="rect"/>
          <a:noFill/>
        </p:spPr>
        <p:txBody>
          <a:bodyPr wrap="square">
            <a:spAutoFit/>
          </a:bodyPr>
          <a:p>
            <a:r>
              <a:rPr dirty="0" sz="4000" lang="en-US"/>
              <a:t>Alternative</a:t>
            </a:r>
          </a:p>
          <a:p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First lobe of </a:t>
            </a:r>
            <a:r>
              <a:rPr dirty="0" sz="2800" lang="en-IN" err="1"/>
              <a:t>Reentrant</a:t>
            </a:r>
            <a:r>
              <a:rPr dirty="0" sz="2800" lang="en-IN"/>
              <a:t> Destructive Little-Parks regime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Nano wire with fully surrounding SC shell, by winding the superconducting phase around the wire by using magnetic flux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Little-Parks effect:</a:t>
            </a:r>
            <a:endParaRPr dirty="0" lang="en-IN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3346882" y="1950734"/>
            <a:ext cx="7150963" cy="4351338"/>
          </a:xfrm>
        </p:spPr>
        <p:txBody>
          <a:bodyPr/>
          <a:p>
            <a:r>
              <a:rPr dirty="0" lang="en-US"/>
              <a:t>When a thin walled SC shell is subjected to parallel magnetic field, the critical temperature Tc oscillates.</a:t>
            </a:r>
          </a:p>
          <a:p>
            <a:endParaRPr dirty="0" lang="en-US"/>
          </a:p>
          <a:p>
            <a:r>
              <a:rPr dirty="0" lang="en-US"/>
              <a:t>Destructive LP effect: W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 changing magnetic field, there is destruction and reentrance of superconductivity.</a:t>
            </a:r>
            <a:endParaRPr dirty="0" lang="en-IN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7650" y="2366772"/>
            <a:ext cx="2857500" cy="2628900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0773" y="348079"/>
            <a:ext cx="4514850" cy="4191000"/>
          </a:xfrm>
          <a:prstGeom prst="rect"/>
        </p:spPr>
      </p:pic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96442" y="329029"/>
            <a:ext cx="4657725" cy="4210050"/>
          </a:xfrm>
          <a:prstGeom prst="rect"/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81592" y="4719314"/>
            <a:ext cx="4514850" cy="2000250"/>
          </a:xfrm>
          <a:prstGeom prst="rect"/>
        </p:spPr>
      </p:pic>
      <p:pic>
        <p:nvPicPr>
          <p:cNvPr id="209715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544521" y="4614539"/>
            <a:ext cx="3819525" cy="2105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43175" y="962025"/>
            <a:ext cx="7105650" cy="493395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2D map of two-tone spectroscopy</a:t>
            </a:r>
            <a:endParaRPr dirty="0" lang="en-IN"/>
          </a:p>
        </p:txBody>
      </p:sp>
      <p:sp>
        <p:nvSpPr>
          <p:cNvPr id="104860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436311" y="1825625"/>
            <a:ext cx="5672831" cy="4351338"/>
          </a:xfrm>
          <a:blipFill>
            <a:blip xmlns:r="http://schemas.openxmlformats.org/officeDocument/2006/relationships" r:embed="rId1"/>
            <a:stretch>
              <a:fillRect l="-2258" t="-3221" r="-1720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0981" y="1690688"/>
            <a:ext cx="6049920" cy="444980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7445499" y="1825624"/>
            <a:ext cx="4520860" cy="4841505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8790" y="1825625"/>
            <a:ext cx="6534150" cy="2362200"/>
          </a:xfrm>
          <a:prstGeom prst="rect"/>
        </p:spPr>
      </p:pic>
      <p:sp>
        <p:nvSpPr>
          <p:cNvPr id="1048606" name="TextBox 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165193" y="4514269"/>
            <a:ext cx="6094520" cy="1384995"/>
          </a:xfrm>
          <a:prstGeom prst="rect"/>
          <a:blipFill>
            <a:blip xmlns:r="http://schemas.openxmlformats.org/officeDocument/2006/relationships" r:embed="rId3"/>
            <a:stretch>
              <a:fillRect l="-2000" t="-4405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838200" y="141758"/>
            <a:ext cx="10515600" cy="1325563"/>
          </a:xfrm>
        </p:spPr>
        <p:txBody>
          <a:bodyPr/>
          <a:p>
            <a:r>
              <a:rPr dirty="0" lang="en-US"/>
              <a:t>Time domain measurements:</a:t>
            </a:r>
            <a:endParaRPr dirty="0" lang="en-IN"/>
          </a:p>
        </p:txBody>
      </p:sp>
      <p:sp>
        <p:nvSpPr>
          <p:cNvPr id="104860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5880762" y="1358037"/>
            <a:ext cx="4758432" cy="4978478"/>
          </a:xfrm>
          <a:blipFill>
            <a:blip xmlns:r="http://schemas.openxmlformats.org/officeDocument/2006/relationships" r:embed="rId1"/>
            <a:stretch>
              <a:fillRect l="-2692" t="-2083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pic>
        <p:nvPicPr>
          <p:cNvPr id="2097161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6274" y="1099609"/>
            <a:ext cx="3152359" cy="512762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Destructive Little-Parks Effect in a Full-Shell Nanowire-based Transmon</dc:title>
  <dc:creator>Avishma lasrado</dc:creator>
  <cp:lastModifiedBy>Avishma lasrado</cp:lastModifiedBy>
  <dcterms:created xsi:type="dcterms:W3CDTF">2021-04-28T05:47:24Z</dcterms:created>
  <dcterms:modified xsi:type="dcterms:W3CDTF">2021-04-30T16:47:28Z</dcterms:modified>
</cp:coreProperties>
</file>