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76" r:id="rId7"/>
    <p:sldId id="278" r:id="rId8"/>
    <p:sldId id="264" r:id="rId9"/>
    <p:sldId id="282" r:id="rId10"/>
    <p:sldId id="280" r:id="rId11"/>
    <p:sldId id="279" r:id="rId12"/>
    <p:sldId id="269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52BB11A-80A6-4A49-9FEB-6F09D782756F}">
          <p14:sldIdLst>
            <p14:sldId id="256"/>
          </p14:sldIdLst>
        </p14:section>
        <p14:section name="未命名的章節" id="{C92AF3FA-5C08-4A77-8166-0712DC62379A}">
          <p14:sldIdLst>
            <p14:sldId id="257"/>
          </p14:sldIdLst>
        </p14:section>
        <p14:section name="未命名的章節" id="{B621A5F1-893D-4CEF-85DE-EC226BB369C0}">
          <p14:sldIdLst>
            <p14:sldId id="258"/>
            <p14:sldId id="260"/>
            <p14:sldId id="265"/>
          </p14:sldIdLst>
        </p14:section>
        <p14:section name="未命名的章節" id="{EB213429-3EC4-462E-9A22-FBE6EF123926}">
          <p14:sldIdLst>
            <p14:sldId id="276"/>
            <p14:sldId id="278"/>
          </p14:sldIdLst>
        </p14:section>
        <p14:section name="未命名的章節" id="{2B9574A2-8620-476C-8706-86E485347C66}">
          <p14:sldIdLst>
            <p14:sldId id="264"/>
            <p14:sldId id="282"/>
            <p14:sldId id="280"/>
            <p14:sldId id="279"/>
          </p14:sldIdLst>
        </p14:section>
        <p14:section name="未命名的章節" id="{709056C9-0DBE-46F5-8C85-6009F8A00CCD}">
          <p14:sldIdLst>
            <p14:sldId id="269"/>
            <p14:sldId id="284"/>
          </p14:sldIdLst>
        </p14:section>
        <p14:section name="未命名的章節" id="{1DC58F75-3A15-4360-9959-D967CE542DF7}">
          <p14:sldIdLst/>
        </p14:section>
        <p14:section name="未命名的章節" id="{EBD71B7B-12A4-4F66-A59F-CB76BE36509E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09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outlineViewPr>
    <p:cViewPr>
      <p:scale>
        <a:sx n="33" d="100"/>
        <a:sy n="33" d="100"/>
      </p:scale>
      <p:origin x="0" y="-811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64491-BE6B-4EF2-80C0-98981C507581}" type="datetimeFigureOut">
              <a:rPr lang="zh-TW" altLang="en-US" smtClean="0"/>
              <a:t>2020/12/1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44C7-CBF2-403C-8B15-A69FC48AC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53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644C7-CBF2-403C-8B15-A69FC48AC32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22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要講</a:t>
            </a:r>
            <a:r>
              <a:rPr lang="en-US" altLang="zh-TW" dirty="0" smtClean="0"/>
              <a:t>QED</a:t>
            </a:r>
            <a:r>
              <a:rPr lang="zh-TW" altLang="en-US" dirty="0" smtClean="0"/>
              <a:t>的偶合，這邊用</a:t>
            </a:r>
            <a:r>
              <a:rPr lang="en-US" altLang="zh-TW" dirty="0" smtClean="0"/>
              <a:t>classical</a:t>
            </a:r>
            <a:r>
              <a:rPr lang="zh-TW" altLang="en-US" dirty="0" smtClean="0"/>
              <a:t>的偶合去帶出偶合的觀念。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644C7-CBF2-403C-8B15-A69FC48AC32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88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首先是</a:t>
            </a:r>
            <a:r>
              <a:rPr lang="en-US" altLang="zh-TW" dirty="0" smtClean="0"/>
              <a:t>classical mechanic</a:t>
            </a:r>
            <a:r>
              <a:rPr lang="en-US" altLang="zh-TW" baseline="0" dirty="0" smtClean="0"/>
              <a:t>s </a:t>
            </a:r>
            <a:r>
              <a:rPr lang="zh-TW" altLang="en-US" baseline="0" dirty="0" smtClean="0"/>
              <a:t>中，係數無時變的情況下。只有</a:t>
            </a:r>
            <a:r>
              <a:rPr lang="en-US" altLang="zh-TW" baseline="0" dirty="0" smtClean="0"/>
              <a:t>f_1=f_2</a:t>
            </a:r>
            <a:r>
              <a:rPr lang="zh-TW" altLang="en-US" baseline="0" dirty="0" smtClean="0"/>
              <a:t>時，兩個系統才會相互偶合。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644C7-CBF2-403C-8B15-A69FC48AC32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38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這邊的解釋是，如何在兩個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不同的</a:t>
            </a:r>
            <a:r>
              <a:rPr lang="en-US" altLang="zh-TW" dirty="0" smtClean="0"/>
              <a:t>frequency</a:t>
            </a:r>
            <a:r>
              <a:rPr lang="zh-TW" altLang="en-US" dirty="0" smtClean="0"/>
              <a:t>之下，還能夠偶合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644C7-CBF2-403C-8B15-A69FC48AC32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00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40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6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75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4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42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Coupling for Qubit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張有義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7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404587"/>
                <a:ext cx="10303223" cy="5582491"/>
              </a:xfr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 smtClean="0">
                    <a:latin typeface="Cambria Math" panose="02040503050406030204" pitchFamily="18" charset="0"/>
                  </a:rPr>
                  <a:t>The Hamiltonian is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=ħ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ħ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Considering the rotating frame induced by the coupling term, choosing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By unitary transformation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𝑟𝑜𝑡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ħ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/ħ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𝑟𝑜𝑡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=ħ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](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≫2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TW" dirty="0" smtClean="0"/>
                  <a:t>, we ignore fast-oscillating terms. This is called rotating wave approximation.</a:t>
                </a:r>
              </a:p>
              <a:p>
                <a:r>
                  <a:rPr lang="en-US" altLang="zh-TW" dirty="0"/>
                  <a:t>Therefore,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𝑞𝑟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ħ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404587"/>
                <a:ext cx="10303223" cy="5582491"/>
              </a:xfrm>
              <a:blipFill>
                <a:blip r:embed="rId2"/>
                <a:stretch>
                  <a:fillRect l="-1479" t="-10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85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Jaynes-Cummings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4417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𝐽𝐶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𝑐𝑎𝑣𝑖𝑡𝑦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𝑎𝑡𝑜𝑚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𝑐𝑎𝑣𝑖𝑡𝑦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=ħ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𝑎𝑡𝑜𝑚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=ħ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In this case,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𝐽𝐶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ħ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4417"/>
                <a:ext cx="10515600" cy="4351338"/>
              </a:xfrm>
              <a:blipFill>
                <a:blip r:embed="rId2"/>
                <a:stretch>
                  <a:fillRect l="-870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7934"/>
            <a:ext cx="5043854" cy="225406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49040"/>
            <a:ext cx="1538206" cy="22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2.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 smtClean="0"/>
                  <a:t>Consider there are two qubits coupling capacitive with each other, </a:t>
                </a:r>
                <a:r>
                  <a:rPr lang="en-US" altLang="zh-TW" dirty="0"/>
                  <a:t>the </a:t>
                </a:r>
                <a:r>
                  <a:rPr lang="en-US" altLang="zh-TW" dirty="0" smtClean="0"/>
                  <a:t>Hamiltonian for the system is written as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 </a:t>
                </a:r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𝑞𝑞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is the dominant </a:t>
                </a:r>
                <a:r>
                  <a:rPr lang="en-US" altLang="zh-TW" dirty="0" smtClean="0"/>
                  <a:t>interaction.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ħ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ħ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ħ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𝑞𝑖</m:t>
                            </m:r>
                          </m:sub>
                        </m:sSub>
                      </m:e>
                    </m:ra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In this, </a:t>
                </a:r>
                <a:r>
                  <a:rPr lang="en-US" altLang="zh-TW" dirty="0" smtClean="0"/>
                  <a:t>we get a coupling constant J tunable.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2576" r="-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443" y="2427826"/>
            <a:ext cx="1120237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1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The resulting two-qubit Hamiltonian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ħ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+ħ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𝐽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Moving to the rotation frame define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=ħ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+ħ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In the same way from case 2,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=ħ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According to the result,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TW" dirty="0" smtClean="0"/>
                  <a:t>,there have 4 terms.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8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 you for listening!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8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Background</a:t>
            </a:r>
          </a:p>
          <a:p>
            <a:pPr lvl="1"/>
            <a:r>
              <a:rPr lang="en-US" altLang="zh-TW" dirty="0" smtClean="0"/>
              <a:t>Classical case of coupling</a:t>
            </a:r>
          </a:p>
          <a:p>
            <a:pPr lvl="1"/>
            <a:r>
              <a:rPr lang="en-US" altLang="zh-TW" dirty="0" smtClean="0"/>
              <a:t>Type of coupling</a:t>
            </a:r>
          </a:p>
          <a:p>
            <a:r>
              <a:rPr lang="en-US" altLang="zh-TW" dirty="0" smtClean="0"/>
              <a:t>The case of coupling</a:t>
            </a:r>
          </a:p>
          <a:p>
            <a:pPr lvl="1"/>
            <a:r>
              <a:rPr lang="en-US" altLang="zh-TW" dirty="0" smtClean="0"/>
              <a:t>Case1. Qubit-resonator</a:t>
            </a:r>
          </a:p>
          <a:p>
            <a:pPr lvl="2"/>
            <a:r>
              <a:rPr lang="en-US" altLang="zh-TW" dirty="0"/>
              <a:t>Jaynes-Cummings </a:t>
            </a:r>
            <a:r>
              <a:rPr lang="en-US" altLang="zh-TW" dirty="0" smtClean="0"/>
              <a:t>Model</a:t>
            </a:r>
          </a:p>
          <a:p>
            <a:pPr lvl="1"/>
            <a:r>
              <a:rPr lang="en-US" altLang="zh-TW" dirty="0" smtClean="0"/>
              <a:t>Case2. Qubit-qubit</a:t>
            </a:r>
          </a:p>
          <a:p>
            <a:pPr marL="201168" lvl="1" indent="0">
              <a:buNone/>
            </a:pPr>
            <a:r>
              <a:rPr lang="en-US" altLang="zh-TW" dirty="0" smtClean="0">
                <a:solidFill>
                  <a:schemeClr val="bg1"/>
                </a:solidFill>
              </a:rPr>
              <a:t>Strong coupling</a:t>
            </a:r>
          </a:p>
        </p:txBody>
      </p:sp>
    </p:spTree>
    <p:extLst>
      <p:ext uri="{BB962C8B-B14F-4D97-AF65-F5344CB8AC3E}">
        <p14:creationId xmlns:p14="http://schemas.microsoft.com/office/powerpoint/2010/main" val="31966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Classical Coupling for two system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210050"/>
                <a:ext cx="8596668" cy="399238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 smtClean="0"/>
                  <a:t>In</a:t>
                </a:r>
                <a:r>
                  <a:rPr lang="en-US" altLang="zh-TW" baseline="0" dirty="0" smtClean="0"/>
                  <a:t> static coupling</a:t>
                </a:r>
              </a:p>
              <a:p>
                <a:pPr marL="0" indent="0">
                  <a:buNone/>
                </a:pPr>
                <a:endParaRPr lang="en-US" altLang="zh-TW" baseline="0" dirty="0" smtClean="0"/>
              </a:p>
              <a:p>
                <a:pPr marL="0" indent="0">
                  <a:buNone/>
                </a:pPr>
                <a:endParaRPr lang="en-US" altLang="zh-TW" baseline="0" dirty="0" smtClean="0"/>
              </a:p>
              <a:p>
                <a:pPr marL="0" indent="0">
                  <a:buNone/>
                </a:pPr>
                <a:endParaRPr lang="en-US" altLang="zh-TW" baseline="0" dirty="0" smtClean="0"/>
              </a:p>
              <a:p>
                <a:pPr marL="0" indent="0">
                  <a:buNone/>
                </a:pPr>
                <a:endParaRPr lang="en-US" altLang="zh-TW" baseline="0" dirty="0" smtClean="0"/>
              </a:p>
              <a:p>
                <a:pPr marL="0" indent="0">
                  <a:buNone/>
                </a:pPr>
                <a:r>
                  <a:rPr lang="en-US" altLang="zh-TW" baseline="0" dirty="0" smtClean="0"/>
                  <a:t>The equations of the motion</a:t>
                </a:r>
                <a:r>
                  <a:rPr lang="en-US" altLang="zh-TW" dirty="0" smtClean="0"/>
                  <a:t> are</a:t>
                </a:r>
              </a:p>
              <a:p>
                <a:pPr marL="0" indent="0">
                  <a:buNone/>
                </a:pPr>
                <a:endParaRPr lang="en-US" altLang="zh-TW" baseline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altLang="zh-TW" i="1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b="0" i="1" baseline="0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baseline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baseline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baseline="0" smtClean="0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TW" b="0" i="1" baseline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baseline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baseline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̈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baseline="0" dirty="0" smtClean="0"/>
              </a:p>
              <a:p>
                <a:pPr marL="0" indent="0">
                  <a:buNone/>
                </a:pPr>
                <a:r>
                  <a:rPr lang="en-US" altLang="zh-TW" dirty="0"/>
                  <a:t>The Hamiltonian of the motion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  <a:p>
                <a:pPr marL="0" indent="0">
                  <a:buNone/>
                </a:pPr>
                <a:endParaRPr lang="en-US" altLang="zh-TW" baseline="0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baseline="0" dirty="0" smtClean="0"/>
              </a:p>
              <a:p>
                <a:pPr marL="0" indent="0">
                  <a:buNone/>
                </a:pPr>
                <a:endParaRPr lang="en-US" altLang="zh-TW" baseline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210050"/>
                <a:ext cx="8596668" cy="3992380"/>
              </a:xfrm>
              <a:blipFill>
                <a:blip r:embed="rId3"/>
                <a:stretch>
                  <a:fillRect l="-1489" t="-229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2499508"/>
            <a:ext cx="5913632" cy="123454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631" y="2408068"/>
            <a:ext cx="2202371" cy="317019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9274002" y="2438551"/>
            <a:ext cx="2911465" cy="3139712"/>
            <a:chOff x="9274002" y="2438551"/>
            <a:chExt cx="2911465" cy="313971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4002" y="2438551"/>
              <a:ext cx="2171888" cy="3139712"/>
            </a:xfrm>
            <a:prstGeom prst="rect">
              <a:avLst/>
            </a:prstGeom>
          </p:spPr>
        </p:pic>
        <p:sp>
          <p:nvSpPr>
            <p:cNvPr id="7" name="文字方塊 6"/>
            <p:cNvSpPr txBox="1"/>
            <p:nvPr/>
          </p:nvSpPr>
          <p:spPr>
            <a:xfrm>
              <a:off x="10706313" y="4206240"/>
              <a:ext cx="14791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Fourier transform</a:t>
              </a:r>
              <a:endPara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橢圓 7"/>
          <p:cNvSpPr/>
          <p:nvPr/>
        </p:nvSpPr>
        <p:spPr>
          <a:xfrm>
            <a:off x="2936240" y="5445760"/>
            <a:ext cx="1666240" cy="68072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4855304" y="5445760"/>
            <a:ext cx="1666240" cy="68072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6703248" y="5435921"/>
            <a:ext cx="703392" cy="680720"/>
          </a:xfrm>
          <a:prstGeom prst="ellips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845734"/>
                <a:ext cx="6975302" cy="4023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In time-varying spring constant between two systems.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The equation of motion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845734"/>
                <a:ext cx="6975302" cy="4023360"/>
              </a:xfrm>
              <a:blipFill>
                <a:blip r:embed="rId6"/>
                <a:stretch>
                  <a:fillRect l="-2185" t="-1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053" y="2307363"/>
            <a:ext cx="4462245" cy="8355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995054" y="2198989"/>
                <a:ext cx="701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054" y="2198989"/>
                <a:ext cx="70150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976254" y="2188025"/>
                <a:ext cx="701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254" y="2188025"/>
                <a:ext cx="701502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群組 11"/>
          <p:cNvGrpSpPr/>
          <p:nvPr/>
        </p:nvGrpSpPr>
        <p:grpSpPr>
          <a:xfrm>
            <a:off x="6733308" y="373297"/>
            <a:ext cx="2907792" cy="3901778"/>
            <a:chOff x="6705600" y="1906525"/>
            <a:chExt cx="2907792" cy="390177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780424" y="1906525"/>
              <a:ext cx="2545301" cy="3901778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6705600" y="4100945"/>
              <a:ext cx="720436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015984" y="2557357"/>
              <a:ext cx="487680" cy="13136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76944" y="3773424"/>
              <a:ext cx="329184" cy="10607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015984" y="4462272"/>
              <a:ext cx="597408" cy="4754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8257" y="2904624"/>
            <a:ext cx="2307592" cy="1180628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6630192" y="4085252"/>
            <a:ext cx="2473502" cy="2213947"/>
            <a:chOff x="6630192" y="4085252"/>
            <a:chExt cx="2473502" cy="2213947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935192" y="4085252"/>
              <a:ext cx="2168502" cy="2076465"/>
            </a:xfrm>
            <a:prstGeom prst="rect">
              <a:avLst/>
            </a:prstGeom>
          </p:spPr>
        </p:pic>
        <p:sp>
          <p:nvSpPr>
            <p:cNvPr id="16" name="橢圓 15"/>
            <p:cNvSpPr/>
            <p:nvPr/>
          </p:nvSpPr>
          <p:spPr>
            <a:xfrm>
              <a:off x="6630192" y="5708072"/>
              <a:ext cx="624048" cy="5911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7170420" y="6096000"/>
              <a:ext cx="137160" cy="1181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0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868160" cy="3325706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sz="8000" dirty="0" smtClean="0"/>
                  <a:t>In static coupling with an external drive</a:t>
                </a:r>
              </a:p>
              <a:p>
                <a:endParaRPr lang="en-US" altLang="zh-TW" sz="8000" dirty="0"/>
              </a:p>
              <a:p>
                <a:endParaRPr lang="en-US" altLang="zh-TW" sz="8000" dirty="0" smtClean="0"/>
              </a:p>
              <a:p>
                <a:pPr marL="0" indent="0">
                  <a:buNone/>
                </a:pPr>
                <a:endParaRPr lang="en-US" altLang="zh-TW" sz="8000" dirty="0"/>
              </a:p>
              <a:p>
                <a:pPr marL="0" indent="0">
                  <a:buNone/>
                </a:pPr>
                <a:r>
                  <a:rPr lang="en-US" altLang="zh-TW" sz="8000" dirty="0" smtClean="0"/>
                  <a:t>The equation of the motion are:</a:t>
                </a:r>
              </a:p>
              <a:p>
                <a:pPr marL="0" indent="0" algn="dist">
                  <a:buNone/>
                </a:pPr>
                <a:r>
                  <a:rPr lang="en-US" altLang="zh-TW" sz="8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8000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altLang="zh-TW" sz="8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8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8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TW" sz="8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TW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8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8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8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800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TW" sz="8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8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8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8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sz="8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sz="8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TW" sz="8000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zh-TW" altLang="en-US" sz="8000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zh-TW" sz="8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8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8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8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8000" dirty="0"/>
              </a:p>
              <a:p>
                <a:pPr marL="0" indent="0" algn="dist">
                  <a:buNone/>
                </a:pPr>
                <a:r>
                  <a:rPr lang="en-US" altLang="zh-TW" sz="8000" dirty="0" smtClean="0"/>
                  <a:t>	</a:t>
                </a:r>
                <a14:m>
                  <m:oMath xmlns:m="http://schemas.openxmlformats.org/officeDocument/2006/math">
                    <m:r>
                      <a:rPr lang="en-US" altLang="zh-TW" sz="8000" i="1">
                        <a:latin typeface="Cambria Math" panose="02040503050406030204" pitchFamily="18" charset="0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altLang="zh-TW" sz="8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TW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8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8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TW" sz="8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TW" sz="8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8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8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sz="8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8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80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TW" sz="8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8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8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sz="800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868160" cy="3325706"/>
              </a:xfrm>
              <a:blipFill>
                <a:blip r:embed="rId6"/>
                <a:stretch>
                  <a:fillRect l="-2218" t="-34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280" y="2141272"/>
            <a:ext cx="4189713" cy="11198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602" y="1845734"/>
            <a:ext cx="2126164" cy="203471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6018" y="4022094"/>
            <a:ext cx="2278577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15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 Quantum Electrodynamics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318000" cy="4023360"/>
          </a:xfrm>
        </p:spPr>
        <p:txBody>
          <a:bodyPr/>
          <a:lstStyle/>
          <a:p>
            <a:r>
              <a:rPr lang="en-US" altLang="zh-TW" dirty="0" smtClean="0"/>
              <a:t>We should consider the system is fermionic or bosonic.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Fermions: they follow</a:t>
            </a:r>
            <a:r>
              <a:rPr lang="en-US" altLang="zh-TW" dirty="0"/>
              <a:t> Fermi–Dirac statistics and generally has half odd integer </a:t>
            </a:r>
            <a:r>
              <a:rPr lang="en-US" altLang="zh-TW" dirty="0" smtClean="0"/>
              <a:t>spin.</a:t>
            </a:r>
          </a:p>
          <a:p>
            <a:endParaRPr lang="en-US" altLang="zh-TW" dirty="0"/>
          </a:p>
          <a:p>
            <a:r>
              <a:rPr lang="en-US" altLang="zh-TW" dirty="0" smtClean="0"/>
              <a:t>Bosons: They follow the Bose-Einstein statistics and generally has integer spin.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 txBox="1">
                <a:spLocks/>
              </p:cNvSpPr>
              <p:nvPr/>
            </p:nvSpPr>
            <p:spPr>
              <a:xfrm>
                <a:off x="7000240" y="3461174"/>
                <a:ext cx="4470399" cy="220810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altLang="zh-TW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ħ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zh-TW" altLang="en-US" dirty="0"/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ħ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m:rPr>
                                  <m:nor/>
                                </m:rPr>
                                <a:rPr lang="zh-TW" altLang="en-US" dirty="0"/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altLang="zh-TW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altLang="zh-TW" dirty="0" smtClean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40" y="3461174"/>
                <a:ext cx="4470399" cy="2208106"/>
              </a:xfrm>
              <a:prstGeom prst="rect">
                <a:avLst/>
              </a:prstGeom>
              <a:blipFill>
                <a:blip r:embed="rId2"/>
                <a:stretch>
                  <a:fillRect l="-1907" t="-30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橢圓 7"/>
          <p:cNvSpPr/>
          <p:nvPr/>
        </p:nvSpPr>
        <p:spPr>
          <a:xfrm>
            <a:off x="7731761" y="4050909"/>
            <a:ext cx="1125416" cy="677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9107755" y="4050909"/>
            <a:ext cx="1164981" cy="6770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>
            <a:off x="7300937" y="3787140"/>
            <a:ext cx="1556240" cy="42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6870115" y="480702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Transverse coupling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9690245" y="480702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Longitudinal coupling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9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Transverse and Longitudinal Coupling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814" y="2049424"/>
            <a:ext cx="2514818" cy="144030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174" y="3801793"/>
            <a:ext cx="2385267" cy="1341236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097280" y="1845734"/>
            <a:ext cx="6042073" cy="402336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Transverse coupling</a:t>
            </a:r>
          </a:p>
          <a:p>
            <a:r>
              <a:rPr lang="en-US" altLang="zh-TW" dirty="0" smtClean="0"/>
              <a:t>1. </a:t>
            </a:r>
            <a:r>
              <a:rPr lang="en-US" altLang="zh-TW" dirty="0"/>
              <a:t>E</a:t>
            </a:r>
            <a:r>
              <a:rPr lang="en-US" altLang="zh-TW" dirty="0" smtClean="0"/>
              <a:t>xchanging energy</a:t>
            </a:r>
          </a:p>
          <a:p>
            <a:r>
              <a:rPr lang="en-US" altLang="zh-TW" dirty="0" smtClean="0"/>
              <a:t>2. Depolarizing</a:t>
            </a:r>
          </a:p>
          <a:p>
            <a:r>
              <a:rPr lang="en-US" altLang="zh-TW" dirty="0" smtClean="0"/>
              <a:t>3. Being effective when the frequency of coupled system is close to qubit’s.</a:t>
            </a:r>
          </a:p>
          <a:p>
            <a:endParaRPr lang="en-US" altLang="zh-TW" dirty="0"/>
          </a:p>
          <a:p>
            <a:r>
              <a:rPr lang="en-US" altLang="zh-TW" dirty="0" smtClean="0"/>
              <a:t>Longitudinal Coupling</a:t>
            </a:r>
            <a:endParaRPr lang="en-US" altLang="zh-TW" dirty="0"/>
          </a:p>
          <a:p>
            <a:r>
              <a:rPr lang="en-US" altLang="zh-TW" dirty="0" smtClean="0"/>
              <a:t>1. Shifting the energy levels with external bias</a:t>
            </a:r>
          </a:p>
          <a:p>
            <a:r>
              <a:rPr lang="en-US" altLang="zh-TW" dirty="0" smtClean="0"/>
              <a:t>2. Changing the qubit’s frequency</a:t>
            </a:r>
          </a:p>
          <a:p>
            <a:r>
              <a:rPr lang="en-US" altLang="zh-TW" dirty="0" smtClean="0"/>
              <a:t>2. Dephasing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Case 1.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Hamiltonian for an </a:t>
                </a:r>
                <a:r>
                  <a:rPr lang="en-US" altLang="zh-TW" dirty="0"/>
                  <a:t>i</a:t>
                </a:r>
                <a:r>
                  <a:rPr lang="en-US" altLang="zh-TW" dirty="0" smtClean="0"/>
                  <a:t>dea two-level system capacitive qubit and a </a:t>
                </a:r>
                <a:r>
                  <a:rPr lang="en-US" altLang="zh-TW" dirty="0"/>
                  <a:t>s</a:t>
                </a:r>
                <a:r>
                  <a:rPr lang="en-US" altLang="zh-TW" dirty="0" smtClean="0"/>
                  <a:t>ingle-mode resonator without external electromagnetic field: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𝑞𝑟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ħ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=ħ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TW" dirty="0" smtClean="0"/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𝑞𝑟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̂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TW" i="1">
                        <a:latin typeface="Cambria Math" panose="02040503050406030204" pitchFamily="18" charset="0"/>
                      </a:rPr>
                      <m:t>β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 smtClean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Pauli operator;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/>
                  <a:t>bosonic creation and annihilation </a:t>
                </a:r>
                <a:r>
                  <a:rPr lang="en-US" altLang="zh-TW" dirty="0" smtClean="0"/>
                  <a:t>operators; 2e the indicates charge of the Cooper pair</a:t>
                </a:r>
                <a:r>
                  <a:rPr lang="en-US" altLang="zh-TW" dirty="0"/>
                  <a:t>; </a:t>
                </a:r>
                <a:r>
                  <a:rPr lang="en-US" altLang="zh-TW" dirty="0" smtClean="0"/>
                  <a:t>β </a:t>
                </a:r>
                <a:r>
                  <a:rPr lang="en-US" altLang="zh-TW" dirty="0"/>
                  <a:t>the rate between coupling and storing energies.</a:t>
                </a:r>
                <a:endParaRPr lang="zh-TW" altLang="en-US" dirty="0"/>
              </a:p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root-mean-square voltage at zero-fluctuation in the resonator,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ħ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/2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zh-TW" dirty="0" smtClean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8" t="-1667" r="-3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/>
          <p:cNvSpPr/>
          <p:nvPr/>
        </p:nvSpPr>
        <p:spPr>
          <a:xfrm>
            <a:off x="967154" y="3912578"/>
            <a:ext cx="2725615" cy="4835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56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43707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𝑞𝑟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β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Defining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0">
                          <a:latin typeface="Cambria Math" panose="02040503050406030204" pitchFamily="18" charset="0"/>
                        </a:rPr>
                        <m:t>ħ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d>
                        <m:dPr>
                          <m:begChr m:val="⟨"/>
                          <m:endChr m:val="⟩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acc>
                        </m: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TW" i="1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substitute it </a:t>
                </a:r>
                <a:r>
                  <a:rPr lang="en-US" altLang="zh-TW" dirty="0"/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𝑞𝑟</m:t>
                        </m:r>
                      </m:sub>
                    </m:sSub>
                  </m:oMath>
                </a14:m>
                <a:endParaRPr lang="en-US" altLang="zh-TW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𝑞𝑟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ħ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US" altLang="zh-TW" i="1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and we can got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𝑞𝑟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=ħ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zh-TW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00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>
                    <a:ea typeface="Cambria Math" panose="02040503050406030204" pitchFamily="18" charset="0"/>
                  </a:rPr>
                  <a:t>Here, frequency of qubit is independent on the voltage.</a:t>
                </a:r>
                <a:endParaRPr lang="en-US" altLang="zh-TW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437079"/>
              </a:xfrm>
              <a:blipFill>
                <a:blip r:embed="rId2"/>
                <a:stretch>
                  <a:fillRect l="-1455" t="-1374" b="-1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8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2600</TotalTime>
  <Words>265</Words>
  <Application>Microsoft Office PowerPoint</Application>
  <PresentationFormat>寬螢幕</PresentationFormat>
  <Paragraphs>131</Paragraphs>
  <Slides>14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Calibri</vt:lpstr>
      <vt:lpstr>Calibri Light</vt:lpstr>
      <vt:lpstr>Cambria Math</vt:lpstr>
      <vt:lpstr>Times New Roman</vt:lpstr>
      <vt:lpstr>回顧</vt:lpstr>
      <vt:lpstr>Coupling for Qubit</vt:lpstr>
      <vt:lpstr>Outline</vt:lpstr>
      <vt:lpstr>Classical Coupling for two system</vt:lpstr>
      <vt:lpstr>PowerPoint 簡報</vt:lpstr>
      <vt:lpstr>PowerPoint 簡報</vt:lpstr>
      <vt:lpstr>In Quantum Electrodynamics</vt:lpstr>
      <vt:lpstr>Transverse and Longitudinal Coupling</vt:lpstr>
      <vt:lpstr>Case 1.</vt:lpstr>
      <vt:lpstr>PowerPoint 簡報</vt:lpstr>
      <vt:lpstr>PowerPoint 簡報</vt:lpstr>
      <vt:lpstr>Jaynes-Cummings Model</vt:lpstr>
      <vt:lpstr>Case 2.</vt:lpstr>
      <vt:lpstr>PowerPoint 簡報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Coupling for Qubit</dc:title>
  <dc:creator>admin</dc:creator>
  <cp:lastModifiedBy>admin</cp:lastModifiedBy>
  <cp:revision>129</cp:revision>
  <dcterms:created xsi:type="dcterms:W3CDTF">2020-11-23T09:08:44Z</dcterms:created>
  <dcterms:modified xsi:type="dcterms:W3CDTF">2020-12-01T04:21:24Z</dcterms:modified>
</cp:coreProperties>
</file>